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4"/>
  </p:sldMasterIdLst>
  <p:notesMasterIdLst>
    <p:notesMasterId r:id="rId15"/>
  </p:notesMasterIdLst>
  <p:sldIdLst>
    <p:sldId id="256" r:id="rId5"/>
    <p:sldId id="257" r:id="rId6"/>
    <p:sldId id="258" r:id="rId7"/>
    <p:sldId id="273" r:id="rId8"/>
    <p:sldId id="278" r:id="rId9"/>
    <p:sldId id="270" r:id="rId10"/>
    <p:sldId id="274" r:id="rId11"/>
    <p:sldId id="276" r:id="rId12"/>
    <p:sldId id="275" r:id="rId13"/>
    <p:sldId id="272" r:id="rId14"/>
  </p:sldIdLst>
  <p:sldSz cx="9144000" cy="5143500" type="screen16x9"/>
  <p:notesSz cx="6858000" cy="9144000"/>
  <p:embeddedFontLst>
    <p:embeddedFont>
      <p:font typeface="Average" pitchFamily="2" charset="77"/>
      <p:regular r:id="rId16"/>
    </p:embeddedFon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695"/>
    <p:restoredTop sz="94665"/>
  </p:normalViewPr>
  <p:slideViewPr>
    <p:cSldViewPr snapToGrid="0">
      <p:cViewPr varScale="1">
        <p:scale>
          <a:sx n="88" d="100"/>
          <a:sy n="88" d="100"/>
        </p:scale>
        <p:origin x="192" y="10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D65580-D9FB-4711-9D33-04940D4A93D8}"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3C95536D-1AF0-4312-B376-87AB1C04CA52}">
      <dgm:prSet custT="1"/>
      <dgm:spPr/>
      <dgm:t>
        <a:bodyPr/>
        <a:lstStyle/>
        <a:p>
          <a:r>
            <a:rPr lang="en-US" sz="1400" b="1" dirty="0">
              <a:latin typeface="+mj-lt"/>
            </a:rPr>
            <a:t>Setting Up Environment </a:t>
          </a:r>
        </a:p>
      </dgm:t>
    </dgm:pt>
    <dgm:pt modelId="{AE377751-924C-489C-8441-A3A77DF44E97}" type="parTrans" cxnId="{C783BF06-8A4D-4E4A-B546-035569DCB2C0}">
      <dgm:prSet/>
      <dgm:spPr/>
      <dgm:t>
        <a:bodyPr/>
        <a:lstStyle/>
        <a:p>
          <a:endParaRPr lang="en-US"/>
        </a:p>
      </dgm:t>
    </dgm:pt>
    <dgm:pt modelId="{6BF2E803-5285-47A6-9FB7-8B6C7E3F7D54}" type="sibTrans" cxnId="{C783BF06-8A4D-4E4A-B546-035569DCB2C0}">
      <dgm:prSet/>
      <dgm:spPr/>
      <dgm:t>
        <a:bodyPr/>
        <a:lstStyle/>
        <a:p>
          <a:endParaRPr lang="en-US"/>
        </a:p>
      </dgm:t>
    </dgm:pt>
    <dgm:pt modelId="{9D1F06A8-FE9E-4D2C-AD41-AD7492EFEEF6}">
      <dgm:prSet custT="1"/>
      <dgm:spPr/>
      <dgm:t>
        <a:bodyPr/>
        <a:lstStyle/>
        <a:p>
          <a:r>
            <a:rPr lang="en-US" sz="1400" b="1" dirty="0">
              <a:latin typeface="+mj-lt"/>
            </a:rPr>
            <a:t>Model Development</a:t>
          </a:r>
        </a:p>
      </dgm:t>
    </dgm:pt>
    <dgm:pt modelId="{2724BAE8-AE9C-4DD5-83CA-2CAA2950A454}" type="parTrans" cxnId="{A704E239-4A98-4A2D-860A-E326A9874F90}">
      <dgm:prSet/>
      <dgm:spPr/>
      <dgm:t>
        <a:bodyPr/>
        <a:lstStyle/>
        <a:p>
          <a:endParaRPr lang="en-US"/>
        </a:p>
      </dgm:t>
    </dgm:pt>
    <dgm:pt modelId="{8188B47E-88C4-4586-B7AC-9C965ADF6780}" type="sibTrans" cxnId="{A704E239-4A98-4A2D-860A-E326A9874F90}">
      <dgm:prSet/>
      <dgm:spPr/>
      <dgm:t>
        <a:bodyPr/>
        <a:lstStyle/>
        <a:p>
          <a:endParaRPr lang="en-US"/>
        </a:p>
      </dgm:t>
    </dgm:pt>
    <dgm:pt modelId="{E88592D4-1BD5-472C-A285-29BE980A08CF}">
      <dgm:prSet custT="1"/>
      <dgm:spPr/>
      <dgm:t>
        <a:bodyPr/>
        <a:lstStyle/>
        <a:p>
          <a:r>
            <a:rPr lang="en-US" sz="1400" b="1" dirty="0">
              <a:latin typeface="+mj-lt"/>
            </a:rPr>
            <a:t>Training</a:t>
          </a:r>
        </a:p>
      </dgm:t>
    </dgm:pt>
    <dgm:pt modelId="{568197E2-4D4E-4E23-A6EF-192481175CDE}" type="parTrans" cxnId="{416685A1-9F5B-48E8-80AB-EF2E915EDC33}">
      <dgm:prSet/>
      <dgm:spPr/>
      <dgm:t>
        <a:bodyPr/>
        <a:lstStyle/>
        <a:p>
          <a:endParaRPr lang="en-US"/>
        </a:p>
      </dgm:t>
    </dgm:pt>
    <dgm:pt modelId="{36D183CF-9CD8-4A67-8103-56D2A8FACB38}" type="sibTrans" cxnId="{416685A1-9F5B-48E8-80AB-EF2E915EDC33}">
      <dgm:prSet/>
      <dgm:spPr/>
      <dgm:t>
        <a:bodyPr/>
        <a:lstStyle/>
        <a:p>
          <a:endParaRPr lang="en-US"/>
        </a:p>
      </dgm:t>
    </dgm:pt>
    <dgm:pt modelId="{C50D0F2F-55BC-493C-AC7A-F497DC58C5FC}">
      <dgm:prSet custT="1"/>
      <dgm:spPr/>
      <dgm:t>
        <a:bodyPr/>
        <a:lstStyle/>
        <a:p>
          <a:r>
            <a:rPr lang="en-US" sz="1400" b="1" dirty="0">
              <a:latin typeface="+mj-lt"/>
            </a:rPr>
            <a:t>Testing</a:t>
          </a:r>
        </a:p>
      </dgm:t>
    </dgm:pt>
    <dgm:pt modelId="{4135C075-0A08-4F24-AB93-4DCB892313CF}" type="parTrans" cxnId="{9BE992EF-0663-45DF-970C-4CCB762F45FC}">
      <dgm:prSet/>
      <dgm:spPr/>
      <dgm:t>
        <a:bodyPr/>
        <a:lstStyle/>
        <a:p>
          <a:endParaRPr lang="en-US"/>
        </a:p>
      </dgm:t>
    </dgm:pt>
    <dgm:pt modelId="{F28DB051-FF35-4184-9780-9ECD92D0EF2F}" type="sibTrans" cxnId="{9BE992EF-0663-45DF-970C-4CCB762F45FC}">
      <dgm:prSet/>
      <dgm:spPr/>
      <dgm:t>
        <a:bodyPr/>
        <a:lstStyle/>
        <a:p>
          <a:endParaRPr lang="en-US"/>
        </a:p>
      </dgm:t>
    </dgm:pt>
    <dgm:pt modelId="{C408FA50-3726-4C60-8790-F798E18AF023}">
      <dgm:prSet custT="1"/>
      <dgm:spPr/>
      <dgm:t>
        <a:bodyPr/>
        <a:lstStyle/>
        <a:p>
          <a:r>
            <a:rPr lang="en-US" sz="1400" b="1" dirty="0">
              <a:latin typeface="+mj-lt"/>
            </a:rPr>
            <a:t>Evaluation</a:t>
          </a:r>
        </a:p>
      </dgm:t>
    </dgm:pt>
    <dgm:pt modelId="{2EBC1D2E-81A8-4973-A295-7D908C94D2C9}" type="parTrans" cxnId="{302AE28D-E689-48EA-97FA-8BEFEE34CAD4}">
      <dgm:prSet/>
      <dgm:spPr/>
      <dgm:t>
        <a:bodyPr/>
        <a:lstStyle/>
        <a:p>
          <a:endParaRPr lang="en-US"/>
        </a:p>
      </dgm:t>
    </dgm:pt>
    <dgm:pt modelId="{35E63DFF-4733-4A7E-93FB-0D55D0730329}" type="sibTrans" cxnId="{302AE28D-E689-48EA-97FA-8BEFEE34CAD4}">
      <dgm:prSet/>
      <dgm:spPr/>
      <dgm:t>
        <a:bodyPr/>
        <a:lstStyle/>
        <a:p>
          <a:endParaRPr lang="en-US"/>
        </a:p>
      </dgm:t>
    </dgm:pt>
    <dgm:pt modelId="{69C8FE04-B66F-D949-8838-B488EDE8494E}" type="pres">
      <dgm:prSet presAssocID="{C8D65580-D9FB-4711-9D33-04940D4A93D8}" presName="Name0" presStyleCnt="0">
        <dgm:presLayoutVars>
          <dgm:dir/>
          <dgm:animLvl val="lvl"/>
          <dgm:resizeHandles val="exact"/>
        </dgm:presLayoutVars>
      </dgm:prSet>
      <dgm:spPr/>
    </dgm:pt>
    <dgm:pt modelId="{39EDFBE2-619E-C446-98FE-9FF8077A5596}" type="pres">
      <dgm:prSet presAssocID="{C408FA50-3726-4C60-8790-F798E18AF023}" presName="boxAndChildren" presStyleCnt="0"/>
      <dgm:spPr/>
    </dgm:pt>
    <dgm:pt modelId="{ACE785F1-E467-0D4A-9597-5D2826913012}" type="pres">
      <dgm:prSet presAssocID="{C408FA50-3726-4C60-8790-F798E18AF023}" presName="parentTextBox" presStyleLbl="node1" presStyleIdx="0" presStyleCnt="5"/>
      <dgm:spPr/>
    </dgm:pt>
    <dgm:pt modelId="{F77CD53B-B05D-5E4E-965E-874BEE8476FD}" type="pres">
      <dgm:prSet presAssocID="{F28DB051-FF35-4184-9780-9ECD92D0EF2F}" presName="sp" presStyleCnt="0"/>
      <dgm:spPr/>
    </dgm:pt>
    <dgm:pt modelId="{8749A456-A696-5949-AD41-3A52DC9DB2C4}" type="pres">
      <dgm:prSet presAssocID="{C50D0F2F-55BC-493C-AC7A-F497DC58C5FC}" presName="arrowAndChildren" presStyleCnt="0"/>
      <dgm:spPr/>
    </dgm:pt>
    <dgm:pt modelId="{BD8977B5-B3BA-3F48-BF2C-CD9A7C8F5152}" type="pres">
      <dgm:prSet presAssocID="{C50D0F2F-55BC-493C-AC7A-F497DC58C5FC}" presName="parentTextArrow" presStyleLbl="node1" presStyleIdx="1" presStyleCnt="5"/>
      <dgm:spPr/>
    </dgm:pt>
    <dgm:pt modelId="{37F90326-5FA8-954C-A7C3-353A8F9598F1}" type="pres">
      <dgm:prSet presAssocID="{36D183CF-9CD8-4A67-8103-56D2A8FACB38}" presName="sp" presStyleCnt="0"/>
      <dgm:spPr/>
    </dgm:pt>
    <dgm:pt modelId="{7C513FCE-7B94-4447-B772-CA9185198CC1}" type="pres">
      <dgm:prSet presAssocID="{E88592D4-1BD5-472C-A285-29BE980A08CF}" presName="arrowAndChildren" presStyleCnt="0"/>
      <dgm:spPr/>
    </dgm:pt>
    <dgm:pt modelId="{226918DC-524D-EE4B-91DA-0D2A6BB437A3}" type="pres">
      <dgm:prSet presAssocID="{E88592D4-1BD5-472C-A285-29BE980A08CF}" presName="parentTextArrow" presStyleLbl="node1" presStyleIdx="2" presStyleCnt="5"/>
      <dgm:spPr/>
    </dgm:pt>
    <dgm:pt modelId="{147425E5-430B-1E4A-98A9-DE875EEE2F0F}" type="pres">
      <dgm:prSet presAssocID="{8188B47E-88C4-4586-B7AC-9C965ADF6780}" presName="sp" presStyleCnt="0"/>
      <dgm:spPr/>
    </dgm:pt>
    <dgm:pt modelId="{CB6412E6-1AE6-6045-8744-E9F4E68636F1}" type="pres">
      <dgm:prSet presAssocID="{9D1F06A8-FE9E-4D2C-AD41-AD7492EFEEF6}" presName="arrowAndChildren" presStyleCnt="0"/>
      <dgm:spPr/>
    </dgm:pt>
    <dgm:pt modelId="{5559B779-0727-2E48-B699-4A7D148DEC90}" type="pres">
      <dgm:prSet presAssocID="{9D1F06A8-FE9E-4D2C-AD41-AD7492EFEEF6}" presName="parentTextArrow" presStyleLbl="node1" presStyleIdx="3" presStyleCnt="5" custLinFactNeighborX="152"/>
      <dgm:spPr/>
    </dgm:pt>
    <dgm:pt modelId="{78C0E046-14F8-D344-A5D5-485AD7BB5F9A}" type="pres">
      <dgm:prSet presAssocID="{6BF2E803-5285-47A6-9FB7-8B6C7E3F7D54}" presName="sp" presStyleCnt="0"/>
      <dgm:spPr/>
    </dgm:pt>
    <dgm:pt modelId="{431CED42-2F3B-2345-BC30-73D074DFA936}" type="pres">
      <dgm:prSet presAssocID="{3C95536D-1AF0-4312-B376-87AB1C04CA52}" presName="arrowAndChildren" presStyleCnt="0"/>
      <dgm:spPr/>
    </dgm:pt>
    <dgm:pt modelId="{527AA5DB-8B7F-E542-AF40-42F610716034}" type="pres">
      <dgm:prSet presAssocID="{3C95536D-1AF0-4312-B376-87AB1C04CA52}" presName="parentTextArrow" presStyleLbl="node1" presStyleIdx="4" presStyleCnt="5"/>
      <dgm:spPr/>
    </dgm:pt>
  </dgm:ptLst>
  <dgm:cxnLst>
    <dgm:cxn modelId="{C783BF06-8A4D-4E4A-B546-035569DCB2C0}" srcId="{C8D65580-D9FB-4711-9D33-04940D4A93D8}" destId="{3C95536D-1AF0-4312-B376-87AB1C04CA52}" srcOrd="0" destOrd="0" parTransId="{AE377751-924C-489C-8441-A3A77DF44E97}" sibTransId="{6BF2E803-5285-47A6-9FB7-8B6C7E3F7D54}"/>
    <dgm:cxn modelId="{9FF65114-A9B7-1C48-80B3-1C569C17746B}" type="presOf" srcId="{C50D0F2F-55BC-493C-AC7A-F497DC58C5FC}" destId="{BD8977B5-B3BA-3F48-BF2C-CD9A7C8F5152}" srcOrd="0" destOrd="0" presId="urn:microsoft.com/office/officeart/2005/8/layout/process4"/>
    <dgm:cxn modelId="{80AF112E-167F-1C49-9204-F205BAB18859}" type="presOf" srcId="{3C95536D-1AF0-4312-B376-87AB1C04CA52}" destId="{527AA5DB-8B7F-E542-AF40-42F610716034}" srcOrd="0" destOrd="0" presId="urn:microsoft.com/office/officeart/2005/8/layout/process4"/>
    <dgm:cxn modelId="{A704E239-4A98-4A2D-860A-E326A9874F90}" srcId="{C8D65580-D9FB-4711-9D33-04940D4A93D8}" destId="{9D1F06A8-FE9E-4D2C-AD41-AD7492EFEEF6}" srcOrd="1" destOrd="0" parTransId="{2724BAE8-AE9C-4DD5-83CA-2CAA2950A454}" sibTransId="{8188B47E-88C4-4586-B7AC-9C965ADF6780}"/>
    <dgm:cxn modelId="{42E3C967-F8B5-0C4C-80B8-641DCC1A33C0}" type="presOf" srcId="{C408FA50-3726-4C60-8790-F798E18AF023}" destId="{ACE785F1-E467-0D4A-9597-5D2826913012}" srcOrd="0" destOrd="0" presId="urn:microsoft.com/office/officeart/2005/8/layout/process4"/>
    <dgm:cxn modelId="{302AE28D-E689-48EA-97FA-8BEFEE34CAD4}" srcId="{C8D65580-D9FB-4711-9D33-04940D4A93D8}" destId="{C408FA50-3726-4C60-8790-F798E18AF023}" srcOrd="4" destOrd="0" parTransId="{2EBC1D2E-81A8-4973-A295-7D908C94D2C9}" sibTransId="{35E63DFF-4733-4A7E-93FB-0D55D0730329}"/>
    <dgm:cxn modelId="{2BCE1791-BBC2-5848-8103-3E269E37404C}" type="presOf" srcId="{E88592D4-1BD5-472C-A285-29BE980A08CF}" destId="{226918DC-524D-EE4B-91DA-0D2A6BB437A3}" srcOrd="0" destOrd="0" presId="urn:microsoft.com/office/officeart/2005/8/layout/process4"/>
    <dgm:cxn modelId="{416685A1-9F5B-48E8-80AB-EF2E915EDC33}" srcId="{C8D65580-D9FB-4711-9D33-04940D4A93D8}" destId="{E88592D4-1BD5-472C-A285-29BE980A08CF}" srcOrd="2" destOrd="0" parTransId="{568197E2-4D4E-4E23-A6EF-192481175CDE}" sibTransId="{36D183CF-9CD8-4A67-8103-56D2A8FACB38}"/>
    <dgm:cxn modelId="{4F437CA5-03C6-D941-97EF-39805C134C00}" type="presOf" srcId="{C8D65580-D9FB-4711-9D33-04940D4A93D8}" destId="{69C8FE04-B66F-D949-8838-B488EDE8494E}" srcOrd="0" destOrd="0" presId="urn:microsoft.com/office/officeart/2005/8/layout/process4"/>
    <dgm:cxn modelId="{D429E0DC-4847-2A48-8263-828293963A35}" type="presOf" srcId="{9D1F06A8-FE9E-4D2C-AD41-AD7492EFEEF6}" destId="{5559B779-0727-2E48-B699-4A7D148DEC90}" srcOrd="0" destOrd="0" presId="urn:microsoft.com/office/officeart/2005/8/layout/process4"/>
    <dgm:cxn modelId="{9BE992EF-0663-45DF-970C-4CCB762F45FC}" srcId="{C8D65580-D9FB-4711-9D33-04940D4A93D8}" destId="{C50D0F2F-55BC-493C-AC7A-F497DC58C5FC}" srcOrd="3" destOrd="0" parTransId="{4135C075-0A08-4F24-AB93-4DCB892313CF}" sibTransId="{F28DB051-FF35-4184-9780-9ECD92D0EF2F}"/>
    <dgm:cxn modelId="{259A1FA3-39A6-8741-9394-A0FD1CE28EEE}" type="presParOf" srcId="{69C8FE04-B66F-D949-8838-B488EDE8494E}" destId="{39EDFBE2-619E-C446-98FE-9FF8077A5596}" srcOrd="0" destOrd="0" presId="urn:microsoft.com/office/officeart/2005/8/layout/process4"/>
    <dgm:cxn modelId="{67E6BDE0-E655-2549-92C9-18B5E2DA0D28}" type="presParOf" srcId="{39EDFBE2-619E-C446-98FE-9FF8077A5596}" destId="{ACE785F1-E467-0D4A-9597-5D2826913012}" srcOrd="0" destOrd="0" presId="urn:microsoft.com/office/officeart/2005/8/layout/process4"/>
    <dgm:cxn modelId="{11F5D720-19C5-8246-A3BF-97D008D6E848}" type="presParOf" srcId="{69C8FE04-B66F-D949-8838-B488EDE8494E}" destId="{F77CD53B-B05D-5E4E-965E-874BEE8476FD}" srcOrd="1" destOrd="0" presId="urn:microsoft.com/office/officeart/2005/8/layout/process4"/>
    <dgm:cxn modelId="{1AB41DB3-52F9-9F46-AC24-BAA2226970E1}" type="presParOf" srcId="{69C8FE04-B66F-D949-8838-B488EDE8494E}" destId="{8749A456-A696-5949-AD41-3A52DC9DB2C4}" srcOrd="2" destOrd="0" presId="urn:microsoft.com/office/officeart/2005/8/layout/process4"/>
    <dgm:cxn modelId="{726F57EE-B4DE-B14D-845C-AA9C05273C2A}" type="presParOf" srcId="{8749A456-A696-5949-AD41-3A52DC9DB2C4}" destId="{BD8977B5-B3BA-3F48-BF2C-CD9A7C8F5152}" srcOrd="0" destOrd="0" presId="urn:microsoft.com/office/officeart/2005/8/layout/process4"/>
    <dgm:cxn modelId="{88B3E228-6DB6-DA43-9BA9-EFAB3BAC83B5}" type="presParOf" srcId="{69C8FE04-B66F-D949-8838-B488EDE8494E}" destId="{37F90326-5FA8-954C-A7C3-353A8F9598F1}" srcOrd="3" destOrd="0" presId="urn:microsoft.com/office/officeart/2005/8/layout/process4"/>
    <dgm:cxn modelId="{CCAB6B41-02F1-314C-B610-F84A00143FE1}" type="presParOf" srcId="{69C8FE04-B66F-D949-8838-B488EDE8494E}" destId="{7C513FCE-7B94-4447-B772-CA9185198CC1}" srcOrd="4" destOrd="0" presId="urn:microsoft.com/office/officeart/2005/8/layout/process4"/>
    <dgm:cxn modelId="{257C647F-C79A-C146-8290-35C95F921458}" type="presParOf" srcId="{7C513FCE-7B94-4447-B772-CA9185198CC1}" destId="{226918DC-524D-EE4B-91DA-0D2A6BB437A3}" srcOrd="0" destOrd="0" presId="urn:microsoft.com/office/officeart/2005/8/layout/process4"/>
    <dgm:cxn modelId="{58C6E723-049A-FC4A-B3D3-1E8F47EC81FB}" type="presParOf" srcId="{69C8FE04-B66F-D949-8838-B488EDE8494E}" destId="{147425E5-430B-1E4A-98A9-DE875EEE2F0F}" srcOrd="5" destOrd="0" presId="urn:microsoft.com/office/officeart/2005/8/layout/process4"/>
    <dgm:cxn modelId="{A98567C5-3796-7643-8401-7ECC72D16146}" type="presParOf" srcId="{69C8FE04-B66F-D949-8838-B488EDE8494E}" destId="{CB6412E6-1AE6-6045-8744-E9F4E68636F1}" srcOrd="6" destOrd="0" presId="urn:microsoft.com/office/officeart/2005/8/layout/process4"/>
    <dgm:cxn modelId="{B5F8CC5E-3CE1-6C4B-875D-6C03ADEECE00}" type="presParOf" srcId="{CB6412E6-1AE6-6045-8744-E9F4E68636F1}" destId="{5559B779-0727-2E48-B699-4A7D148DEC90}" srcOrd="0" destOrd="0" presId="urn:microsoft.com/office/officeart/2005/8/layout/process4"/>
    <dgm:cxn modelId="{2E700AFB-321D-B444-8569-82B82D65B67A}" type="presParOf" srcId="{69C8FE04-B66F-D949-8838-B488EDE8494E}" destId="{78C0E046-14F8-D344-A5D5-485AD7BB5F9A}" srcOrd="7" destOrd="0" presId="urn:microsoft.com/office/officeart/2005/8/layout/process4"/>
    <dgm:cxn modelId="{008DBBC2-3A17-E840-BE2E-C44366677D27}" type="presParOf" srcId="{69C8FE04-B66F-D949-8838-B488EDE8494E}" destId="{431CED42-2F3B-2345-BC30-73D074DFA936}" srcOrd="8" destOrd="0" presId="urn:microsoft.com/office/officeart/2005/8/layout/process4"/>
    <dgm:cxn modelId="{55FEC90A-C9A2-6144-853D-0D11BE001F07}" type="presParOf" srcId="{431CED42-2F3B-2345-BC30-73D074DFA936}" destId="{527AA5DB-8B7F-E542-AF40-42F610716034}"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E785F1-E467-0D4A-9597-5D2826913012}">
      <dsp:nvSpPr>
        <dsp:cNvPr id="0" name=""/>
        <dsp:cNvSpPr/>
      </dsp:nvSpPr>
      <dsp:spPr>
        <a:xfrm>
          <a:off x="0" y="2829819"/>
          <a:ext cx="7017080" cy="4642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j-lt"/>
            </a:rPr>
            <a:t>Evaluation</a:t>
          </a:r>
        </a:p>
      </dsp:txBody>
      <dsp:txXfrm>
        <a:off x="0" y="2829819"/>
        <a:ext cx="7017080" cy="464255"/>
      </dsp:txXfrm>
    </dsp:sp>
    <dsp:sp modelId="{BD8977B5-B3BA-3F48-BF2C-CD9A7C8F5152}">
      <dsp:nvSpPr>
        <dsp:cNvPr id="0" name=""/>
        <dsp:cNvSpPr/>
      </dsp:nvSpPr>
      <dsp:spPr>
        <a:xfrm rot="10800000">
          <a:off x="0" y="2122758"/>
          <a:ext cx="7017080" cy="714024"/>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j-lt"/>
            </a:rPr>
            <a:t>Testing</a:t>
          </a:r>
        </a:p>
      </dsp:txBody>
      <dsp:txXfrm rot="10800000">
        <a:off x="0" y="2122758"/>
        <a:ext cx="7017080" cy="463951"/>
      </dsp:txXfrm>
    </dsp:sp>
    <dsp:sp modelId="{226918DC-524D-EE4B-91DA-0D2A6BB437A3}">
      <dsp:nvSpPr>
        <dsp:cNvPr id="0" name=""/>
        <dsp:cNvSpPr/>
      </dsp:nvSpPr>
      <dsp:spPr>
        <a:xfrm rot="10800000">
          <a:off x="0" y="1415697"/>
          <a:ext cx="7017080" cy="714024"/>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j-lt"/>
            </a:rPr>
            <a:t>Training</a:t>
          </a:r>
        </a:p>
      </dsp:txBody>
      <dsp:txXfrm rot="10800000">
        <a:off x="0" y="1415697"/>
        <a:ext cx="7017080" cy="463951"/>
      </dsp:txXfrm>
    </dsp:sp>
    <dsp:sp modelId="{5559B779-0727-2E48-B699-4A7D148DEC90}">
      <dsp:nvSpPr>
        <dsp:cNvPr id="0" name=""/>
        <dsp:cNvSpPr/>
      </dsp:nvSpPr>
      <dsp:spPr>
        <a:xfrm rot="10800000">
          <a:off x="0" y="708636"/>
          <a:ext cx="7017080" cy="714024"/>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j-lt"/>
            </a:rPr>
            <a:t>Model Development</a:t>
          </a:r>
        </a:p>
      </dsp:txBody>
      <dsp:txXfrm rot="10800000">
        <a:off x="0" y="708636"/>
        <a:ext cx="7017080" cy="463951"/>
      </dsp:txXfrm>
    </dsp:sp>
    <dsp:sp modelId="{527AA5DB-8B7F-E542-AF40-42F610716034}">
      <dsp:nvSpPr>
        <dsp:cNvPr id="0" name=""/>
        <dsp:cNvSpPr/>
      </dsp:nvSpPr>
      <dsp:spPr>
        <a:xfrm rot="10800000">
          <a:off x="0" y="1575"/>
          <a:ext cx="7017080" cy="714024"/>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j-lt"/>
            </a:rPr>
            <a:t>Setting Up Environment </a:t>
          </a:r>
        </a:p>
      </dsp:txBody>
      <dsp:txXfrm rot="10800000">
        <a:off x="0" y="1575"/>
        <a:ext cx="7017080" cy="46395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effectLst/>
                <a:latin typeface="Helvetica Neue" panose="02000503000000020004" pitchFamily="2" charset="0"/>
              </a:rPr>
              <a:t>Hi , My name is Vikhyat, I am here to present my progress on my research project </a:t>
            </a:r>
          </a:p>
          <a:p>
            <a:r>
              <a:rPr lang="en-GB" dirty="0">
                <a:effectLst/>
                <a:latin typeface="Helvetica Neue" panose="02000503000000020004" pitchFamily="2" charset="0"/>
              </a:rPr>
              <a:t>‘Dense reinforcement learning for safety validation of autonomous vehicles’</a:t>
            </a:r>
          </a:p>
          <a:p>
            <a:endParaRPr lang="en-GB" dirty="0">
              <a:effectLst/>
              <a:latin typeface="Helvetica Neue" panose="02000503000000020004" pitchFamily="2" charset="0"/>
            </a:endParaRPr>
          </a:p>
          <a:p>
            <a:r>
              <a:rPr lang="en-GB" dirty="0">
                <a:effectLst/>
                <a:latin typeface="Helvetica Neue" panose="02000503000000020004" pitchFamily="2" charset="0"/>
              </a:rPr>
              <a:t>the presentation has 6 slides</a:t>
            </a:r>
          </a:p>
          <a:p>
            <a:endParaRPr lang="en-GB" dirty="0">
              <a:effectLst/>
              <a:latin typeface="Helvetica Neue" panose="02000503000000020004" pitchFamily="2" charset="0"/>
            </a:endParaRPr>
          </a:p>
          <a:p>
            <a:r>
              <a:rPr lang="en-GB" dirty="0">
                <a:effectLst/>
                <a:latin typeface="Helvetica Neue" panose="02000503000000020004" pitchFamily="2" charset="0"/>
              </a:rPr>
              <a:t>Overview :  This slides covers the “What and Why part of the Project”.</a:t>
            </a:r>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What are we going to do in this Project and why are we doing it. We all know what is Autonomous Vehicles (Its been 20 years when the first AV research and development was started)and why safety validation of autonomous vehicles are important before launching them in the real commercial world.</a:t>
            </a:r>
          </a:p>
          <a:p>
            <a:r>
              <a:rPr lang="en-GB" dirty="0">
                <a:effectLst/>
                <a:latin typeface="Helvetica Neue" panose="02000503000000020004" pitchFamily="2" charset="0"/>
              </a:rPr>
              <a:t>We are going to talk about the major PROBLEMS that we face during safety validations of AV.</a:t>
            </a:r>
          </a:p>
          <a:p>
            <a:r>
              <a:rPr lang="en-GB" dirty="0">
                <a:effectLst/>
                <a:latin typeface="Helvetica Neue" panose="02000503000000020004" pitchFamily="2" charset="0"/>
              </a:rPr>
              <a:t>THE 2 MAJOR ASPECTS TIME and  DATA .THE RARITY OF THE INCIDENTS THAT HAPPEN IN THE REAL WORLD MAKES IT VERY DIFFICULT TO TRAIN AN AV. THE CRITICAL STAGES ARE SO RARE THAT IS ALMOST GET LOST IN THE LOADS OF NORMAL OR GENERAL DRIVING SCENARIOS , IT ALSO REFERS TO THE CURSE OF RARITY.</a:t>
            </a:r>
          </a:p>
          <a:p>
            <a:r>
              <a:rPr lang="en-GB" dirty="0">
                <a:effectLst/>
                <a:latin typeface="Helvetica Neue" panose="02000503000000020004" pitchFamily="2" charset="0"/>
              </a:rPr>
              <a:t>THE TIME TAKEN TO TO FIND THESE RARE CONDITION AND VALIDATE THEM TO TRAIN THE THE VEHICLE INCREASES THE COST OF TRAINING.</a:t>
            </a:r>
          </a:p>
          <a:p>
            <a:r>
              <a:rPr lang="en-GB" dirty="0">
                <a:effectLst/>
                <a:latin typeface="Helvetica Neue" panose="02000503000000020004" pitchFamily="2" charset="0"/>
              </a:rPr>
              <a:t>SO OUR PURPOSE OF THIS PROJECT IS TO MAKE AN RL MODEL WHICH CAN VALIDATE THE SAFETY OF AV.</a:t>
            </a:r>
          </a:p>
          <a:p>
            <a:r>
              <a:rPr lang="en-GB" dirty="0">
                <a:effectLst/>
                <a:latin typeface="Helvetica Neue" panose="02000503000000020004" pitchFamily="2" charset="0"/>
              </a:rPr>
              <a:t>RL IS THE MACHINE LEARNING TYPE IN WHICH THE AGENT LEARNS WHILE INTERACTING WITH THE ENVIRONMENT. </a:t>
            </a:r>
          </a:p>
          <a:p>
            <a:r>
              <a:rPr lang="en-GB" dirty="0">
                <a:effectLst/>
                <a:latin typeface="Helvetica Neue" panose="02000503000000020004" pitchFamily="2" charset="0"/>
              </a:rPr>
              <a:t>THE AV IS OUR AGENT AND ENVIRONMENT CONSISTS OF VARIOUS ACTORS SUCH AS STREET LIGHTS , OTHER AV VEHICLES, PEDESTRIANS.</a:t>
            </a:r>
          </a:p>
          <a:p>
            <a:r>
              <a:rPr lang="en-GB" dirty="0">
                <a:effectLst/>
                <a:latin typeface="Helvetica Neue" panose="02000503000000020004" pitchFamily="2" charset="0"/>
              </a:rPr>
              <a:t>WE ARE USING AN OPEN SOURCE SIMULATION ENVIRONMENT that CAN simulates real-world driving situations. </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f87997393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f87997393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526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effectLst/>
                <a:latin typeface="Helvetica Neue" panose="02000503000000020004" pitchFamily="2" charset="0"/>
              </a:rPr>
              <a:t>Overview :  This slides covers the “What and Why part of the Project”.</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What are we going to do in this Project and why are we doing it. We all know what is Autonomous Vehicles and why safety validation of autonomous vehicles are important before launching them in the real commercial world.</a:t>
            </a:r>
          </a:p>
          <a:p>
            <a:r>
              <a:rPr lang="en-GB" dirty="0">
                <a:effectLst/>
                <a:latin typeface="Helvetica Neue" panose="02000503000000020004" pitchFamily="2" charset="0"/>
              </a:rPr>
              <a:t>We are going to talk about the major PROBLEMS that we face during safety validations of AV.</a:t>
            </a:r>
          </a:p>
          <a:p>
            <a:r>
              <a:rPr lang="en-GB" dirty="0">
                <a:effectLst/>
                <a:latin typeface="Helvetica Neue" panose="02000503000000020004" pitchFamily="2" charset="0"/>
              </a:rPr>
              <a:t>THE 2 MAJOR ASPECTS TIME and  DATA .THE RARITY OF THE INCIDENTS THAT HAPPEN IN THE REAL WORLD MAKES IT VERY DIFFICULT TO TRAIN AN AV. THE CRITICAL STAGES ARE SO RARE THAT IS ALMOST GET LOST IN THE LOADS OF NORMAL OR GENERAL DRIVING SCENARIOS , IT ALSO REFERS TO THE CURSE OF RARITY.</a:t>
            </a:r>
          </a:p>
          <a:p>
            <a:r>
              <a:rPr lang="en-GB" dirty="0">
                <a:effectLst/>
                <a:latin typeface="Helvetica Neue" panose="02000503000000020004" pitchFamily="2" charset="0"/>
              </a:rPr>
              <a:t>THE TIME TAKEN TO TO FIND THESE RARE CONDITION AND VALIDATE THEM TO TRAIN THE THE VEHICLE INCREASES THE COST OF TRAINING.</a:t>
            </a:r>
          </a:p>
          <a:p>
            <a:r>
              <a:rPr lang="en-GB" dirty="0">
                <a:effectLst/>
                <a:latin typeface="Helvetica Neue" panose="02000503000000020004" pitchFamily="2" charset="0"/>
              </a:rPr>
              <a:t>SO OUR PURPOSE OF THIS PROJECT IS TO MAKE AN RL MODEL WHICH CAN VALIDATE THE SAFETY OF AV.</a:t>
            </a:r>
          </a:p>
          <a:p>
            <a:r>
              <a:rPr lang="en-GB" dirty="0">
                <a:effectLst/>
                <a:latin typeface="Helvetica Neue" panose="02000503000000020004" pitchFamily="2" charset="0"/>
              </a:rPr>
              <a:t>RL IS THE MACHINE LEARNING TYPE IN WHICH THE AGENT LEARNS WHILE INTERACTING WITH THE ENVIRONMENT. </a:t>
            </a:r>
          </a:p>
          <a:p>
            <a:r>
              <a:rPr lang="en-GB" dirty="0">
                <a:effectLst/>
                <a:latin typeface="Helvetica Neue" panose="02000503000000020004" pitchFamily="2" charset="0"/>
              </a:rPr>
              <a:t>THE AV IS OUR AGENT AND ENVIRONMENT CONSISTS OF VARIOUS ACTORS SUCH AS STREET LIGHTS , OTHER AV VEHICLES, PEDESTRIANS.</a:t>
            </a:r>
          </a:p>
          <a:p>
            <a:r>
              <a:rPr lang="en-GB" dirty="0">
                <a:effectLst/>
                <a:latin typeface="Helvetica Neue" panose="02000503000000020004" pitchFamily="2" charset="0"/>
              </a:rPr>
              <a:t>WE ARE USING AN OPEN SOURCE SIMULATION ENVIRONMENT that CAN simulates real-world driving situations. </a:t>
            </a:r>
          </a:p>
          <a:p>
            <a:r>
              <a:rPr lang="en-GB" dirty="0">
                <a:effectLst/>
                <a:latin typeface="Helvetica Neue" panose="02000503000000020004" pitchFamily="2" charset="0"/>
              </a:rPr>
              <a:t> </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effectLst/>
                <a:latin typeface="Helvetica Neue" panose="02000503000000020004" pitchFamily="2" charset="0"/>
              </a:rPr>
              <a:t>OBJECTIVES </a:t>
            </a:r>
          </a:p>
          <a:p>
            <a:pPr>
              <a:buFont typeface="+mj-lt"/>
              <a:buAutoNum type="arabicPeriod"/>
            </a:pPr>
            <a:r>
              <a:rPr lang="en-GB" dirty="0">
                <a:effectLst/>
                <a:latin typeface="Helvetica Neue" panose="02000503000000020004" pitchFamily="2" charset="0"/>
              </a:rPr>
              <a:t>Setting up the Simulation Environment:</a:t>
            </a:r>
            <a:br>
              <a:rPr lang="en-GB" dirty="0">
                <a:effectLst/>
                <a:latin typeface="Helvetica Neue" panose="02000503000000020004" pitchFamily="2" charset="0"/>
              </a:rPr>
            </a:br>
            <a:r>
              <a:rPr lang="en-GB" dirty="0">
                <a:effectLst/>
                <a:latin typeface="Helvetica Neue" panose="02000503000000020004" pitchFamily="2" charset="0"/>
              </a:rPr>
              <a:t>Use the CARLA simulator, an open-source, highly accurate platform for autonomous vehicle research. Within the simulator, link the pedestrian agents with the autonomous cars. </a:t>
            </a:r>
            <a:br>
              <a:rPr lang="en-GB" dirty="0">
                <a:effectLst/>
                <a:latin typeface="Helvetica Neue" panose="02000503000000020004" pitchFamily="2" charset="0"/>
              </a:rPr>
            </a:br>
            <a:endParaRPr lang="en-GB" dirty="0">
              <a:effectLst/>
              <a:latin typeface="Helvetica Neue" panose="02000503000000020004" pitchFamily="2" charset="0"/>
            </a:endParaRPr>
          </a:p>
          <a:p>
            <a:pPr>
              <a:buFont typeface="+mj-lt"/>
              <a:buAutoNum type="arabicPeriod"/>
            </a:pPr>
            <a:r>
              <a:rPr lang="en-GB" dirty="0">
                <a:effectLst/>
                <a:latin typeface="Helvetica Neue" panose="02000503000000020004" pitchFamily="2" charset="0"/>
              </a:rPr>
              <a:t>Developing the Reinforcement Learning Model:</a:t>
            </a:r>
            <a:br>
              <a:rPr lang="en-GB" dirty="0">
                <a:effectLst/>
                <a:latin typeface="Helvetica Neue" panose="02000503000000020004" pitchFamily="2" charset="0"/>
              </a:rPr>
            </a:br>
            <a:r>
              <a:rPr lang="en-GB" dirty="0">
                <a:effectLst/>
                <a:latin typeface="Helvetica Neue" panose="02000503000000020004" pitchFamily="2" charset="0"/>
              </a:rPr>
              <a:t>Use a reinforcement learning technique that is appropriate for teaching autonomous cars. Establish a suitable incentive system that promotes defensive driving.</a:t>
            </a:r>
            <a:br>
              <a:rPr lang="en-GB" dirty="0">
                <a:effectLst/>
                <a:latin typeface="Helvetica Neue" panose="02000503000000020004" pitchFamily="2" charset="0"/>
              </a:rPr>
            </a:br>
            <a:r>
              <a:rPr lang="en-GB" dirty="0">
                <a:effectLst/>
                <a:latin typeface="Helvetica Neue" panose="02000503000000020004" pitchFamily="2" charset="0"/>
              </a:rPr>
              <a:t>In the CARLA simulation environment, train the model. </a:t>
            </a:r>
            <a:br>
              <a:rPr lang="en-GB" dirty="0">
                <a:effectLst/>
                <a:latin typeface="Helvetica Neue" panose="02000503000000020004" pitchFamily="2" charset="0"/>
              </a:rPr>
            </a:br>
            <a:endParaRPr lang="en-GB" dirty="0">
              <a:effectLst/>
              <a:latin typeface="Helvetica Neue" panose="02000503000000020004" pitchFamily="2" charset="0"/>
            </a:endParaRPr>
          </a:p>
          <a:p>
            <a:pPr>
              <a:buFont typeface="+mj-lt"/>
              <a:buAutoNum type="arabicPeriod"/>
            </a:pPr>
            <a:r>
              <a:rPr lang="en-GB" dirty="0">
                <a:effectLst/>
                <a:latin typeface="Helvetica Neue" panose="02000503000000020004" pitchFamily="2" charset="0"/>
              </a:rPr>
              <a:t>Sensor integration implementation:</a:t>
            </a:r>
            <a:br>
              <a:rPr lang="en-GB" dirty="0">
                <a:effectLst/>
                <a:latin typeface="Helvetica Neue" panose="02000503000000020004" pitchFamily="2" charset="0"/>
              </a:rPr>
            </a:br>
            <a:r>
              <a:rPr lang="en-GB" dirty="0">
                <a:effectLst/>
                <a:latin typeface="Helvetica Neue" panose="02000503000000020004" pitchFamily="2" charset="0"/>
              </a:rPr>
              <a:t>LIDAR, RADAR, and camera data should all be included to provide the learning model a thorough understanding of the surroundings. </a:t>
            </a:r>
          </a:p>
          <a:p>
            <a:br>
              <a:rPr lang="en-GB" dirty="0">
                <a:effectLst/>
                <a:latin typeface="Helvetica Neue" panose="02000503000000020004" pitchFamily="2" charset="0"/>
              </a:rPr>
            </a:br>
            <a:endParaRPr lang="en-GB" dirty="0">
              <a:effectLst/>
              <a:latin typeface="Helvetica Neue" panose="02000503000000020004" pitchFamily="2" charset="0"/>
            </a:endParaRPr>
          </a:p>
          <a:p>
            <a:pPr>
              <a:buFont typeface="+mj-lt"/>
              <a:buAutoNum type="arabicPeriod"/>
            </a:pPr>
            <a:r>
              <a:rPr lang="en-GB" dirty="0">
                <a:effectLst/>
                <a:latin typeface="Helvetica Neue" panose="02000503000000020004" pitchFamily="2" charset="0"/>
              </a:rPr>
              <a:t>Evaluation and Testing:</a:t>
            </a:r>
            <a:br>
              <a:rPr lang="en-GB" dirty="0">
                <a:effectLst/>
                <a:latin typeface="Helvetica Neue" panose="02000503000000020004" pitchFamily="2" charset="0"/>
              </a:rPr>
            </a:br>
            <a:r>
              <a:rPr lang="en-GB" dirty="0">
                <a:effectLst/>
                <a:latin typeface="Helvetica Neue" panose="02000503000000020004" pitchFamily="2" charset="0"/>
              </a:rPr>
              <a:t>Test the trained model under various traffic conditions in the simulator to gauge how well it performs. Success is determined by the decline in traffic infractions, the prevention of crashes, and adherence to traffic regulations. </a:t>
            </a:r>
            <a:br>
              <a:rPr lang="en-GB" dirty="0">
                <a:effectLst/>
                <a:latin typeface="Helvetica Neue" panose="02000503000000020004" pitchFamily="2" charset="0"/>
              </a:rPr>
            </a:br>
            <a:endParaRPr lang="en-GB" dirty="0">
              <a:effectLst/>
              <a:latin typeface="Helvetica Neue" panose="02000503000000020004" pitchFamily="2" charset="0"/>
            </a:endParaRPr>
          </a:p>
          <a:p>
            <a:pPr>
              <a:buFont typeface="+mj-lt"/>
              <a:buAutoNum type="arabicPeriod"/>
            </a:pPr>
            <a:r>
              <a:rPr lang="en-GB" dirty="0">
                <a:effectLst/>
                <a:latin typeface="Helvetica Neue" panose="02000503000000020004" pitchFamily="2" charset="0"/>
              </a:rPr>
              <a:t>Reporting and Documentation:</a:t>
            </a:r>
            <a:br>
              <a:rPr lang="en-GB" dirty="0">
                <a:effectLst/>
                <a:latin typeface="Helvetica Neue" panose="02000503000000020004" pitchFamily="2" charset="0"/>
              </a:rPr>
            </a:br>
            <a:r>
              <a:rPr lang="en-GB" dirty="0">
                <a:effectLst/>
                <a:latin typeface="Helvetica Neue" panose="02000503000000020004" pitchFamily="2" charset="0"/>
              </a:rPr>
              <a:t>Keep track of the project's steps, obstacles, fixes, and outcomes. For both academic and business audiences, provide the findings in a thorough and understandable way, including a complete analysis and performance indicators.</a:t>
            </a:r>
            <a:br>
              <a:rPr lang="en-GB" dirty="0">
                <a:effectLst/>
                <a:latin typeface="Helvetica Neue" panose="02000503000000020004" pitchFamily="2" charset="0"/>
              </a:rPr>
            </a:br>
            <a:endParaRPr lang="en-GB" dirty="0">
              <a:effectLst/>
              <a:latin typeface="Helvetica Neue" panose="02000503000000020004" pitchFamily="2"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9215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252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f87997393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f87997393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809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f87997393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f87997393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695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f87997393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f87997393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182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f87997393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f87997393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79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1876-113D-C26F-8390-6E7987730EB7}"/>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A506F4AE-A246-6259-4E40-2729FA23802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3A27A81-9287-1E4F-C267-86957166D84E}"/>
              </a:ext>
            </a:extLst>
          </p:cNvPr>
          <p:cNvSpPr>
            <a:spLocks noGrp="1"/>
          </p:cNvSpPr>
          <p:nvPr>
            <p:ph type="dt" sz="half" idx="10"/>
          </p:nvPr>
        </p:nvSpPr>
        <p:spPr/>
        <p:txBody>
          <a:bodyPr/>
          <a:lstStyle/>
          <a:p>
            <a:fld id="{C764DE79-268F-4C1A-8933-263129D2AF90}" type="datetimeFigureOut">
              <a:rPr lang="en-US" smtClean="0"/>
              <a:t>7/15/23</a:t>
            </a:fld>
            <a:endParaRPr lang="en-US"/>
          </a:p>
        </p:txBody>
      </p:sp>
      <p:sp>
        <p:nvSpPr>
          <p:cNvPr id="5" name="Footer Placeholder 4">
            <a:extLst>
              <a:ext uri="{FF2B5EF4-FFF2-40B4-BE49-F238E27FC236}">
                <a16:creationId xmlns:a16="http://schemas.microsoft.com/office/drawing/2014/main" id="{3617128B-29A8-626F-A537-5DC317AA6A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A69F4A-8E48-7E54-5126-6A2536584A0D}"/>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33095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D047-CAC9-BEE3-09AF-0D1C792A21A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DBBF699-E7C1-97DC-4D77-7C228E4E802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6E0C8C-C119-C23D-EE39-92044DA11B06}"/>
              </a:ext>
            </a:extLst>
          </p:cNvPr>
          <p:cNvSpPr>
            <a:spLocks noGrp="1"/>
          </p:cNvSpPr>
          <p:nvPr>
            <p:ph type="dt" sz="half" idx="10"/>
          </p:nvPr>
        </p:nvSpPr>
        <p:spPr/>
        <p:txBody>
          <a:bodyPr/>
          <a:lstStyle/>
          <a:p>
            <a:fld id="{C764DE79-268F-4C1A-8933-263129D2AF90}" type="datetimeFigureOut">
              <a:rPr lang="en-US" smtClean="0"/>
              <a:t>7/15/23</a:t>
            </a:fld>
            <a:endParaRPr lang="en-US"/>
          </a:p>
        </p:txBody>
      </p:sp>
      <p:sp>
        <p:nvSpPr>
          <p:cNvPr id="5" name="Footer Placeholder 4">
            <a:extLst>
              <a:ext uri="{FF2B5EF4-FFF2-40B4-BE49-F238E27FC236}">
                <a16:creationId xmlns:a16="http://schemas.microsoft.com/office/drawing/2014/main" id="{00D37D30-F45A-6285-A930-5C12FA9EB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C904A-9D04-236D-D7A4-B8F762392B6D}"/>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166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C9EA85-9218-A380-FBFF-935125A19675}"/>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717E490-49CB-8E64-8109-C4BFC67D62D6}"/>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FDCE77D-A916-ADAA-4B7D-0C39C4B19B58}"/>
              </a:ext>
            </a:extLst>
          </p:cNvPr>
          <p:cNvSpPr>
            <a:spLocks noGrp="1"/>
          </p:cNvSpPr>
          <p:nvPr>
            <p:ph type="dt" sz="half" idx="10"/>
          </p:nvPr>
        </p:nvSpPr>
        <p:spPr/>
        <p:txBody>
          <a:bodyPr/>
          <a:lstStyle/>
          <a:p>
            <a:fld id="{C764DE79-268F-4C1A-8933-263129D2AF90}" type="datetimeFigureOut">
              <a:rPr lang="en-US" smtClean="0"/>
              <a:t>7/15/23</a:t>
            </a:fld>
            <a:endParaRPr lang="en-US"/>
          </a:p>
        </p:txBody>
      </p:sp>
      <p:sp>
        <p:nvSpPr>
          <p:cNvPr id="5" name="Footer Placeholder 4">
            <a:extLst>
              <a:ext uri="{FF2B5EF4-FFF2-40B4-BE49-F238E27FC236}">
                <a16:creationId xmlns:a16="http://schemas.microsoft.com/office/drawing/2014/main" id="{A2241152-7F13-FA20-3DCB-3B653503F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0DEE2C-255A-E837-2582-53C898E48D72}"/>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39838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OC">
  <p:cSld name="TOC">
    <p:spTree>
      <p:nvGrpSpPr>
        <p:cNvPr id="1" name="Shape 124"/>
        <p:cNvGrpSpPr/>
        <p:nvPr/>
      </p:nvGrpSpPr>
      <p:grpSpPr>
        <a:xfrm>
          <a:off x="0" y="0"/>
          <a:ext cx="0" cy="0"/>
          <a:chOff x="0" y="0"/>
          <a:chExt cx="0" cy="0"/>
        </a:xfrm>
      </p:grpSpPr>
      <p:sp>
        <p:nvSpPr>
          <p:cNvPr id="144" name="Google Shape;14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45" name="Google Shape;145;p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1915917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234711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_alt3">
  <p:cSld name="Title and body_alt3">
    <p:spTree>
      <p:nvGrpSpPr>
        <p:cNvPr id="1" name="Shape 146"/>
        <p:cNvGrpSpPr/>
        <p:nvPr/>
      </p:nvGrpSpPr>
      <p:grpSpPr>
        <a:xfrm>
          <a:off x="0" y="0"/>
          <a:ext cx="0" cy="0"/>
          <a:chOff x="0" y="0"/>
          <a:chExt cx="0" cy="0"/>
        </a:xfrm>
      </p:grpSpPr>
      <p:sp>
        <p:nvSpPr>
          <p:cNvPr id="148" name="Google Shape;148;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4"/>
          <p:cNvSpPr txBox="1">
            <a:spLocks noGrp="1"/>
          </p:cNvSpPr>
          <p:nvPr>
            <p:ph type="body" idx="1"/>
          </p:nvPr>
        </p:nvSpPr>
        <p:spPr>
          <a:xfrm>
            <a:off x="4018025" y="1567550"/>
            <a:ext cx="4318500" cy="17667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dk2"/>
              </a:buClr>
              <a:buSzPts val="1300"/>
              <a:buChar char="●"/>
              <a:defRPr>
                <a:solidFill>
                  <a:schemeClr val="dk2"/>
                </a:solidFill>
              </a:defRPr>
            </a:lvl1pPr>
            <a:lvl2pPr marL="914400" lvl="1" indent="-298450" rtl="0">
              <a:spcBef>
                <a:spcPts val="0"/>
              </a:spcBef>
              <a:spcAft>
                <a:spcPts val="0"/>
              </a:spcAft>
              <a:buClr>
                <a:schemeClr val="dk2"/>
              </a:buClr>
              <a:buSzPts val="1100"/>
              <a:buChar char="○"/>
              <a:defRPr>
                <a:solidFill>
                  <a:schemeClr val="dk2"/>
                </a:solidFill>
              </a:defRPr>
            </a:lvl2pPr>
            <a:lvl3pPr marL="1371600" lvl="2" indent="-298450" rtl="0">
              <a:spcBef>
                <a:spcPts val="0"/>
              </a:spcBef>
              <a:spcAft>
                <a:spcPts val="0"/>
              </a:spcAft>
              <a:buClr>
                <a:schemeClr val="dk2"/>
              </a:buClr>
              <a:buSzPts val="1100"/>
              <a:buChar char="■"/>
              <a:defRPr>
                <a:solidFill>
                  <a:schemeClr val="dk2"/>
                </a:solidFill>
              </a:defRPr>
            </a:lvl3pPr>
            <a:lvl4pPr marL="1828800" lvl="3" indent="-298450" rtl="0">
              <a:spcBef>
                <a:spcPts val="0"/>
              </a:spcBef>
              <a:spcAft>
                <a:spcPts val="0"/>
              </a:spcAft>
              <a:buClr>
                <a:schemeClr val="dk2"/>
              </a:buClr>
              <a:buSzPts val="1100"/>
              <a:buChar char="●"/>
              <a:defRPr>
                <a:solidFill>
                  <a:schemeClr val="dk2"/>
                </a:solidFill>
              </a:defRPr>
            </a:lvl4pPr>
            <a:lvl5pPr marL="2286000" lvl="4" indent="-298450" rtl="0">
              <a:spcBef>
                <a:spcPts val="0"/>
              </a:spcBef>
              <a:spcAft>
                <a:spcPts val="0"/>
              </a:spcAft>
              <a:buClr>
                <a:schemeClr val="dk2"/>
              </a:buClr>
              <a:buSzPts val="1100"/>
              <a:buChar char="○"/>
              <a:defRPr>
                <a:solidFill>
                  <a:schemeClr val="dk2"/>
                </a:solidFill>
              </a:defRPr>
            </a:lvl5pPr>
            <a:lvl6pPr marL="2743200" lvl="5" indent="-298450" rtl="0">
              <a:spcBef>
                <a:spcPts val="0"/>
              </a:spcBef>
              <a:spcAft>
                <a:spcPts val="0"/>
              </a:spcAft>
              <a:buClr>
                <a:schemeClr val="dk2"/>
              </a:buClr>
              <a:buSzPts val="1100"/>
              <a:buChar char="■"/>
              <a:defRPr>
                <a:solidFill>
                  <a:schemeClr val="dk2"/>
                </a:solidFill>
              </a:defRPr>
            </a:lvl6pPr>
            <a:lvl7pPr marL="3200400" lvl="6" indent="-298450" rtl="0">
              <a:spcBef>
                <a:spcPts val="0"/>
              </a:spcBef>
              <a:spcAft>
                <a:spcPts val="0"/>
              </a:spcAft>
              <a:buClr>
                <a:schemeClr val="dk2"/>
              </a:buClr>
              <a:buSzPts val="1100"/>
              <a:buChar char="●"/>
              <a:defRPr>
                <a:solidFill>
                  <a:schemeClr val="dk2"/>
                </a:solidFill>
              </a:defRPr>
            </a:lvl7pPr>
            <a:lvl8pPr marL="3657600" lvl="7" indent="-298450" rtl="0">
              <a:spcBef>
                <a:spcPts val="0"/>
              </a:spcBef>
              <a:spcAft>
                <a:spcPts val="0"/>
              </a:spcAft>
              <a:buClr>
                <a:schemeClr val="dk2"/>
              </a:buClr>
              <a:buSzPts val="1100"/>
              <a:buChar char="○"/>
              <a:defRPr>
                <a:solidFill>
                  <a:schemeClr val="dk2"/>
                </a:solidFill>
              </a:defRPr>
            </a:lvl8pPr>
            <a:lvl9pPr marL="4114800" lvl="8" indent="-298450" rtl="0">
              <a:spcBef>
                <a:spcPts val="0"/>
              </a:spcBef>
              <a:spcAft>
                <a:spcPts val="0"/>
              </a:spcAft>
              <a:buClr>
                <a:schemeClr val="dk2"/>
              </a:buClr>
              <a:buSzPts val="1100"/>
              <a:buChar char="■"/>
              <a:defRPr>
                <a:solidFill>
                  <a:schemeClr val="dk2"/>
                </a:solidFill>
              </a:defRPr>
            </a:lvl9pPr>
          </a:lstStyle>
          <a:p>
            <a:endParaRPr/>
          </a:p>
        </p:txBody>
      </p:sp>
      <p:sp>
        <p:nvSpPr>
          <p:cNvPr id="150" name="Google Shape;15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1827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7824B-C053-04F5-1851-665E96293D1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AB1CBDC-5C7D-AC3D-BC64-2271C6D6698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10DF3F-8ECE-DC4B-2074-AC510DF2F88A}"/>
              </a:ext>
            </a:extLst>
          </p:cNvPr>
          <p:cNvSpPr>
            <a:spLocks noGrp="1"/>
          </p:cNvSpPr>
          <p:nvPr>
            <p:ph type="dt" sz="half" idx="10"/>
          </p:nvPr>
        </p:nvSpPr>
        <p:spPr/>
        <p:txBody>
          <a:bodyPr/>
          <a:lstStyle/>
          <a:p>
            <a:fld id="{C764DE79-268F-4C1A-8933-263129D2AF90}" type="datetimeFigureOut">
              <a:rPr lang="en-US" smtClean="0"/>
              <a:t>7/15/23</a:t>
            </a:fld>
            <a:endParaRPr lang="en-US"/>
          </a:p>
        </p:txBody>
      </p:sp>
      <p:sp>
        <p:nvSpPr>
          <p:cNvPr id="5" name="Footer Placeholder 4">
            <a:extLst>
              <a:ext uri="{FF2B5EF4-FFF2-40B4-BE49-F238E27FC236}">
                <a16:creationId xmlns:a16="http://schemas.microsoft.com/office/drawing/2014/main" id="{398B871B-E00E-FC29-DE1B-E39A28881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B51E1-3689-71E3-E548-555038763A6C}"/>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2731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742AA-53CD-0A94-E0E2-15644B13AB27}"/>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BD86774-8FBA-A31B-72A5-D59DEED4F92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10FCC64-C2B2-0431-6925-143619B48F7A}"/>
              </a:ext>
            </a:extLst>
          </p:cNvPr>
          <p:cNvSpPr>
            <a:spLocks noGrp="1"/>
          </p:cNvSpPr>
          <p:nvPr>
            <p:ph type="dt" sz="half" idx="10"/>
          </p:nvPr>
        </p:nvSpPr>
        <p:spPr/>
        <p:txBody>
          <a:bodyPr/>
          <a:lstStyle/>
          <a:p>
            <a:fld id="{C764DE79-268F-4C1A-8933-263129D2AF90}" type="datetimeFigureOut">
              <a:rPr lang="en-US" smtClean="0"/>
              <a:t>7/15/23</a:t>
            </a:fld>
            <a:endParaRPr lang="en-US"/>
          </a:p>
        </p:txBody>
      </p:sp>
      <p:sp>
        <p:nvSpPr>
          <p:cNvPr id="5" name="Footer Placeholder 4">
            <a:extLst>
              <a:ext uri="{FF2B5EF4-FFF2-40B4-BE49-F238E27FC236}">
                <a16:creationId xmlns:a16="http://schemas.microsoft.com/office/drawing/2014/main" id="{68E7F5ED-AD4A-32DD-6B94-9C7944091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E04A2-D373-BA9E-34B2-1DBC88D8EA99}"/>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2268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5BDE-4294-AB29-518E-12B98E22B49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69F5E04-4D77-026F-1FE3-9DB4173D55CA}"/>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039CF40-F7DF-6FC9-FF3A-4408B1ACFED2}"/>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493520-5DFF-BAA4-754F-01E931F77A29}"/>
              </a:ext>
            </a:extLst>
          </p:cNvPr>
          <p:cNvSpPr>
            <a:spLocks noGrp="1"/>
          </p:cNvSpPr>
          <p:nvPr>
            <p:ph type="dt" sz="half" idx="10"/>
          </p:nvPr>
        </p:nvSpPr>
        <p:spPr/>
        <p:txBody>
          <a:bodyPr/>
          <a:lstStyle/>
          <a:p>
            <a:fld id="{C764DE79-268F-4C1A-8933-263129D2AF90}" type="datetimeFigureOut">
              <a:rPr lang="en-US" smtClean="0"/>
              <a:t>7/15/23</a:t>
            </a:fld>
            <a:endParaRPr lang="en-US"/>
          </a:p>
        </p:txBody>
      </p:sp>
      <p:sp>
        <p:nvSpPr>
          <p:cNvPr id="6" name="Footer Placeholder 5">
            <a:extLst>
              <a:ext uri="{FF2B5EF4-FFF2-40B4-BE49-F238E27FC236}">
                <a16:creationId xmlns:a16="http://schemas.microsoft.com/office/drawing/2014/main" id="{C52CF87B-8D2C-2E45-D693-0FA03B6F45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DC9A2B-29C6-52E2-8130-2FB7B41FE234}"/>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55964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C993-37C4-628C-428F-805523488F81}"/>
              </a:ext>
            </a:extLst>
          </p:cNvPr>
          <p:cNvSpPr>
            <a:spLocks noGrp="1"/>
          </p:cNvSpPr>
          <p:nvPr>
            <p:ph type="title"/>
          </p:nvPr>
        </p:nvSpPr>
        <p:spPr>
          <a:xfrm>
            <a:off x="629841" y="273844"/>
            <a:ext cx="7886700" cy="994172"/>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5947E03-B959-5BF2-9D0B-8105AC3B4DB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EF2C269A-BA0A-5277-89E8-047E21EB2749}"/>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594EBFC-8D11-A6B4-4EF9-34E59414971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64BA8191-C16B-7734-8661-DD2CF0CF87DF}"/>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903306B-D716-2200-E815-7A4FD7AE38D8}"/>
              </a:ext>
            </a:extLst>
          </p:cNvPr>
          <p:cNvSpPr>
            <a:spLocks noGrp="1"/>
          </p:cNvSpPr>
          <p:nvPr>
            <p:ph type="dt" sz="half" idx="10"/>
          </p:nvPr>
        </p:nvSpPr>
        <p:spPr/>
        <p:txBody>
          <a:bodyPr/>
          <a:lstStyle/>
          <a:p>
            <a:fld id="{C764DE79-268F-4C1A-8933-263129D2AF90}" type="datetimeFigureOut">
              <a:rPr lang="en-US" smtClean="0"/>
              <a:t>7/15/23</a:t>
            </a:fld>
            <a:endParaRPr lang="en-US"/>
          </a:p>
        </p:txBody>
      </p:sp>
      <p:sp>
        <p:nvSpPr>
          <p:cNvPr id="8" name="Footer Placeholder 7">
            <a:extLst>
              <a:ext uri="{FF2B5EF4-FFF2-40B4-BE49-F238E27FC236}">
                <a16:creationId xmlns:a16="http://schemas.microsoft.com/office/drawing/2014/main" id="{ECA39126-FC5A-C37A-09C1-676011A325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0BB9DD-0691-B180-BA7E-8905789A94B4}"/>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15089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D837-6C29-7AB0-24E7-DD01789A410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968BEA4-5D87-2C6C-6538-F8EDE6A1CEB1}"/>
              </a:ext>
            </a:extLst>
          </p:cNvPr>
          <p:cNvSpPr>
            <a:spLocks noGrp="1"/>
          </p:cNvSpPr>
          <p:nvPr>
            <p:ph type="dt" sz="half" idx="10"/>
          </p:nvPr>
        </p:nvSpPr>
        <p:spPr/>
        <p:txBody>
          <a:bodyPr/>
          <a:lstStyle/>
          <a:p>
            <a:fld id="{C764DE79-268F-4C1A-8933-263129D2AF90}" type="datetimeFigureOut">
              <a:rPr lang="en-US" smtClean="0"/>
              <a:t>7/15/23</a:t>
            </a:fld>
            <a:endParaRPr lang="en-US"/>
          </a:p>
        </p:txBody>
      </p:sp>
      <p:sp>
        <p:nvSpPr>
          <p:cNvPr id="4" name="Footer Placeholder 3">
            <a:extLst>
              <a:ext uri="{FF2B5EF4-FFF2-40B4-BE49-F238E27FC236}">
                <a16:creationId xmlns:a16="http://schemas.microsoft.com/office/drawing/2014/main" id="{FAF0D3D8-69A7-4344-D516-575D6029BC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F7B910-A6E6-34ED-A7FC-BC65A449D850}"/>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567360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B9C848-8389-70F4-9AAA-1C98FEB7A2B3}"/>
              </a:ext>
            </a:extLst>
          </p:cNvPr>
          <p:cNvSpPr>
            <a:spLocks noGrp="1"/>
          </p:cNvSpPr>
          <p:nvPr>
            <p:ph type="dt" sz="half" idx="10"/>
          </p:nvPr>
        </p:nvSpPr>
        <p:spPr/>
        <p:txBody>
          <a:bodyPr/>
          <a:lstStyle/>
          <a:p>
            <a:fld id="{C764DE79-268F-4C1A-8933-263129D2AF90}" type="datetimeFigureOut">
              <a:rPr lang="en-US" smtClean="0"/>
              <a:t>7/15/23</a:t>
            </a:fld>
            <a:endParaRPr lang="en-US"/>
          </a:p>
        </p:txBody>
      </p:sp>
      <p:sp>
        <p:nvSpPr>
          <p:cNvPr id="3" name="Footer Placeholder 2">
            <a:extLst>
              <a:ext uri="{FF2B5EF4-FFF2-40B4-BE49-F238E27FC236}">
                <a16:creationId xmlns:a16="http://schemas.microsoft.com/office/drawing/2014/main" id="{55A3ECEF-8CC1-3FE5-C3F7-DEE151788E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3B71DF-4D4A-1FC7-A825-9D8E3233BBD5}"/>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24715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7CA3-DB9D-E38D-8097-20F237EF39B6}"/>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D617BCC-D951-60B9-DD5F-655B07BDE86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4E6C6EC-2DFB-F0CF-9D40-A744BCF2F9B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80D0BB9B-88D7-3D1B-7895-CF99097E77EE}"/>
              </a:ext>
            </a:extLst>
          </p:cNvPr>
          <p:cNvSpPr>
            <a:spLocks noGrp="1"/>
          </p:cNvSpPr>
          <p:nvPr>
            <p:ph type="dt" sz="half" idx="10"/>
          </p:nvPr>
        </p:nvSpPr>
        <p:spPr/>
        <p:txBody>
          <a:bodyPr/>
          <a:lstStyle/>
          <a:p>
            <a:fld id="{C764DE79-268F-4C1A-8933-263129D2AF90}" type="datetimeFigureOut">
              <a:rPr lang="en-US" smtClean="0"/>
              <a:t>7/15/23</a:t>
            </a:fld>
            <a:endParaRPr lang="en-US"/>
          </a:p>
        </p:txBody>
      </p:sp>
      <p:sp>
        <p:nvSpPr>
          <p:cNvPr id="6" name="Footer Placeholder 5">
            <a:extLst>
              <a:ext uri="{FF2B5EF4-FFF2-40B4-BE49-F238E27FC236}">
                <a16:creationId xmlns:a16="http://schemas.microsoft.com/office/drawing/2014/main" id="{ACD8C0AE-A1B7-CFBE-003E-1A04AF7830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4D958-B553-5A83-BCAC-C994269DC8DD}"/>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43752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71E0-F230-CD57-90E9-A4BC3090762F}"/>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3B19018-8592-05A0-6D7D-0A4BB53391D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F2868F2-8CF3-4A3A-AF77-B74DB9C2064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0A0152EE-8352-ED52-B88F-4B67D460AACD}"/>
              </a:ext>
            </a:extLst>
          </p:cNvPr>
          <p:cNvSpPr>
            <a:spLocks noGrp="1"/>
          </p:cNvSpPr>
          <p:nvPr>
            <p:ph type="dt" sz="half" idx="10"/>
          </p:nvPr>
        </p:nvSpPr>
        <p:spPr/>
        <p:txBody>
          <a:bodyPr/>
          <a:lstStyle/>
          <a:p>
            <a:fld id="{C764DE79-268F-4C1A-8933-263129D2AF90}" type="datetimeFigureOut">
              <a:rPr lang="en-US" smtClean="0"/>
              <a:t>7/15/23</a:t>
            </a:fld>
            <a:endParaRPr lang="en-US"/>
          </a:p>
        </p:txBody>
      </p:sp>
      <p:sp>
        <p:nvSpPr>
          <p:cNvPr id="6" name="Footer Placeholder 5">
            <a:extLst>
              <a:ext uri="{FF2B5EF4-FFF2-40B4-BE49-F238E27FC236}">
                <a16:creationId xmlns:a16="http://schemas.microsoft.com/office/drawing/2014/main" id="{342C8CBF-6F64-2B11-ABC9-383301585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724D55-5449-3DD8-FA16-82162B2AE0B2}"/>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71580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8B879-A932-A9A5-07F7-C6A700C49333}"/>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F8222BF-C599-C786-E3DD-6AECD0A738D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F8C28BE-2892-D4CE-C59B-278F059293D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smtClean="0"/>
              <a:t>7/15/23</a:t>
            </a:fld>
            <a:endParaRPr lang="en-US"/>
          </a:p>
        </p:txBody>
      </p:sp>
      <p:sp>
        <p:nvSpPr>
          <p:cNvPr id="5" name="Footer Placeholder 4">
            <a:extLst>
              <a:ext uri="{FF2B5EF4-FFF2-40B4-BE49-F238E27FC236}">
                <a16:creationId xmlns:a16="http://schemas.microsoft.com/office/drawing/2014/main" id="{C1B8F53F-3730-D5F5-1A57-86F4356FF5B2}"/>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E16CD6-8ED8-BF69-7BE6-D39DD9DED27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429203740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7"/>
        <p:cNvGrpSpPr/>
        <p:nvPr/>
      </p:nvGrpSpPr>
      <p:grpSpPr>
        <a:xfrm>
          <a:off x="0" y="0"/>
          <a:ext cx="0" cy="0"/>
          <a:chOff x="0" y="0"/>
          <a:chExt cx="0" cy="0"/>
        </a:xfrm>
      </p:grpSpPr>
      <p:sp useBgFill="1">
        <p:nvSpPr>
          <p:cNvPr id="195" name="Rectangle 194">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1" name="Picture 190">
            <a:extLst>
              <a:ext uri="{FF2B5EF4-FFF2-40B4-BE49-F238E27FC236}">
                <a16:creationId xmlns:a16="http://schemas.microsoft.com/office/drawing/2014/main" id="{C9B52687-4BF8-FD88-EDC3-C9156660BF1D}"/>
              </a:ext>
            </a:extLst>
          </p:cNvPr>
          <p:cNvPicPr>
            <a:picLocks noChangeAspect="1"/>
          </p:cNvPicPr>
          <p:nvPr/>
        </p:nvPicPr>
        <p:blipFill rotWithShape="1">
          <a:blip r:embed="rId3"/>
          <a:srcRect l="34655" r="7099" b="-3"/>
          <a:stretch/>
        </p:blipFill>
        <p:spPr>
          <a:xfrm>
            <a:off x="-9832" y="10"/>
            <a:ext cx="3744733" cy="5143490"/>
          </a:xfrm>
          <a:prstGeom prst="rect">
            <a:avLst/>
          </a:prstGeom>
        </p:spPr>
      </p:pic>
      <p:pic>
        <p:nvPicPr>
          <p:cNvPr id="2" name="Picture 1" descr="The University of Liverpool">
            <a:extLst>
              <a:ext uri="{FF2B5EF4-FFF2-40B4-BE49-F238E27FC236}">
                <a16:creationId xmlns:a16="http://schemas.microsoft.com/office/drawing/2014/main" id="{6B1C582B-5651-AE0C-70E7-4CB62B56C267}"/>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4724544" y="413547"/>
            <a:ext cx="3364230" cy="869315"/>
          </a:xfrm>
          <a:prstGeom prst="rect">
            <a:avLst/>
          </a:prstGeom>
          <a:noFill/>
          <a:ln>
            <a:noFill/>
          </a:ln>
        </p:spPr>
      </p:pic>
      <p:sp>
        <p:nvSpPr>
          <p:cNvPr id="8" name="Title 7">
            <a:extLst>
              <a:ext uri="{FF2B5EF4-FFF2-40B4-BE49-F238E27FC236}">
                <a16:creationId xmlns:a16="http://schemas.microsoft.com/office/drawing/2014/main" id="{2EF9FA23-7CFF-F6B1-BDC8-33B3B12C0F93}"/>
              </a:ext>
            </a:extLst>
          </p:cNvPr>
          <p:cNvSpPr>
            <a:spLocks noGrp="1"/>
          </p:cNvSpPr>
          <p:nvPr>
            <p:ph type="ctrTitle"/>
          </p:nvPr>
        </p:nvSpPr>
        <p:spPr>
          <a:xfrm>
            <a:off x="3734901" y="1668690"/>
            <a:ext cx="5407955" cy="417919"/>
          </a:xfrm>
        </p:spPr>
        <p:txBody>
          <a:bodyPr>
            <a:noAutofit/>
          </a:bodyPr>
          <a:lstStyle/>
          <a:p>
            <a:r>
              <a:rPr lang="en-GB" sz="1600" b="1" u="sng" dirty="0">
                <a:solidFill>
                  <a:srgbClr val="000000"/>
                </a:solidFill>
                <a:latin typeface="+mn-lt"/>
              </a:rPr>
              <a:t>MSc Project  (COMP702)</a:t>
            </a:r>
            <a:endParaRPr lang="en-US" sz="1600" u="sng" dirty="0">
              <a:latin typeface="+mn-lt"/>
              <a:cs typeface="Calibri Light" panose="020F0302020204030204"/>
            </a:endParaRPr>
          </a:p>
        </p:txBody>
      </p:sp>
      <p:sp>
        <p:nvSpPr>
          <p:cNvPr id="9" name="Title 7">
            <a:extLst>
              <a:ext uri="{FF2B5EF4-FFF2-40B4-BE49-F238E27FC236}">
                <a16:creationId xmlns:a16="http://schemas.microsoft.com/office/drawing/2014/main" id="{3AD95C84-A1F1-5B9F-0510-0105B99DC2E6}"/>
              </a:ext>
            </a:extLst>
          </p:cNvPr>
          <p:cNvSpPr txBox="1">
            <a:spLocks/>
          </p:cNvSpPr>
          <p:nvPr/>
        </p:nvSpPr>
        <p:spPr>
          <a:xfrm>
            <a:off x="3734901" y="1979910"/>
            <a:ext cx="5416644" cy="417919"/>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GB" sz="1200" b="1" u="sng" dirty="0">
                <a:solidFill>
                  <a:srgbClr val="000000"/>
                </a:solidFill>
                <a:latin typeface="+mn-lt"/>
              </a:rPr>
              <a:t>Dense Reinforcement Learning for safety validation of autonomous vehicles</a:t>
            </a:r>
            <a:endParaRPr lang="en-US" sz="1200" b="1" u="sng" dirty="0">
              <a:latin typeface="+mn-lt"/>
            </a:endParaRPr>
          </a:p>
        </p:txBody>
      </p:sp>
      <p:sp>
        <p:nvSpPr>
          <p:cNvPr id="10" name="Title 7">
            <a:extLst>
              <a:ext uri="{FF2B5EF4-FFF2-40B4-BE49-F238E27FC236}">
                <a16:creationId xmlns:a16="http://schemas.microsoft.com/office/drawing/2014/main" id="{3ED4C02E-0B27-96D5-7C0D-E60030B629A0}"/>
              </a:ext>
            </a:extLst>
          </p:cNvPr>
          <p:cNvSpPr txBox="1">
            <a:spLocks/>
          </p:cNvSpPr>
          <p:nvPr/>
        </p:nvSpPr>
        <p:spPr>
          <a:xfrm>
            <a:off x="3582448" y="2268209"/>
            <a:ext cx="5588984" cy="2594945"/>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endParaRPr lang="en-US" sz="1600" u="sng">
              <a:latin typeface="+mn-lt"/>
            </a:endParaRPr>
          </a:p>
        </p:txBody>
      </p:sp>
      <p:sp>
        <p:nvSpPr>
          <p:cNvPr id="15" name="TextBox 14">
            <a:extLst>
              <a:ext uri="{FF2B5EF4-FFF2-40B4-BE49-F238E27FC236}">
                <a16:creationId xmlns:a16="http://schemas.microsoft.com/office/drawing/2014/main" id="{6F5A0AD0-EA2E-A81E-5FC0-CCB5C67534BF}"/>
              </a:ext>
            </a:extLst>
          </p:cNvPr>
          <p:cNvSpPr txBox="1"/>
          <p:nvPr/>
        </p:nvSpPr>
        <p:spPr>
          <a:xfrm>
            <a:off x="4857135" y="2800389"/>
            <a:ext cx="4286865" cy="1569660"/>
          </a:xfrm>
          <a:prstGeom prst="rect">
            <a:avLst/>
          </a:prstGeom>
          <a:noFill/>
        </p:spPr>
        <p:txBody>
          <a:bodyPr wrap="square" lIns="91440" tIns="45720" rIns="91440" bIns="45720" rtlCol="0" anchor="t">
            <a:spAutoFit/>
          </a:bodyPr>
          <a:lstStyle/>
          <a:p>
            <a:pPr marR="1076325" lvl="0" algn="ctr" fontAlgn="base">
              <a:buSzPts val="1000"/>
              <a:tabLst>
                <a:tab pos="457200" algn="l"/>
              </a:tabLst>
            </a:pPr>
            <a:r>
              <a:rPr lang="en-GB" sz="1200" u="sng" dirty="0">
                <a:effectLst/>
                <a:ea typeface="Times New Roman" panose="02020603050405020304" pitchFamily="18" charset="0"/>
              </a:rPr>
              <a:t>Student</a:t>
            </a:r>
          </a:p>
          <a:p>
            <a:pPr marR="1076325" lvl="0" algn="ctr" fontAlgn="base">
              <a:buSzPts val="1000"/>
              <a:tabLst>
                <a:tab pos="457200" algn="l"/>
              </a:tabLst>
            </a:pPr>
            <a:r>
              <a:rPr lang="en-GB" sz="1200" dirty="0">
                <a:effectLst/>
                <a:ea typeface="Times New Roman" panose="02020603050405020304" pitchFamily="18" charset="0"/>
              </a:rPr>
              <a:t>Vikhyat Bisht  201687684</a:t>
            </a:r>
          </a:p>
          <a:p>
            <a:pPr marR="1076325" lvl="0" algn="ctr" fontAlgn="base">
              <a:buSzPts val="1000"/>
              <a:tabLst>
                <a:tab pos="457200" algn="l"/>
              </a:tabLst>
            </a:pPr>
            <a:endParaRPr lang="en-GB" sz="1200" dirty="0">
              <a:ea typeface="Times New Roman" panose="02020603050405020304" pitchFamily="18" charset="0"/>
            </a:endParaRPr>
          </a:p>
          <a:p>
            <a:pPr marR="1076325" algn="ctr" fontAlgn="base">
              <a:buSzPts val="1000"/>
              <a:tabLst>
                <a:tab pos="457200" algn="l"/>
              </a:tabLst>
            </a:pPr>
            <a:r>
              <a:rPr lang="en-GB" sz="1200" u="sng" dirty="0"/>
              <a:t>Primary Supervisor</a:t>
            </a:r>
          </a:p>
          <a:p>
            <a:pPr marR="1076325" lvl="0" algn="ctr" fontAlgn="base">
              <a:buSzPts val="1000"/>
              <a:tabLst>
                <a:tab pos="457200" algn="l"/>
              </a:tabLst>
            </a:pPr>
            <a:r>
              <a:rPr lang="en-GB" sz="1200" dirty="0">
                <a:effectLst/>
                <a:ea typeface="Times New Roman" panose="02020603050405020304" pitchFamily="18" charset="0"/>
              </a:rPr>
              <a:t>Wiley Ruan</a:t>
            </a:r>
          </a:p>
          <a:p>
            <a:pPr marR="1076325" lvl="0" algn="ctr" fontAlgn="base">
              <a:buSzPts val="1000"/>
              <a:tabLst>
                <a:tab pos="457200" algn="l"/>
              </a:tabLst>
            </a:pPr>
            <a:endParaRPr lang="en-GB" sz="1200" dirty="0">
              <a:ea typeface="Times New Roman" panose="02020603050405020304" pitchFamily="18" charset="0"/>
            </a:endParaRPr>
          </a:p>
          <a:p>
            <a:pPr marR="1076325" lvl="0" algn="ctr" fontAlgn="base">
              <a:buSzPts val="1000"/>
              <a:tabLst>
                <a:tab pos="457200" algn="l"/>
              </a:tabLst>
            </a:pPr>
            <a:r>
              <a:rPr lang="en-GB" sz="1200" u="sng" dirty="0"/>
              <a:t>Secondary Supervisor</a:t>
            </a:r>
          </a:p>
          <a:p>
            <a:pPr marR="1076325" lvl="0" algn="ctr" fontAlgn="base">
              <a:buSzPts val="1000"/>
              <a:tabLst>
                <a:tab pos="457200" algn="l"/>
              </a:tabLst>
            </a:pPr>
            <a:r>
              <a:rPr lang="en-GB" sz="1200" dirty="0">
                <a:ea typeface="Times New Roman" panose="02020603050405020304" pitchFamily="18" charset="0"/>
              </a:rPr>
              <a:t>Xiaowei Huang</a:t>
            </a:r>
            <a:endParaRPr lang="en-GB" sz="1200" dirty="0">
              <a:effectLst/>
              <a:ea typeface="Times New Roman" panose="02020603050405020304" pitchFamily="18" charset="0"/>
            </a:endParaRPr>
          </a:p>
        </p:txBody>
      </p:sp>
      <p:pic>
        <p:nvPicPr>
          <p:cNvPr id="28" name="Camera 27">
            <a:extLst>
              <a:ext uri="{FF2B5EF4-FFF2-40B4-BE49-F238E27FC236}">
                <a16:creationId xmlns:a16="http://schemas.microsoft.com/office/drawing/2014/main" id="{F421A82E-6AE2-51B6-E7D0-EE92F488936C}"/>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539228" y="3538728"/>
            <a:ext cx="1543050" cy="1543050"/>
          </a:xfrm>
          <a:prstGeom prst="ellipse">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50" name="Rectangle 24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46" y="415614"/>
            <a:ext cx="4306641" cy="4306641"/>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Google Shape;216;p21"/>
          <p:cNvSpPr txBox="1">
            <a:spLocks noGrp="1"/>
          </p:cNvSpPr>
          <p:nvPr>
            <p:ph type="title"/>
          </p:nvPr>
        </p:nvSpPr>
        <p:spPr>
          <a:xfrm>
            <a:off x="933804" y="967323"/>
            <a:ext cx="2738325" cy="3203223"/>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000" b="1" kern="1200" dirty="0">
                <a:solidFill>
                  <a:srgbClr val="FFFFFF"/>
                </a:solidFill>
                <a:latin typeface="+mn-lt"/>
                <a:ea typeface="+mj-ea"/>
                <a:cs typeface="+mj-cs"/>
                <a:sym typeface="Calibri"/>
              </a:rPr>
              <a:t>THANK YOU</a:t>
            </a:r>
          </a:p>
        </p:txBody>
      </p:sp>
      <p:sp>
        <p:nvSpPr>
          <p:cNvPr id="25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619" y="280795"/>
            <a:ext cx="128637" cy="128636"/>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5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581" y="813380"/>
            <a:ext cx="118159" cy="118159"/>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25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7410" y="4313865"/>
            <a:ext cx="84319" cy="84319"/>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60" name="Straight Connector 25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2707795"/>
            <a:ext cx="0" cy="2429046"/>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67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3"/>
        <p:cNvGrpSpPr/>
        <p:nvPr/>
      </p:nvGrpSpPr>
      <p:grpSpPr>
        <a:xfrm>
          <a:off x="0" y="0"/>
          <a:ext cx="0" cy="0"/>
          <a:chOff x="0" y="0"/>
          <a:chExt cx="0" cy="0"/>
        </a:xfrm>
      </p:grpSpPr>
      <p:sp useBgFill="1">
        <p:nvSpPr>
          <p:cNvPr id="202" name="Rectangle 20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4" name="Freeform: Shape 20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6" name="Freeform: Shape 205">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4" name="Google Shape;194;p18"/>
          <p:cNvSpPr txBox="1">
            <a:spLocks noGrp="1"/>
          </p:cNvSpPr>
          <p:nvPr>
            <p:ph type="title"/>
          </p:nvPr>
        </p:nvSpPr>
        <p:spPr>
          <a:xfrm>
            <a:off x="1142999" y="966006"/>
            <a:ext cx="6858000" cy="3211488"/>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1800" b="1" dirty="0">
                <a:latin typeface="+mn-lt"/>
                <a:sym typeface="Calibri"/>
              </a:rPr>
              <a:t>Table of Content</a:t>
            </a:r>
          </a:p>
          <a:p>
            <a:pPr algn="ctr" defTabSz="914400">
              <a:spcBef>
                <a:spcPct val="0"/>
              </a:spcBef>
            </a:pPr>
            <a:r>
              <a:rPr lang="en-US" sz="1300" dirty="0">
                <a:latin typeface="+mn-lt"/>
                <a:sym typeface="Arial"/>
              </a:rPr>
              <a:t>Overview</a:t>
            </a:r>
            <a:br>
              <a:rPr lang="en-US" sz="1300" dirty="0">
                <a:latin typeface="+mn-lt"/>
                <a:sym typeface="Arial"/>
              </a:rPr>
            </a:br>
            <a:r>
              <a:rPr lang="en-GB" sz="1300" dirty="0">
                <a:latin typeface="+mn-lt"/>
                <a:sym typeface="Arial"/>
              </a:rPr>
              <a:t>Workflow</a:t>
            </a:r>
            <a:r>
              <a:rPr lang="en-GB" sz="1300" dirty="0">
                <a:latin typeface="+mn-lt"/>
              </a:rPr>
              <a:t> </a:t>
            </a:r>
            <a:br>
              <a:rPr lang="en-GB" sz="1300" dirty="0">
                <a:latin typeface="+mn-lt"/>
              </a:rPr>
            </a:br>
            <a:r>
              <a:rPr lang="en-GB" sz="1300" dirty="0">
                <a:latin typeface="+mn-lt"/>
              </a:rPr>
              <a:t>Initial System Design</a:t>
            </a:r>
            <a:br>
              <a:rPr lang="en-GB" sz="1300" dirty="0">
                <a:latin typeface="+mn-lt"/>
              </a:rPr>
            </a:br>
            <a:r>
              <a:rPr lang="en-GB" sz="1300" dirty="0">
                <a:latin typeface="+mn-lt"/>
              </a:rPr>
              <a:t>Project Plan</a:t>
            </a:r>
            <a:br>
              <a:rPr lang="en-GB" sz="1300" dirty="0">
                <a:latin typeface="+mn-lt"/>
              </a:rPr>
            </a:br>
            <a:r>
              <a:rPr lang="en-GB" sz="1300" dirty="0">
                <a:latin typeface="+mn-lt"/>
              </a:rPr>
              <a:t>User Interface Model</a:t>
            </a:r>
            <a:br>
              <a:rPr lang="en-GB" sz="1300" dirty="0">
                <a:latin typeface="+mn-lt"/>
              </a:rPr>
            </a:br>
            <a:r>
              <a:rPr lang="en-GB" sz="1300" dirty="0">
                <a:latin typeface="+mn-lt"/>
              </a:rPr>
              <a:t>Risks</a:t>
            </a:r>
            <a:br>
              <a:rPr lang="en-GB" sz="1300" dirty="0">
                <a:latin typeface="+mn-lt"/>
              </a:rPr>
            </a:br>
            <a:endParaRPr lang="en-US" sz="1800" kern="1200" dirty="0">
              <a:solidFill>
                <a:schemeClr val="tx1"/>
              </a:solidFill>
              <a:latin typeface="+mn-lt"/>
              <a:ea typeface="+mj-ea"/>
              <a:cs typeface="+mj-cs"/>
              <a:sym typeface="Calibri"/>
            </a:endParaRPr>
          </a:p>
          <a:p>
            <a:pPr marL="0" lvl="0" indent="0" algn="ctr" defTabSz="914400">
              <a:spcBef>
                <a:spcPct val="0"/>
              </a:spcBef>
              <a:spcAft>
                <a:spcPts val="0"/>
              </a:spcAft>
            </a:pPr>
            <a:endParaRPr lang="en-US" sz="1800" kern="1200" dirty="0">
              <a:solidFill>
                <a:schemeClr val="tx1"/>
              </a:solidFill>
              <a:latin typeface="+mn-lt"/>
              <a:ea typeface="+mj-ea"/>
              <a:cs typeface="+mj-cs"/>
              <a:sym typeface="Calibri"/>
            </a:endParaRPr>
          </a:p>
        </p:txBody>
      </p:sp>
      <p:sp>
        <p:nvSpPr>
          <p:cNvPr id="208" name="Rectangle 20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143589"/>
            <a:ext cx="3566160" cy="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5" name="Google Shape;195;p18"/>
          <p:cNvSpPr txBox="1"/>
          <p:nvPr/>
        </p:nvSpPr>
        <p:spPr>
          <a:xfrm>
            <a:off x="-1875302" y="2059073"/>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CACACA"/>
              </a:solidFill>
              <a:latin typeface="Average"/>
              <a:ea typeface="Average"/>
              <a:cs typeface="Average"/>
              <a:sym typeface="Average"/>
            </a:endParaRPr>
          </a:p>
        </p:txBody>
      </p:sp>
      <p:sp>
        <p:nvSpPr>
          <p:cNvPr id="196" name="Google Shape;196;p18"/>
          <p:cNvSpPr txBox="1"/>
          <p:nvPr/>
        </p:nvSpPr>
        <p:spPr>
          <a:xfrm>
            <a:off x="1294298" y="3725075"/>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CACACA"/>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useBgFill="1">
        <p:nvSpPr>
          <p:cNvPr id="208" name="Rectangle 20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46" y="415614"/>
            <a:ext cx="4306641" cy="4306641"/>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Google Shape;202;p19"/>
          <p:cNvSpPr txBox="1">
            <a:spLocks noGrp="1"/>
          </p:cNvSpPr>
          <p:nvPr>
            <p:ph type="title"/>
          </p:nvPr>
        </p:nvSpPr>
        <p:spPr>
          <a:xfrm>
            <a:off x="933804" y="967323"/>
            <a:ext cx="2738325" cy="3203223"/>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000" b="1" dirty="0">
                <a:solidFill>
                  <a:schemeClr val="bg1"/>
                </a:solidFill>
                <a:latin typeface="+mn-lt"/>
                <a:sym typeface="Calibri"/>
              </a:rPr>
              <a:t>OVERVIEW</a:t>
            </a:r>
            <a:endParaRPr lang="en-US" sz="2700" b="1" dirty="0">
              <a:solidFill>
                <a:schemeClr val="bg1"/>
              </a:solidFill>
              <a:latin typeface="+mn-lt"/>
              <a:sym typeface="Calibri"/>
            </a:endParaRPr>
          </a:p>
        </p:txBody>
      </p:sp>
      <p:sp>
        <p:nvSpPr>
          <p:cNvPr id="2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619" y="280795"/>
            <a:ext cx="128637" cy="128636"/>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581" y="813380"/>
            <a:ext cx="118159" cy="118159"/>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203" name="Google Shape;203;p19"/>
          <p:cNvSpPr txBox="1">
            <a:spLocks noGrp="1"/>
          </p:cNvSpPr>
          <p:nvPr>
            <p:ph type="body" idx="1"/>
          </p:nvPr>
        </p:nvSpPr>
        <p:spPr>
          <a:xfrm>
            <a:off x="4606009" y="1237175"/>
            <a:ext cx="3966685" cy="2685143"/>
          </a:xfrm>
          <a:prstGeom prst="rect">
            <a:avLst/>
          </a:prstGeom>
        </p:spPr>
        <p:txBody>
          <a:bodyPr spcFirstLastPara="1" vert="horz" lIns="91440" tIns="45720" rIns="91440" bIns="45720" rtlCol="0" anchor="ctr" anchorCtr="0">
            <a:normAutofit/>
          </a:bodyPr>
          <a:lstStyle/>
          <a:p>
            <a:pPr marL="0" indent="0" algn="ctr" defTabSz="914400">
              <a:buSzPts val="1500"/>
              <a:buNone/>
            </a:pPr>
            <a:r>
              <a:rPr lang="en-US" sz="1600" b="1" u="sng" dirty="0">
                <a:solidFill>
                  <a:schemeClr val="tx1">
                    <a:alpha val="80000"/>
                  </a:schemeClr>
                </a:solidFill>
                <a:highlight>
                  <a:srgbClr val="FFFFFF"/>
                </a:highlight>
              </a:rPr>
              <a:t>AIM</a:t>
            </a:r>
          </a:p>
          <a:p>
            <a:pPr marL="0" indent="0" algn="ctr" defTabSz="914400">
              <a:buSzPts val="1500"/>
              <a:buNone/>
            </a:pPr>
            <a:r>
              <a:rPr lang="en-US" sz="1200" dirty="0">
                <a:solidFill>
                  <a:schemeClr val="tx1">
                    <a:alpha val="80000"/>
                  </a:schemeClr>
                </a:solidFill>
                <a:highlight>
                  <a:srgbClr val="FFFFFF"/>
                </a:highlight>
              </a:rPr>
              <a:t>Creating a RL Model for safety validation of AV.</a:t>
            </a:r>
          </a:p>
          <a:p>
            <a:pPr marL="0" indent="0" algn="ctr" defTabSz="914400">
              <a:buSzPts val="1500"/>
              <a:buNone/>
            </a:pPr>
            <a:endParaRPr lang="en-US" sz="1200" dirty="0">
              <a:solidFill>
                <a:schemeClr val="tx1">
                  <a:alpha val="80000"/>
                </a:schemeClr>
              </a:solidFill>
              <a:highlight>
                <a:srgbClr val="FFFFFF"/>
              </a:highlight>
            </a:endParaRPr>
          </a:p>
          <a:p>
            <a:pPr marL="0" indent="0" algn="ctr" defTabSz="914400">
              <a:buSzPts val="1500"/>
              <a:buNone/>
            </a:pPr>
            <a:endParaRPr lang="en-US" sz="1200" dirty="0">
              <a:solidFill>
                <a:schemeClr val="tx1">
                  <a:alpha val="80000"/>
                </a:schemeClr>
              </a:solidFill>
              <a:highlight>
                <a:srgbClr val="FFFFFF"/>
              </a:highlight>
            </a:endParaRPr>
          </a:p>
          <a:p>
            <a:pPr marL="0" indent="0" algn="ctr" defTabSz="914400">
              <a:buSzPts val="1500"/>
              <a:buNone/>
            </a:pPr>
            <a:endParaRPr lang="en-US" sz="1200" b="1" dirty="0">
              <a:solidFill>
                <a:schemeClr val="tx1">
                  <a:alpha val="80000"/>
                </a:schemeClr>
              </a:solidFill>
              <a:highlight>
                <a:srgbClr val="FFFFFF"/>
              </a:highlight>
            </a:endParaRPr>
          </a:p>
          <a:p>
            <a:pPr marL="0" indent="0" algn="ctr" defTabSz="914400">
              <a:buSzPts val="1500"/>
              <a:buNone/>
            </a:pPr>
            <a:r>
              <a:rPr lang="en-US" sz="1200" b="1" dirty="0">
                <a:solidFill>
                  <a:schemeClr val="tx1">
                    <a:alpha val="80000"/>
                  </a:schemeClr>
                </a:solidFill>
                <a:highlight>
                  <a:srgbClr val="FFFFFF"/>
                </a:highlight>
              </a:rPr>
              <a:t>What</a:t>
            </a:r>
            <a:r>
              <a:rPr lang="en-US" sz="1200" dirty="0">
                <a:solidFill>
                  <a:schemeClr val="tx1">
                    <a:alpha val="80000"/>
                  </a:schemeClr>
                </a:solidFill>
                <a:highlight>
                  <a:srgbClr val="FFFFFF"/>
                </a:highlight>
              </a:rPr>
              <a:t> is Safety Validation of Autonomous Vehicle and </a:t>
            </a:r>
            <a:r>
              <a:rPr lang="en-US" sz="1200" b="1" dirty="0">
                <a:solidFill>
                  <a:schemeClr val="tx1">
                    <a:alpha val="80000"/>
                  </a:schemeClr>
                </a:solidFill>
                <a:highlight>
                  <a:srgbClr val="FFFFFF"/>
                </a:highlight>
              </a:rPr>
              <a:t>Why</a:t>
            </a:r>
            <a:r>
              <a:rPr lang="en-US" sz="1200" dirty="0">
                <a:solidFill>
                  <a:schemeClr val="tx1">
                    <a:alpha val="80000"/>
                  </a:schemeClr>
                </a:solidFill>
                <a:highlight>
                  <a:srgbClr val="FFFFFF"/>
                </a:highlight>
              </a:rPr>
              <a:t> is it important ?</a:t>
            </a:r>
          </a:p>
          <a:p>
            <a:pPr marL="0" indent="0" algn="ctr" defTabSz="914400">
              <a:buSzPts val="1500"/>
              <a:buNone/>
            </a:pPr>
            <a:endParaRPr lang="en-US" sz="1200" dirty="0">
              <a:solidFill>
                <a:schemeClr val="tx1">
                  <a:alpha val="80000"/>
                </a:schemeClr>
              </a:solidFill>
              <a:highlight>
                <a:srgbClr val="FFFFFF"/>
              </a:highlight>
            </a:endParaRPr>
          </a:p>
          <a:p>
            <a:pPr marL="0" indent="0" algn="ctr" defTabSz="914400">
              <a:buSzPts val="1500"/>
              <a:buNone/>
            </a:pPr>
            <a:r>
              <a:rPr lang="en-US" sz="1200" b="1" dirty="0">
                <a:solidFill>
                  <a:schemeClr val="tx1">
                    <a:alpha val="80000"/>
                  </a:schemeClr>
                </a:solidFill>
                <a:highlight>
                  <a:srgbClr val="FFFFFF"/>
                </a:highlight>
              </a:rPr>
              <a:t>What</a:t>
            </a:r>
            <a:r>
              <a:rPr lang="en-US" sz="1200" dirty="0">
                <a:solidFill>
                  <a:schemeClr val="tx1">
                    <a:alpha val="80000"/>
                  </a:schemeClr>
                </a:solidFill>
                <a:highlight>
                  <a:srgbClr val="FFFFFF"/>
                </a:highlight>
              </a:rPr>
              <a:t> is Reinforcement learning and </a:t>
            </a:r>
            <a:r>
              <a:rPr lang="en-US" sz="1200" b="1" dirty="0">
                <a:solidFill>
                  <a:schemeClr val="tx1">
                    <a:alpha val="80000"/>
                  </a:schemeClr>
                </a:solidFill>
                <a:highlight>
                  <a:srgbClr val="FFFFFF"/>
                </a:highlight>
              </a:rPr>
              <a:t>Why</a:t>
            </a:r>
            <a:r>
              <a:rPr lang="en-US" sz="1200" dirty="0">
                <a:solidFill>
                  <a:schemeClr val="tx1">
                    <a:alpha val="80000"/>
                  </a:schemeClr>
                </a:solidFill>
                <a:highlight>
                  <a:srgbClr val="FFFFFF"/>
                </a:highlight>
              </a:rPr>
              <a:t> are we using it for safety validation of AV ?</a:t>
            </a:r>
          </a:p>
          <a:p>
            <a:pPr marL="0" indent="0" algn="ctr" defTabSz="914400">
              <a:buSzPts val="1500"/>
              <a:buNone/>
            </a:pPr>
            <a:endParaRPr lang="en-US" sz="1200" dirty="0">
              <a:solidFill>
                <a:schemeClr val="tx1">
                  <a:alpha val="80000"/>
                </a:schemeClr>
              </a:solidFill>
              <a:highlight>
                <a:srgbClr val="FFFFFF"/>
              </a:highlight>
            </a:endParaRPr>
          </a:p>
          <a:p>
            <a:pPr marL="0" indent="0" algn="ctr" defTabSz="914400">
              <a:buSzPts val="1500"/>
              <a:buNone/>
            </a:pPr>
            <a:endParaRPr lang="en-US" sz="1200" b="1" u="sng" dirty="0">
              <a:solidFill>
                <a:schemeClr val="tx1">
                  <a:alpha val="80000"/>
                </a:schemeClr>
              </a:solidFill>
              <a:highlight>
                <a:srgbClr val="FFFFFF"/>
              </a:highlight>
            </a:endParaRPr>
          </a:p>
          <a:p>
            <a:pPr marL="0" indent="0" algn="ctr" defTabSz="914400">
              <a:buSzPts val="1500"/>
              <a:buNone/>
            </a:pPr>
            <a:endParaRPr lang="en-US" sz="1200" dirty="0">
              <a:solidFill>
                <a:schemeClr val="tx1">
                  <a:alpha val="80000"/>
                </a:schemeClr>
              </a:solidFill>
              <a:highlight>
                <a:srgbClr val="FFFFFF"/>
              </a:highlight>
            </a:endParaRPr>
          </a:p>
          <a:p>
            <a:pPr marL="0" indent="0" defTabSz="914400">
              <a:buSzPts val="1500"/>
              <a:buNone/>
            </a:pPr>
            <a:endParaRPr lang="en-US" sz="1500" b="1" dirty="0">
              <a:solidFill>
                <a:srgbClr val="233A44"/>
              </a:solidFill>
              <a:highlight>
                <a:srgbClr val="FFFFFF"/>
              </a:highlight>
              <a:cs typeface="Arial"/>
            </a:endParaRPr>
          </a:p>
        </p:txBody>
      </p:sp>
      <p:sp>
        <p:nvSpPr>
          <p:cNvPr id="2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7410" y="4313865"/>
            <a:ext cx="84319" cy="84319"/>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18" name="Straight Connector 2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2707795"/>
            <a:ext cx="0" cy="2429046"/>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useBgFill="1">
        <p:nvSpPr>
          <p:cNvPr id="208" name="Rectangle 20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46" y="415614"/>
            <a:ext cx="4306641" cy="4306641"/>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Google Shape;202;p19"/>
          <p:cNvSpPr txBox="1">
            <a:spLocks noGrp="1"/>
          </p:cNvSpPr>
          <p:nvPr>
            <p:ph type="title"/>
          </p:nvPr>
        </p:nvSpPr>
        <p:spPr>
          <a:xfrm>
            <a:off x="933804" y="967323"/>
            <a:ext cx="2738325" cy="3203223"/>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000" b="1" dirty="0">
                <a:solidFill>
                  <a:schemeClr val="bg1"/>
                </a:solidFill>
                <a:latin typeface="+mn-lt"/>
                <a:sym typeface="Calibri"/>
              </a:rPr>
              <a:t>OVERVIEW</a:t>
            </a:r>
            <a:endParaRPr lang="en-US" sz="2700" b="1" dirty="0">
              <a:solidFill>
                <a:schemeClr val="bg1"/>
              </a:solidFill>
              <a:latin typeface="+mn-lt"/>
              <a:sym typeface="Calibri"/>
            </a:endParaRPr>
          </a:p>
        </p:txBody>
      </p:sp>
      <p:sp>
        <p:nvSpPr>
          <p:cNvPr id="2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619" y="280795"/>
            <a:ext cx="128637" cy="128636"/>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581" y="813380"/>
            <a:ext cx="118159" cy="118159"/>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203" name="Google Shape;203;p19"/>
          <p:cNvSpPr txBox="1">
            <a:spLocks noGrp="1"/>
          </p:cNvSpPr>
          <p:nvPr>
            <p:ph type="body" idx="1"/>
          </p:nvPr>
        </p:nvSpPr>
        <p:spPr>
          <a:xfrm>
            <a:off x="5044407" y="1290006"/>
            <a:ext cx="3398652" cy="2059157"/>
          </a:xfrm>
          <a:prstGeom prst="rect">
            <a:avLst/>
          </a:prstGeom>
        </p:spPr>
        <p:txBody>
          <a:bodyPr spcFirstLastPara="1" vert="horz" lIns="91440" tIns="45720" rIns="91440" bIns="45720" rtlCol="0" anchor="ctr" anchorCtr="0">
            <a:normAutofit/>
          </a:bodyPr>
          <a:lstStyle/>
          <a:p>
            <a:pPr marL="0" indent="0" algn="ctr" defTabSz="914400">
              <a:lnSpc>
                <a:spcPct val="150000"/>
              </a:lnSpc>
              <a:buSzPts val="1500"/>
              <a:buNone/>
            </a:pPr>
            <a:endParaRPr lang="en-US" sz="1600" b="1" u="sng" dirty="0">
              <a:solidFill>
                <a:schemeClr val="tx1">
                  <a:alpha val="80000"/>
                </a:schemeClr>
              </a:solidFill>
              <a:highlight>
                <a:srgbClr val="FFFFFF"/>
              </a:highlight>
            </a:endParaRPr>
          </a:p>
          <a:p>
            <a:pPr>
              <a:lnSpc>
                <a:spcPct val="150000"/>
              </a:lnSpc>
            </a:pPr>
            <a:r>
              <a:rPr lang="en-GB" sz="1200" dirty="0">
                <a:solidFill>
                  <a:schemeClr val="tx1">
                    <a:alpha val="80000"/>
                  </a:schemeClr>
                </a:solidFill>
                <a:highlight>
                  <a:srgbClr val="FFFFFF"/>
                </a:highlight>
              </a:rPr>
              <a:t>Setting up the simulation environment</a:t>
            </a:r>
          </a:p>
          <a:p>
            <a:pPr>
              <a:lnSpc>
                <a:spcPct val="150000"/>
              </a:lnSpc>
            </a:pPr>
            <a:r>
              <a:rPr lang="en-GB" sz="1200" dirty="0">
                <a:solidFill>
                  <a:schemeClr val="tx1">
                    <a:alpha val="80000"/>
                  </a:schemeClr>
                </a:solidFill>
                <a:highlight>
                  <a:srgbClr val="FFFFFF"/>
                </a:highlight>
              </a:rPr>
              <a:t>Developing the RL model</a:t>
            </a:r>
          </a:p>
          <a:p>
            <a:pPr>
              <a:lnSpc>
                <a:spcPct val="150000"/>
              </a:lnSpc>
            </a:pPr>
            <a:r>
              <a:rPr lang="en-GB" sz="1200" dirty="0">
                <a:solidFill>
                  <a:schemeClr val="tx1">
                    <a:alpha val="80000"/>
                  </a:schemeClr>
                </a:solidFill>
                <a:highlight>
                  <a:srgbClr val="FFFFFF"/>
                </a:highlight>
              </a:rPr>
              <a:t>Sensor integration implementation:</a:t>
            </a:r>
          </a:p>
          <a:p>
            <a:pPr>
              <a:lnSpc>
                <a:spcPct val="150000"/>
              </a:lnSpc>
            </a:pPr>
            <a:r>
              <a:rPr lang="en-GB" sz="1200" dirty="0">
                <a:solidFill>
                  <a:schemeClr val="tx1">
                    <a:alpha val="80000"/>
                  </a:schemeClr>
                </a:solidFill>
                <a:highlight>
                  <a:srgbClr val="FFFFFF"/>
                </a:highlight>
              </a:rPr>
              <a:t>Evaluation and testing</a:t>
            </a:r>
          </a:p>
          <a:p>
            <a:pPr>
              <a:lnSpc>
                <a:spcPct val="150000"/>
              </a:lnSpc>
            </a:pPr>
            <a:r>
              <a:rPr lang="en-GB" sz="1200" dirty="0">
                <a:solidFill>
                  <a:schemeClr val="tx1">
                    <a:alpha val="80000"/>
                  </a:schemeClr>
                </a:solidFill>
                <a:highlight>
                  <a:srgbClr val="FFFFFF"/>
                </a:highlight>
              </a:rPr>
              <a:t>Reporting and documentation</a:t>
            </a:r>
          </a:p>
          <a:p>
            <a:pPr marL="0" indent="0" algn="ctr" defTabSz="914400">
              <a:lnSpc>
                <a:spcPct val="150000"/>
              </a:lnSpc>
              <a:buSzPts val="1500"/>
              <a:buNone/>
            </a:pPr>
            <a:endParaRPr lang="en-US" sz="1200" b="1" u="sng" dirty="0">
              <a:solidFill>
                <a:schemeClr val="tx1">
                  <a:alpha val="80000"/>
                </a:schemeClr>
              </a:solidFill>
              <a:highlight>
                <a:srgbClr val="FFFFFF"/>
              </a:highlight>
            </a:endParaRPr>
          </a:p>
        </p:txBody>
      </p:sp>
      <p:sp>
        <p:nvSpPr>
          <p:cNvPr id="2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7410" y="4313865"/>
            <a:ext cx="84319" cy="84319"/>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18" name="Straight Connector 2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2707795"/>
            <a:ext cx="0" cy="2429046"/>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D4CAF1F-FD5D-48A1-F551-7341AD1D633D}"/>
              </a:ext>
            </a:extLst>
          </p:cNvPr>
          <p:cNvSpPr txBox="1"/>
          <p:nvPr/>
        </p:nvSpPr>
        <p:spPr>
          <a:xfrm>
            <a:off x="5996136" y="1221182"/>
            <a:ext cx="1185774" cy="615553"/>
          </a:xfrm>
          <a:prstGeom prst="rect">
            <a:avLst/>
          </a:prstGeom>
          <a:noFill/>
        </p:spPr>
        <p:txBody>
          <a:bodyPr wrap="none" rtlCol="0">
            <a:spAutoFit/>
          </a:bodyPr>
          <a:lstStyle/>
          <a:p>
            <a:r>
              <a:rPr lang="en-US" sz="1600" b="1" u="sng" dirty="0">
                <a:solidFill>
                  <a:schemeClr val="tx1">
                    <a:alpha val="80000"/>
                  </a:schemeClr>
                </a:solidFill>
                <a:highlight>
                  <a:srgbClr val="FFFFFF"/>
                </a:highlight>
              </a:rPr>
              <a:t>OBJECTIVES</a:t>
            </a:r>
            <a:endParaRPr lang="en-US" sz="1800" b="1" u="sng" dirty="0">
              <a:solidFill>
                <a:schemeClr val="tx1">
                  <a:alpha val="80000"/>
                </a:schemeClr>
              </a:solidFill>
              <a:highlight>
                <a:srgbClr val="FFFFFF"/>
              </a:highlight>
            </a:endParaRPr>
          </a:p>
          <a:p>
            <a:endParaRPr lang="en-US" dirty="0"/>
          </a:p>
        </p:txBody>
      </p:sp>
    </p:spTree>
    <p:extLst>
      <p:ext uri="{BB962C8B-B14F-4D97-AF65-F5344CB8AC3E}">
        <p14:creationId xmlns:p14="http://schemas.microsoft.com/office/powerpoint/2010/main" val="1532010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7"/>
        <p:cNvGrpSpPr/>
        <p:nvPr/>
      </p:nvGrpSpPr>
      <p:grpSpPr>
        <a:xfrm>
          <a:off x="0" y="0"/>
          <a:ext cx="0" cy="0"/>
          <a:chOff x="0" y="0"/>
          <a:chExt cx="0" cy="0"/>
        </a:xfrm>
      </p:grpSpPr>
      <p:sp useBgFill="1">
        <p:nvSpPr>
          <p:cNvPr id="231" name="Rectangle 230">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Google Shape;208;p20"/>
          <p:cNvSpPr txBox="1">
            <a:spLocks noGrp="1"/>
          </p:cNvSpPr>
          <p:nvPr>
            <p:ph type="title"/>
          </p:nvPr>
        </p:nvSpPr>
        <p:spPr>
          <a:xfrm>
            <a:off x="339057" y="346310"/>
            <a:ext cx="7017080" cy="388779"/>
          </a:xfrm>
          <a:prstGeom prst="rect">
            <a:avLst/>
          </a:prstGeom>
        </p:spPr>
        <p:txBody>
          <a:bodyPr spcFirstLastPara="1" vert="horz" lIns="91440" tIns="45720" rIns="91440" bIns="45720" rtlCol="0" anchor="t" anchorCtr="0">
            <a:noAutofit/>
          </a:bodyPr>
          <a:lstStyle/>
          <a:p>
            <a:pPr defTabSz="914400">
              <a:spcBef>
                <a:spcPct val="0"/>
              </a:spcBef>
            </a:pPr>
            <a:r>
              <a:rPr lang="en-GB" sz="1600" b="1" u="sng" dirty="0">
                <a:solidFill>
                  <a:schemeClr val="tx1">
                    <a:alpha val="80000"/>
                  </a:schemeClr>
                </a:solidFill>
                <a:highlight>
                  <a:srgbClr val="FFFFFF"/>
                </a:highlight>
                <a:latin typeface="+mn-lt"/>
                <a:ea typeface="+mn-ea"/>
                <a:cs typeface="+mn-cs"/>
              </a:rPr>
              <a:t>WORKFLOW</a:t>
            </a:r>
            <a:br>
              <a:rPr lang="en-GB" sz="1600" b="1" dirty="0"/>
            </a:br>
            <a:endParaRPr lang="en-US" sz="1600" b="1" dirty="0">
              <a:latin typeface="+mn-lt"/>
              <a:sym typeface="Calibri"/>
            </a:endParaRPr>
          </a:p>
        </p:txBody>
      </p:sp>
      <p:grpSp>
        <p:nvGrpSpPr>
          <p:cNvPr id="233" name="Group 232">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45650" y="415613"/>
            <a:ext cx="430632" cy="806899"/>
            <a:chOff x="10994200" y="554152"/>
            <a:chExt cx="574177" cy="1075866"/>
          </a:xfrm>
        </p:grpSpPr>
        <p:sp>
          <p:nvSpPr>
            <p:cNvPr id="23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23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238" name="Straight Connector 23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16" y="2707795"/>
            <a:ext cx="0" cy="2429046"/>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209" name="Google Shape;209;p20"/>
          <p:cNvSpPr txBox="1"/>
          <p:nvPr/>
        </p:nvSpPr>
        <p:spPr>
          <a:xfrm>
            <a:off x="1297500" y="1743644"/>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600"/>
              </a:spcAft>
              <a:buNone/>
            </a:pPr>
            <a:endParaRPr lang="en-GB">
              <a:solidFill>
                <a:srgbClr val="FFFFFF"/>
              </a:solidFill>
            </a:endParaRPr>
          </a:p>
          <a:p>
            <a:pPr marL="0" lvl="0" indent="0" algn="l" rtl="0">
              <a:spcBef>
                <a:spcPts val="0"/>
              </a:spcBef>
              <a:spcAft>
                <a:spcPts val="600"/>
              </a:spcAft>
              <a:buNone/>
            </a:pPr>
            <a:endParaRPr lang="en-GB" sz="1300">
              <a:solidFill>
                <a:srgbClr val="FFFFFF"/>
              </a:solidFill>
            </a:endParaRPr>
          </a:p>
        </p:txBody>
      </p:sp>
      <p:graphicFrame>
        <p:nvGraphicFramePr>
          <p:cNvPr id="227" name="Google Shape;210;p20">
            <a:extLst>
              <a:ext uri="{FF2B5EF4-FFF2-40B4-BE49-F238E27FC236}">
                <a16:creationId xmlns:a16="http://schemas.microsoft.com/office/drawing/2014/main" id="{83469721-B6F1-54BA-F763-F5B22D41A5D5}"/>
              </a:ext>
            </a:extLst>
          </p:cNvPr>
          <p:cNvGraphicFramePr/>
          <p:nvPr>
            <p:extLst>
              <p:ext uri="{D42A27DB-BD31-4B8C-83A1-F6EECF244321}">
                <p14:modId xmlns:p14="http://schemas.microsoft.com/office/powerpoint/2010/main" val="1200218801"/>
              </p:ext>
            </p:extLst>
          </p:nvPr>
        </p:nvGraphicFramePr>
        <p:xfrm>
          <a:off x="976106" y="1285433"/>
          <a:ext cx="7017080" cy="3295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71DC1B2C-CF5C-43F2-EC0D-85D4C42BB256}"/>
              </a:ext>
            </a:extLst>
          </p:cNvPr>
          <p:cNvSpPr txBox="1"/>
          <p:nvPr/>
        </p:nvSpPr>
        <p:spPr>
          <a:xfrm>
            <a:off x="339057" y="669912"/>
            <a:ext cx="1981889" cy="276999"/>
          </a:xfrm>
          <a:prstGeom prst="rect">
            <a:avLst/>
          </a:prstGeom>
          <a:noFill/>
        </p:spPr>
        <p:txBody>
          <a:bodyPr wrap="none" rtlCol="0">
            <a:spAutoFit/>
          </a:bodyPr>
          <a:lstStyle/>
          <a:p>
            <a:r>
              <a:rPr lang="en-GB" sz="1200" b="1" dirty="0">
                <a:latin typeface="+mn-lt"/>
              </a:rPr>
              <a:t>HOW </a:t>
            </a:r>
            <a:r>
              <a:rPr lang="en-GB" sz="1200" dirty="0">
                <a:latin typeface="+mn-lt"/>
              </a:rPr>
              <a:t>are we going to do it ?</a:t>
            </a:r>
            <a:endParaRPr lang="en-US" sz="1200" dirty="0"/>
          </a:p>
        </p:txBody>
      </p:sp>
    </p:spTree>
    <p:extLst>
      <p:ext uri="{BB962C8B-B14F-4D97-AF65-F5344CB8AC3E}">
        <p14:creationId xmlns:p14="http://schemas.microsoft.com/office/powerpoint/2010/main" val="295663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63" name="Rectangle 26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5" name="Straight Connector 264">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58" y="604852"/>
            <a:ext cx="5927792"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grpSp>
        <p:nvGrpSpPr>
          <p:cNvPr id="267" name="Group 266">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41168" y="1744061"/>
            <a:ext cx="349093" cy="654113"/>
            <a:chOff x="11388224" y="2325422"/>
            <a:chExt cx="465458" cy="872153"/>
          </a:xfrm>
        </p:grpSpPr>
        <p:sp>
          <p:nvSpPr>
            <p:cNvPr id="26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6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7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27" name="Text Placeholder 2">
            <a:extLst>
              <a:ext uri="{FF2B5EF4-FFF2-40B4-BE49-F238E27FC236}">
                <a16:creationId xmlns:a16="http://schemas.microsoft.com/office/drawing/2014/main" id="{4E7FBB5B-BAAF-46BA-77C6-FE35BBE967C5}"/>
              </a:ext>
            </a:extLst>
          </p:cNvPr>
          <p:cNvSpPr>
            <a:spLocks noGrp="1"/>
          </p:cNvSpPr>
          <p:nvPr>
            <p:ph type="body" idx="1"/>
          </p:nvPr>
        </p:nvSpPr>
        <p:spPr>
          <a:xfrm>
            <a:off x="262757" y="556302"/>
            <a:ext cx="4810964" cy="680186"/>
          </a:xfrm>
        </p:spPr>
        <p:txBody>
          <a:bodyPr vert="horz" lIns="91440" tIns="45720" rIns="91440" bIns="45720" rtlCol="0" anchor="ctr">
            <a:noAutofit/>
          </a:bodyPr>
          <a:lstStyle/>
          <a:p>
            <a:pPr marL="0" indent="0" defTabSz="914400">
              <a:spcAft>
                <a:spcPts val="600"/>
              </a:spcAft>
              <a:buNone/>
            </a:pPr>
            <a:r>
              <a:rPr lang="en-US" sz="1600" b="1" u="sng" dirty="0">
                <a:solidFill>
                  <a:schemeClr val="tx1"/>
                </a:solidFill>
                <a:ea typeface="+mj-ea"/>
                <a:cs typeface="+mj-cs"/>
              </a:rPr>
              <a:t>INITIAL SYSTEM DESIGN</a:t>
            </a:r>
          </a:p>
        </p:txBody>
      </p:sp>
      <p:pic>
        <p:nvPicPr>
          <p:cNvPr id="28" name="Picture 27">
            <a:extLst>
              <a:ext uri="{FF2B5EF4-FFF2-40B4-BE49-F238E27FC236}">
                <a16:creationId xmlns:a16="http://schemas.microsoft.com/office/drawing/2014/main" id="{6D6E418B-FF39-D1BD-E260-AEFA0634DD12}"/>
              </a:ext>
            </a:extLst>
          </p:cNvPr>
          <p:cNvPicPr>
            <a:picLocks noChangeAspect="1"/>
          </p:cNvPicPr>
          <p:nvPr/>
        </p:nvPicPr>
        <p:blipFill>
          <a:blip r:embed="rId3"/>
          <a:stretch>
            <a:fillRect/>
          </a:stretch>
        </p:blipFill>
        <p:spPr>
          <a:xfrm>
            <a:off x="262757" y="1079553"/>
            <a:ext cx="5092467" cy="3971794"/>
          </a:xfrm>
          <a:prstGeom prst="rect">
            <a:avLst/>
          </a:prstGeom>
        </p:spPr>
      </p:pic>
    </p:spTree>
    <p:extLst>
      <p:ext uri="{BB962C8B-B14F-4D97-AF65-F5344CB8AC3E}">
        <p14:creationId xmlns:p14="http://schemas.microsoft.com/office/powerpoint/2010/main" val="1589346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63" name="Rectangle 26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Google Shape;216;p21"/>
          <p:cNvSpPr txBox="1">
            <a:spLocks noGrp="1"/>
          </p:cNvSpPr>
          <p:nvPr>
            <p:ph type="title"/>
          </p:nvPr>
        </p:nvSpPr>
        <p:spPr>
          <a:xfrm>
            <a:off x="145238" y="195192"/>
            <a:ext cx="7912519" cy="819320"/>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1600" b="1" u="sng" kern="1200" dirty="0">
                <a:solidFill>
                  <a:schemeClr val="tx1"/>
                </a:solidFill>
                <a:latin typeface="+mn-lt"/>
                <a:ea typeface="+mj-ea"/>
                <a:cs typeface="+mj-cs"/>
                <a:sym typeface="Calibri"/>
              </a:rPr>
              <a:t>PROJECT PLAN</a:t>
            </a:r>
            <a:endParaRPr lang="en-US" sz="1600" b="1" i="1" u="sng" kern="1200" dirty="0">
              <a:solidFill>
                <a:schemeClr val="tx1"/>
              </a:solidFill>
              <a:latin typeface="+mn-lt"/>
              <a:ea typeface="+mj-ea"/>
              <a:cs typeface="+mj-cs"/>
              <a:sym typeface="Calibri"/>
            </a:endParaRPr>
          </a:p>
        </p:txBody>
      </p:sp>
      <p:cxnSp>
        <p:nvCxnSpPr>
          <p:cNvPr id="265" name="Straight Connector 264">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58" y="604852"/>
            <a:ext cx="5927792"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grpSp>
        <p:nvGrpSpPr>
          <p:cNvPr id="267" name="Group 266">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41168" y="1744061"/>
            <a:ext cx="349093" cy="654113"/>
            <a:chOff x="11388224" y="2325422"/>
            <a:chExt cx="465458" cy="872153"/>
          </a:xfrm>
        </p:grpSpPr>
        <p:sp>
          <p:nvSpPr>
            <p:cNvPr id="26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6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7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56D1C8CF-20A1-136F-35A0-A5C63D2B0848}"/>
              </a:ext>
            </a:extLst>
          </p:cNvPr>
          <p:cNvPicPr>
            <a:picLocks noChangeAspect="1"/>
          </p:cNvPicPr>
          <p:nvPr/>
        </p:nvPicPr>
        <p:blipFill>
          <a:blip r:embed="rId3"/>
          <a:stretch>
            <a:fillRect/>
          </a:stretch>
        </p:blipFill>
        <p:spPr>
          <a:xfrm>
            <a:off x="105770" y="1522015"/>
            <a:ext cx="8964892" cy="3253161"/>
          </a:xfrm>
          <a:prstGeom prst="rect">
            <a:avLst/>
          </a:prstGeom>
        </p:spPr>
      </p:pic>
      <p:sp>
        <p:nvSpPr>
          <p:cNvPr id="6" name="TextBox 5">
            <a:extLst>
              <a:ext uri="{FF2B5EF4-FFF2-40B4-BE49-F238E27FC236}">
                <a16:creationId xmlns:a16="http://schemas.microsoft.com/office/drawing/2014/main" id="{8FC18763-B5E5-3E93-9561-763EEDA4BE9B}"/>
              </a:ext>
            </a:extLst>
          </p:cNvPr>
          <p:cNvSpPr txBox="1"/>
          <p:nvPr/>
        </p:nvSpPr>
        <p:spPr>
          <a:xfrm>
            <a:off x="136771" y="1245016"/>
            <a:ext cx="2023824" cy="276999"/>
          </a:xfrm>
          <a:prstGeom prst="rect">
            <a:avLst/>
          </a:prstGeom>
          <a:noFill/>
        </p:spPr>
        <p:txBody>
          <a:bodyPr wrap="none" rtlCol="0">
            <a:spAutoFit/>
          </a:bodyPr>
          <a:lstStyle/>
          <a:p>
            <a:r>
              <a:rPr lang="en-GB" sz="1200" b="1" dirty="0"/>
              <a:t>WHEN</a:t>
            </a:r>
            <a:r>
              <a:rPr lang="en-GB" sz="1200" b="1" dirty="0">
                <a:latin typeface="+mn-lt"/>
              </a:rPr>
              <a:t> </a:t>
            </a:r>
            <a:r>
              <a:rPr lang="en-GB" sz="1200" dirty="0">
                <a:latin typeface="+mn-lt"/>
              </a:rPr>
              <a:t>are we going to do it ?</a:t>
            </a:r>
            <a:endParaRPr lang="en-US" sz="1200" dirty="0"/>
          </a:p>
        </p:txBody>
      </p:sp>
    </p:spTree>
    <p:extLst>
      <p:ext uri="{BB962C8B-B14F-4D97-AF65-F5344CB8AC3E}">
        <p14:creationId xmlns:p14="http://schemas.microsoft.com/office/powerpoint/2010/main" val="321240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63" name="Rectangle 26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Google Shape;216;p21"/>
          <p:cNvSpPr txBox="1">
            <a:spLocks noGrp="1"/>
          </p:cNvSpPr>
          <p:nvPr>
            <p:ph type="title"/>
          </p:nvPr>
        </p:nvSpPr>
        <p:spPr>
          <a:xfrm>
            <a:off x="145238" y="195192"/>
            <a:ext cx="7912519" cy="819320"/>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1600" b="1" u="sng" dirty="0">
                <a:latin typeface="+mn-lt"/>
                <a:sym typeface="Calibri"/>
              </a:rPr>
              <a:t>USER INTERFACE MOCKUP</a:t>
            </a:r>
            <a:endParaRPr lang="en-US" sz="1600" b="1" u="sng" kern="1200" dirty="0">
              <a:solidFill>
                <a:schemeClr val="tx1"/>
              </a:solidFill>
              <a:latin typeface="+mn-lt"/>
              <a:ea typeface="+mj-ea"/>
              <a:cs typeface="+mj-cs"/>
              <a:sym typeface="Calibri"/>
            </a:endParaRPr>
          </a:p>
        </p:txBody>
      </p:sp>
      <p:cxnSp>
        <p:nvCxnSpPr>
          <p:cNvPr id="265" name="Straight Connector 264">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58" y="604852"/>
            <a:ext cx="5927792"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grpSp>
        <p:nvGrpSpPr>
          <p:cNvPr id="267" name="Group 266">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41168" y="1744061"/>
            <a:ext cx="349093" cy="654113"/>
            <a:chOff x="11388224" y="2325422"/>
            <a:chExt cx="465458" cy="872153"/>
          </a:xfrm>
        </p:grpSpPr>
        <p:sp>
          <p:nvSpPr>
            <p:cNvPr id="26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6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7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3" name="Picture 2" descr="A picture containing outdoor, sky, way, crosswalk&#10;&#10;Description automatically generated">
            <a:extLst>
              <a:ext uri="{FF2B5EF4-FFF2-40B4-BE49-F238E27FC236}">
                <a16:creationId xmlns:a16="http://schemas.microsoft.com/office/drawing/2014/main" id="{10AA7A6D-CE93-51BB-74FC-DF2CFF996E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739" y="1242060"/>
            <a:ext cx="2834640" cy="2659380"/>
          </a:xfrm>
          <a:prstGeom prst="rect">
            <a:avLst/>
          </a:prstGeom>
        </p:spPr>
      </p:pic>
      <p:pic>
        <p:nvPicPr>
          <p:cNvPr id="4" name="Picture 3" descr="A screenshot of a video game&#10;&#10;Description automatically generated">
            <a:extLst>
              <a:ext uri="{FF2B5EF4-FFF2-40B4-BE49-F238E27FC236}">
                <a16:creationId xmlns:a16="http://schemas.microsoft.com/office/drawing/2014/main" id="{EEEA33AB-1F8F-9FE9-9622-C5CDECDA35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1350" y="1245235"/>
            <a:ext cx="2781300" cy="2653030"/>
          </a:xfrm>
          <a:prstGeom prst="rect">
            <a:avLst/>
          </a:prstGeom>
        </p:spPr>
      </p:pic>
    </p:spTree>
    <p:extLst>
      <p:ext uri="{BB962C8B-B14F-4D97-AF65-F5344CB8AC3E}">
        <p14:creationId xmlns:p14="http://schemas.microsoft.com/office/powerpoint/2010/main" val="232200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63" name="Rectangle 26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Google Shape;216;p21"/>
          <p:cNvSpPr txBox="1">
            <a:spLocks noGrp="1"/>
          </p:cNvSpPr>
          <p:nvPr>
            <p:ph type="title"/>
          </p:nvPr>
        </p:nvSpPr>
        <p:spPr>
          <a:xfrm>
            <a:off x="145238" y="195192"/>
            <a:ext cx="7912519" cy="819320"/>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1600" b="1" u="sng" kern="1200" dirty="0">
                <a:solidFill>
                  <a:schemeClr val="tx1"/>
                </a:solidFill>
                <a:latin typeface="+mn-lt"/>
                <a:ea typeface="+mj-ea"/>
                <a:cs typeface="+mj-cs"/>
                <a:sym typeface="Calibri"/>
              </a:rPr>
              <a:t>RISKS </a:t>
            </a:r>
            <a:endParaRPr lang="en-US" sz="1600" b="1" i="1" u="sng" kern="1200" dirty="0">
              <a:solidFill>
                <a:schemeClr val="tx1"/>
              </a:solidFill>
              <a:latin typeface="+mn-lt"/>
              <a:ea typeface="+mj-ea"/>
              <a:cs typeface="+mj-cs"/>
              <a:sym typeface="Calibri"/>
            </a:endParaRPr>
          </a:p>
        </p:txBody>
      </p:sp>
      <p:cxnSp>
        <p:nvCxnSpPr>
          <p:cNvPr id="265" name="Straight Connector 264">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58" y="604852"/>
            <a:ext cx="5927792"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grpSp>
        <p:nvGrpSpPr>
          <p:cNvPr id="267" name="Group 266">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41168" y="1744061"/>
            <a:ext cx="349093" cy="654113"/>
            <a:chOff x="11388224" y="2325422"/>
            <a:chExt cx="465458" cy="872153"/>
          </a:xfrm>
        </p:grpSpPr>
        <p:sp>
          <p:nvSpPr>
            <p:cNvPr id="26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6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7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graphicFrame>
        <p:nvGraphicFramePr>
          <p:cNvPr id="2" name="Table 1">
            <a:extLst>
              <a:ext uri="{FF2B5EF4-FFF2-40B4-BE49-F238E27FC236}">
                <a16:creationId xmlns:a16="http://schemas.microsoft.com/office/drawing/2014/main" id="{98C23DDE-0E1B-113F-223F-4832D3E89A02}"/>
              </a:ext>
            </a:extLst>
          </p:cNvPr>
          <p:cNvGraphicFramePr>
            <a:graphicFrameLocks noGrp="1"/>
          </p:cNvGraphicFramePr>
          <p:nvPr>
            <p:extLst>
              <p:ext uri="{D42A27DB-BD31-4B8C-83A1-F6EECF244321}">
                <p14:modId xmlns:p14="http://schemas.microsoft.com/office/powerpoint/2010/main" val="2474540502"/>
              </p:ext>
            </p:extLst>
          </p:nvPr>
        </p:nvGraphicFramePr>
        <p:xfrm>
          <a:off x="253739" y="1309529"/>
          <a:ext cx="5274995" cy="2095738"/>
        </p:xfrm>
        <a:graphic>
          <a:graphicData uri="http://schemas.openxmlformats.org/drawingml/2006/table">
            <a:tbl>
              <a:tblPr>
                <a:tableStyleId>{5C22544A-7EE6-4342-B048-85BDC9FD1C3A}</a:tableStyleId>
              </a:tblPr>
              <a:tblGrid>
                <a:gridCol w="2132766">
                  <a:extLst>
                    <a:ext uri="{9D8B030D-6E8A-4147-A177-3AD203B41FA5}">
                      <a16:colId xmlns:a16="http://schemas.microsoft.com/office/drawing/2014/main" val="3291910645"/>
                    </a:ext>
                  </a:extLst>
                </a:gridCol>
                <a:gridCol w="1570611">
                  <a:extLst>
                    <a:ext uri="{9D8B030D-6E8A-4147-A177-3AD203B41FA5}">
                      <a16:colId xmlns:a16="http://schemas.microsoft.com/office/drawing/2014/main" val="2119868361"/>
                    </a:ext>
                  </a:extLst>
                </a:gridCol>
                <a:gridCol w="1571618">
                  <a:extLst>
                    <a:ext uri="{9D8B030D-6E8A-4147-A177-3AD203B41FA5}">
                      <a16:colId xmlns:a16="http://schemas.microsoft.com/office/drawing/2014/main" val="2066566605"/>
                    </a:ext>
                  </a:extLst>
                </a:gridCol>
              </a:tblGrid>
              <a:tr h="90620">
                <a:tc>
                  <a:txBody>
                    <a:bodyPr/>
                    <a:lstStyle/>
                    <a:p>
                      <a:pPr algn="l"/>
                      <a:r>
                        <a:rPr lang="en-US" sz="1200">
                          <a:effectLst/>
                        </a:rPr>
                        <a:t>Risks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tc>
                  <a:txBody>
                    <a:bodyPr/>
                    <a:lstStyle/>
                    <a:p>
                      <a:pPr algn="l"/>
                      <a:r>
                        <a:rPr lang="en-US" sz="1200">
                          <a:effectLst/>
                        </a:rPr>
                        <a:t>Likelihood</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tc>
                  <a:txBody>
                    <a:bodyPr/>
                    <a:lstStyle/>
                    <a:p>
                      <a:pPr algn="l"/>
                      <a:r>
                        <a:rPr lang="en-US" sz="1200">
                          <a:effectLst/>
                        </a:rPr>
                        <a:t>Impact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extLst>
                  <a:ext uri="{0D108BD9-81ED-4DB2-BD59-A6C34878D82A}">
                    <a16:rowId xmlns:a16="http://schemas.microsoft.com/office/drawing/2014/main" val="3595067648"/>
                  </a:ext>
                </a:extLst>
              </a:tr>
              <a:tr h="271859">
                <a:tc>
                  <a:txBody>
                    <a:bodyPr/>
                    <a:lstStyle/>
                    <a:p>
                      <a:pPr algn="l"/>
                      <a:r>
                        <a:rPr lang="en-US" sz="1200">
                          <a:effectLst/>
                        </a:rPr>
                        <a:t>Hardware failure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tc>
                  <a:txBody>
                    <a:bodyPr/>
                    <a:lstStyle/>
                    <a:p>
                      <a:pPr algn="l"/>
                      <a:r>
                        <a:rPr lang="en-US" sz="1200">
                          <a:effectLst/>
                        </a:rPr>
                        <a:t>Low</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tc>
                  <a:txBody>
                    <a:bodyPr/>
                    <a:lstStyle/>
                    <a:p>
                      <a:pPr algn="l"/>
                      <a:r>
                        <a:rPr lang="en-US" sz="1200">
                          <a:effectLst/>
                        </a:rPr>
                        <a:t>High</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extLst>
                  <a:ext uri="{0D108BD9-81ED-4DB2-BD59-A6C34878D82A}">
                    <a16:rowId xmlns:a16="http://schemas.microsoft.com/office/drawing/2014/main" val="2806757921"/>
                  </a:ext>
                </a:extLst>
              </a:tr>
              <a:tr h="181240">
                <a:tc>
                  <a:txBody>
                    <a:bodyPr/>
                    <a:lstStyle/>
                    <a:p>
                      <a:pPr algn="l"/>
                      <a:r>
                        <a:rPr lang="en-US" sz="1200">
                          <a:effectLst/>
                        </a:rPr>
                        <a:t>Software failure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tc>
                  <a:txBody>
                    <a:bodyPr/>
                    <a:lstStyle/>
                    <a:p>
                      <a:pPr algn="l"/>
                      <a:r>
                        <a:rPr lang="en-US" sz="1200">
                          <a:effectLst/>
                        </a:rPr>
                        <a:t>Medium</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tc>
                  <a:txBody>
                    <a:bodyPr/>
                    <a:lstStyle/>
                    <a:p>
                      <a:pPr algn="l"/>
                      <a:r>
                        <a:rPr lang="en-US" sz="1200">
                          <a:effectLst/>
                        </a:rPr>
                        <a:t>High</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extLst>
                  <a:ext uri="{0D108BD9-81ED-4DB2-BD59-A6C34878D82A}">
                    <a16:rowId xmlns:a16="http://schemas.microsoft.com/office/drawing/2014/main" val="513348736"/>
                  </a:ext>
                </a:extLst>
              </a:tr>
              <a:tr h="181240">
                <a:tc>
                  <a:txBody>
                    <a:bodyPr/>
                    <a:lstStyle/>
                    <a:p>
                      <a:pPr algn="l"/>
                      <a:r>
                        <a:rPr lang="en-US" sz="1200">
                          <a:effectLst/>
                        </a:rPr>
                        <a:t>Data loss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tc>
                  <a:txBody>
                    <a:bodyPr/>
                    <a:lstStyle/>
                    <a:p>
                      <a:pPr algn="l"/>
                      <a:r>
                        <a:rPr lang="en-US" sz="1200">
                          <a:effectLst/>
                        </a:rPr>
                        <a:t>Low</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tc>
                  <a:txBody>
                    <a:bodyPr/>
                    <a:lstStyle/>
                    <a:p>
                      <a:pPr algn="l"/>
                      <a:r>
                        <a:rPr lang="en-US" sz="1200" dirty="0">
                          <a:effectLst/>
                        </a:rPr>
                        <a:t>Very High</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extLst>
                  <a:ext uri="{0D108BD9-81ED-4DB2-BD59-A6C34878D82A}">
                    <a16:rowId xmlns:a16="http://schemas.microsoft.com/office/drawing/2014/main" val="4250520602"/>
                  </a:ext>
                </a:extLst>
              </a:tr>
              <a:tr h="271859">
                <a:tc>
                  <a:txBody>
                    <a:bodyPr/>
                    <a:lstStyle/>
                    <a:p>
                      <a:pPr algn="l"/>
                      <a:r>
                        <a:rPr lang="en-US" sz="1200">
                          <a:effectLst/>
                        </a:rPr>
                        <a:t>Dependence on external tools/APIs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tc>
                  <a:txBody>
                    <a:bodyPr/>
                    <a:lstStyle/>
                    <a:p>
                      <a:pPr algn="l"/>
                      <a:r>
                        <a:rPr lang="en-US" sz="1200">
                          <a:effectLst/>
                        </a:rPr>
                        <a:t>Medium</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tc>
                  <a:txBody>
                    <a:bodyPr/>
                    <a:lstStyle/>
                    <a:p>
                      <a:pPr algn="l"/>
                      <a:r>
                        <a:rPr lang="en-US" sz="1200">
                          <a:effectLst/>
                        </a:rPr>
                        <a:t>Medium</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extLst>
                  <a:ext uri="{0D108BD9-81ED-4DB2-BD59-A6C34878D82A}">
                    <a16:rowId xmlns:a16="http://schemas.microsoft.com/office/drawing/2014/main" val="784023980"/>
                  </a:ext>
                </a:extLst>
              </a:tr>
              <a:tr h="362479">
                <a:tc>
                  <a:txBody>
                    <a:bodyPr/>
                    <a:lstStyle/>
                    <a:p>
                      <a:pPr algn="l"/>
                      <a:r>
                        <a:rPr lang="en-US" sz="1200">
                          <a:effectLst/>
                        </a:rPr>
                        <a:t>Difficulties with the A2C Algorithm</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tc>
                  <a:txBody>
                    <a:bodyPr/>
                    <a:lstStyle/>
                    <a:p>
                      <a:pPr algn="l"/>
                      <a:r>
                        <a:rPr lang="en-US" sz="1200">
                          <a:effectLst/>
                        </a:rPr>
                        <a:t>Medium</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tc>
                  <a:txBody>
                    <a:bodyPr/>
                    <a:lstStyle/>
                    <a:p>
                      <a:pPr algn="l"/>
                      <a:r>
                        <a:rPr lang="en-US" sz="1200" dirty="0">
                          <a:effectLst/>
                        </a:rPr>
                        <a:t>Medium</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extLst>
                  <a:ext uri="{0D108BD9-81ED-4DB2-BD59-A6C34878D82A}">
                    <a16:rowId xmlns:a16="http://schemas.microsoft.com/office/drawing/2014/main" val="560920598"/>
                  </a:ext>
                </a:extLst>
              </a:tr>
              <a:tr h="543719">
                <a:tc>
                  <a:txBody>
                    <a:bodyPr/>
                    <a:lstStyle/>
                    <a:p>
                      <a:pPr algn="l"/>
                      <a:r>
                        <a:rPr lang="en-US" sz="1200" dirty="0">
                          <a:effectLst/>
                        </a:rPr>
                        <a:t>Unexpected Results from AI Training</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tc>
                  <a:txBody>
                    <a:bodyPr/>
                    <a:lstStyle/>
                    <a:p>
                      <a:pPr algn="l"/>
                      <a:r>
                        <a:rPr lang="en-US" sz="1200" dirty="0">
                          <a:effectLst/>
                        </a:rPr>
                        <a:t>High</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tc>
                  <a:txBody>
                    <a:bodyPr/>
                    <a:lstStyle/>
                    <a:p>
                      <a:pPr algn="l"/>
                      <a:r>
                        <a:rPr lang="en-US" sz="1200" dirty="0">
                          <a:effectLst/>
                        </a:rPr>
                        <a:t>Medium</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072" marR="37072" marT="0" marB="0"/>
                </a:tc>
                <a:extLst>
                  <a:ext uri="{0D108BD9-81ED-4DB2-BD59-A6C34878D82A}">
                    <a16:rowId xmlns:a16="http://schemas.microsoft.com/office/drawing/2014/main" val="112562998"/>
                  </a:ext>
                </a:extLst>
              </a:tr>
            </a:tbl>
          </a:graphicData>
        </a:graphic>
      </p:graphicFrame>
    </p:spTree>
    <p:extLst>
      <p:ext uri="{BB962C8B-B14F-4D97-AF65-F5344CB8AC3E}">
        <p14:creationId xmlns:p14="http://schemas.microsoft.com/office/powerpoint/2010/main" val="422897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32CAF6E542F24C81FA91005B8E3536" ma:contentTypeVersion="6" ma:contentTypeDescription="Create a new document." ma:contentTypeScope="" ma:versionID="01c3e74091ec471994c36c8267c5b8ec">
  <xsd:schema xmlns:xsd="http://www.w3.org/2001/XMLSchema" xmlns:xs="http://www.w3.org/2001/XMLSchema" xmlns:p="http://schemas.microsoft.com/office/2006/metadata/properties" xmlns:ns2="9fd3df63-af0f-4a89-bbaf-5fb920436bf8" xmlns:ns3="f8e51cdc-cc22-4ba6-a893-ac0651609322" targetNamespace="http://schemas.microsoft.com/office/2006/metadata/properties" ma:root="true" ma:fieldsID="7852db3fce1044b71a854a1c22a35e23" ns2:_="" ns3:_="">
    <xsd:import namespace="9fd3df63-af0f-4a89-bbaf-5fb920436bf8"/>
    <xsd:import namespace="f8e51cdc-cc22-4ba6-a893-ac065160932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d3df63-af0f-4a89-bbaf-5fb920436b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e51cdc-cc22-4ba6-a893-ac065160932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77D2A3-1691-45B1-804E-6545767EAAAB}">
  <ds:schemaRefs>
    <ds:schemaRef ds:uri="9fd3df63-af0f-4a89-bbaf-5fb920436bf8"/>
    <ds:schemaRef ds:uri="f8e51cdc-cc22-4ba6-a893-ac065160932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A4A774F-F97C-4F30-89CA-28A81DE20A54}">
  <ds:schemaRefs>
    <ds:schemaRef ds:uri="http://schemas.microsoft.com/sharepoint/v3/contenttype/forms"/>
  </ds:schemaRefs>
</ds:datastoreItem>
</file>

<file path=customXml/itemProps3.xml><?xml version="1.0" encoding="utf-8"?>
<ds:datastoreItem xmlns:ds="http://schemas.openxmlformats.org/officeDocument/2006/customXml" ds:itemID="{9C51C410-961F-40E2-82DF-B1B501DCC55A}">
  <ds:schemaRefs>
    <ds:schemaRef ds:uri="http://schemas.microsoft.com/office/2006/metadata/properties"/>
    <ds:schemaRef ds:uri="9fd3df63-af0f-4a89-bbaf-5fb920436bf8"/>
    <ds:schemaRef ds:uri="http://www.w3.org/XML/1998/namespace"/>
    <ds:schemaRef ds:uri="http://purl.org/dc/terms/"/>
    <ds:schemaRef ds:uri="http://purl.org/dc/elements/1.1/"/>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f8e51cdc-cc22-4ba6-a893-ac0651609322"/>
  </ds:schemaRefs>
</ds:datastoreItem>
</file>

<file path=docProps/app.xml><?xml version="1.0" encoding="utf-8"?>
<Properties xmlns="http://schemas.openxmlformats.org/officeDocument/2006/extended-properties" xmlns:vt="http://schemas.openxmlformats.org/officeDocument/2006/docPropsVTypes">
  <Template/>
  <TotalTime>3287</TotalTime>
  <Words>892</Words>
  <Application>Microsoft Macintosh PowerPoint</Application>
  <PresentationFormat>On-screen Show (16:9)</PresentationFormat>
  <Paragraphs>97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 Light</vt:lpstr>
      <vt:lpstr>Helvetica Neue</vt:lpstr>
      <vt:lpstr>Average</vt:lpstr>
      <vt:lpstr>Arial</vt:lpstr>
      <vt:lpstr>Calibri</vt:lpstr>
      <vt:lpstr>Office Theme</vt:lpstr>
      <vt:lpstr>MSc Project  (COMP702)</vt:lpstr>
      <vt:lpstr>Table of Content Overview Workflow  Initial System Design Project Plan User Interface Model Risks  </vt:lpstr>
      <vt:lpstr>OVERVIEW</vt:lpstr>
      <vt:lpstr>OVERVIEW</vt:lpstr>
      <vt:lpstr>WORKFLOW </vt:lpstr>
      <vt:lpstr>PowerPoint Presentation</vt:lpstr>
      <vt:lpstr>PROJECT PLAN</vt:lpstr>
      <vt:lpstr>USER INTERFACE MOCKUP</vt:lpstr>
      <vt:lpstr>RISKS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Twitter Based Movie Recommendation System</dc:title>
  <cp:lastModifiedBy>Bisht, Vikhyat</cp:lastModifiedBy>
  <cp:revision>8</cp:revision>
  <dcterms:modified xsi:type="dcterms:W3CDTF">2023-07-15T11:40:41Z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0x0101002132CAF6E542F24C81FA91005B8E3536</vt:lpwstr>
  </property>
</Properties>
</file>