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Book Antiqua"/>
      <p:regular r:id="rId44"/>
      <p:bold r:id="rId45"/>
      <p:italic r:id="rId46"/>
      <p:boldItalic r:id="rId47"/>
    </p:embeddedFont>
    <p:embeddedFont>
      <p:font typeface="Quattrocento Sans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3" roundtripDataSignature="AMtx7miTnkP2EAOwf5GQV0iria17RVp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81A724-4A9C-4B7E-9E23-CB1200117EED}">
  <a:tblStyle styleId="{8581A724-4A9C-4B7E-9E23-CB1200117E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944D00E-41E1-4592-B8C1-468832AF440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BookAntiqua-regular.fntdata"/><Relationship Id="rId43" Type="http://schemas.openxmlformats.org/officeDocument/2006/relationships/font" Target="fonts/ProximaNovaExtrabold-bold.fntdata"/><Relationship Id="rId46" Type="http://schemas.openxmlformats.org/officeDocument/2006/relationships/font" Target="fonts/BookAntiqua-italic.fntdata"/><Relationship Id="rId45" Type="http://schemas.openxmlformats.org/officeDocument/2006/relationships/font" Target="fonts/BookAntiqu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attrocentoSans-regular.fntdata"/><Relationship Id="rId47" Type="http://schemas.openxmlformats.org/officeDocument/2006/relationships/font" Target="fonts/BookAntiqua-boldItalic.fntdata"/><Relationship Id="rId49" Type="http://schemas.openxmlformats.org/officeDocument/2006/relationships/font" Target="fonts/Quattrocento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alight.com.ua/baza-znaniy/staticheskoe-i-dinamicheskoe-testirovanie/" TargetMode="External"/><Relationship Id="rId3" Type="http://schemas.openxmlformats.org/officeDocument/2006/relationships/hyperlink" Target="https://qalight.com.ua/baza-znaniy/ruchnoe-i-avtomatizirovannoe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89c4217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189c4217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Формат: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Заголовок: Proxima Nova (44?) Более жирный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Как-то так</a:t>
            </a:r>
            <a:endParaRPr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Текст: Calibri 36 Если не влазит, то наверно можно меньше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Вот так</a:t>
            </a:r>
            <a:endParaRPr sz="3600"/>
          </a:p>
        </p:txBody>
      </p:sp>
      <p:sp>
        <p:nvSpPr>
          <p:cNvPr id="89" name="Google Shape;89;g6189c42174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ed0804cb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1ed0804cb_2_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61ed0804cb_2_81:notes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jksdksd jh jhfkjhfsd</a:t>
            </a:r>
            <a:endParaRPr/>
          </a:p>
        </p:txBody>
      </p:sp>
      <p:sp>
        <p:nvSpPr>
          <p:cNvPr id="193" name="Google Shape;193;g61ed0804cb_2_8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ea3c02b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61ea3c02b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 представленном проекте мы использовали совокупность некоторых техник.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 частности: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Парное тестирование (применили в кроссбраузерном тестировании)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Анализ граничных значений (применили при тестировании полей в которые вводятся какие либо данные)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Классы эквивалентности (применили при тестировании в частности текстовых полей)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Предугадывание ошибок (применили основываясь на знаниях о системе)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Все эти техники мы применяем для того чтобы минимизировать количество тестов, и, как следствие, уменьшить финансовые и временные затраты на тестирование.</a:t>
            </a:r>
            <a:endParaRPr/>
          </a:p>
        </p:txBody>
      </p:sp>
      <p:sp>
        <p:nvSpPr>
          <p:cNvPr id="205" name="Google Shape;205;g61ea3c02b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ea3c02bd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1ea3c02bd_3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Safari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mobile version</a:t>
            </a:r>
            <a:endParaRPr/>
          </a:p>
        </p:txBody>
      </p:sp>
      <p:sp>
        <p:nvSpPr>
          <p:cNvPr id="227" name="Google Shape;227;g61ea3c02bd_3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ea3c02bd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61ea3c02bd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сделайте не сплюснутій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заменить слово приоритет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61ea3c02bd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e1e618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61ee1e618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61ee1e6185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1ee1e618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61ee1e618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61ee1e618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4ebaa13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644ebaa13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сделать в человеческом виде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/>
              <a:t>оезультаті віполнения тестов+1 тест кейс+1 баг-репорт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t/>
            </a:r>
            <a:endParaRPr/>
          </a:p>
        </p:txBody>
      </p:sp>
      <p:sp>
        <p:nvSpPr>
          <p:cNvPr id="266" name="Google Shape;266;g644ebaa13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4ebaa13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644ebaa13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644ebaa13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4ebaa13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44ebaa13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44ebaa13a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89c4217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6189c4217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6189c4217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ea3c02bd_3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1ea3c02bd_3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Разбить на 2 диаграммы - ПК и мобильные браузеры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61ea3c02bd_3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ea3c02bd_3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61ea3c02bd_3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g61ea3c02bd_3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8a6b77d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618a6b77d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-US"/>
              <a:t>Проверить письмо с нотификацией при добавлении нового юзера</a:t>
            </a:r>
            <a:endParaRPr/>
          </a:p>
        </p:txBody>
      </p:sp>
      <p:sp>
        <p:nvSpPr>
          <p:cNvPr id="314" name="Google Shape;314;g618a6b77d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ea3c02bd_3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61ea3c02bd_3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61ea3c02bd_3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a0dee2a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61a0dee2a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61a0dee2a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4ebaa13a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644ebaa13a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Можно вот это показать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https://www.mantisbt.org/docs/master/en-US/Developers_Guide/html/images/erd.png</a:t>
            </a:r>
            <a:endParaRPr/>
          </a:p>
        </p:txBody>
      </p:sp>
      <p:sp>
        <p:nvSpPr>
          <p:cNvPr id="342" name="Google Shape;342;g644ebaa13a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44ebaa13a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644ebaa13a_2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644ebaa13a_2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ea3c02bd_4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61ea3c02bd_4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61ea3c02bd_4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ed0804c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61ed0804c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61ed0804c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203585b0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6203585b0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6203585b0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ea3c02bd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1ea3c02bd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1. Ярик: отличия(куа, куси, тестер), что такое тестирование…..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2. Лена: что такое качество, по каким критериям определяется качественный ли продукт?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3. Света: тест план, тест стратегия, тест политика, чек лист, тест кейс, баг репорт, тест репорт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4. Сергей: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Статическое и динамическое тестирование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Ручное и автоматизированное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5. Саша: все техники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6. Ярик: уровни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7. Сергей: методы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8. Лена: в качестве тестируемого По была выбрана баг-трекинговая система Мантис………..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Была проделана следующая работа: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1. Разработан тест план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2. Разработаны чек листы по видам тестирования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3. Разработаны тест-кейсы по видам и техникам тестирования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4. Проведено непосредственное тестирование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5. Выявлены дефекты и заведены баг-репорты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6. Проведен анализ результатов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Света: описать ВАШ тест план и общий чек-лит, но за каждый раздел, есть ответственный куа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КАЖДЫЙ ПО СВОЕМУ: описать вид, потом описать используемые техники, потом показать свой чек-лист, потом показать свой тест план, потом показать свой баг репорт(ы)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Света: итого тот же самый чек-лист только с результатами прохождения тестов.</a:t>
            </a:r>
            <a:endParaRPr/>
          </a:p>
        </p:txBody>
      </p:sp>
      <p:sp>
        <p:nvSpPr>
          <p:cNvPr id="108" name="Google Shape;108;g61ea3c02bd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1ed0804cb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61ed0804c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61ed0804cb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1ea3c02bd_3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61ea3c02bd_3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61ea3c02bd_3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ea3c02b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1ea3c02b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61ea3c02bd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ea3c02b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1ea3c02b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61ea3c02bd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9c8948c7_5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649c8948c7_5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649c8948c7_5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ea3c02bd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61ea3c02bd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61ea3c02bd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ea3c02bd_16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61ea3c02bd_16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a3c02bd_1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61ea3c02bd_16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FORM-TITLE-SLIDE-DARK">
  <p:cSld name="TRANSFORM-TITLE-SLIDE-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ed0804cb_0_45"/>
          <p:cNvSpPr txBox="1"/>
          <p:nvPr>
            <p:ph type="title"/>
          </p:nvPr>
        </p:nvSpPr>
        <p:spPr>
          <a:xfrm>
            <a:off x="-208308" y="174928"/>
            <a:ext cx="12390900" cy="6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61ed0804cb_0_45"/>
          <p:cNvSpPr txBox="1"/>
          <p:nvPr>
            <p:ph idx="1" type="body"/>
          </p:nvPr>
        </p:nvSpPr>
        <p:spPr>
          <a:xfrm>
            <a:off x="685800" y="5915025"/>
            <a:ext cx="346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61ed0804cb_0_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1ed0804cb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3" name="Google Shape;53;g61ed0804cb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g61ed0804cb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g61ed0804cb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ed0804cb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g61ed0804cb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ed0804cb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61ed0804cb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2" name="Google Shape;62;g61ed0804cb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ed0804cb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5" name="Google Shape;65;g61ed0804cb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ed0804cb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61ed0804cb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9" name="Google Shape;69;g61ed0804cb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g61ed0804cb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" name="Google Shape;71;g61ed0804cb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ed0804cb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4" name="Google Shape;74;g61ed0804cb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ed0804cb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7" name="Google Shape;77;g61ed0804cb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8" name="Google Shape;78;g61ed0804cb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ed0804cb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ed0804cb_0_57"/>
          <p:cNvSpPr txBox="1"/>
          <p:nvPr>
            <p:ph type="title"/>
          </p:nvPr>
        </p:nvSpPr>
        <p:spPr>
          <a:xfrm>
            <a:off x="838200" y="364067"/>
            <a:ext cx="105156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" name="Google Shape;83;g61ed0804cb_0_57"/>
          <p:cNvSpPr txBox="1"/>
          <p:nvPr>
            <p:ph idx="10" type="dt"/>
          </p:nvPr>
        </p:nvSpPr>
        <p:spPr>
          <a:xfrm>
            <a:off x="8382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61ed0804cb_0_57"/>
          <p:cNvSpPr txBox="1"/>
          <p:nvPr>
            <p:ph idx="11" type="ftr"/>
          </p:nvPr>
        </p:nvSpPr>
        <p:spPr>
          <a:xfrm>
            <a:off x="4038600" y="6356349"/>
            <a:ext cx="4114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61ed0804cb_0_57"/>
          <p:cNvSpPr txBox="1"/>
          <p:nvPr>
            <p:ph idx="12" type="sldNum"/>
          </p:nvPr>
        </p:nvSpPr>
        <p:spPr>
          <a:xfrm>
            <a:off x="86106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-ONE-COLUMN-LIGHT">
  <p:cSld name="1_TEXT-ONE-COLUMN-LIGH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1ed0804cb_0_4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61ed0804cb_0_4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61ed0804cb_0_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IDE-CHART-LIGHT">
  <p:cSld name="1_WIDE-CHART-LIGH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1ed0804cb_0_5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61ed0804cb_0_53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61ed0804cb_0_5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1ed0804cb_0_62"/>
          <p:cNvSpPr txBox="1"/>
          <p:nvPr>
            <p:ph type="title"/>
          </p:nvPr>
        </p:nvSpPr>
        <p:spPr>
          <a:xfrm>
            <a:off x="838200" y="364067"/>
            <a:ext cx="105156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61ed0804cb_0_62"/>
          <p:cNvSpPr txBox="1"/>
          <p:nvPr>
            <p:ph idx="1" type="body"/>
          </p:nvPr>
        </p:nvSpPr>
        <p:spPr>
          <a:xfrm>
            <a:off x="838200" y="1824567"/>
            <a:ext cx="105156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g61ed0804cb_0_62"/>
          <p:cNvSpPr txBox="1"/>
          <p:nvPr>
            <p:ph idx="10" type="dt"/>
          </p:nvPr>
        </p:nvSpPr>
        <p:spPr>
          <a:xfrm>
            <a:off x="8382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61ed0804cb_0_62"/>
          <p:cNvSpPr txBox="1"/>
          <p:nvPr>
            <p:ph idx="11" type="ftr"/>
          </p:nvPr>
        </p:nvSpPr>
        <p:spPr>
          <a:xfrm>
            <a:off x="4038600" y="6356349"/>
            <a:ext cx="4114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61ed0804cb_0_62"/>
          <p:cNvSpPr txBox="1"/>
          <p:nvPr>
            <p:ph idx="12" type="sldNum"/>
          </p:nvPr>
        </p:nvSpPr>
        <p:spPr>
          <a:xfrm>
            <a:off x="86106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b="1" i="1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Layout (w/ bullets)">
  <p:cSld name="One Column Layout (w/ bullets)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1ed0804cb_0_68"/>
          <p:cNvSpPr txBox="1"/>
          <p:nvPr>
            <p:ph idx="1" type="body"/>
          </p:nvPr>
        </p:nvSpPr>
        <p:spPr>
          <a:xfrm>
            <a:off x="307200" y="14478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⬜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0519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61314" lvl="2" marL="13716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090"/>
              <a:buFont typeface="Arial"/>
              <a:buChar char="•"/>
              <a:defRPr b="0" i="0" sz="2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EB8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Google Shape;33;g61ed0804cb_0_68"/>
          <p:cNvSpPr txBox="1"/>
          <p:nvPr>
            <p:ph idx="12" type="sldNum"/>
          </p:nvPr>
        </p:nvSpPr>
        <p:spPr>
          <a:xfrm>
            <a:off x="9072000" y="6444000"/>
            <a:ext cx="2844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61ed0804cb_0_68"/>
          <p:cNvSpPr txBox="1"/>
          <p:nvPr>
            <p:ph type="title"/>
          </p:nvPr>
        </p:nvSpPr>
        <p:spPr>
          <a:xfrm>
            <a:off x="307200" y="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Pts val="4100"/>
              <a:buFont typeface="Quattrocento Sans"/>
              <a:buNone/>
              <a:defRPr b="1" i="0" sz="4100" u="none" cap="none" strike="noStrike">
                <a:solidFill>
                  <a:srgbClr val="017EB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1ed0804cb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g61ed0804cb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g61ed0804cb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ed0804cb_0_72"/>
          <p:cNvSpPr txBox="1"/>
          <p:nvPr/>
        </p:nvSpPr>
        <p:spPr>
          <a:xfrm>
            <a:off x="-190500" y="165100"/>
            <a:ext cx="12390299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t/>
            </a:r>
            <a:endParaRPr b="0" i="0" sz="15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g61ed0804cb_0_72"/>
          <p:cNvSpPr txBox="1"/>
          <p:nvPr>
            <p:ph idx="1" type="body"/>
          </p:nvPr>
        </p:nvSpPr>
        <p:spPr>
          <a:xfrm>
            <a:off x="685800" y="5915025"/>
            <a:ext cx="346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g61ed0804cb_0_72"/>
          <p:cNvSpPr txBox="1"/>
          <p:nvPr>
            <p:ph type="title"/>
          </p:nvPr>
        </p:nvSpPr>
        <p:spPr>
          <a:xfrm>
            <a:off x="-25400" y="-25400"/>
            <a:ext cx="12217501" cy="4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algn="l">
              <a:lnSpc>
                <a:spcPct val="8695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43" name="Google Shape;43;g61ed0804cb_0_7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1ed0804cb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6" name="Google Shape;46;g61ed0804cb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7" name="Google Shape;47;g61ed0804cb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1ed0804cb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g61ed0804cb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ed0804cb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61ed0804cb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61ed0804cb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gif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89c42174_0_48"/>
          <p:cNvSpPr txBox="1"/>
          <p:nvPr>
            <p:ph type="title"/>
          </p:nvPr>
        </p:nvSpPr>
        <p:spPr>
          <a:xfrm>
            <a:off x="0" y="174928"/>
            <a:ext cx="12182400" cy="6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sz="9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 sz="9600">
                <a:solidFill>
                  <a:schemeClr val="lt1"/>
                </a:solidFill>
              </a:rPr>
              <a:t>Graduate project</a:t>
            </a:r>
            <a:endParaRPr sz="9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92" name="Google Shape;92;g6189c42174_0_48"/>
          <p:cNvSpPr txBox="1"/>
          <p:nvPr/>
        </p:nvSpPr>
        <p:spPr>
          <a:xfrm>
            <a:off x="9576619" y="5770274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6189c42174_0_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6189c42174_0_48"/>
          <p:cNvSpPr txBox="1"/>
          <p:nvPr/>
        </p:nvSpPr>
        <p:spPr>
          <a:xfrm>
            <a:off x="964925" y="5800125"/>
            <a:ext cx="2410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Kh-031.QC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d0804cb_2_81"/>
          <p:cNvSpPr txBox="1"/>
          <p:nvPr>
            <p:ph idx="12" type="sldNum"/>
          </p:nvPr>
        </p:nvSpPr>
        <p:spPr>
          <a:xfrm>
            <a:off x="9275575" y="6425925"/>
            <a:ext cx="2844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1" lang="en-US"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b="1" sz="2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g61ed0804cb_2_81"/>
          <p:cNvSpPr txBox="1"/>
          <p:nvPr/>
        </p:nvSpPr>
        <p:spPr>
          <a:xfrm>
            <a:off x="760325" y="74724"/>
            <a:ext cx="10972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Testing methods</a:t>
            </a:r>
            <a:endParaRPr b="0" i="0" sz="4400" u="none" cap="none" strike="noStrike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7" name="Google Shape;197;g61ed0804cb_2_81"/>
          <p:cNvSpPr/>
          <p:nvPr/>
        </p:nvSpPr>
        <p:spPr>
          <a:xfrm>
            <a:off x="588625" y="1499700"/>
            <a:ext cx="5163300" cy="2084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  <a:effectLst>
            <a:outerShdw blurRad="44450" algn="ctr" dir="5400000" dist="27939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Black-box Testing</a:t>
            </a:r>
            <a:endParaRPr b="0" i="0" sz="4800" u="none" cap="none" strike="noStrike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8" name="Google Shape;198;g61ed0804cb_2_81"/>
          <p:cNvSpPr/>
          <p:nvPr/>
        </p:nvSpPr>
        <p:spPr>
          <a:xfrm>
            <a:off x="6651725" y="1499550"/>
            <a:ext cx="4920900" cy="208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44450" algn="ctr" dir="5400000" dist="27939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Quattrocento San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White-box Testing</a:t>
            </a:r>
            <a:endParaRPr b="0" i="0" sz="4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9" name="Google Shape;199;g61ed0804cb_2_81"/>
          <p:cNvSpPr/>
          <p:nvPr/>
        </p:nvSpPr>
        <p:spPr>
          <a:xfrm>
            <a:off x="3524224" y="3999948"/>
            <a:ext cx="5099100" cy="20844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  <a:effectLst>
            <a:outerShdw blurRad="44450" algn="ctr" dir="5400000" dist="27939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Quattrocento San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Grey-box Testing</a:t>
            </a:r>
            <a:endParaRPr b="0" i="0" sz="4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0" name="Google Shape;200;g61ed0804cb_2_81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1ed0804cb_2_81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ea3c02bd_1_0"/>
          <p:cNvSpPr txBox="1"/>
          <p:nvPr>
            <p:ph type="title"/>
          </p:nvPr>
        </p:nvSpPr>
        <p:spPr>
          <a:xfrm>
            <a:off x="827700" y="175375"/>
            <a:ext cx="10953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Test Design Techniques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g61ea3c02bd_1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209" name="Google Shape;209;g61ea3c02bd_1_0"/>
          <p:cNvSpPr/>
          <p:nvPr>
            <p:ph idx="2" type="chart"/>
          </p:nvPr>
        </p:nvSpPr>
        <p:spPr>
          <a:xfrm>
            <a:off x="685800" y="1139875"/>
            <a:ext cx="108204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Equivalence Partitioning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 Values Analysis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Pairwise Testing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Transition Diagram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Tables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Cause/Effect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Guessing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Exhaustive Testing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286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61ea3c02b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238" y="1491555"/>
            <a:ext cx="2107222" cy="27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61ea3c02b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675" y="1762075"/>
            <a:ext cx="4219936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61ea3c02bd_1_0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61ea3c02bd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7175" y="2057400"/>
            <a:ext cx="4705350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g61ea3c02bd_1_0"/>
          <p:cNvGraphicFramePr/>
          <p:nvPr/>
        </p:nvGraphicFramePr>
        <p:xfrm>
          <a:off x="6516763" y="169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1256625"/>
                <a:gridCol w="889800"/>
                <a:gridCol w="1073250"/>
                <a:gridCol w="1073250"/>
                <a:gridCol w="1073250"/>
              </a:tblGrid>
              <a:tr h="5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 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 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 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 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</a:tr>
              <a:tr h="5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 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 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5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 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pic>
        <p:nvPicPr>
          <p:cNvPr id="215" name="Google Shape;215;g61ea3c02bd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5636" y="1448849"/>
            <a:ext cx="5117999" cy="28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/>
          <p:nvPr>
            <p:ph type="title"/>
          </p:nvPr>
        </p:nvSpPr>
        <p:spPr>
          <a:xfrm>
            <a:off x="0" y="174928"/>
            <a:ext cx="12182400" cy="6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sz="11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 sz="11000">
                <a:solidFill>
                  <a:schemeClr val="lt1"/>
                </a:solidFill>
              </a:rPr>
              <a:t>Our project:</a:t>
            </a:r>
            <a:endParaRPr sz="11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 sz="11000">
                <a:solidFill>
                  <a:schemeClr val="lt1"/>
                </a:solidFill>
              </a:rPr>
              <a:t>Testing</a:t>
            </a:r>
            <a:endParaRPr sz="11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 sz="11000">
                <a:solidFill>
                  <a:schemeClr val="lt1"/>
                </a:solidFill>
              </a:rPr>
              <a:t>Mantis bug tracker</a:t>
            </a:r>
            <a:endParaRPr sz="11000"/>
          </a:p>
        </p:txBody>
      </p:sp>
      <p:sp>
        <p:nvSpPr>
          <p:cNvPr id="222" name="Google Shape;222;p1"/>
          <p:cNvSpPr txBox="1"/>
          <p:nvPr/>
        </p:nvSpPr>
        <p:spPr>
          <a:xfrm>
            <a:off x="9576619" y="5770274"/>
            <a:ext cx="20352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ea3c02bd_3_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g61ea3c02bd_3_26"/>
          <p:cNvSpPr txBox="1"/>
          <p:nvPr/>
        </p:nvSpPr>
        <p:spPr>
          <a:xfrm>
            <a:off x="786975" y="47225"/>
            <a:ext cx="6798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 Plan</a:t>
            </a:r>
            <a:endParaRPr b="1" i="0" sz="4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1" name="Google Shape;231;g61ea3c02bd_3_26"/>
          <p:cNvGraphicFramePr/>
          <p:nvPr/>
        </p:nvGraphicFramePr>
        <p:xfrm>
          <a:off x="590550" y="9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{C944D00E-41E1-4592-B8C1-468832AF440D}</a:tableStyleId>
              </a:tblPr>
              <a:tblGrid>
                <a:gridCol w="303275"/>
                <a:gridCol w="2535875"/>
                <a:gridCol w="449225"/>
                <a:gridCol w="3706950"/>
                <a:gridCol w="459500"/>
                <a:gridCol w="2431975"/>
                <a:gridCol w="1188825"/>
              </a:tblGrid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9C"/>
                    </a:solidFill>
                    <a:extLst>
                      <a:ext uri="http://customooxmlschemas.google.com/">
                        <go:slidesCustomData xmlns:go="http://customooxmlschemas.google.com/" cellId="23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Project Name: Mantis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9C"/>
                    </a:solidFill>
                    <a:extLst>
                      <a:ext uri="http://customooxmlschemas.google.com/">
                        <go:slidesCustomData xmlns:go="http://customooxmlschemas.google.com/" cellId="231:0:1"/>
                      </a:ext>
                    </a:extLst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Introduction:</a:t>
                      </a: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 Mantis, the bug-tracking system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0:2"/>
                      </a:ext>
                    </a:extLst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0:6"/>
                      </a:ext>
                    </a:extLst>
                  </a:tcPr>
                </a:tc>
              </a:tr>
              <a:tr h="246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Date of Beginning: </a:t>
                      </a: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17.09.2019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9C"/>
                    </a:solidFill>
                    <a:extLst>
                      <a:ext uri="http://customooxmlschemas.google.com/">
                        <go:slidesCustomData xmlns:go="http://customooxmlschemas.google.com/" cellId="231:1:0"/>
                      </a:ext>
                    </a:extLs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1:2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1:6"/>
                      </a:ext>
                    </a:extLst>
                  </a:tcPr>
                </a:tc>
              </a:tr>
              <a:tr h="46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Date of Ending: </a:t>
                      </a: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30.09.2019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9C"/>
                    </a:solidFill>
                    <a:extLst>
                      <a:ext uri="http://customooxmlschemas.google.com/">
                        <go:slidesCustomData xmlns:go="http://customooxmlschemas.google.com/" cellId="231:2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Principles: </a:t>
                      </a: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early testing, optimal amount of documentation, preventing bugs, spreading quality ideas to the whole team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  <a:extLst>
                      <a:ext uri="http://customooxmlschemas.google.com/">
                        <go:slidesCustomData xmlns:go="http://customooxmlschemas.google.com/" cellId="231: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Test Types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  <a:extLst>
                      <a:ext uri="http://customooxmlschemas.google.com/">
                        <go:slidesCustomData xmlns:go="http://customooxmlschemas.google.com/" cellId="23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Entry Conditions (for test execution):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  <a:extLst>
                      <a:ext uri="http://customooxmlschemas.google.com/">
                        <go:slidesCustomData xmlns:go="http://customooxmlschemas.google.com/" cellId="23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3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People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3:5"/>
                      </a:ext>
                    </a:extLst>
                  </a:tcPr>
                </a:tc>
                <a:tc hMerge="1"/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Functional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  <a:extLst>
                      <a:ext uri="http://customooxmlschemas.google.com/">
                        <go:slidesCustomData xmlns:go="http://customooxmlschemas.google.com/" cellId="23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Mantis Release build is ready for use.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  <a:extLst>
                      <a:ext uri="http://customooxmlschemas.google.com/">
                        <go:slidesCustomData xmlns:go="http://customooxmlschemas.google.com/" cellId="23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4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Scrum master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4:5"/>
                      </a:ext>
                    </a:extLst>
                  </a:tcPr>
                </a:tc>
                <a:tc hMerge="1"/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UI-testing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Exit Conditions (for test execution):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QA Team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231:5:6"/>
                      </a:ext>
                    </a:extLst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Compatibility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100% Requirements coverage is achieved.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6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Test Environment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6:5"/>
                      </a:ext>
                    </a:extLst>
                  </a:tcPr>
                </a:tc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DB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95% Test Cases are passed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7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Win10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7:5"/>
                      </a:ext>
                    </a:extLst>
                  </a:tcPr>
                </a:tc>
                <a:tc hMerge="1"/>
              </a:tr>
              <a:tr h="2723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8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Localisation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8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8:2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All High Priority defects are identified and fixed.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8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Google Chrome, Opera, Firefox, Edge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8:5"/>
                      </a:ext>
                    </a:extLst>
                  </a:tcPr>
                </a:tc>
                <a:tc hMerge="1"/>
              </a:tr>
              <a:tr h="2345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9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Chrome mobile, Safari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  <a:extLst>
                      <a:ext uri="http://customooxmlschemas.google.com/">
                        <go:slidesCustomData xmlns:go="http://customooxmlschemas.google.com/" cellId="231:9:5"/>
                      </a:ext>
                    </a:extLst>
                  </a:tcPr>
                </a:tc>
                <a:tc hMerge="1"/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Interoperability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10:2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Very few low priority open defects that do not impact software usage.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  <a:extLst>
                      <a:ext uri="http://customooxmlschemas.google.com/">
                        <go:slidesCustomData xmlns:go="http://customooxmlschemas.google.com/" cellId="231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0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Timescales (each iteration)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0:5"/>
                      </a:ext>
                    </a:extLst>
                  </a:tcPr>
                </a:tc>
                <a:tc hMerge="1"/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Performance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1:1"/>
                      </a:ext>
                    </a:extLst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Planning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 days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1:6"/>
                      </a:ext>
                    </a:extLst>
                  </a:tcPr>
                </a:tc>
              </a:tr>
              <a:tr h="4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Confirmation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Risks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Test Analysis and Test Design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 day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2:6"/>
                      </a:ext>
                    </a:extLst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9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Regression testing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Incorrect or changing priorities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Test Case Development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 days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3:6"/>
                      </a:ext>
                    </a:extLst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Unavailability or absence of test environments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Test Execution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 days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4:6"/>
                      </a:ext>
                    </a:extLst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231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Incorrect assessment of labor costs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  <a:extLst>
                      <a:ext uri="http://customooxmlschemas.google.com/">
                        <go:slidesCustomData xmlns:go="http://customooxmlschemas.google.com/" cellId="231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Results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22222"/>
                          </a:solidFill>
                        </a:rPr>
                        <a:t>1 day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  <a:extLst>
                      <a:ext uri="http://customooxmlschemas.google.com/">
                        <go:slidesCustomData xmlns:go="http://customooxmlschemas.google.com/" cellId="231:15:6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32" name="Google Shape;232;g61ea3c02bd_3_26"/>
          <p:cNvSpPr txBox="1"/>
          <p:nvPr/>
        </p:nvSpPr>
        <p:spPr>
          <a:xfrm>
            <a:off x="9812419" y="5952574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61ea3c02bd_3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032" y="362013"/>
            <a:ext cx="4434725" cy="6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1ea3c02bd_3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775" y="490525"/>
            <a:ext cx="6165775" cy="59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1ea3c02bd_3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2775" y="429598"/>
            <a:ext cx="6165775" cy="60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ea3c02bd_3_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g61ea3c02bd_3_10"/>
          <p:cNvSpPr txBox="1"/>
          <p:nvPr/>
        </p:nvSpPr>
        <p:spPr>
          <a:xfrm>
            <a:off x="755575" y="47225"/>
            <a:ext cx="6798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Checklist</a:t>
            </a:r>
            <a:endParaRPr b="1" i="0" sz="4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3" name="Google Shape;243;g61ea3c02bd_3_10"/>
          <p:cNvGraphicFramePr/>
          <p:nvPr/>
        </p:nvGraphicFramePr>
        <p:xfrm>
          <a:off x="887950" y="132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{C944D00E-41E1-4592-B8C1-468832AF440D}</a:tableStyleId>
              </a:tblPr>
              <a:tblGrid>
                <a:gridCol w="526775"/>
                <a:gridCol w="4462075"/>
                <a:gridCol w="1549350"/>
                <a:gridCol w="2866275"/>
              </a:tblGrid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#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Summary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Deadline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Tester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Functional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22.09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Elena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API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28.09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Serhii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User Interface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22.09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Oleksandr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Compatibility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28.09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Svetlana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Database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23.09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Yaroslav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Localisation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28.09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Yaroslav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Interoperability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24.09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Svetlana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Performance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24.09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Serhii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g61ea3c02bd_3_10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1ee1e6185_0_15"/>
          <p:cNvSpPr txBox="1"/>
          <p:nvPr>
            <p:ph type="title"/>
          </p:nvPr>
        </p:nvSpPr>
        <p:spPr>
          <a:xfrm>
            <a:off x="802650" y="0"/>
            <a:ext cx="107385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4400">
                <a:latin typeface="Proxima Nova"/>
                <a:ea typeface="Proxima Nova"/>
                <a:cs typeface="Proxima Nova"/>
                <a:sym typeface="Proxima Nova"/>
              </a:rPr>
              <a:t>Functional Checklist</a:t>
            </a:r>
            <a:endParaRPr b="1" sz="4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g61ee1e6185_0_15"/>
          <p:cNvSpPr txBox="1"/>
          <p:nvPr>
            <p:ph idx="12" type="sldNum"/>
          </p:nvPr>
        </p:nvSpPr>
        <p:spPr>
          <a:xfrm>
            <a:off x="11403075" y="6403500"/>
            <a:ext cx="78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15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2" name="Google Shape;252;g61ee1e6185_0_15"/>
          <p:cNvGraphicFramePr/>
          <p:nvPr/>
        </p:nvGraphicFramePr>
        <p:xfrm>
          <a:off x="891350" y="85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680500"/>
                <a:gridCol w="8563000"/>
                <a:gridCol w="1213525"/>
              </a:tblGrid>
              <a:tr h="58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Checklist 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administrator can create a project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admin can assign different roles for a project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manager/reporter can create issue in particular project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87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manager/reporter can assign created issue to developer(change issue status to assigned)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developer can change status of issue (to resolved)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manager/reporter can change status of issue (to closed)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87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notification are sent to email when assigning an issue to assignee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g61ee1e6185_0_15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ee1e6185_0_24"/>
          <p:cNvSpPr/>
          <p:nvPr>
            <p:ph idx="2" type="chart"/>
          </p:nvPr>
        </p:nvSpPr>
        <p:spPr>
          <a:xfrm>
            <a:off x="685800" y="1127300"/>
            <a:ext cx="108204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					Kh-031.QC.001</a:t>
            </a:r>
            <a:endParaRPr b="1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that user can create issue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as a manager (tester1: tester1/123456)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			    	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1) Log in as a manager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	2)Select the project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	3) Click on 'Report issue' on Side bar or Navigation bar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	4)Fill in required fields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	5) Click on 'Submit issue'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	6)Click on 'View issue' to check that issue was created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  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issue was created.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61ee1e6185_0_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261" name="Google Shape;261;g61ee1e6185_0_24"/>
          <p:cNvSpPr txBox="1"/>
          <p:nvPr/>
        </p:nvSpPr>
        <p:spPr>
          <a:xfrm>
            <a:off x="814400" y="59000"/>
            <a:ext cx="106917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 Test Case</a:t>
            </a:r>
            <a:endParaRPr b="1" i="0" sz="4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g61ee1e6185_0_24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4ebaa13a_0_6"/>
          <p:cNvSpPr txBox="1"/>
          <p:nvPr>
            <p:ph type="title"/>
          </p:nvPr>
        </p:nvSpPr>
        <p:spPr>
          <a:xfrm>
            <a:off x="909000" y="159000"/>
            <a:ext cx="11283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 Checklist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g644ebaa13a_0_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g644ebaa13a_0_6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g644ebaa13a_0_6"/>
          <p:cNvGraphicFramePr/>
          <p:nvPr/>
        </p:nvGraphicFramePr>
        <p:xfrm>
          <a:off x="909000" y="857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661825"/>
                <a:gridCol w="8406625"/>
                <a:gridCol w="1341700"/>
              </a:tblGrid>
              <a:tr h="3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 Interface Checklist</a:t>
                      </a:r>
                      <a:endParaRPr b="1" sz="15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Status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The content of the web page is correct, without grammar or spelling errors.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All fonts meet the requirements.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1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All texts are correctly aligned.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Fail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All error messages are correct, without spelling and grammar errors, and correspond to the title.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Tips exist for all fields.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Fail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All fields are correctly aligned.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All buttons should have a standard format and size.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The link to the home page should be on each page of the site.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Check the TAB is working properly.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Fail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Check the site with different screen resolutions (1280 x 1024, 1366 x 768, 1600 x 1050, 1920 x 1080)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The scroll bar should appear only when required.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Check that there are no broken links or images on the site.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Pass</a:t>
                      </a:r>
                      <a:endParaRPr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4ebaa13a_0_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78" name="Google Shape;278;g644ebaa13a_0_29"/>
          <p:cNvSpPr txBox="1"/>
          <p:nvPr/>
        </p:nvSpPr>
        <p:spPr>
          <a:xfrm>
            <a:off x="818100" y="60600"/>
            <a:ext cx="113739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 Test Case</a:t>
            </a:r>
            <a:endParaRPr b="1" i="0" sz="4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g644ebaa13a_0_29"/>
          <p:cNvSpPr txBox="1"/>
          <p:nvPr>
            <p:ph idx="12" type="sldNum"/>
          </p:nvPr>
        </p:nvSpPr>
        <p:spPr>
          <a:xfrm>
            <a:off x="11403075" y="6333125"/>
            <a:ext cx="727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g644ebaa13a_0_29"/>
          <p:cNvSpPr txBox="1"/>
          <p:nvPr>
            <p:ph idx="1" type="body"/>
          </p:nvPr>
        </p:nvSpPr>
        <p:spPr>
          <a:xfrm>
            <a:off x="909000" y="1080725"/>
            <a:ext cx="10959000" cy="5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				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Kh-031.QC.002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tabulation on “Report Issue” page.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*Credentials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in as a manager (tester1: tester1/123456)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	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Log In as a manager.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2) Click on “Create Issue” button.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Check that all controls, fields and links are highlighted consistently when pressing “Tab” button on keyboard.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result  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fields are selected sequentially during tabulation.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644ebaa13a_0_29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4ebaa13a_0_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g644ebaa13a_0_43"/>
          <p:cNvSpPr txBox="1"/>
          <p:nvPr>
            <p:ph type="title"/>
          </p:nvPr>
        </p:nvSpPr>
        <p:spPr>
          <a:xfrm>
            <a:off x="909025" y="79800"/>
            <a:ext cx="1128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 Bug Report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g644ebaa13a_0_43"/>
          <p:cNvSpPr txBox="1"/>
          <p:nvPr>
            <p:ph idx="1" type="body"/>
          </p:nvPr>
        </p:nvSpPr>
        <p:spPr>
          <a:xfrm>
            <a:off x="909000" y="995675"/>
            <a:ext cx="10711500" cy="5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				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Kh-031.QC.BR.001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“Attach Tags” text field is not selected by “Tab” button.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Severity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*Credentials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in as a manager (tester1: tester1/123456)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 10, Chrome, Firefox, EDGE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 to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Log In as a manager.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reproduce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2) Click on “Create Issue” button.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Press the “Tab” button 6 times.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result  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“Attach Tags” field is selected and allow to enter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result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“Existing Tags” drop-down list is selected.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0" name="Google Shape;290;g644ebaa13a_0_43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89c42174_0_7"/>
          <p:cNvSpPr txBox="1"/>
          <p:nvPr>
            <p:ph type="title"/>
          </p:nvPr>
        </p:nvSpPr>
        <p:spPr>
          <a:xfrm>
            <a:off x="685813" y="41855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Our Team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101" name="Google Shape;101;g6189c42174_0_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g6189c4217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249" y="1504975"/>
            <a:ext cx="8073299" cy="45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6189c42174_0_7"/>
          <p:cNvSpPr txBox="1"/>
          <p:nvPr/>
        </p:nvSpPr>
        <p:spPr>
          <a:xfrm>
            <a:off x="2165250" y="1042638"/>
            <a:ext cx="7590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Ярослав     Света	Сергей	Саша	     Лена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6189c42174_0_7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1ea3c02bd_3_63"/>
          <p:cNvSpPr txBox="1"/>
          <p:nvPr>
            <p:ph type="title"/>
          </p:nvPr>
        </p:nvSpPr>
        <p:spPr>
          <a:xfrm>
            <a:off x="945475" y="15497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Compatibility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Most frequently used browsers 06.2019-08.2019 according to Netmarketshare.com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61ea3c02bd_3_6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61ea3c02bd_3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625" y="2243875"/>
            <a:ext cx="5536276" cy="33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1ea3c02bd_3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25" y="2243875"/>
            <a:ext cx="5616275" cy="33627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1ea3c02bd_3_63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ea3c02bd_3_42"/>
          <p:cNvSpPr txBox="1"/>
          <p:nvPr>
            <p:ph type="title"/>
          </p:nvPr>
        </p:nvSpPr>
        <p:spPr>
          <a:xfrm>
            <a:off x="933725" y="26085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Compatibility Checklist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g61ea3c02bd_3_42"/>
          <p:cNvSpPr txBox="1"/>
          <p:nvPr>
            <p:ph idx="1" type="body"/>
          </p:nvPr>
        </p:nvSpPr>
        <p:spPr>
          <a:xfrm>
            <a:off x="588650" y="1076525"/>
            <a:ext cx="10820400" cy="5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61ea3c02bd_3_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09" name="Google Shape;309;g61ea3c02bd_3_42"/>
          <p:cNvGraphicFramePr/>
          <p:nvPr/>
        </p:nvGraphicFramePr>
        <p:xfrm>
          <a:off x="933713" y="21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587250"/>
                <a:gridCol w="5554825"/>
                <a:gridCol w="3436325"/>
                <a:gridCol w="992175"/>
              </a:tblGrid>
              <a:tr h="58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 Checklist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617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all buttons and fields at ‘Report Issue’ Page are match to  mock-ups (UI)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Chrome, Firefox, IE, Edge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634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 Mobile, Safari  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630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main functionality of ‘Report Issue’ Page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Chrome, Firefox, IE, Edge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6177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 Mobile, Safari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310" name="Google Shape;310;g61ea3c02bd_3_42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a6b77d7_0_18"/>
          <p:cNvSpPr txBox="1"/>
          <p:nvPr>
            <p:ph type="title"/>
          </p:nvPr>
        </p:nvSpPr>
        <p:spPr>
          <a:xfrm>
            <a:off x="814075" y="27267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Interoperability Testing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7" name="Google Shape;317;g618a6b77d7_0_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318" name="Google Shape;318;g618a6b77d7_0_18"/>
          <p:cNvSpPr/>
          <p:nvPr>
            <p:ph idx="2" type="chart"/>
          </p:nvPr>
        </p:nvSpPr>
        <p:spPr>
          <a:xfrm>
            <a:off x="685800" y="1408200"/>
            <a:ext cx="108204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g618a6b77d7_0_18"/>
          <p:cNvGraphicFramePr/>
          <p:nvPr/>
        </p:nvGraphicFramePr>
        <p:xfrm>
          <a:off x="952500" y="26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628650"/>
                <a:gridCol w="8596225"/>
                <a:gridCol w="1062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Interoperability Checklist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new user receives a notification email after registration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that user receives a notification email after assign issue to him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g618a6b77d7_0_18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ea3c02bd_3_49"/>
          <p:cNvSpPr txBox="1"/>
          <p:nvPr>
            <p:ph type="title"/>
          </p:nvPr>
        </p:nvSpPr>
        <p:spPr>
          <a:xfrm>
            <a:off x="886450" y="26087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Interoperability Test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g61ea3c02bd_3_49"/>
          <p:cNvSpPr txBox="1"/>
          <p:nvPr>
            <p:ph idx="1" type="body"/>
          </p:nvPr>
        </p:nvSpPr>
        <p:spPr>
          <a:xfrm>
            <a:off x="459400" y="775225"/>
            <a:ext cx="10820400" cy="5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 				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Kh-031.QC.003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			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Check that new user receives a notification email after registration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Priority			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Medium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*Credentials:		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administrator (admin/12345),user (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user@gmail.com/12345)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			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Log in as administrator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Register a new user with email user@gmail.com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Open Gmail as a new user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Verify that notification email is received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5) Click on link in notification email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6) Make sure the registration confirmation page is displayed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result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registration confirmation page is displayed. Registration is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61ea3c02bd_3_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‹#›</a:t>
            </a:fld>
            <a:endParaRPr sz="2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9" name="Google Shape;329;g61ea3c02bd_3_49"/>
          <p:cNvSpPr txBox="1"/>
          <p:nvPr/>
        </p:nvSpPr>
        <p:spPr>
          <a:xfrm>
            <a:off x="9727544" y="60298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a0dee2a7_0_2"/>
          <p:cNvSpPr txBox="1"/>
          <p:nvPr>
            <p:ph type="title"/>
          </p:nvPr>
        </p:nvSpPr>
        <p:spPr>
          <a:xfrm>
            <a:off x="893500" y="15462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Database Testing</a:t>
            </a:r>
            <a:endParaRPr/>
          </a:p>
        </p:txBody>
      </p:sp>
      <p:sp>
        <p:nvSpPr>
          <p:cNvPr id="336" name="Google Shape;336;g61a0dee2a7_0_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graphicFrame>
        <p:nvGraphicFramePr>
          <p:cNvPr id="337" name="Google Shape;337;g61a0dee2a7_0_2"/>
          <p:cNvGraphicFramePr/>
          <p:nvPr/>
        </p:nvGraphicFramePr>
        <p:xfrm>
          <a:off x="893500" y="18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1138775"/>
                <a:gridCol w="6921250"/>
                <a:gridCol w="2226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Checklist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creating issue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editing issue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deleting issue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creating invalid issue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g61a0dee2a7_0_2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44ebaa13a_2_20"/>
          <p:cNvSpPr txBox="1"/>
          <p:nvPr>
            <p:ph type="title"/>
          </p:nvPr>
        </p:nvSpPr>
        <p:spPr>
          <a:xfrm>
            <a:off x="898275" y="13937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Database Test Case</a:t>
            </a:r>
            <a:endParaRPr/>
          </a:p>
        </p:txBody>
      </p:sp>
      <p:sp>
        <p:nvSpPr>
          <p:cNvPr id="345" name="Google Shape;345;g644ebaa13a_2_20"/>
          <p:cNvSpPr/>
          <p:nvPr>
            <p:ph idx="2" type="chart"/>
          </p:nvPr>
        </p:nvSpPr>
        <p:spPr>
          <a:xfrm>
            <a:off x="685800" y="1371600"/>
            <a:ext cx="10820400" cy="4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Kh-031.QC.004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Verify that issue is added to the db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*Credentials: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DB(administrator/), Mantis(Yaroslav/1234)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'Report issue' tab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a summary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a description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'Submit issue'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issue number displayed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DB console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a query and fill in &lt;issue id&gt;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row is displayed and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summary, description and username match the entered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644ebaa13a_2_20"/>
          <p:cNvSpPr/>
          <p:nvPr/>
        </p:nvSpPr>
        <p:spPr>
          <a:xfrm>
            <a:off x="5979275" y="3716850"/>
            <a:ext cx="5272200" cy="136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644ebaa13a_2_20"/>
          <p:cNvSpPr txBox="1"/>
          <p:nvPr/>
        </p:nvSpPr>
        <p:spPr>
          <a:xfrm>
            <a:off x="5981700" y="3669425"/>
            <a:ext cx="59724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 a.id, summary, description, username from mantis_bug_table a JOIN mantis_bug_text_table b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 a.id = b.id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JOIN mantis_user_table c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 a.reporter_id = c.id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 a.id = &lt;issue id&gt;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g644ebaa13a_2_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349" name="Google Shape;349;g644ebaa13a_2_20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4ebaa13a_2_32"/>
          <p:cNvSpPr txBox="1"/>
          <p:nvPr>
            <p:ph type="title"/>
          </p:nvPr>
        </p:nvSpPr>
        <p:spPr>
          <a:xfrm>
            <a:off x="893475" y="14282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Localisation Testing</a:t>
            </a:r>
            <a:endParaRPr/>
          </a:p>
        </p:txBody>
      </p:sp>
      <p:sp>
        <p:nvSpPr>
          <p:cNvPr id="356" name="Google Shape;356;g644ebaa13a_2_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graphicFrame>
        <p:nvGraphicFramePr>
          <p:cNvPr id="357" name="Google Shape;357;g644ebaa13a_2_32"/>
          <p:cNvGraphicFramePr/>
          <p:nvPr/>
        </p:nvGraphicFramePr>
        <p:xfrm>
          <a:off x="952500" y="130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1126750"/>
                <a:gridCol w="6848225"/>
                <a:gridCol w="2340625"/>
              </a:tblGrid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Localisation Checklist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English localisation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Russian localisation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Arabic localisation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Japanese localisation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timezones(UTC, -6, +10)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g644ebaa13a_2_32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1ea3c02bd_4_155"/>
          <p:cNvSpPr txBox="1"/>
          <p:nvPr>
            <p:ph type="title"/>
          </p:nvPr>
        </p:nvSpPr>
        <p:spPr>
          <a:xfrm>
            <a:off x="792050" y="15465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 Performance testing</a:t>
            </a:r>
            <a:endParaRPr/>
          </a:p>
        </p:txBody>
      </p:sp>
      <p:sp>
        <p:nvSpPr>
          <p:cNvPr id="365" name="Google Shape;365;g61ea3c02bd_4_1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graphicFrame>
        <p:nvGraphicFramePr>
          <p:cNvPr id="366" name="Google Shape;366;g61ea3c02bd_4_155"/>
          <p:cNvGraphicFramePr/>
          <p:nvPr/>
        </p:nvGraphicFramePr>
        <p:xfrm>
          <a:off x="952500" y="24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985775"/>
                <a:gridCol w="7181900"/>
                <a:gridCol w="2119325"/>
              </a:tblGrid>
              <a:tr h="6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Checklist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testing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 testing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6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testing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g61ea3c02bd_4_155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1ed0804cb_0_77"/>
          <p:cNvSpPr txBox="1"/>
          <p:nvPr>
            <p:ph type="title"/>
          </p:nvPr>
        </p:nvSpPr>
        <p:spPr>
          <a:xfrm>
            <a:off x="886500" y="24422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4" name="Google Shape;374;g61ed0804cb_0_77"/>
          <p:cNvSpPr txBox="1"/>
          <p:nvPr>
            <p:ph idx="1" type="body"/>
          </p:nvPr>
        </p:nvSpPr>
        <p:spPr>
          <a:xfrm>
            <a:off x="588650" y="813950"/>
            <a:ext cx="10820400" cy="55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Kh-031.QC.005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Check the stability of the program under a gradually increasing virtual user load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Medium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Add 1000 users to the system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Create a script that emulates  users behaviour (e.g.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create, modify and delete issues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Run the script in loop increasing users from 10 to 1000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Check response time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time equals or less than 5 sec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5" name="Google Shape;375;g61ed0804cb_0_7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g61ed0804cb_0_77"/>
          <p:cNvSpPr txBox="1"/>
          <p:nvPr/>
        </p:nvSpPr>
        <p:spPr>
          <a:xfrm>
            <a:off x="9784144" y="5963874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203585b03_2_0"/>
          <p:cNvSpPr txBox="1"/>
          <p:nvPr>
            <p:ph type="title"/>
          </p:nvPr>
        </p:nvSpPr>
        <p:spPr>
          <a:xfrm>
            <a:off x="918100" y="1505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API Testing</a:t>
            </a:r>
            <a:endParaRPr/>
          </a:p>
        </p:txBody>
      </p:sp>
      <p:sp>
        <p:nvSpPr>
          <p:cNvPr id="383" name="Google Shape;383;g6203585b03_2_0"/>
          <p:cNvSpPr txBox="1"/>
          <p:nvPr>
            <p:ph idx="1" type="body"/>
          </p:nvPr>
        </p:nvSpPr>
        <p:spPr>
          <a:xfrm>
            <a:off x="685800" y="2193825"/>
            <a:ext cx="108204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4" name="Google Shape;384;g6203585b03_2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85" name="Google Shape;385;g6203585b03_2_0"/>
          <p:cNvGraphicFramePr/>
          <p:nvPr/>
        </p:nvGraphicFramePr>
        <p:xfrm>
          <a:off x="734350" y="30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{8581A724-4A9C-4B7E-9E23-CB1200117EED}</a:tableStyleId>
              </a:tblPr>
              <a:tblGrid>
                <a:gridCol w="899750"/>
                <a:gridCol w="7510350"/>
                <a:gridCol w="2313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API Checklist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3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new user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Getting user info (check user creation)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Deleting created user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g6203585b03_2_0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6203585b03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675" y="836302"/>
            <a:ext cx="3017374" cy="1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ea3c02bd_0_171"/>
          <p:cNvSpPr txBox="1"/>
          <p:nvPr>
            <p:ph type="title"/>
          </p:nvPr>
        </p:nvSpPr>
        <p:spPr>
          <a:xfrm>
            <a:off x="911100" y="382050"/>
            <a:ext cx="1059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Agenda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g61ea3c02bd_0_17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‹#›</a:t>
            </a:fld>
            <a:endParaRPr sz="2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2" name="Google Shape;112;g61ea3c02bd_0_171"/>
          <p:cNvSpPr/>
          <p:nvPr>
            <p:ph idx="2" type="chart"/>
          </p:nvPr>
        </p:nvSpPr>
        <p:spPr>
          <a:xfrm>
            <a:off x="911100" y="1461700"/>
            <a:ext cx="10595100" cy="4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Who is QA? 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is quality?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Test documentation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Test types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Test levels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Test methods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techniques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Our project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61ea3c02bd_0_171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1ed0804cb_0_91"/>
          <p:cNvSpPr txBox="1"/>
          <p:nvPr>
            <p:ph type="title"/>
          </p:nvPr>
        </p:nvSpPr>
        <p:spPr>
          <a:xfrm>
            <a:off x="885275" y="247875"/>
            <a:ext cx="10809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g61ed0804cb_0_91"/>
          <p:cNvSpPr txBox="1"/>
          <p:nvPr>
            <p:ph idx="1" type="body"/>
          </p:nvPr>
        </p:nvSpPr>
        <p:spPr>
          <a:xfrm>
            <a:off x="550550" y="874650"/>
            <a:ext cx="7641000" cy="5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Kh-031.QC.006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Check the functionality of adding a new user using REST API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Preconditions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administrator rights for sending request with permission to create users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1) Create a request using POST method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Use test data for request body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Send the request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Check in Mantis that new user is added and credentials are as in Test Data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New user with given credentials is created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5" name="Google Shape;395;g61ed0804cb_0_9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6" name="Google Shape;396;g61ed0804cb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50" y="2421650"/>
            <a:ext cx="3124150" cy="23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61ed0804cb_0_91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1ea3c02bd_3_56"/>
          <p:cNvSpPr txBox="1"/>
          <p:nvPr>
            <p:ph type="title"/>
          </p:nvPr>
        </p:nvSpPr>
        <p:spPr>
          <a:xfrm>
            <a:off x="886450" y="141650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Test Report</a:t>
            </a:r>
            <a:endParaRPr/>
          </a:p>
        </p:txBody>
      </p:sp>
      <p:sp>
        <p:nvSpPr>
          <p:cNvPr id="404" name="Google Shape;404;g61ea3c02bd_3_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graphicFrame>
        <p:nvGraphicFramePr>
          <p:cNvPr id="405" name="Google Shape;405;g61ea3c02bd_3_56"/>
          <p:cNvGraphicFramePr/>
          <p:nvPr/>
        </p:nvGraphicFramePr>
        <p:xfrm>
          <a:off x="887950" y="11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{C944D00E-41E1-4592-B8C1-468832AF440D}</a:tableStyleId>
              </a:tblPr>
              <a:tblGrid>
                <a:gridCol w="570075"/>
                <a:gridCol w="4828950"/>
                <a:gridCol w="2632050"/>
                <a:gridCol w="2146600"/>
              </a:tblGrid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#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types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Cases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Bug-reports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Functional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7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API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User Interface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14 Pass/3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 Low priority bugs logged 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Compatibility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 Pass/0 Failed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Database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Localisation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Interoperability 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Performance 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testing</a:t>
                      </a:r>
                      <a:endParaRPr b="1"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 Pass/0 Failed</a:t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g61ea3c02bd_3_56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/>
          <p:nvPr>
            <p:ph type="title"/>
          </p:nvPr>
        </p:nvSpPr>
        <p:spPr>
          <a:xfrm>
            <a:off x="-101600" y="174625"/>
            <a:ext cx="12390438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24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3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</a:t>
            </a:r>
            <a:br>
              <a:rPr b="1" lang="en-US" sz="138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b="1" lang="en-US" sz="13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TO THE </a:t>
            </a:r>
            <a:br>
              <a:rPr b="1" lang="en-US" sz="138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b="1" lang="en-US" sz="13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FUTURE</a:t>
            </a:r>
            <a:endParaRPr b="1" sz="13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12" name="Google Shape;412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ea3c02bd_0_162"/>
          <p:cNvSpPr txBox="1"/>
          <p:nvPr>
            <p:ph type="title"/>
          </p:nvPr>
        </p:nvSpPr>
        <p:spPr>
          <a:xfrm>
            <a:off x="912750" y="459250"/>
            <a:ext cx="1059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Who is QA?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120" name="Google Shape;120;g61ea3c02bd_0_16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121" name="Google Shape;121;g61ea3c02bd_0_162"/>
          <p:cNvSpPr/>
          <p:nvPr/>
        </p:nvSpPr>
        <p:spPr>
          <a:xfrm>
            <a:off x="3028075" y="1782900"/>
            <a:ext cx="6612900" cy="3811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1ea3c02bd_0_162"/>
          <p:cNvSpPr/>
          <p:nvPr/>
        </p:nvSpPr>
        <p:spPr>
          <a:xfrm>
            <a:off x="3608275" y="2339475"/>
            <a:ext cx="5452500" cy="2349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61ea3c02bd_0_162"/>
          <p:cNvSpPr/>
          <p:nvPr/>
        </p:nvSpPr>
        <p:spPr>
          <a:xfrm>
            <a:off x="4432825" y="2650750"/>
            <a:ext cx="3803400" cy="95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61ea3c02bd_0_162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ea3c02bd_0_84"/>
          <p:cNvSpPr/>
          <p:nvPr/>
        </p:nvSpPr>
        <p:spPr>
          <a:xfrm>
            <a:off x="567725" y="914925"/>
            <a:ext cx="11399700" cy="5086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</a:t>
            </a:r>
            <a:endParaRPr b="1" i="0" sz="7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g61ea3c02bd_0_84"/>
          <p:cNvSpPr txBox="1"/>
          <p:nvPr>
            <p:ph type="title"/>
          </p:nvPr>
        </p:nvSpPr>
        <p:spPr>
          <a:xfrm>
            <a:off x="828450" y="350075"/>
            <a:ext cx="1053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What is quality?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g61ea3c02bd_0_8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g61ea3c02bd_0_84"/>
          <p:cNvSpPr/>
          <p:nvPr/>
        </p:nvSpPr>
        <p:spPr>
          <a:xfrm>
            <a:off x="8390775" y="1235775"/>
            <a:ext cx="3247500" cy="1280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61ea3c02bd_0_84"/>
          <p:cNvSpPr/>
          <p:nvPr/>
        </p:nvSpPr>
        <p:spPr>
          <a:xfrm>
            <a:off x="8390825" y="4389475"/>
            <a:ext cx="3247500" cy="1413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Maintainability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61ea3c02bd_0_84"/>
          <p:cNvSpPr/>
          <p:nvPr/>
        </p:nvSpPr>
        <p:spPr>
          <a:xfrm>
            <a:off x="4661300" y="4389475"/>
            <a:ext cx="2991600" cy="14130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61ea3c02bd_0_84"/>
          <p:cNvSpPr/>
          <p:nvPr/>
        </p:nvSpPr>
        <p:spPr>
          <a:xfrm>
            <a:off x="4612725" y="1235775"/>
            <a:ext cx="2991600" cy="1280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61ea3c02bd_0_84"/>
          <p:cNvSpPr/>
          <p:nvPr/>
        </p:nvSpPr>
        <p:spPr>
          <a:xfrm>
            <a:off x="921075" y="1235775"/>
            <a:ext cx="2905200" cy="1280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61ea3c02bd_0_84"/>
          <p:cNvSpPr/>
          <p:nvPr/>
        </p:nvSpPr>
        <p:spPr>
          <a:xfrm>
            <a:off x="921075" y="4389350"/>
            <a:ext cx="2905200" cy="141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61ea3c02bd_0_84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9c8948c7_5_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 Documentation</a:t>
            </a:r>
            <a:endParaRPr/>
          </a:p>
        </p:txBody>
      </p:sp>
      <p:sp>
        <p:nvSpPr>
          <p:cNvPr id="146" name="Google Shape;146;g649c8948c7_5_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649c8948c7_5_43"/>
          <p:cNvSpPr/>
          <p:nvPr/>
        </p:nvSpPr>
        <p:spPr>
          <a:xfrm>
            <a:off x="494150" y="3094125"/>
            <a:ext cx="1873500" cy="11226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Strategy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649c8948c7_5_43"/>
          <p:cNvSpPr/>
          <p:nvPr/>
        </p:nvSpPr>
        <p:spPr>
          <a:xfrm>
            <a:off x="8181350" y="3094125"/>
            <a:ext cx="1795800" cy="11226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 Reports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649c8948c7_5_43"/>
          <p:cNvSpPr/>
          <p:nvPr/>
        </p:nvSpPr>
        <p:spPr>
          <a:xfrm>
            <a:off x="6307850" y="3094125"/>
            <a:ext cx="1873500" cy="11226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0" i="0" sz="32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49c8948c7_5_43"/>
          <p:cNvSpPr/>
          <p:nvPr/>
        </p:nvSpPr>
        <p:spPr>
          <a:xfrm>
            <a:off x="2367650" y="3094125"/>
            <a:ext cx="1970100" cy="11226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Plan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649c8948c7_5_43"/>
          <p:cNvSpPr/>
          <p:nvPr/>
        </p:nvSpPr>
        <p:spPr>
          <a:xfrm>
            <a:off x="9977150" y="3094125"/>
            <a:ext cx="1913100" cy="1122600"/>
          </a:xfrm>
          <a:prstGeom prst="homePlate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Report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649c8948c7_5_43"/>
          <p:cNvSpPr/>
          <p:nvPr/>
        </p:nvSpPr>
        <p:spPr>
          <a:xfrm>
            <a:off x="4337750" y="3094125"/>
            <a:ext cx="1970100" cy="11226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Checklist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ea3c02bd_1_14"/>
          <p:cNvSpPr txBox="1"/>
          <p:nvPr>
            <p:ph type="title"/>
          </p:nvPr>
        </p:nvSpPr>
        <p:spPr>
          <a:xfrm>
            <a:off x="807975" y="173400"/>
            <a:ext cx="1094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US">
                <a:solidFill>
                  <a:srgbClr val="000000"/>
                </a:solidFill>
              </a:rPr>
              <a:t>Base Test Levels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g61ea3c02bd_1_14"/>
          <p:cNvSpPr/>
          <p:nvPr/>
        </p:nvSpPr>
        <p:spPr>
          <a:xfrm>
            <a:off x="2615850" y="4839548"/>
            <a:ext cx="6960300" cy="626100"/>
          </a:xfrm>
          <a:prstGeom prst="trapezoid">
            <a:avLst>
              <a:gd fmla="val 25000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Unit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g61ea3c02bd_1_14"/>
          <p:cNvSpPr/>
          <p:nvPr/>
        </p:nvSpPr>
        <p:spPr>
          <a:xfrm>
            <a:off x="2833358" y="3941980"/>
            <a:ext cx="6525900" cy="679200"/>
          </a:xfrm>
          <a:prstGeom prst="trapezoid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g61ea3c02bd_1_14"/>
          <p:cNvSpPr/>
          <p:nvPr/>
        </p:nvSpPr>
        <p:spPr>
          <a:xfrm>
            <a:off x="3049425" y="3057300"/>
            <a:ext cx="6079500" cy="679200"/>
          </a:xfrm>
          <a:prstGeom prst="trapezoid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g61ea3c02bd_1_14"/>
          <p:cNvSpPr/>
          <p:nvPr/>
        </p:nvSpPr>
        <p:spPr>
          <a:xfrm>
            <a:off x="3285900" y="1977250"/>
            <a:ext cx="5636100" cy="874500"/>
          </a:xfrm>
          <a:prstGeom prst="triangle">
            <a:avLst>
              <a:gd fmla="val 49889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Acceptance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g61ea3c02bd_1_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164" name="Google Shape;164;g61ea3c02bd_1_14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ea3c02bd_16_104"/>
          <p:cNvSpPr txBox="1"/>
          <p:nvPr>
            <p:ph type="title"/>
          </p:nvPr>
        </p:nvSpPr>
        <p:spPr>
          <a:xfrm>
            <a:off x="838200" y="162048"/>
            <a:ext cx="10515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i="0" lang="en-US" sz="4400" u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Static &amp; Dynamic Test</a:t>
            </a:r>
            <a:r>
              <a:rPr lang="en-US" sz="4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ing</a:t>
            </a:r>
            <a:endParaRPr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70" name="Google Shape;170;g61ea3c02bd_16_104"/>
          <p:cNvPicPr preferRelativeResize="0"/>
          <p:nvPr/>
        </p:nvPicPr>
        <p:blipFill rotWithShape="1">
          <a:blip r:embed="rId3">
            <a:alphaModFix/>
          </a:blip>
          <a:srcRect b="17105" l="10292" r="6966" t="49635"/>
          <a:stretch/>
        </p:blipFill>
        <p:spPr>
          <a:xfrm>
            <a:off x="1296600" y="3179025"/>
            <a:ext cx="9068225" cy="2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1ea3c02bd_16_104"/>
          <p:cNvSpPr txBox="1"/>
          <p:nvPr/>
        </p:nvSpPr>
        <p:spPr>
          <a:xfrm>
            <a:off x="11743200" y="6356350"/>
            <a:ext cx="448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1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61ea3c02bd_16_104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1ea3c02bd_16_104"/>
          <p:cNvSpPr txBox="1"/>
          <p:nvPr>
            <p:ph idx="12" type="sldNum"/>
          </p:nvPr>
        </p:nvSpPr>
        <p:spPr>
          <a:xfrm>
            <a:off x="86106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b="0" i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1ea3c02bd_16_104"/>
          <p:cNvSpPr txBox="1"/>
          <p:nvPr/>
        </p:nvSpPr>
        <p:spPr>
          <a:xfrm>
            <a:off x="1988575" y="5509050"/>
            <a:ext cx="1971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61ea3c02bd_16_104"/>
          <p:cNvSpPr txBox="1"/>
          <p:nvPr/>
        </p:nvSpPr>
        <p:spPr>
          <a:xfrm>
            <a:off x="7180450" y="5553475"/>
            <a:ext cx="260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61ea3c02bd_16_104"/>
          <p:cNvSpPr txBox="1"/>
          <p:nvPr/>
        </p:nvSpPr>
        <p:spPr>
          <a:xfrm>
            <a:off x="1137650" y="2055825"/>
            <a:ext cx="42639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is being examined without being executed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61ea3c02bd_16_104"/>
          <p:cNvSpPr txBox="1"/>
          <p:nvPr/>
        </p:nvSpPr>
        <p:spPr>
          <a:xfrm>
            <a:off x="6477850" y="2055825"/>
            <a:ext cx="38205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is being executed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61ea3c02bd_16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250" y="3179025"/>
            <a:ext cx="3632100" cy="2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1ea3c02bd_16_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9350" y="3179025"/>
            <a:ext cx="3392838" cy="22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ea3c02bd_16_114"/>
          <p:cNvSpPr txBox="1"/>
          <p:nvPr>
            <p:ph type="title"/>
          </p:nvPr>
        </p:nvSpPr>
        <p:spPr>
          <a:xfrm>
            <a:off x="656125" y="141650"/>
            <a:ext cx="11028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 sz="4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 Types: Manual and Automation testing</a:t>
            </a:r>
            <a:endParaRPr sz="4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85" name="Google Shape;185;g61ea3c02bd_16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325" y="1724600"/>
            <a:ext cx="7894524" cy="423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61ea3c02bd_16_114"/>
          <p:cNvSpPr txBox="1"/>
          <p:nvPr/>
        </p:nvSpPr>
        <p:spPr>
          <a:xfrm>
            <a:off x="11734450" y="6356350"/>
            <a:ext cx="676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 b="1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g61ea3c02bd_16_114"/>
          <p:cNvSpPr txBox="1"/>
          <p:nvPr/>
        </p:nvSpPr>
        <p:spPr>
          <a:xfrm>
            <a:off x="9755844" y="5888399"/>
            <a:ext cx="203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1ea3c02bd_16_114"/>
          <p:cNvSpPr txBox="1"/>
          <p:nvPr>
            <p:ph idx="12" type="sldNum"/>
          </p:nvPr>
        </p:nvSpPr>
        <p:spPr>
          <a:xfrm>
            <a:off x="8610600" y="6356349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b="0" i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Olena Drybas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