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94BFCE9-5D1F-44E4-8401-4A96B1A14C7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4FE06C-8D26-4530-88EB-9F4A91F3FE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D4E6F5-3783-49D6-83AB-EFD2D3B563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13EFFD-52B5-43A4-A703-B75CEFE9D69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0" descr=""/>
          <p:cNvPicPr/>
          <p:nvPr/>
        </p:nvPicPr>
        <p:blipFill>
          <a:blip r:embed="rId3"/>
          <a:stretch/>
        </p:blipFill>
        <p:spPr>
          <a:xfrm>
            <a:off x="9959040" y="5906880"/>
            <a:ext cx="1546200" cy="264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;p20" descr=""/>
          <p:cNvPicPr/>
          <p:nvPr/>
        </p:nvPicPr>
        <p:blipFill>
          <a:blip r:embed="rId2"/>
          <a:stretch/>
        </p:blipFill>
        <p:spPr>
          <a:xfrm>
            <a:off x="9959040" y="5906880"/>
            <a:ext cx="1546200" cy="2646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203;p23" descr=""/>
          <p:cNvPicPr/>
          <p:nvPr/>
        </p:nvPicPr>
        <p:blipFill>
          <a:blip r:embed="rId3"/>
          <a:stretch/>
        </p:blipFill>
        <p:spPr>
          <a:xfrm>
            <a:off x="9958320" y="5907240"/>
            <a:ext cx="1546920" cy="2642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-190440" y="165240"/>
            <a:ext cx="12389760" cy="66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74960"/>
            <a:ext cx="12181680" cy="66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3000"/>
              </a:lnSpc>
            </a:pPr>
            <a:r>
              <a:rPr b="0" lang="en-US" sz="120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Quiz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85800" y="5915160"/>
            <a:ext cx="346644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Mentor: Yehorova Yevheniia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576720" y="5770440"/>
            <a:ext cx="203472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soft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serve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203;p39" descr=""/>
          <p:cNvPicPr/>
          <p:nvPr/>
        </p:nvPicPr>
        <p:blipFill>
          <a:blip r:embed="rId1"/>
          <a:stretch/>
        </p:blipFill>
        <p:spPr>
          <a:xfrm>
            <a:off x="2011680" y="212400"/>
            <a:ext cx="7657200" cy="59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335520" y="27432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40080" y="685800"/>
            <a:ext cx="7295400" cy="4817520"/>
          </a:xfrm>
          <a:prstGeom prst="rect">
            <a:avLst/>
          </a:prstGeom>
          <a:ln>
            <a:noFill/>
          </a:ln>
        </p:spPr>
      </p:pic>
      <p:sp>
        <p:nvSpPr>
          <p:cNvPr id="144" name="TextShape 3"/>
          <p:cNvSpPr txBox="1"/>
          <p:nvPr/>
        </p:nvSpPr>
        <p:spPr>
          <a:xfrm>
            <a:off x="8138160" y="959400"/>
            <a:ext cx="4053240" cy="31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F-22 “Raptor”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разработанный компаниями Lockheed Martin, Boeing и General Dynamics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876600" y="597240"/>
            <a:ext cx="6804360" cy="534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57200" y="600480"/>
            <a:ext cx="7688160" cy="406296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8412480" y="640080"/>
            <a:ext cx="3682800" cy="199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Therac-25 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аппарат лучевой терапии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создан канадской государственной организацией «Atomic Energy of Canada Limited[en]»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457200" y="219456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Open Sans"/>
                <a:ea typeface="Open Sans"/>
              </a:rPr>
              <a:t>Нужно ли тестирование?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Open Sans"/>
                <a:ea typeface="Open Sans"/>
              </a:rPr>
              <a:t>Когда?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174960"/>
            <a:ext cx="12181680" cy="66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3000"/>
              </a:lnSpc>
            </a:pPr>
            <a:r>
              <a:rPr b="0" lang="en-US" sz="156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Testing principles</a:t>
            </a:r>
            <a:endParaRPr b="0" lang="en-US" sz="15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85800" y="5915160"/>
            <a:ext cx="346644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Mentor: Yehorova Yevheniia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9576720" y="5770440"/>
            <a:ext cx="203472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soft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serve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335520" y="27432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3"/>
          <p:cNvSpPr txBox="1"/>
          <p:nvPr/>
        </p:nvSpPr>
        <p:spPr>
          <a:xfrm>
            <a:off x="262800" y="325080"/>
            <a:ext cx="11532960" cy="526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1. Тестирование демонстрирует дефекты продукта.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2. Совершенное(исчерпывающее) тестирование невозможно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3.  Нужно тестировать вовремя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4. Скопление дефектов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5. Парадокс пестицида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6. Тестирование зависит от контекста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Open Sans"/>
                <a:ea typeface="Open Sans"/>
              </a:rPr>
              <a:t>7. Заблуждение об отсутствии ошибок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174960"/>
            <a:ext cx="12181680" cy="66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3000"/>
              </a:lnSpc>
            </a:pPr>
            <a:r>
              <a:rPr b="0" lang="en-US" sz="156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Test artifacts </a:t>
            </a:r>
            <a:endParaRPr b="0" lang="en-US" sz="15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85800" y="5915160"/>
            <a:ext cx="346644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Mentor: Yehorova Yevheniia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9576720" y="5770440"/>
            <a:ext cx="203472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soft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serve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-3596040" y="8694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366;p59" descr=""/>
          <p:cNvPicPr/>
          <p:nvPr/>
        </p:nvPicPr>
        <p:blipFill>
          <a:blip r:embed="rId1"/>
          <a:stretch/>
        </p:blipFill>
        <p:spPr>
          <a:xfrm>
            <a:off x="1920240" y="214200"/>
            <a:ext cx="9509760" cy="53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335520" y="27432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3"/>
          <p:cNvSpPr txBox="1"/>
          <p:nvPr/>
        </p:nvSpPr>
        <p:spPr>
          <a:xfrm>
            <a:off x="2743200" y="2926080"/>
            <a:ext cx="6681960" cy="71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latin typeface="Arial"/>
              </a:rPr>
              <a:t>http://baburyc.narod.ru/zagadka.htm</a:t>
            </a:r>
            <a:endParaRPr b="1" lang="en-US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640080" y="2011680"/>
            <a:ext cx="93268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90000"/>
              </a:lnSpc>
            </a:pPr>
            <a:r>
              <a:rPr b="1" lang="en-US" sz="9600" spc="-1" strike="noStrike">
                <a:solidFill>
                  <a:srgbClr val="000000"/>
                </a:solidFill>
                <a:latin typeface="Open Sans"/>
                <a:ea typeface="Open Sans"/>
              </a:rPr>
              <a:t>Тестирование – это….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-101520" y="174600"/>
            <a:ext cx="12389760" cy="42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72000"/>
              </a:lnSpc>
            </a:pPr>
            <a:r>
              <a:rPr b="1" lang="en-US" sz="138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WELCOME</a:t>
            </a:r>
            <a:br/>
            <a:r>
              <a:rPr b="1" lang="en-US" sz="138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TO THE </a:t>
            </a:r>
            <a:br/>
            <a:r>
              <a:rPr b="1" lang="en-US" sz="138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FUTURE</a:t>
            </a:r>
            <a:endParaRPr b="0" lang="en-US" sz="13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640080" y="2011680"/>
            <a:ext cx="93268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90000"/>
              </a:lnSpc>
            </a:pPr>
            <a:r>
              <a:rPr b="1" lang="en-US" sz="9600" spc="-1" strike="noStrike">
                <a:solidFill>
                  <a:srgbClr val="000000"/>
                </a:solidFill>
                <a:latin typeface="Open Sans"/>
                <a:ea typeface="Open Sans"/>
              </a:rPr>
              <a:t>Модель разработки – это….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640080" y="2011680"/>
            <a:ext cx="93268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90000"/>
              </a:lnSpc>
            </a:pPr>
            <a:r>
              <a:rPr b="1" lang="en-US" sz="9600" spc="-1" strike="noStrike">
                <a:solidFill>
                  <a:srgbClr val="000000"/>
                </a:solidFill>
                <a:latin typeface="Open Sans"/>
                <a:ea typeface="Open Sans"/>
              </a:rPr>
              <a:t>Методология разработки – это….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640080" y="2011680"/>
            <a:ext cx="93268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90000"/>
              </a:lnSpc>
            </a:pPr>
            <a:r>
              <a:rPr b="1" lang="en-US" sz="9600" spc="-1" strike="noStrike">
                <a:solidFill>
                  <a:srgbClr val="000000"/>
                </a:solidFill>
                <a:latin typeface="Open Sans"/>
                <a:ea typeface="Open Sans"/>
              </a:rPr>
              <a:t>Гибкая модель – это….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82920" y="685800"/>
            <a:ext cx="10819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640080" y="2011680"/>
            <a:ext cx="93268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90000"/>
              </a:lnSpc>
            </a:pPr>
            <a:r>
              <a:rPr b="1" lang="en-US" sz="9600" spc="-1" strike="noStrike">
                <a:solidFill>
                  <a:srgbClr val="000000"/>
                </a:solidFill>
                <a:latin typeface="Open Sans"/>
                <a:ea typeface="Open Sans"/>
              </a:rPr>
              <a:t>V-модель – это….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783440" y="1931760"/>
            <a:ext cx="8916120" cy="31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latin typeface="Open Sans"/>
                <a:ea typeface="Open Sans"/>
              </a:rPr>
              <a:t>Тестировщик – это….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783440" y="1931760"/>
            <a:ext cx="8916120" cy="31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latin typeface="Open Sans"/>
                <a:ea typeface="Open Sans"/>
              </a:rPr>
              <a:t>QC – это….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783440" y="1931760"/>
            <a:ext cx="8916120" cy="31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9600" spc="-1" strike="noStrike">
                <a:solidFill>
                  <a:srgbClr val="000000"/>
                </a:solidFill>
                <a:latin typeface="Open Sans"/>
                <a:ea typeface="Open Sans"/>
              </a:rPr>
              <a:t>QA – это….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LibreOffice/6.0.3.2$Windows_x86 LibreOffice_project/8f48d515416608e3a835360314dac7e47fd0b821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Olena Drybas</dc:creator>
  <dc:description/>
  <dc:language>en-US</dc:language>
  <cp:lastModifiedBy/>
  <dcterms:modified xsi:type="dcterms:W3CDTF">2019-11-05T18:56:55Z</dcterms:modified>
  <cp:revision>7</cp:revision>
  <dc:subject/>
  <dc:title>DevOps, your topic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0x0101004195FC54A15F344D83577B1CDDD67A5D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