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3.png" ContentType="image/png"/>
  <Override PartName="/ppt/media/image1.jpeg" ContentType="image/jpeg"/>
  <Override PartName="/ppt/media/image2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/>
          <a:p>
            <a:r>
              <a:rPr b="0" lang="en-US" sz="15000" spc="-1" strike="noStrike">
                <a:solidFill>
                  <a:srgbClr val="ffffff"/>
                </a:solidFill>
                <a:latin typeface="Proxima Nova Extrabold"/>
              </a:rPr>
              <a:t>Click to move the slide</a:t>
            </a:r>
            <a:endParaRPr b="0" lang="en-US" sz="15000" spc="-1" strike="noStrike">
              <a:solidFill>
                <a:srgbClr val="ffffff"/>
              </a:solidFill>
              <a:latin typeface="Proxima Nova Extrabold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8737BB9-6FF2-4A98-A349-7275F3E31B29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6D92BF4-4CE6-4F4D-B5EA-B2ED0856145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-25560" y="-25560"/>
            <a:ext cx="12216960" cy="4939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85800" y="5915160"/>
            <a:ext cx="346680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85800" y="6069240"/>
            <a:ext cx="346680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-25560" y="-25560"/>
            <a:ext cx="12216960" cy="4939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5800" y="5915160"/>
            <a:ext cx="169164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462400" y="5915160"/>
            <a:ext cx="169164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85800" y="6069240"/>
            <a:ext cx="169164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462400" y="6069240"/>
            <a:ext cx="169164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-25560" y="-25560"/>
            <a:ext cx="12216960" cy="4939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85800" y="5915160"/>
            <a:ext cx="111600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857960" y="5915160"/>
            <a:ext cx="111600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030120" y="5915160"/>
            <a:ext cx="111600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85800" y="6069240"/>
            <a:ext cx="111600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857960" y="6069240"/>
            <a:ext cx="111600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030120" y="6069240"/>
            <a:ext cx="111600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-25560" y="-25560"/>
            <a:ext cx="12216960" cy="4939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85800" y="5834520"/>
            <a:ext cx="346680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-25560" y="-25560"/>
            <a:ext cx="12216960" cy="4939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5800" y="5915160"/>
            <a:ext cx="3466800" cy="2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-25560" y="-25560"/>
            <a:ext cx="12216960" cy="4939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85800" y="5915160"/>
            <a:ext cx="1691640" cy="2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2462400" y="5915160"/>
            <a:ext cx="1691640" cy="2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-25560" y="-25560"/>
            <a:ext cx="12216960" cy="4939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-25560" y="4566240"/>
            <a:ext cx="1221696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-25560" y="-25560"/>
            <a:ext cx="12216960" cy="4939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85800" y="5915160"/>
            <a:ext cx="169164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2462400" y="5915160"/>
            <a:ext cx="1691640" cy="2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85800" y="6069240"/>
            <a:ext cx="169164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-25560" y="-25560"/>
            <a:ext cx="12216960" cy="4939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85800" y="5834520"/>
            <a:ext cx="346680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-25560" y="-25560"/>
            <a:ext cx="12216960" cy="4939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85800" y="5915160"/>
            <a:ext cx="1691640" cy="2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462400" y="5915160"/>
            <a:ext cx="169164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462400" y="6069240"/>
            <a:ext cx="169164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-25560" y="-25560"/>
            <a:ext cx="12216960" cy="4939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5915160"/>
            <a:ext cx="169164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462400" y="5915160"/>
            <a:ext cx="169164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85800" y="6069240"/>
            <a:ext cx="346680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-25560" y="-25560"/>
            <a:ext cx="12216960" cy="4939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5915160"/>
            <a:ext cx="346680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5800" y="6069240"/>
            <a:ext cx="346680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-25560" y="-25560"/>
            <a:ext cx="12216960" cy="4939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5915160"/>
            <a:ext cx="169164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462400" y="5915160"/>
            <a:ext cx="169164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85800" y="6069240"/>
            <a:ext cx="169164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2462400" y="6069240"/>
            <a:ext cx="169164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-25560" y="-25560"/>
            <a:ext cx="12216960" cy="4939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5800" y="5915160"/>
            <a:ext cx="111600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857960" y="5915160"/>
            <a:ext cx="111600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3030120" y="5915160"/>
            <a:ext cx="111600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85800" y="6069240"/>
            <a:ext cx="111600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1857960" y="6069240"/>
            <a:ext cx="111600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3030120" y="6069240"/>
            <a:ext cx="111600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-25560" y="-25560"/>
            <a:ext cx="12216960" cy="4939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85800" y="5834520"/>
            <a:ext cx="346680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-25560" y="-25560"/>
            <a:ext cx="12216960" cy="4939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5915160"/>
            <a:ext cx="3466800" cy="2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-25560" y="-25560"/>
            <a:ext cx="12216960" cy="4939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85800" y="5915160"/>
            <a:ext cx="1691640" cy="2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2462400" y="5915160"/>
            <a:ext cx="1691640" cy="2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-25560" y="-25560"/>
            <a:ext cx="12216960" cy="4939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-25560" y="-25560"/>
            <a:ext cx="12216960" cy="4939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5800" y="5915160"/>
            <a:ext cx="3466800" cy="2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-25560" y="4566240"/>
            <a:ext cx="1221696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-25560" y="-25560"/>
            <a:ext cx="12216960" cy="4939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5915160"/>
            <a:ext cx="169164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2462400" y="5915160"/>
            <a:ext cx="1691640" cy="2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85800" y="6069240"/>
            <a:ext cx="169164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-25560" y="-25560"/>
            <a:ext cx="12216960" cy="4939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5800" y="5915160"/>
            <a:ext cx="1691640" cy="2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2462400" y="5915160"/>
            <a:ext cx="169164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2462400" y="6069240"/>
            <a:ext cx="169164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-25560" y="-25560"/>
            <a:ext cx="12216960" cy="4939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85800" y="5915160"/>
            <a:ext cx="169164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2462400" y="5915160"/>
            <a:ext cx="169164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85800" y="6069240"/>
            <a:ext cx="346680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-25560" y="-25560"/>
            <a:ext cx="12216960" cy="4939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5915160"/>
            <a:ext cx="346680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85800" y="6069240"/>
            <a:ext cx="346680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-25560" y="-25560"/>
            <a:ext cx="12216960" cy="4939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5915160"/>
            <a:ext cx="169164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2462400" y="5915160"/>
            <a:ext cx="169164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85800" y="6069240"/>
            <a:ext cx="169164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2462400" y="6069240"/>
            <a:ext cx="169164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-25560" y="-25560"/>
            <a:ext cx="12216960" cy="4939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5915160"/>
            <a:ext cx="111600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1857960" y="5915160"/>
            <a:ext cx="111600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030120" y="5915160"/>
            <a:ext cx="111600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85800" y="6069240"/>
            <a:ext cx="111600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1857960" y="6069240"/>
            <a:ext cx="111600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3030120" y="6069240"/>
            <a:ext cx="111600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-25560" y="-25560"/>
            <a:ext cx="12216960" cy="4939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5915160"/>
            <a:ext cx="1691640" cy="2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462400" y="5915160"/>
            <a:ext cx="1691640" cy="2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-25560" y="-25560"/>
            <a:ext cx="12216960" cy="4939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-25560" y="4566240"/>
            <a:ext cx="1221696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-25560" y="-25560"/>
            <a:ext cx="12216960" cy="4939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85800" y="5915160"/>
            <a:ext cx="169164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462400" y="5915160"/>
            <a:ext cx="1691640" cy="2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85800" y="6069240"/>
            <a:ext cx="169164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-25560" y="-25560"/>
            <a:ext cx="12216960" cy="4939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5800" y="5915160"/>
            <a:ext cx="1691640" cy="2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462400" y="5915160"/>
            <a:ext cx="169164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462400" y="6069240"/>
            <a:ext cx="169164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-25560" y="-25560"/>
            <a:ext cx="12216960" cy="4939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5800" y="5915160"/>
            <a:ext cx="169164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462400" y="5915160"/>
            <a:ext cx="169164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85800" y="6069240"/>
            <a:ext cx="3466800" cy="14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0" descr=""/>
          <p:cNvPicPr/>
          <p:nvPr/>
        </p:nvPicPr>
        <p:blipFill>
          <a:blip r:embed="rId3"/>
          <a:stretch/>
        </p:blipFill>
        <p:spPr>
          <a:xfrm>
            <a:off x="9959040" y="5906880"/>
            <a:ext cx="1546560" cy="2649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-208440" y="174960"/>
            <a:ext cx="12390480" cy="6682680"/>
          </a:xfrm>
          <a:prstGeom prst="rect">
            <a:avLst/>
          </a:prstGeom>
        </p:spPr>
        <p:txBody>
          <a:bodyPr/>
          <a:p>
            <a:r>
              <a:rPr b="0" lang="en-US" sz="15000" spc="-1" strike="noStrike">
                <a:solidFill>
                  <a:srgbClr val="ffffff"/>
                </a:solidFill>
                <a:latin typeface="Proxima Nova Extrabold"/>
              </a:rPr>
              <a:t>Click to edit the title text format</a:t>
            </a:r>
            <a:endParaRPr b="0" lang="en-US" sz="15000" spc="-1" strike="noStrike">
              <a:solidFill>
                <a:srgbClr val="ffffff"/>
              </a:solidFill>
              <a:latin typeface="Proxima Nova Extrabold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85800" y="5915160"/>
            <a:ext cx="3466800" cy="294840"/>
          </a:xfrm>
          <a:prstGeom prst="rect">
            <a:avLst/>
          </a:prstGeom>
        </p:spPr>
        <p:txBody>
          <a:bodyPr lIns="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10;p20" descr=""/>
          <p:cNvPicPr/>
          <p:nvPr/>
        </p:nvPicPr>
        <p:blipFill>
          <a:blip r:embed="rId2"/>
          <a:stretch/>
        </p:blipFill>
        <p:spPr>
          <a:xfrm>
            <a:off x="9959040" y="5906880"/>
            <a:ext cx="1546560" cy="26496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160" cy="685440"/>
          </a:xfrm>
          <a:prstGeom prst="rect">
            <a:avLst/>
          </a:prstGeom>
        </p:spPr>
        <p:txBody>
          <a:bodyPr lIns="0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85800" y="2057400"/>
            <a:ext cx="10820160" cy="3428640"/>
          </a:xfrm>
          <a:prstGeom prst="rect">
            <a:avLst/>
          </a:prstGeom>
        </p:spPr>
        <p:txBody>
          <a:bodyPr l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203;p23" descr=""/>
          <p:cNvPicPr/>
          <p:nvPr/>
        </p:nvPicPr>
        <p:blipFill>
          <a:blip r:embed="rId3"/>
          <a:stretch/>
        </p:blipFill>
        <p:spPr>
          <a:xfrm>
            <a:off x="9958320" y="5907240"/>
            <a:ext cx="1547280" cy="26460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-190440" y="165240"/>
            <a:ext cx="12390120" cy="66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5915160"/>
            <a:ext cx="3466800" cy="294840"/>
          </a:xfrm>
          <a:prstGeom prst="rect">
            <a:avLst/>
          </a:prstGeom>
        </p:spPr>
        <p:txBody>
          <a:bodyPr lIns="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-25560" y="-25560"/>
            <a:ext cx="12216960" cy="4939920"/>
          </a:xfrm>
          <a:prstGeom prst="rect">
            <a:avLst/>
          </a:prstGeom>
        </p:spPr>
        <p:txBody>
          <a:bodyPr lIns="0"/>
          <a:p>
            <a:r>
              <a:rPr b="0" lang="en-US" sz="11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0" y="174960"/>
            <a:ext cx="12182040" cy="6682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73000"/>
              </a:lnSpc>
            </a:pPr>
            <a:r>
              <a:rPr b="0" lang="en-US" sz="12000" spc="-1" strike="noStrike">
                <a:solidFill>
                  <a:srgbClr val="ffffff"/>
                </a:solidFill>
                <a:latin typeface="Proxima Nova Extrabold"/>
                <a:ea typeface="Proxima Nova Extrabold"/>
              </a:rPr>
              <a:t>Product life cycle. Methodologies</a:t>
            </a:r>
            <a:endParaRPr b="0" lang="en-US" sz="12000" spc="-1" strike="noStrike">
              <a:solidFill>
                <a:srgbClr val="ffffff"/>
              </a:solidFill>
              <a:latin typeface="Proxima Nova Extrabold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85800" y="5915160"/>
            <a:ext cx="3466800" cy="294840"/>
          </a:xfrm>
          <a:prstGeom prst="rect">
            <a:avLst/>
          </a:prstGeom>
          <a:noFill/>
          <a:ln>
            <a:noFill/>
          </a:ln>
        </p:spPr>
        <p:txBody>
          <a:bodyPr lIns="0"/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Mentor: Yehorova Yevheniia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9576720" y="5770440"/>
            <a:ext cx="203508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soft</a:t>
            </a:r>
            <a:r>
              <a:rPr b="1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serve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82920" y="685800"/>
            <a:ext cx="10820160" cy="68544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TextShape 2"/>
          <p:cNvSpPr txBox="1"/>
          <p:nvPr/>
        </p:nvSpPr>
        <p:spPr>
          <a:xfrm>
            <a:off x="335520" y="274320"/>
            <a:ext cx="10820160" cy="685440"/>
          </a:xfrm>
          <a:prstGeom prst="rect">
            <a:avLst/>
          </a:prstGeom>
          <a:noFill/>
          <a:ln>
            <a:noFill/>
          </a:ln>
        </p:spPr>
        <p:txBody>
          <a:bodyPr lIns="0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Open Sans"/>
                <a:ea typeface="Open Sans"/>
              </a:rPr>
              <a:t>Spiral model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2714040" y="863280"/>
            <a:ext cx="5625000" cy="544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682920" y="685800"/>
            <a:ext cx="10820160" cy="68544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TextShape 2"/>
          <p:cNvSpPr txBox="1"/>
          <p:nvPr/>
        </p:nvSpPr>
        <p:spPr>
          <a:xfrm>
            <a:off x="335520" y="274320"/>
            <a:ext cx="10820160" cy="685440"/>
          </a:xfrm>
          <a:prstGeom prst="rect">
            <a:avLst/>
          </a:prstGeom>
          <a:noFill/>
          <a:ln>
            <a:noFill/>
          </a:ln>
        </p:spPr>
        <p:txBody>
          <a:bodyPr lIns="0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Open Sans"/>
                <a:ea typeface="Open Sans"/>
              </a:rPr>
              <a:t>Spiral model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2926080" y="822960"/>
            <a:ext cx="5760720" cy="525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82920" y="685800"/>
            <a:ext cx="10820160" cy="68544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TextShape 2"/>
          <p:cNvSpPr txBox="1"/>
          <p:nvPr/>
        </p:nvSpPr>
        <p:spPr>
          <a:xfrm>
            <a:off x="335520" y="274320"/>
            <a:ext cx="10820160" cy="685440"/>
          </a:xfrm>
          <a:prstGeom prst="rect">
            <a:avLst/>
          </a:prstGeom>
          <a:noFill/>
          <a:ln>
            <a:noFill/>
          </a:ln>
        </p:spPr>
        <p:txBody>
          <a:bodyPr lIns="0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Open Sans"/>
                <a:ea typeface="Open Sans"/>
              </a:rPr>
              <a:t>Agile model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757440" y="1554480"/>
            <a:ext cx="10672560" cy="356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82920" y="685800"/>
            <a:ext cx="10820160" cy="68544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TextShape 2"/>
          <p:cNvSpPr txBox="1"/>
          <p:nvPr/>
        </p:nvSpPr>
        <p:spPr>
          <a:xfrm>
            <a:off x="335520" y="274320"/>
            <a:ext cx="10820160" cy="685440"/>
          </a:xfrm>
          <a:prstGeom prst="rect">
            <a:avLst/>
          </a:prstGeom>
          <a:noFill/>
          <a:ln>
            <a:noFill/>
          </a:ln>
        </p:spPr>
        <p:txBody>
          <a:bodyPr lIns="0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Open Sans"/>
                <a:ea typeface="Open Sans"/>
              </a:rPr>
              <a:t>Agile model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3544200" y="640440"/>
            <a:ext cx="5325480" cy="576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82920" y="685800"/>
            <a:ext cx="10820160" cy="68544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TextShape 2"/>
          <p:cNvSpPr txBox="1"/>
          <p:nvPr/>
        </p:nvSpPr>
        <p:spPr>
          <a:xfrm>
            <a:off x="335520" y="274320"/>
            <a:ext cx="10820160" cy="63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Open Sans"/>
              </a:rPr>
              <a:t>Rational Unified Process (RUP)</a:t>
            </a:r>
            <a:endParaRPr b="1" lang="en-US" sz="4400" spc="-1" strike="noStrike">
              <a:solidFill>
                <a:srgbClr val="000000"/>
              </a:solidFill>
              <a:latin typeface="Open Sans"/>
              <a:ea typeface="Open Sans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365760" y="915480"/>
            <a:ext cx="3202920" cy="137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1. Начало (Inception)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2. Уточнение (Elaboration)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3. Построение (Construction)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4. Внедрение (Transition)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1097280" y="2103120"/>
            <a:ext cx="7509240" cy="418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82920" y="685800"/>
            <a:ext cx="10820160" cy="68544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TextShape 2"/>
          <p:cNvSpPr txBox="1"/>
          <p:nvPr/>
        </p:nvSpPr>
        <p:spPr>
          <a:xfrm>
            <a:off x="335520" y="274320"/>
            <a:ext cx="10820160" cy="63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Open Sans"/>
                <a:ea typeface="Open Sans"/>
              </a:rPr>
              <a:t>Agile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685800" y="1713600"/>
            <a:ext cx="10820160" cy="166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1" lang="en-US" sz="2600" spc="-1" strike="noStrike">
              <a:solidFill>
                <a:srgbClr val="000000"/>
              </a:solidFill>
              <a:latin typeface="Open Sans"/>
              <a:ea typeface="Open Sans"/>
            </a:endParaRPr>
          </a:p>
          <a:p>
            <a:pPr>
              <a:lnSpc>
                <a:spcPct val="100000"/>
              </a:lnSpc>
            </a:pPr>
            <a:endParaRPr b="1" lang="en-US" sz="2600" spc="-1" strike="noStrike">
              <a:solidFill>
                <a:srgbClr val="000000"/>
              </a:solidFill>
              <a:latin typeface="Open Sans"/>
              <a:ea typeface="Open Sans"/>
            </a:endParaRPr>
          </a:p>
          <a:p>
            <a:pPr>
              <a:lnSpc>
                <a:spcPct val="100000"/>
              </a:lnSpc>
            </a:pPr>
            <a:endParaRPr b="1" lang="en-US" sz="2600" spc="-1" strike="noStrike">
              <a:solidFill>
                <a:srgbClr val="000000"/>
              </a:solidFill>
              <a:latin typeface="Open Sans"/>
              <a:ea typeface="Open Sans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endParaRPr b="1" lang="en-US" sz="2600" spc="-1" strike="noStrike">
              <a:solidFill>
                <a:srgbClr val="000000"/>
              </a:solidFill>
              <a:latin typeface="Open Sans"/>
              <a:ea typeface="Open Sans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364320" y="1097280"/>
            <a:ext cx="11425680" cy="201168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2220480" y="3264120"/>
            <a:ext cx="7472160" cy="249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-101520" y="174600"/>
            <a:ext cx="12390120" cy="4215960"/>
          </a:xfrm>
          <a:prstGeom prst="rect">
            <a:avLst/>
          </a:prstGeom>
          <a:noFill/>
          <a:ln>
            <a:noFill/>
          </a:ln>
        </p:spPr>
        <p:txBody>
          <a:bodyPr lIns="0"/>
          <a:p>
            <a:pPr>
              <a:lnSpc>
                <a:spcPct val="72000"/>
              </a:lnSpc>
            </a:pPr>
            <a:r>
              <a:rPr b="1" lang="en-US" sz="13800" spc="-1" strike="noStrike">
                <a:solidFill>
                  <a:srgbClr val="ffffff"/>
                </a:solidFill>
                <a:latin typeface="Proxima Nova Extrabold"/>
                <a:ea typeface="Proxima Nova Extrabold"/>
              </a:rPr>
              <a:t>WELCOME</a:t>
            </a:r>
            <a:br/>
            <a:r>
              <a:rPr b="1" lang="en-US" sz="13800" spc="-1" strike="noStrike">
                <a:solidFill>
                  <a:srgbClr val="ffffff"/>
                </a:solidFill>
                <a:latin typeface="Proxima Nova Extrabold"/>
                <a:ea typeface="Proxima Nova Extrabold"/>
              </a:rPr>
              <a:t>TO THE </a:t>
            </a:r>
            <a:br/>
            <a:r>
              <a:rPr b="1" lang="en-US" sz="13800" spc="-1" strike="noStrike">
                <a:solidFill>
                  <a:srgbClr val="ffffff"/>
                </a:solidFill>
                <a:latin typeface="Proxima Nova Extrabold"/>
                <a:ea typeface="Proxima Nova Extrabold"/>
              </a:rPr>
              <a:t>FUTURE</a:t>
            </a:r>
            <a:endParaRPr b="0" lang="en-US" sz="13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85800" y="685800"/>
            <a:ext cx="10820160" cy="685440"/>
          </a:xfrm>
          <a:prstGeom prst="rect">
            <a:avLst/>
          </a:prstGeom>
          <a:noFill/>
          <a:ln>
            <a:noFill/>
          </a:ln>
        </p:spPr>
        <p:txBody>
          <a:bodyPr lIns="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Proxima Nova Extrabold"/>
                <a:ea typeface="Proxima Nova Extrabold"/>
              </a:rPr>
              <a:t>AGENDA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685800" y="1713240"/>
            <a:ext cx="10820160" cy="2913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2600" spc="-1" strike="noStrike">
                <a:solidFill>
                  <a:srgbClr val="000000"/>
                </a:solidFill>
                <a:latin typeface="Open Sans"/>
              </a:rPr>
              <a:t>Who is QA?</a:t>
            </a:r>
            <a:endParaRPr b="1" lang="en-US" sz="2600" spc="-1" strike="noStrike">
              <a:solidFill>
                <a:srgbClr val="000000"/>
              </a:solidFill>
              <a:latin typeface="Open Sans"/>
              <a:ea typeface="Open Sans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2600" spc="-1" strike="noStrike">
                <a:solidFill>
                  <a:srgbClr val="000000"/>
                </a:solidFill>
                <a:latin typeface="Open Sans"/>
              </a:rPr>
              <a:t>Differences between the tester, QC and QA</a:t>
            </a:r>
            <a:endParaRPr b="1" lang="en-US" sz="2600" spc="-1" strike="noStrike">
              <a:solidFill>
                <a:srgbClr val="000000"/>
              </a:solidFill>
              <a:latin typeface="Open Sans"/>
              <a:ea typeface="Open Sans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2600" spc="-1" strike="noStrike">
                <a:solidFill>
                  <a:srgbClr val="000000"/>
                </a:solidFill>
                <a:latin typeface="Open Sans"/>
                <a:ea typeface="Open Sans"/>
              </a:rPr>
              <a:t>Differences between the Dev and QA</a:t>
            </a:r>
            <a:endParaRPr b="1" lang="en-US" sz="2600" spc="-1" strike="noStrike">
              <a:solidFill>
                <a:srgbClr val="000000"/>
              </a:solidFill>
              <a:latin typeface="Open Sans"/>
              <a:ea typeface="Open Sans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2600" spc="-1" strike="noStrike">
                <a:solidFill>
                  <a:srgbClr val="000000"/>
                </a:solidFill>
                <a:latin typeface="Open Sans"/>
                <a:ea typeface="Open Sans"/>
              </a:rPr>
              <a:t>Product life cycle</a:t>
            </a:r>
            <a:endParaRPr b="1" lang="en-US" sz="2600" spc="-1" strike="noStrike">
              <a:solidFill>
                <a:srgbClr val="000000"/>
              </a:solidFill>
              <a:latin typeface="Open Sans"/>
              <a:ea typeface="Open Sans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2600" spc="-1" strike="noStrike">
                <a:solidFill>
                  <a:srgbClr val="000000"/>
                </a:solidFill>
                <a:latin typeface="Open Sans"/>
                <a:ea typeface="Open Sans"/>
              </a:rPr>
              <a:t>Software Development Models/Methodologies</a:t>
            </a:r>
            <a:endParaRPr b="1" lang="en-US" sz="2600" spc="-1" strike="noStrike">
              <a:solidFill>
                <a:srgbClr val="000000"/>
              </a:solidFill>
              <a:latin typeface="Open Sans"/>
              <a:ea typeface="Open Sans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2600" spc="-1" strike="noStrike">
                <a:solidFill>
                  <a:srgbClr val="000000"/>
                </a:solidFill>
                <a:latin typeface="Open Sans"/>
                <a:ea typeface="Open Sans"/>
              </a:rPr>
              <a:t>SCRUM/</a:t>
            </a:r>
            <a:r>
              <a:rPr b="1" lang="en-US" sz="2600" spc="-1" strike="noStrike">
                <a:solidFill>
                  <a:srgbClr val="000000"/>
                </a:solidFill>
                <a:latin typeface="Open Sans"/>
                <a:ea typeface="Open Sans"/>
              </a:rPr>
              <a:t>Kanban</a:t>
            </a:r>
            <a:endParaRPr b="1" lang="en-US" sz="2600" spc="-1" strike="noStrike">
              <a:solidFill>
                <a:srgbClr val="000000"/>
              </a:solidFill>
              <a:latin typeface="Open Sans"/>
              <a:ea typeface="Open Sans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2600" spc="-1" strike="noStrike">
                <a:solidFill>
                  <a:srgbClr val="000000"/>
                </a:solidFill>
                <a:latin typeface="Open Sans"/>
              </a:rPr>
              <a:t>Q&amp;A</a:t>
            </a:r>
            <a:endParaRPr b="1" lang="en-US" sz="2600" spc="-1" strike="noStrike">
              <a:solidFill>
                <a:srgbClr val="000000"/>
              </a:solidFill>
              <a:latin typeface="Open Sans"/>
              <a:ea typeface="Open San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82920" y="685800"/>
            <a:ext cx="10820160" cy="68544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TextShape 2"/>
          <p:cNvSpPr txBox="1"/>
          <p:nvPr/>
        </p:nvSpPr>
        <p:spPr>
          <a:xfrm>
            <a:off x="335520" y="274320"/>
            <a:ext cx="10820160" cy="685440"/>
          </a:xfrm>
          <a:prstGeom prst="rect">
            <a:avLst/>
          </a:prstGeom>
          <a:noFill/>
          <a:ln>
            <a:noFill/>
          </a:ln>
        </p:spPr>
        <p:txBody>
          <a:bodyPr lIns="0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Open Sans"/>
                <a:ea typeface="Open Sans"/>
              </a:rPr>
              <a:t>PRODUCT LIFE CYCLE</a:t>
            </a:r>
            <a:r>
              <a:rPr b="0" lang="en-US" sz="4400" spc="-1" strike="noStrike">
                <a:solidFill>
                  <a:srgbClr val="000000"/>
                </a:solidFill>
                <a:latin typeface="Proxima Nova Extrabold"/>
                <a:ea typeface="Proxima Nova Extrabold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274320" y="959760"/>
            <a:ext cx="2651760" cy="86904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Requirements analysis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274680" y="960120"/>
            <a:ext cx="2651760" cy="86904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Requirements analysis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2377440" y="1828800"/>
            <a:ext cx="2651760" cy="86904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Design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4297680" y="2788560"/>
            <a:ext cx="2651760" cy="86904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Development and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programming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6583680" y="3657600"/>
            <a:ext cx="2651760" cy="86904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Testing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>
            <a:off x="8778240" y="4572000"/>
            <a:ext cx="2651760" cy="86904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Implementation and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maintenance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82920" y="685800"/>
            <a:ext cx="10820160" cy="68544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TextShape 2"/>
          <p:cNvSpPr txBox="1"/>
          <p:nvPr/>
        </p:nvSpPr>
        <p:spPr>
          <a:xfrm>
            <a:off x="335520" y="274320"/>
            <a:ext cx="10820160" cy="685440"/>
          </a:xfrm>
          <a:prstGeom prst="rect">
            <a:avLst/>
          </a:prstGeom>
          <a:noFill/>
          <a:ln>
            <a:noFill/>
          </a:ln>
        </p:spPr>
        <p:txBody>
          <a:bodyPr lIns="0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Open Sans"/>
                <a:ea typeface="Open Sans"/>
              </a:rPr>
              <a:t>Waterfall model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737360" y="1097280"/>
            <a:ext cx="8093160" cy="484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82920" y="685800"/>
            <a:ext cx="10820160" cy="68544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TextShape 2"/>
          <p:cNvSpPr txBox="1"/>
          <p:nvPr/>
        </p:nvSpPr>
        <p:spPr>
          <a:xfrm>
            <a:off x="335520" y="274320"/>
            <a:ext cx="10820160" cy="685440"/>
          </a:xfrm>
          <a:prstGeom prst="rect">
            <a:avLst/>
          </a:prstGeom>
          <a:noFill/>
          <a:ln>
            <a:noFill/>
          </a:ln>
        </p:spPr>
        <p:txBody>
          <a:bodyPr lIns="0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Open Sans"/>
                <a:ea typeface="Open Sans"/>
              </a:rPr>
              <a:t>Waterfall model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926080" y="883800"/>
            <a:ext cx="5574960" cy="579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82920" y="685800"/>
            <a:ext cx="10820160" cy="68544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TextShape 2"/>
          <p:cNvSpPr txBox="1"/>
          <p:nvPr/>
        </p:nvSpPr>
        <p:spPr>
          <a:xfrm>
            <a:off x="335520" y="274320"/>
            <a:ext cx="10820160" cy="685440"/>
          </a:xfrm>
          <a:prstGeom prst="rect">
            <a:avLst/>
          </a:prstGeom>
          <a:noFill/>
          <a:ln>
            <a:noFill/>
          </a:ln>
        </p:spPr>
        <p:txBody>
          <a:bodyPr lIns="0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Open Sans"/>
                <a:ea typeface="Open Sans"/>
              </a:rPr>
              <a:t>V-model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2034000" y="740160"/>
            <a:ext cx="8207280" cy="520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82920" y="685800"/>
            <a:ext cx="10820160" cy="68544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TextShape 2"/>
          <p:cNvSpPr txBox="1"/>
          <p:nvPr/>
        </p:nvSpPr>
        <p:spPr>
          <a:xfrm>
            <a:off x="335520" y="274320"/>
            <a:ext cx="10820160" cy="685440"/>
          </a:xfrm>
          <a:prstGeom prst="rect">
            <a:avLst/>
          </a:prstGeom>
          <a:noFill/>
          <a:ln>
            <a:noFill/>
          </a:ln>
        </p:spPr>
        <p:txBody>
          <a:bodyPr lIns="0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Open Sans"/>
                <a:ea typeface="Open Sans"/>
              </a:rPr>
              <a:t>V-model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242000" y="1188720"/>
            <a:ext cx="9456480" cy="471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82920" y="685800"/>
            <a:ext cx="10820160" cy="68544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TextShape 2"/>
          <p:cNvSpPr txBox="1"/>
          <p:nvPr/>
        </p:nvSpPr>
        <p:spPr>
          <a:xfrm>
            <a:off x="335520" y="274320"/>
            <a:ext cx="10820160" cy="685440"/>
          </a:xfrm>
          <a:prstGeom prst="rect">
            <a:avLst/>
          </a:prstGeom>
          <a:noFill/>
          <a:ln>
            <a:noFill/>
          </a:ln>
        </p:spPr>
        <p:txBody>
          <a:bodyPr lIns="0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Open Sans"/>
                <a:ea typeface="Open Sans"/>
              </a:rPr>
              <a:t>Iterative incremental model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2103120" y="1097280"/>
            <a:ext cx="7315200" cy="444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82920" y="685800"/>
            <a:ext cx="10820160" cy="68544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TextShape 2"/>
          <p:cNvSpPr txBox="1"/>
          <p:nvPr/>
        </p:nvSpPr>
        <p:spPr>
          <a:xfrm>
            <a:off x="335520" y="274320"/>
            <a:ext cx="10820160" cy="685440"/>
          </a:xfrm>
          <a:prstGeom prst="rect">
            <a:avLst/>
          </a:prstGeom>
          <a:noFill/>
          <a:ln>
            <a:noFill/>
          </a:ln>
        </p:spPr>
        <p:txBody>
          <a:bodyPr lIns="0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Open Sans"/>
                <a:ea typeface="Open Sans"/>
              </a:rPr>
              <a:t>Iterative incremental model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914400" y="959760"/>
            <a:ext cx="9966960" cy="504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LibreOffice/6.0.3.2$Windows_x86 LibreOffice_project/8f48d515416608e3a835360314dac7e47fd0b821</Application>
  <Words>16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Olena Drybas</dc:creator>
  <dc:description/>
  <dc:language>en-US</dc:language>
  <cp:lastModifiedBy/>
  <dcterms:modified xsi:type="dcterms:W3CDTF">2019-10-31T18:59:45Z</dcterms:modified>
  <cp:revision>4</cp:revision>
  <dc:subject/>
  <dc:title>DevOps, your topic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0x0101004195FC54A15F344D83577B1CDDD67A5D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