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71" r:id="rId10"/>
    <p:sldId id="258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E53E-699E-4BA5-8D15-40EB6EA7E09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5D23-A81F-427E-93BF-34CC20B5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C196-FD05-4314-97D2-8EFBBC0C59DF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6A70-60C9-4FEE-B8A3-5420164A502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44B7-9B7F-41C1-846C-5A725E342C9C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DFE-192A-4A8C-966F-D378B5880824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D49-4497-4C6A-A302-34975541C62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C09C-D7A3-42B5-B62F-8671D111D401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22A-B120-43BE-A93A-66B4DAEEF8C6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22B1-1002-4DC9-8DE9-4531549E2D0B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3029-FF9F-4C32-AFC2-CB7BAAA3988B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15782"/>
            <a:ext cx="1143000" cy="365125"/>
          </a:xfrm>
        </p:spPr>
        <p:txBody>
          <a:bodyPr/>
          <a:lstStyle/>
          <a:p>
            <a:fld id="{B00EE8EF-0DC1-4A27-81BB-7AC14F7A7CA1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42D-34FA-4167-B9E2-9D84A49E0F6E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DB62-23ED-46FC-BE6F-33D0F3F5B270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EF8B-7D93-4DFA-B192-123430AA0750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E5C2-84B2-421D-8DC5-FEA39FF06889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86E-3AA3-4880-A328-EF311237E5A7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EA1-DBA2-4A59-9575-7A122756FDDF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DD66-84EB-42BD-B53D-CC1DE02BBAB0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DEA65-2595-4FF5-9938-417B991E3A2C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91C-BE9D-4FA6-B305-11391AA3F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DATA ENGINEERING </a:t>
            </a:r>
            <a:r>
              <a:rPr lang="hu-HU" sz="13800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B0A1-F1F2-4907-ACB2-71AE924DD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164388"/>
          </a:xfrm>
        </p:spPr>
        <p:txBody>
          <a:bodyPr/>
          <a:lstStyle/>
          <a:p>
            <a:pPr algn="l"/>
            <a:r>
              <a:rPr lang="en-US" sz="2400" dirty="0"/>
              <a:t>Different Shapes of Data</a:t>
            </a:r>
          </a:p>
          <a:p>
            <a:br>
              <a:rPr lang="hu-HU" dirty="0"/>
            </a:br>
            <a:r>
              <a:rPr lang="hu-HU" dirty="0"/>
              <a:t>VIKTÓRIA MÉSZÁROS</a:t>
            </a:r>
          </a:p>
          <a:p>
            <a:r>
              <a:rPr lang="hu-HU" dirty="0"/>
              <a:t>BRÚNÓ HELMECZY</a:t>
            </a:r>
          </a:p>
          <a:p>
            <a:r>
              <a:rPr lang="hu-HU" dirty="0"/>
              <a:t>ATTILA SERFŐZŐ</a:t>
            </a:r>
            <a:endParaRPr lang="en-US" dirty="0"/>
          </a:p>
        </p:txBody>
      </p:sp>
      <p:pic>
        <p:nvPicPr>
          <p:cNvPr id="2050" name="Picture 2" descr="Central European University - Wikipedia">
            <a:extLst>
              <a:ext uri="{FF2B5EF4-FFF2-40B4-BE49-F238E27FC236}">
                <a16:creationId xmlns:a16="http://schemas.microsoft.com/office/drawing/2014/main" id="{1A57209D-48BC-42C4-8828-278EF8EB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128211"/>
            <a:ext cx="1589314" cy="15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0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EB0-6620-4EAB-AF63-B91FCD8A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5" y="1566719"/>
            <a:ext cx="9926348" cy="63153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9600" dirty="0"/>
              <a:t>Q&amp;A?</a:t>
            </a:r>
            <a:endParaRPr lang="en-US" sz="9600" dirty="0"/>
          </a:p>
        </p:txBody>
      </p:sp>
      <p:pic>
        <p:nvPicPr>
          <p:cNvPr id="1026" name="Picture 2" descr="László Salló (MS Bus Analytics 2016): Lead Software Engineer, EPAM, Hungary  | Department of Economics and Business">
            <a:extLst>
              <a:ext uri="{FF2B5EF4-FFF2-40B4-BE49-F238E27FC236}">
                <a16:creationId xmlns:a16="http://schemas.microsoft.com/office/drawing/2014/main" id="{41CF692D-873A-488F-A809-D9C0B2E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49" y="267635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C08C-2921-4871-8126-C4637850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3EFF-93D0-4547-8F14-0FEC472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</p:spTree>
    <p:extLst>
      <p:ext uri="{BB962C8B-B14F-4D97-AF65-F5344CB8AC3E}">
        <p14:creationId xmlns:p14="http://schemas.microsoft.com/office/powerpoint/2010/main" val="337299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772E-7F2E-42FE-BA20-D3DC9B1B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Data </a:t>
            </a:r>
            <a:r>
              <a:rPr lang="hu-HU" dirty="0" err="1"/>
              <a:t>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9F0C-2CA8-4208-9E32-27957A75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1A4CB-A7B4-405E-8850-D0E4E357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FC69DE-907C-46FE-A395-C8363B62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822037"/>
            <a:ext cx="7156883" cy="52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7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DF-AE4B-4FAC-8E5C-9E0AF78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</a:t>
            </a:r>
            <a:r>
              <a:rPr lang="hu-HU" dirty="0" err="1"/>
              <a:t>Scatterplot</a:t>
            </a:r>
            <a:r>
              <a:rPr lang="hu-HU" dirty="0"/>
              <a:t> Pop; GDP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6F3F-194C-4577-B307-AAC8B1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A0CCF-0689-4B15-8926-933792D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FA5E-4EB5-4FA0-BF94-61B5B11D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52" y="1589337"/>
            <a:ext cx="4545246" cy="336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83F9-4EC5-4B2E-A266-105E5F00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50" y="1589336"/>
            <a:ext cx="4536191" cy="33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DF-AE4B-4FAC-8E5C-9E0AF78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</a:t>
            </a:r>
            <a:r>
              <a:rPr lang="hu-HU" dirty="0" err="1"/>
              <a:t>Scatterplot</a:t>
            </a:r>
            <a:r>
              <a:rPr lang="hu-HU" dirty="0"/>
              <a:t> </a:t>
            </a:r>
            <a:r>
              <a:rPr lang="hu-HU" dirty="0" err="1"/>
              <a:t>LifeExp</a:t>
            </a:r>
            <a:r>
              <a:rPr lang="hu-HU" dirty="0"/>
              <a:t>; </a:t>
            </a:r>
            <a:r>
              <a:rPr lang="hu-HU" dirty="0" err="1"/>
              <a:t>Emission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6F3F-194C-4577-B307-AAC8B1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A0CCF-0689-4B15-8926-933792D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FA5E-4EB5-4FA0-BF94-61B5B11D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796" y="1589337"/>
            <a:ext cx="4537558" cy="336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83F9-4EC5-4B2E-A266-105E5F00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850" y="1599821"/>
            <a:ext cx="4536191" cy="33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4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DF-AE4B-4FAC-8E5C-9E0AF78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</a:t>
            </a:r>
            <a:r>
              <a:rPr lang="hu-HU" dirty="0" err="1"/>
              <a:t>Scatterplot</a:t>
            </a:r>
            <a:r>
              <a:rPr lang="hu-HU" dirty="0"/>
              <a:t>  </a:t>
            </a:r>
            <a:r>
              <a:rPr lang="hu-HU" dirty="0" err="1"/>
              <a:t>Employment</a:t>
            </a:r>
            <a:r>
              <a:rPr lang="hu-HU" dirty="0"/>
              <a:t>,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Hours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6F3F-194C-4577-B307-AAC8B1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A0CCF-0689-4B15-8926-933792D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FA5E-4EB5-4FA0-BF94-61B5B11D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930" y="1589337"/>
            <a:ext cx="4531289" cy="336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83F9-4EC5-4B2E-A266-105E5F00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850" y="1594357"/>
            <a:ext cx="4536191" cy="33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A92-36CE-4961-9DF2-16768A0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8D5-D14C-4E3F-A94F-98FFF3EC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75" y="1671782"/>
            <a:ext cx="2939907" cy="383639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association pattern between Countries’ Satisfaction Scores and: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GDP per capita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Greenhouse Emission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Life Expectancy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Employment Rate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Weekly Working hours</a:t>
            </a:r>
            <a:endParaRPr lang="en-US" sz="11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opulation</a:t>
            </a:r>
            <a:endParaRPr lang="en-US" sz="1100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EAFE-25E7-4206-AFF5-90C591B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6642-B0DA-489A-BEED-387F11F0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8E99D-A4A0-4197-B828-8AFACD58E520}"/>
              </a:ext>
            </a:extLst>
          </p:cNvPr>
          <p:cNvSpPr txBox="1"/>
          <p:nvPr/>
        </p:nvSpPr>
        <p:spPr>
          <a:xfrm>
            <a:off x="1576675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Question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7C5669B-BB28-462E-A03F-0030D407AB6C}"/>
              </a:ext>
            </a:extLst>
          </p:cNvPr>
          <p:cNvSpPr/>
          <p:nvPr/>
        </p:nvSpPr>
        <p:spPr>
          <a:xfrm rot="16200000">
            <a:off x="4375016" y="2120021"/>
            <a:ext cx="3836390" cy="2939907"/>
          </a:xfrm>
          <a:prstGeom prst="flowChartOffpageConnec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46800" tIns="72000" rIns="46800" bIns="72000" rtlCol="0" anchor="ctr"/>
          <a:lstStyle/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Collected data from 2 sources</a:t>
            </a: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, the Eurostat-, &amp; World Development Indicators’ (WDI) and utilized 3 methods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API in KNIME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Automated KNIME based workflow creating scatterplots and linear regression after some clicks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231C38-6F43-4710-B966-495F92122B70}"/>
              </a:ext>
            </a:extLst>
          </p:cNvPr>
          <p:cNvSpPr txBox="1">
            <a:spLocks/>
          </p:cNvSpPr>
          <p:nvPr/>
        </p:nvSpPr>
        <p:spPr>
          <a:xfrm>
            <a:off x="8069839" y="1671780"/>
            <a:ext cx="2939907" cy="113657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most strongly correlating variables with Life Satisfaction are Weekly working hours, GDP per capita &amp; Life expectancy.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682AD-7FE5-4E2B-A982-DB0F9C10F830}"/>
              </a:ext>
            </a:extLst>
          </p:cNvPr>
          <p:cNvSpPr txBox="1"/>
          <p:nvPr/>
        </p:nvSpPr>
        <p:spPr>
          <a:xfrm>
            <a:off x="4823257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397-6D10-4C3A-ABB7-475342090E00}"/>
              </a:ext>
            </a:extLst>
          </p:cNvPr>
          <p:cNvSpPr txBox="1"/>
          <p:nvPr/>
        </p:nvSpPr>
        <p:spPr>
          <a:xfrm>
            <a:off x="8069839" y="1241917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21F65-AE03-48F8-925A-AE7E127A878C}"/>
              </a:ext>
            </a:extLst>
          </p:cNvPr>
          <p:cNvCxnSpPr>
            <a:cxnSpLocks/>
          </p:cNvCxnSpPr>
          <p:nvPr/>
        </p:nvCxnSpPr>
        <p:spPr>
          <a:xfrm>
            <a:off x="4823257" y="4031343"/>
            <a:ext cx="28094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87A29F-96D4-4A17-83B2-A74708BEDD58}"/>
              </a:ext>
            </a:extLst>
          </p:cNvPr>
          <p:cNvSpPr txBox="1">
            <a:spLocks/>
          </p:cNvSpPr>
          <p:nvPr/>
        </p:nvSpPr>
        <p:spPr>
          <a:xfrm>
            <a:off x="8069839" y="2993443"/>
            <a:ext cx="2939907" cy="13449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Positive correlation between average life satisfaction, life expectancy &amp; GDP per capita of European countries, and a negative correlation with average weekly working hours.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E72D36A-3871-498B-B3E4-670903192DDF}"/>
              </a:ext>
            </a:extLst>
          </p:cNvPr>
          <p:cNvSpPr txBox="1">
            <a:spLocks/>
          </p:cNvSpPr>
          <p:nvPr/>
        </p:nvSpPr>
        <p:spPr>
          <a:xfrm>
            <a:off x="8069839" y="4523460"/>
            <a:ext cx="2939907" cy="9847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The model with these variables captured 65% of the variation in Satisfaction.</a:t>
            </a:r>
          </a:p>
        </p:txBody>
      </p:sp>
      <p:sp>
        <p:nvSpPr>
          <p:cNvPr id="17" name="Star: 10 Points 16">
            <a:extLst>
              <a:ext uri="{FF2B5EF4-FFF2-40B4-BE49-F238E27FC236}">
                <a16:creationId xmlns:a16="http://schemas.microsoft.com/office/drawing/2014/main" id="{C04BE8F0-13BA-467C-B89A-624C3E7388EC}"/>
              </a:ext>
            </a:extLst>
          </p:cNvPr>
          <p:cNvSpPr/>
          <p:nvPr/>
        </p:nvSpPr>
        <p:spPr>
          <a:xfrm>
            <a:off x="10827690" y="2677674"/>
            <a:ext cx="704917" cy="63153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937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15B-9544-4A20-B3B2-E396E50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8734-86D7-4785-B472-F7B6336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4057E-96EE-4EAC-8351-AB21072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0CD6AC-138F-4426-B4CB-09AEABEC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4772" r="1016" b="1745"/>
          <a:stretch/>
        </p:blipFill>
        <p:spPr>
          <a:xfrm>
            <a:off x="2706496" y="2681116"/>
            <a:ext cx="8245360" cy="35346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B326E-2CBA-4FD1-8A40-609B0FF118F4}"/>
              </a:ext>
            </a:extLst>
          </p:cNvPr>
          <p:cNvSpPr/>
          <p:nvPr/>
        </p:nvSpPr>
        <p:spPr>
          <a:xfrm>
            <a:off x="2306349" y="990750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Run File reader part of KNIME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ECF222-8138-4012-A05F-3A2F9BC854EB}"/>
              </a:ext>
            </a:extLst>
          </p:cNvPr>
          <p:cNvSpPr/>
          <p:nvPr/>
        </p:nvSpPr>
        <p:spPr>
          <a:xfrm>
            <a:off x="4110182" y="1831441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Load data to SQL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FE155B-C455-471C-B47C-49E0B12297AC}"/>
              </a:ext>
            </a:extLst>
          </p:cNvPr>
          <p:cNvSpPr/>
          <p:nvPr/>
        </p:nvSpPr>
        <p:spPr>
          <a:xfrm>
            <a:off x="5914014" y="990750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Configure SQL node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0556D6-A893-4D24-96AB-E16CCDD282AD}"/>
              </a:ext>
            </a:extLst>
          </p:cNvPr>
          <p:cNvSpPr/>
          <p:nvPr/>
        </p:nvSpPr>
        <p:spPr>
          <a:xfrm>
            <a:off x="9484212" y="990750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Set up path to image write out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8EC02B-F2D2-4B77-8527-C3A333A16113}"/>
              </a:ext>
            </a:extLst>
          </p:cNvPr>
          <p:cNvSpPr/>
          <p:nvPr/>
        </p:nvSpPr>
        <p:spPr>
          <a:xfrm>
            <a:off x="7717847" y="1831441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 R setup if needed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CDF75E7-6A53-4786-A157-0AD56D82D721}"/>
              </a:ext>
            </a:extLst>
          </p:cNvPr>
          <p:cNvSpPr/>
          <p:nvPr/>
        </p:nvSpPr>
        <p:spPr>
          <a:xfrm rot="3630737">
            <a:off x="4361202" y="1241924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13909AC-808A-4A24-88BA-BF17F91B5793}"/>
              </a:ext>
            </a:extLst>
          </p:cNvPr>
          <p:cNvSpPr/>
          <p:nvPr/>
        </p:nvSpPr>
        <p:spPr>
          <a:xfrm rot="3630737">
            <a:off x="8138150" y="1236080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B57A9B-6D96-49A7-8CB3-D0801A4EB9E3}"/>
              </a:ext>
            </a:extLst>
          </p:cNvPr>
          <p:cNvSpPr/>
          <p:nvPr/>
        </p:nvSpPr>
        <p:spPr>
          <a:xfrm rot="7169263" flipH="1">
            <a:off x="6064015" y="1773621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6BD20E8-A061-4243-8203-8C64BCE03E02}"/>
              </a:ext>
            </a:extLst>
          </p:cNvPr>
          <p:cNvSpPr/>
          <p:nvPr/>
        </p:nvSpPr>
        <p:spPr>
          <a:xfrm rot="7169263" flipH="1">
            <a:off x="9720122" y="1773620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-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89A36-E120-477B-80E5-867508E5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135" y="457200"/>
            <a:ext cx="3555527" cy="344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0B77A-7DFE-4598-8537-A474C831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19" y="4164732"/>
            <a:ext cx="3567443" cy="17445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D12C96-7D0A-4BBC-B2DA-BE3CC76D6328}"/>
              </a:ext>
            </a:extLst>
          </p:cNvPr>
          <p:cNvSpPr/>
          <p:nvPr/>
        </p:nvSpPr>
        <p:spPr>
          <a:xfrm>
            <a:off x="1576676" y="1051936"/>
            <a:ext cx="2373024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Download data from Eurostat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D1BFC-44EE-4E1A-A955-E6FCB737B0DD}"/>
              </a:ext>
            </a:extLst>
          </p:cNvPr>
          <p:cNvSpPr/>
          <p:nvPr/>
        </p:nvSpPr>
        <p:spPr>
          <a:xfrm>
            <a:off x="2173576" y="2038396"/>
            <a:ext cx="2373024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Read data into KNIME Write out data to the SQL Upload folder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E27337-C093-49E8-9E41-EB695C95BDCE}"/>
              </a:ext>
            </a:extLst>
          </p:cNvPr>
          <p:cNvSpPr/>
          <p:nvPr/>
        </p:nvSpPr>
        <p:spPr>
          <a:xfrm>
            <a:off x="2910354" y="3166360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Run SQL load code and create an Analytics layer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43CCB7-BA48-48A2-9965-91FD5B8D41AC}"/>
              </a:ext>
            </a:extLst>
          </p:cNvPr>
          <p:cNvSpPr/>
          <p:nvPr/>
        </p:nvSpPr>
        <p:spPr>
          <a:xfrm>
            <a:off x="3532654" y="4294324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Configure SQL in KNIME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EA5BE8-0418-4222-A4A1-7E8C7C98FC65}"/>
              </a:ext>
            </a:extLst>
          </p:cNvPr>
          <p:cNvSpPr/>
          <p:nvPr/>
        </p:nvSpPr>
        <p:spPr>
          <a:xfrm>
            <a:off x="4526264" y="5422287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Load in the relational database into KNIME</a:t>
            </a:r>
          </a:p>
        </p:txBody>
      </p:sp>
      <p:pic>
        <p:nvPicPr>
          <p:cNvPr id="4100" name="Picture 4" descr="MySQL and Moodle - ElearningWorld.org">
            <a:extLst>
              <a:ext uri="{FF2B5EF4-FFF2-40B4-BE49-F238E27FC236}">
                <a16:creationId xmlns:a16="http://schemas.microsoft.com/office/drawing/2014/main" id="{4A2C629C-22F8-4E90-AB41-9C4A9457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00" y="323324"/>
            <a:ext cx="1280454" cy="8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/>
          <a:p>
            <a:r>
              <a:rPr lang="en-US" dirty="0"/>
              <a:t>Data Collection - API </a:t>
            </a:r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322FF3D7-A139-4350-86D9-91E0D650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49" y="1259324"/>
            <a:ext cx="6121719" cy="2992313"/>
          </a:xfrm>
        </p:spPr>
        <p:txBody>
          <a:bodyPr>
            <a:normAutofit/>
          </a:bodyPr>
          <a:lstStyle/>
          <a:p>
            <a:r>
              <a:rPr lang="en-US" sz="2000" dirty="0"/>
              <a:t>In order to easily connect various datasets</a:t>
            </a:r>
            <a:br>
              <a:rPr lang="en-US" sz="2000" dirty="0"/>
            </a:br>
            <a:r>
              <a:rPr lang="en-US" sz="2000" dirty="0"/>
              <a:t>we use ISO2 country codes</a:t>
            </a:r>
          </a:p>
          <a:p>
            <a:r>
              <a:rPr lang="en-US" sz="2000" dirty="0"/>
              <a:t>Also used API for downloading the Y variable Avg.</a:t>
            </a:r>
            <a:r>
              <a:rPr lang="hu-HU" sz="2000" dirty="0"/>
              <a:t> </a:t>
            </a:r>
            <a:r>
              <a:rPr lang="en-US" sz="2000" dirty="0"/>
              <a:t>rate of satisfaction</a:t>
            </a:r>
          </a:p>
          <a:p>
            <a:r>
              <a:rPr lang="en-US" sz="2000" dirty="0"/>
              <a:t>We used Eurostat query builder and postman</a:t>
            </a:r>
          </a:p>
          <a:p>
            <a:r>
              <a:rPr lang="en-US" sz="2000" dirty="0"/>
              <a:t>Results were JSON files, so we transformed it into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/>
          <a:p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8" name="Picture 6" descr="Postman Branding — Ash Guillaume">
            <a:extLst>
              <a:ext uri="{FF2B5EF4-FFF2-40B4-BE49-F238E27FC236}">
                <a16:creationId xmlns:a16="http://schemas.microsoft.com/office/drawing/2014/main" id="{B43B786B-6EF8-4687-899A-9527F27AD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7"/>
          <a:stretch/>
        </p:blipFill>
        <p:spPr bwMode="auto">
          <a:xfrm>
            <a:off x="9004300" y="161945"/>
            <a:ext cx="2754006" cy="13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E10C3-A886-4D1F-9A8C-87C2B391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85" y="1695450"/>
            <a:ext cx="3860521" cy="1570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AD15E-2296-47D5-9528-996B24C7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530" y="3434551"/>
            <a:ext cx="3863776" cy="14936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9E494-E377-44CE-BB1F-B988B4E64A0A}"/>
              </a:ext>
            </a:extLst>
          </p:cNvPr>
          <p:cNvGrpSpPr/>
          <p:nvPr/>
        </p:nvGrpSpPr>
        <p:grpSpPr>
          <a:xfrm>
            <a:off x="999871" y="4352720"/>
            <a:ext cx="6652197" cy="1376681"/>
            <a:chOff x="1348803" y="1562043"/>
            <a:chExt cx="6652197" cy="1376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E20C89-7413-49E7-90AC-E4ED1E1AB7B4}"/>
                </a:ext>
              </a:extLst>
            </p:cNvPr>
            <p:cNvGrpSpPr/>
            <p:nvPr/>
          </p:nvGrpSpPr>
          <p:grpSpPr>
            <a:xfrm>
              <a:off x="1453832" y="1767147"/>
              <a:ext cx="6426836" cy="1171577"/>
              <a:chOff x="0" y="0"/>
              <a:chExt cx="6426873" cy="1172045"/>
            </a:xfrm>
          </p:grpSpPr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DD15ED1D-B709-4454-AB50-1D884490F0A4}"/>
                  </a:ext>
                </a:extLst>
              </p:cNvPr>
              <p:cNvSpPr/>
              <p:nvPr/>
            </p:nvSpPr>
            <p:spPr>
              <a:xfrm rot="16200000">
                <a:off x="1111385" y="-1108582"/>
                <a:ext cx="189230" cy="2412000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B6A73549-BD11-4F66-9648-A5A608FE23DD}"/>
                  </a:ext>
                </a:extLst>
              </p:cNvPr>
              <p:cNvSpPr/>
              <p:nvPr/>
            </p:nvSpPr>
            <p:spPr>
              <a:xfrm rot="16200000">
                <a:off x="2493048" y="-84474"/>
                <a:ext cx="189230" cy="359410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Left Brace 40">
                <a:extLst>
                  <a:ext uri="{FF2B5EF4-FFF2-40B4-BE49-F238E27FC236}">
                    <a16:creationId xmlns:a16="http://schemas.microsoft.com/office/drawing/2014/main" id="{96A8B3EC-5451-4A06-8D6C-E51AE054348C}"/>
                  </a:ext>
                </a:extLst>
              </p:cNvPr>
              <p:cNvSpPr/>
              <p:nvPr/>
            </p:nvSpPr>
            <p:spPr>
              <a:xfrm rot="16200000">
                <a:off x="3116666" y="-334224"/>
                <a:ext cx="189230" cy="859948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807DA176-A51E-45A8-9553-23C685A91836}"/>
                  </a:ext>
                </a:extLst>
              </p:cNvPr>
              <p:cNvSpPr/>
              <p:nvPr/>
            </p:nvSpPr>
            <p:spPr>
              <a:xfrm rot="16200000">
                <a:off x="4915914" y="-1278176"/>
                <a:ext cx="189230" cy="2745581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0A0A2ADD-615B-4793-A7FF-1DCB04856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87" y="277427"/>
                <a:ext cx="1440815" cy="214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fixed part with host URL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6503532C-3300-4E16-A525-26BEB531E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4672" y="271566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format + lang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2">
                <a:extLst>
                  <a:ext uri="{FF2B5EF4-FFF2-40B4-BE49-F238E27FC236}">
                    <a16:creationId xmlns:a16="http://schemas.microsoft.com/office/drawing/2014/main" id="{9318865C-9DB9-404F-8F7B-6A0AFB801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6672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 err="1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datasetCode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B8D096A4-EFB5-4119-AC99-4A5C46644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7887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filters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36DB7E1-61CA-40B7-B145-26442391125C}"/>
                  </a:ext>
                </a:extLst>
              </p:cNvPr>
              <p:cNvCxnSpPr/>
              <p:nvPr/>
            </p:nvCxnSpPr>
            <p:spPr>
              <a:xfrm>
                <a:off x="2614626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0E112F9E-1B97-421F-9E08-AE88036C7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1533" y="722904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JSON + </a:t>
                </a:r>
                <a:r>
                  <a:rPr lang="en-US" sz="9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english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0A282CB-B7C8-4716-B17D-C910BB77F618}"/>
                  </a:ext>
                </a:extLst>
              </p:cNvPr>
              <p:cNvCxnSpPr/>
              <p:nvPr/>
            </p:nvCxnSpPr>
            <p:spPr>
              <a:xfrm>
                <a:off x="5041303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82812D3F-FDB0-4262-8C6A-05C79A2F5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1303" y="705320"/>
                <a:ext cx="1385570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All sex + time frequency and units in years + 2018 + </a:t>
                </a:r>
                <a:b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age class is less than 1 year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A0DC5E-46C6-43A5-86CE-54A16E102350}"/>
                </a:ext>
              </a:extLst>
            </p:cNvPr>
            <p:cNvSpPr txBox="1"/>
            <p:nvPr/>
          </p:nvSpPr>
          <p:spPr>
            <a:xfrm>
              <a:off x="1348803" y="1562043"/>
              <a:ext cx="665219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0505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</a:rPr>
                <a:t>http://ec.europa.eu/eurostat/wdds/rest/data/v2.1/json/en/demo_mlexpec?precision=1&amp;sex=T&amp;unit=YR&amp;time=2018&amp;age=Y_LT1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0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02AD-023C-4CEF-A1AA-E19AE26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19226"/>
            <a:ext cx="4078290" cy="895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Get Population and GDP per capita for countries from WDI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E00CD2-CFD1-429C-92C8-D3B4D5E0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367" y="190501"/>
            <a:ext cx="1060656" cy="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B5CAC-DE5B-4926-8C33-6D1B6982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16273"/>
            <a:ext cx="5635623" cy="1272560"/>
          </a:xfrm>
          <a:prstGeom prst="rect">
            <a:avLst/>
          </a:prstGeom>
        </p:spPr>
      </p:pic>
      <p:pic>
        <p:nvPicPr>
          <p:cNvPr id="5124" name="Picture 4" descr="X, X Everywhere Meme - Imgflip">
            <a:extLst>
              <a:ext uri="{FF2B5EF4-FFF2-40B4-BE49-F238E27FC236}">
                <a16:creationId xmlns:a16="http://schemas.microsoft.com/office/drawing/2014/main" id="{E7385D99-DBDB-46BC-ADDE-43932E42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216265"/>
            <a:ext cx="3654424" cy="24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0AD25-872C-4648-870A-8A0DA26A7E0F}"/>
              </a:ext>
            </a:extLst>
          </p:cNvPr>
          <p:cNvCxnSpPr/>
          <p:nvPr/>
        </p:nvCxnSpPr>
        <p:spPr>
          <a:xfrm>
            <a:off x="1484311" y="2314576"/>
            <a:ext cx="41148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A0596C-E9C3-4355-BD86-600A22CB8797}"/>
              </a:ext>
            </a:extLst>
          </p:cNvPr>
          <p:cNvSpPr txBox="1">
            <a:spLocks/>
          </p:cNvSpPr>
          <p:nvPr/>
        </p:nvSpPr>
        <p:spPr>
          <a:xfrm>
            <a:off x="1484311" y="2464089"/>
            <a:ext cx="4078290" cy="3403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KNIME Interactive R Statistics Integration extension was needed to be added to KNIME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Also, </a:t>
            </a:r>
            <a:r>
              <a:rPr lang="en-US" sz="2000" dirty="0" err="1"/>
              <a:t>Rserve</a:t>
            </a:r>
            <a:r>
              <a:rPr lang="en-US" sz="2000" dirty="0"/>
              <a:t> R package needed to be installed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 script downloaded data with WDI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264 observations needed to be cleaned, we used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Ended up with 184 observations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9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96D-48E5-4F14-81CB-1D81B8D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the datasets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9C90A-1CC1-4037-A047-1BB56A9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FA9-F80F-409F-BDBA-15AAD0F0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4C0F4-7D1B-44C1-9369-4F752D5B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460" y="1739947"/>
            <a:ext cx="2952890" cy="337810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E558-14B6-4923-8C17-F913F1EBB559}"/>
              </a:ext>
            </a:extLst>
          </p:cNvPr>
          <p:cNvSpPr/>
          <p:nvPr/>
        </p:nvSpPr>
        <p:spPr>
          <a:xfrm>
            <a:off x="2223220" y="1603998"/>
            <a:ext cx="2782889" cy="8363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Inner Join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 b="1">
                <a:solidFill>
                  <a:schemeClr val="tx1"/>
                </a:solidFill>
              </a:rPr>
              <a:t>Satisfaction with SQL RDBS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924D3-339F-419D-AF17-6378765FA1B3}"/>
              </a:ext>
            </a:extLst>
          </p:cNvPr>
          <p:cNvSpPr/>
          <p:nvPr/>
        </p:nvSpPr>
        <p:spPr>
          <a:xfrm>
            <a:off x="4659746" y="3095785"/>
            <a:ext cx="2419927" cy="8363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Left Outer Join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 b="1">
                <a:solidFill>
                  <a:schemeClr val="tx1"/>
                </a:solidFill>
              </a:rPr>
              <a:t>Eurostat &amp; WDI datasets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D0A5B-339A-4D02-A4D8-E1B12764FDD6}"/>
              </a:ext>
            </a:extLst>
          </p:cNvPr>
          <p:cNvSpPr/>
          <p:nvPr/>
        </p:nvSpPr>
        <p:spPr>
          <a:xfrm>
            <a:off x="1294966" y="4244413"/>
            <a:ext cx="3124634" cy="8363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Right Outer Join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WDI dataset with country codes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F9CA1-F9F8-4B69-A9EE-98584C8306FF}"/>
              </a:ext>
            </a:extLst>
          </p:cNvPr>
          <p:cNvSpPr txBox="1"/>
          <p:nvPr/>
        </p:nvSpPr>
        <p:spPr>
          <a:xfrm>
            <a:off x="1959983" y="2456300"/>
            <a:ext cx="330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Match with country code or country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F9B06-5F3C-4623-9D2E-D82DD5C31E34}"/>
              </a:ext>
            </a:extLst>
          </p:cNvPr>
          <p:cNvSpPr txBox="1"/>
          <p:nvPr/>
        </p:nvSpPr>
        <p:spPr>
          <a:xfrm>
            <a:off x="1202602" y="5100113"/>
            <a:ext cx="330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Match with country code or country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C1CDC-E58F-4200-8F3A-021FA399F6B9}"/>
              </a:ext>
            </a:extLst>
          </p:cNvPr>
          <p:cNvSpPr txBox="1"/>
          <p:nvPr/>
        </p:nvSpPr>
        <p:spPr>
          <a:xfrm>
            <a:off x="4215028" y="3930415"/>
            <a:ext cx="330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Match with country code</a:t>
            </a:r>
          </a:p>
        </p:txBody>
      </p:sp>
    </p:spTree>
    <p:extLst>
      <p:ext uri="{BB962C8B-B14F-4D97-AF65-F5344CB8AC3E}">
        <p14:creationId xmlns:p14="http://schemas.microsoft.com/office/powerpoint/2010/main" val="108608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433-12D4-4D56-B3D7-C5AF64BD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&amp;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ACE6-5969-4291-A72B-130FA51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887-F3A9-4898-8ED1-3AAF4FF4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8C377-51AD-4984-8482-BE43B4DC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2499814"/>
            <a:ext cx="2064389" cy="3842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1A16DA-AC97-40A6-B68C-672F706E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49" y="292235"/>
            <a:ext cx="2064389" cy="2090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1309EB-0597-406D-A9F1-1AE9CDE6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231" y="4421240"/>
            <a:ext cx="2168525" cy="13984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FEFFD9-01BD-4DAB-AE8D-9828C2D1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38" y="4421240"/>
            <a:ext cx="4381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7C3A4-0C75-4803-BD0A-02E8F1DA5BF5}"/>
              </a:ext>
            </a:extLst>
          </p:cNvPr>
          <p:cNvSpPr txBox="1"/>
          <p:nvPr/>
        </p:nvSpPr>
        <p:spPr>
          <a:xfrm>
            <a:off x="1962438" y="4069307"/>
            <a:ext cx="84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6FE573-2C1A-43DB-86A4-47BADEE98B0D}"/>
              </a:ext>
            </a:extLst>
          </p:cNvPr>
          <p:cNvSpPr txBox="1">
            <a:spLocks/>
          </p:cNvSpPr>
          <p:nvPr/>
        </p:nvSpPr>
        <p:spPr>
          <a:xfrm>
            <a:off x="4153188" y="1054086"/>
            <a:ext cx="4684568" cy="63153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most strongly correlating variables with Life Satisfaction are Weekly working hours, GDP per capita &amp; Life expectancy.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85F55A-81C0-4542-A95B-33ECB837D5E2}"/>
              </a:ext>
            </a:extLst>
          </p:cNvPr>
          <p:cNvSpPr txBox="1">
            <a:spLocks/>
          </p:cNvSpPr>
          <p:nvPr/>
        </p:nvSpPr>
        <p:spPr>
          <a:xfrm>
            <a:off x="4151329" y="1949176"/>
            <a:ext cx="4684568" cy="81301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Positive correlation between average life satisfaction, life expectancy &amp; GDP per capita of European countries, and a negative correlation with average weekly working hours.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874202-59B7-4EED-809D-D739704DB7E8}"/>
              </a:ext>
            </a:extLst>
          </p:cNvPr>
          <p:cNvSpPr txBox="1">
            <a:spLocks/>
          </p:cNvSpPr>
          <p:nvPr/>
        </p:nvSpPr>
        <p:spPr>
          <a:xfrm>
            <a:off x="4151329" y="3011923"/>
            <a:ext cx="4684568" cy="62662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model with these variables captured 65% of the variation in Satisfaction.</a:t>
            </a:r>
          </a:p>
        </p:txBody>
      </p:sp>
      <p:sp>
        <p:nvSpPr>
          <p:cNvPr id="22" name="Star: 10 Points 21">
            <a:extLst>
              <a:ext uri="{FF2B5EF4-FFF2-40B4-BE49-F238E27FC236}">
                <a16:creationId xmlns:a16="http://schemas.microsoft.com/office/drawing/2014/main" id="{67B8C44A-7374-4074-BF8D-602171D16E9D}"/>
              </a:ext>
            </a:extLst>
          </p:cNvPr>
          <p:cNvSpPr/>
          <p:nvPr/>
        </p:nvSpPr>
        <p:spPr>
          <a:xfrm>
            <a:off x="1737662" y="1263323"/>
            <a:ext cx="2086514" cy="18960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90% CONFIDENCE WE CAN CONCLUDE THAT: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442D5-9D1A-4898-8617-BE340879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71" y="4421240"/>
            <a:ext cx="4975880" cy="16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CFD5F-ACA9-461F-8E3D-9B48754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B2F63-248A-4FEA-89E0-6D3A9709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23BFD-3046-4B02-B434-0D7743DD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60" y="384992"/>
            <a:ext cx="9943396" cy="57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5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279</TotalTime>
  <Words>713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Verdana</vt:lpstr>
      <vt:lpstr>Wingdings</vt:lpstr>
      <vt:lpstr>Parallax</vt:lpstr>
      <vt:lpstr>DATA ENGINEERING 2</vt:lpstr>
      <vt:lpstr>Executive Summary</vt:lpstr>
      <vt:lpstr>Workflow</vt:lpstr>
      <vt:lpstr>Data Collection - SQL</vt:lpstr>
      <vt:lpstr>Data Collection - API </vt:lpstr>
      <vt:lpstr>Data Collection - R </vt:lpstr>
      <vt:lpstr>Joining the datasets</vt:lpstr>
      <vt:lpstr>Visualization &amp; Analytics</vt:lpstr>
      <vt:lpstr>PowerPoint Presentation</vt:lpstr>
      <vt:lpstr>Q&amp;A?</vt:lpstr>
      <vt:lpstr>Appendix – Data model</vt:lpstr>
      <vt:lpstr>Appendix – Scatterplot Pop; GDP</vt:lpstr>
      <vt:lpstr>Appendix – Scatterplot LifeExp; Emission</vt:lpstr>
      <vt:lpstr>Appendix – Scatterplot  Employment, Working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Attila0417@sulid.hu</dc:creator>
  <cp:lastModifiedBy>Attila0417@sulid.hu</cp:lastModifiedBy>
  <cp:revision>27</cp:revision>
  <dcterms:created xsi:type="dcterms:W3CDTF">2020-12-11T18:12:44Z</dcterms:created>
  <dcterms:modified xsi:type="dcterms:W3CDTF">2020-12-12T16:03:12Z</dcterms:modified>
</cp:coreProperties>
</file>