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DBB61E38-C72B-384E-95B2-12F4DBC21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30" name="Straight Connector 29"/>
          <p:cNvCxnSpPr/>
          <p:nvPr userDrawn="1"/>
        </p:nvCxnSpPr>
        <p:spPr>
          <a:xfrm>
            <a:off x="5886295" y="1873090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35" name="Text Placeholder 3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37" name="Title 23"/>
          <p:cNvSpPr>
            <a:spLocks noGrp="1"/>
          </p:cNvSpPr>
          <p:nvPr userDrawn="1"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Insert Title Here</a:t>
            </a:r>
            <a:br>
              <a:rPr lang="en-US"/>
            </a:br>
            <a:r>
              <a:rPr lang="en-US"/>
              <a:t>in two lines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B579303F-EC8D-8A45-ADBE-B60FB390CE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7022" y="2160276"/>
            <a:ext cx="2885278" cy="13739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2B964429-57E4-5B4D-B0E2-4B1A1A6CE0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11/23/2021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2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0" y="244215"/>
            <a:ext cx="136525" cy="386576"/>
            <a:chOff x="0" y="206533"/>
            <a:chExt cx="136525" cy="386576"/>
          </a:xfrm>
        </p:grpSpPr>
        <p:sp>
          <p:nvSpPr>
            <p:cNvPr id="33" name="Rectangle 32"/>
            <p:cNvSpPr/>
            <p:nvPr/>
          </p:nvSpPr>
          <p:spPr>
            <a:xfrm>
              <a:off x="0" y="206533"/>
              <a:ext cx="89209" cy="386576"/>
            </a:xfrm>
            <a:prstGeom prst="rect">
              <a:avLst/>
            </a:prstGeom>
            <a:solidFill>
              <a:srgbClr val="F26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36525" y="206533"/>
              <a:ext cx="0" cy="386576"/>
            </a:xfrm>
            <a:prstGeom prst="line">
              <a:avLst/>
            </a:prstGeom>
            <a:ln>
              <a:solidFill>
                <a:srgbClr val="F26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 userDrawn="1"/>
        </p:nvCxnSpPr>
        <p:spPr>
          <a:xfrm>
            <a:off x="313690" y="752339"/>
            <a:ext cx="37538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7205" y="160103"/>
            <a:ext cx="11567643" cy="56216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lang="en-US" sz="2800" b="1" kern="1200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Click to add title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C8108BD-CC43-42BF-AD96-9FEC00D4BF41}"/>
              </a:ext>
            </a:extLst>
          </p:cNvPr>
          <p:cNvGrpSpPr/>
          <p:nvPr userDrawn="1"/>
        </p:nvGrpSpPr>
        <p:grpSpPr>
          <a:xfrm>
            <a:off x="0" y="6597836"/>
            <a:ext cx="11934714" cy="260648"/>
            <a:chOff x="0" y="6597836"/>
            <a:chExt cx="11934714" cy="260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3F1A311-21C4-4EEC-B656-0150D6B4F823}"/>
                </a:ext>
              </a:extLst>
            </p:cNvPr>
            <p:cNvSpPr/>
            <p:nvPr userDrawn="1"/>
          </p:nvSpPr>
          <p:spPr>
            <a:xfrm>
              <a:off x="0" y="6597836"/>
              <a:ext cx="11934714" cy="26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2E34257-9B43-482A-AAB8-93C682F5D95B}"/>
                </a:ext>
              </a:extLst>
            </p:cNvPr>
            <p:cNvSpPr txBox="1"/>
            <p:nvPr userDrawn="1"/>
          </p:nvSpPr>
          <p:spPr>
            <a:xfrm>
              <a:off x="1222058" y="6617602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FFFFFF">
                      <a:lumMod val="65000"/>
                    </a:srgb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© 2020 Altimetrik Corp.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93CD906-18AC-405E-99EB-FB3913EB9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C90656-1B38-4B01-9287-F25CE8C7B06E}"/>
              </a:ext>
            </a:extLst>
          </p:cNvPr>
          <p:cNvSpPr txBox="1"/>
          <p:nvPr userDrawn="1"/>
        </p:nvSpPr>
        <p:spPr>
          <a:xfrm>
            <a:off x="10188727" y="6617602"/>
            <a:ext cx="1556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rgbClr val="FFFFFF">
                    <a:lumMod val="6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Restricted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61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405307" y="2294488"/>
            <a:ext cx="1969850" cy="13785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Place Client / Partner Logo Here</a:t>
            </a:r>
          </a:p>
        </p:txBody>
      </p:sp>
      <p:sp>
        <p:nvSpPr>
          <p:cNvPr id="3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36" name="Title 23"/>
          <p:cNvSpPr>
            <a:spLocks noGrp="1"/>
          </p:cNvSpPr>
          <p:nvPr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12700" indent="-12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Insert Title Here</a:t>
            </a:r>
            <a:br>
              <a:rPr lang="en-US"/>
            </a:br>
            <a:r>
              <a:rPr lang="en-US"/>
              <a:t>in two lines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A5F9A1EF-50D3-304F-BE37-CE34CFFFC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71" y="2387079"/>
            <a:ext cx="2384527" cy="11354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FDC4CB56-F98A-A047-AB01-CD136D72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D2620195-B62C-DB49-A077-7E9850AC1D87}"/>
              </a:ext>
            </a:extLst>
          </p:cNvPr>
          <p:cNvCxnSpPr/>
          <p:nvPr userDrawn="1"/>
        </p:nvCxnSpPr>
        <p:spPr>
          <a:xfrm>
            <a:off x="6038695" y="2025490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5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B8CBDB9-2E5A-BF48-A05A-E6631A829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396" y="1452456"/>
            <a:ext cx="4588115" cy="4401714"/>
          </a:xfrm>
          <a:prstGeom prst="rect">
            <a:avLst/>
          </a:prstGeom>
        </p:spPr>
      </p:pic>
      <p:sp>
        <p:nvSpPr>
          <p:cNvPr id="22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954568" y="1398942"/>
            <a:ext cx="5583392" cy="248310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3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313690" y="1373094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954568" y="1751291"/>
            <a:ext cx="5583392" cy="14924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954568" y="2424429"/>
            <a:ext cx="5583392" cy="248310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313690" y="2425715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954568" y="2776778"/>
            <a:ext cx="5583392" cy="14924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954568" y="3478336"/>
            <a:ext cx="5583392" cy="248310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313690" y="3478336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954568" y="3830685"/>
            <a:ext cx="5583392" cy="14924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954568" y="4570551"/>
            <a:ext cx="5583392" cy="248310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313690" y="4530957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954568" y="4922900"/>
            <a:ext cx="5583392" cy="14924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sp>
        <p:nvSpPr>
          <p:cNvPr id="34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954568" y="5609424"/>
            <a:ext cx="5583392" cy="248310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313690" y="5583576"/>
            <a:ext cx="542619" cy="541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954568" y="5961773"/>
            <a:ext cx="5583392" cy="14924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Sub-points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4FA09285-7DA6-8846-BB98-AAB795BC16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sp>
        <p:nvSpPr>
          <p:cNvPr id="44" name="Title 3">
            <a:extLst>
              <a:ext uri="{FF2B5EF4-FFF2-40B4-BE49-F238E27FC236}">
                <a16:creationId xmlns:a16="http://schemas.microsoft.com/office/drawing/2014/main" xmlns="" id="{840CFED9-A764-6442-BAB8-14851E8473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206" y="107576"/>
            <a:ext cx="6348776" cy="677511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lang="en-US" sz="2800" b="1" kern="1200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0F9F3B5-30C1-9D4C-A9B6-86C533E50217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41" name="Rectangle">
              <a:extLst>
                <a:ext uri="{FF2B5EF4-FFF2-40B4-BE49-F238E27FC236}">
                  <a16:creationId xmlns:a16="http://schemas.microsoft.com/office/drawing/2014/main" xmlns="" id="{84F113D7-C99A-7D4C-8C4E-3E19D0BF24D9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Helvetica Light"/>
                <a:sym typeface="Helvetica Light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07674A4E-40DC-714A-940C-1E8028C88B0F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945178B-71DB-A84F-A312-29E8EE2E33A8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9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313690" y="2204940"/>
            <a:ext cx="11317478" cy="10702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None/>
              <a:defRPr lang="en-US" sz="32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Section name here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8375DA6B-C12A-B74C-A8D7-E9CB29EF74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5702" y="265470"/>
            <a:ext cx="1243605" cy="5921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1E7EDA23-1ABC-F043-ACD7-DCA859F74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FA91602D-FCBA-8840-97E3-EBB9F9DEDB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A60A59E-56D1-B341-A8C4-64F7C5CFC835}"/>
              </a:ext>
            </a:extLst>
          </p:cNvPr>
          <p:cNvGrpSpPr/>
          <p:nvPr userDrawn="1"/>
        </p:nvGrpSpPr>
        <p:grpSpPr>
          <a:xfrm>
            <a:off x="2960" y="2499953"/>
            <a:ext cx="131767" cy="463159"/>
            <a:chOff x="2960" y="0"/>
            <a:chExt cx="131767" cy="680484"/>
          </a:xfrm>
        </p:grpSpPr>
        <p:sp>
          <p:nvSpPr>
            <p:cNvPr id="111" name="Rectangle">
              <a:extLst>
                <a:ext uri="{FF2B5EF4-FFF2-40B4-BE49-F238E27FC236}">
                  <a16:creationId xmlns:a16="http://schemas.microsoft.com/office/drawing/2014/main" xmlns="" id="{F54FAB8B-E94F-3248-B573-4EC1B1DDF2EC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Helvetica Light"/>
                <a:sym typeface="Helvetica Light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CF5D19DF-C0C9-4A46-81EB-FE1FB5D8F427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D9008C50-E4E7-C74A-A1E1-10FF23A21908}"/>
              </a:ext>
            </a:extLst>
          </p:cNvPr>
          <p:cNvCxnSpPr>
            <a:cxnSpLocks/>
          </p:cNvCxnSpPr>
          <p:nvPr userDrawn="1"/>
        </p:nvCxnSpPr>
        <p:spPr>
          <a:xfrm>
            <a:off x="-42178" y="3070288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899648" y="215208"/>
            <a:ext cx="976892" cy="6430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Place Client / Partner Logo Here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69A0DEA-DFF5-F44F-A1A3-25BCA326C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6668" y="265470"/>
            <a:ext cx="1243605" cy="5921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109BB8A-5C4B-AA41-BFCD-5D834544E8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FB9335D6-4F0B-D643-BFE5-7DBC583D1E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sp>
        <p:nvSpPr>
          <p:cNvPr id="121" name="Text Placeholder 32">
            <a:extLst>
              <a:ext uri="{FF2B5EF4-FFF2-40B4-BE49-F238E27FC236}">
                <a16:creationId xmlns:a16="http://schemas.microsoft.com/office/drawing/2014/main" xmlns="" id="{7666949C-F302-C245-9815-A6EDAB45904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13690" y="2204940"/>
            <a:ext cx="11317478" cy="10702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None/>
              <a:defRPr lang="en-US" sz="32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Section name here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BD59B3DC-0264-AC40-9D6C-10F78C2FE579}"/>
              </a:ext>
            </a:extLst>
          </p:cNvPr>
          <p:cNvGrpSpPr/>
          <p:nvPr userDrawn="1"/>
        </p:nvGrpSpPr>
        <p:grpSpPr>
          <a:xfrm>
            <a:off x="2960" y="2499953"/>
            <a:ext cx="131767" cy="463159"/>
            <a:chOff x="2960" y="0"/>
            <a:chExt cx="131767" cy="680484"/>
          </a:xfrm>
        </p:grpSpPr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xmlns="" id="{7EF4F821-4364-8B46-B56F-3ECDF06182C2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Helvetica Light"/>
                <a:sym typeface="Helvetica Light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B69216EE-BCB5-8341-845F-6DA26E71D4A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F30D168C-19A8-B040-A3AF-71CCC340A002}"/>
              </a:ext>
            </a:extLst>
          </p:cNvPr>
          <p:cNvCxnSpPr>
            <a:cxnSpLocks/>
          </p:cNvCxnSpPr>
          <p:nvPr userDrawn="1"/>
        </p:nvCxnSpPr>
        <p:spPr>
          <a:xfrm>
            <a:off x="-42178" y="3070288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0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5EB07-1C3B-3B4D-90E9-EA53A6D6E3D0}"/>
              </a:ext>
            </a:extLst>
          </p:cNvPr>
          <p:cNvGrpSpPr/>
          <p:nvPr userDrawn="1"/>
        </p:nvGrpSpPr>
        <p:grpSpPr>
          <a:xfrm>
            <a:off x="2960" y="214752"/>
            <a:ext cx="131767" cy="463159"/>
            <a:chOff x="2960" y="0"/>
            <a:chExt cx="131767" cy="680484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xmlns="" id="{E7B14EA2-C491-BF4A-8092-FABF572B9D67}"/>
                </a:ext>
              </a:extLst>
            </p:cNvPr>
            <p:cNvSpPr/>
            <p:nvPr userDrawn="1"/>
          </p:nvSpPr>
          <p:spPr>
            <a:xfrm>
              <a:off x="2960" y="2973"/>
              <a:ext cx="95461" cy="67751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400000"/>
            </a:ln>
            <a:effectLst/>
          </p:spPr>
          <p:txBody>
            <a:bodyPr lIns="71436" tIns="71436" rIns="71436" bIns="71436" anchor="ctr"/>
            <a:lstStyle/>
            <a:p>
              <a:pPr defTabSz="821530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Helvetica Light"/>
                <a:sym typeface="Helvetica Ligh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3AAE909-991E-AE41-A91F-5420C8C18ACA}"/>
                </a:ext>
              </a:extLst>
            </p:cNvPr>
            <p:cNvCxnSpPr/>
            <p:nvPr userDrawn="1"/>
          </p:nvCxnSpPr>
          <p:spPr>
            <a:xfrm>
              <a:off x="134727" y="0"/>
              <a:ext cx="0" cy="6775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C21CF03-B6EC-F440-A9E8-5523D3CD5389}"/>
              </a:ext>
            </a:extLst>
          </p:cNvPr>
          <p:cNvCxnSpPr>
            <a:cxnSpLocks/>
          </p:cNvCxnSpPr>
          <p:nvPr userDrawn="1"/>
        </p:nvCxnSpPr>
        <p:spPr>
          <a:xfrm>
            <a:off x="-42178" y="785087"/>
            <a:ext cx="11926972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7205" y="107576"/>
            <a:ext cx="11567643" cy="677511"/>
          </a:xfrm>
        </p:spPr>
        <p:txBody>
          <a:bodyPr>
            <a:noAutofit/>
          </a:bodyPr>
          <a:lstStyle>
            <a:lvl1pPr marL="9525" indent="-95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lang="en-US" sz="2800" b="1" kern="1200" baseline="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Click to add title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FFB9CF8-E759-A447-8258-0D8393E4D6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971432-3475-E947-93BD-975D634E34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7480" y="3213846"/>
            <a:ext cx="4234520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EC4DEE-F9EB-4E46-8497-4626AD923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48" name="Title 23"/>
          <p:cNvSpPr>
            <a:spLocks noGrp="1"/>
          </p:cNvSpPr>
          <p:nvPr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12700" indent="-12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Thank You</a:t>
            </a:r>
            <a:br>
              <a:rPr lang="en-US"/>
            </a:br>
            <a:r>
              <a:rPr lang="en-US"/>
              <a:t>for your time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364B80D9-BCC0-F74A-96E9-B220491D0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7022" y="2160276"/>
            <a:ext cx="2885278" cy="137394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569306F0-A5DD-6140-BE7C-A56FA033FE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6A2E4BF5-5996-4D4C-976D-7FE819D615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B098CE33-7574-3340-A47A-CDB0B900B8AD}"/>
              </a:ext>
            </a:extLst>
          </p:cNvPr>
          <p:cNvCxnSpPr/>
          <p:nvPr userDrawn="1"/>
        </p:nvCxnSpPr>
        <p:spPr>
          <a:xfrm>
            <a:off x="5971460" y="1803332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405307" y="2186912"/>
            <a:ext cx="1969850" cy="13785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Place Client / Partner Logo Here</a:t>
            </a:r>
          </a:p>
        </p:txBody>
      </p:sp>
      <p:sp>
        <p:nvSpPr>
          <p:cNvPr id="39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6501519" y="3003729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Presenter’s first and last name 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501519" y="3451657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Designation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501519" y="3899585"/>
            <a:ext cx="5023576" cy="32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lang="en-US" sz="1400" b="1" kern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Date</a:t>
            </a:r>
          </a:p>
        </p:txBody>
      </p:sp>
      <p:sp>
        <p:nvSpPr>
          <p:cNvPr id="42" name="Title 23"/>
          <p:cNvSpPr>
            <a:spLocks noGrp="1"/>
          </p:cNvSpPr>
          <p:nvPr>
            <p:ph type="title" hasCustomPrompt="1"/>
          </p:nvPr>
        </p:nvSpPr>
        <p:spPr>
          <a:xfrm>
            <a:off x="6501519" y="1231899"/>
            <a:ext cx="5023576" cy="1584681"/>
          </a:xfrm>
        </p:spPr>
        <p:txBody>
          <a:bodyPr/>
          <a:lstStyle>
            <a:lvl1pPr marL="12700" indent="-12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tabLst/>
              <a:defRPr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/>
              <a:t>Thank You</a:t>
            </a:r>
            <a:br>
              <a:rPr lang="en-US"/>
            </a:br>
            <a:r>
              <a:rPr lang="en-US"/>
              <a:t>for your time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0ACCC216-6DB7-F548-90BE-20BE939B3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171" y="2279503"/>
            <a:ext cx="2384527" cy="1135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3C270E0-0927-6046-AB1E-AACEF1B1F5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77" y="6621509"/>
            <a:ext cx="1125683" cy="2132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B4EE88CE-CC8F-7442-BA85-B14A6510D6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621026"/>
            <a:ext cx="12192000" cy="198425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DE7E4758-A55D-A34E-8C5B-99DBB7355027}"/>
              </a:ext>
            </a:extLst>
          </p:cNvPr>
          <p:cNvCxnSpPr/>
          <p:nvPr userDrawn="1"/>
        </p:nvCxnSpPr>
        <p:spPr>
          <a:xfrm>
            <a:off x="5971460" y="1803332"/>
            <a:ext cx="0" cy="202649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1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xmlns="" id="{960F7D70-7DBA-B045-B476-8F9CE0AA1457}"/>
              </a:ext>
            </a:extLst>
          </p:cNvPr>
          <p:cNvSpPr/>
          <p:nvPr userDrawn="1"/>
        </p:nvSpPr>
        <p:spPr>
          <a:xfrm>
            <a:off x="-1" y="6597836"/>
            <a:ext cx="12191999" cy="260648"/>
          </a:xfrm>
          <a:prstGeom prst="rect">
            <a:avLst/>
          </a:prstGeom>
          <a:solidFill>
            <a:srgbClr val="F6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-296398" y="-274973"/>
            <a:ext cx="12784796" cy="7407946"/>
            <a:chOff x="-187326" y="-194346"/>
            <a:chExt cx="9495918" cy="5502258"/>
          </a:xfrm>
        </p:grpSpPr>
        <p:grpSp>
          <p:nvGrpSpPr>
            <p:cNvPr id="69" name="Group 68"/>
            <p:cNvGrpSpPr/>
            <p:nvPr/>
          </p:nvGrpSpPr>
          <p:grpSpPr>
            <a:xfrm>
              <a:off x="4006715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540588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9" name="Straight Connector 2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074461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7" name="Straight Connector 2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608334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5" name="Straight Connector 2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142207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1676080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31" name="Straight Connector 2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430099" y="-155461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743826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9953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7" name="Straight Connector 2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269604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5" name="Straight Connector 2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6803477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3" name="Straight Connector 2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337350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21" name="Straight Connector 2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871223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405096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7" name="Straight Connector 2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938969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5" name="Straight Connector 2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472842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3" name="Straight Connector 2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>
              <a:off x="8667987" y="-155461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8201858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11" name="Straight Connector 2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735731" y="-155461"/>
              <a:ext cx="152400" cy="122115"/>
              <a:chOff x="7983415" y="6582508"/>
              <a:chExt cx="152400" cy="486507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006715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7" name="Straight Connector 2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540588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5" name="Straight Connector 2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074461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3" name="Straight Connector 2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608334" y="5185797"/>
              <a:ext cx="152400" cy="122115"/>
              <a:chOff x="7983415" y="6582508"/>
              <a:chExt cx="152400" cy="486507"/>
            </a:xfrm>
          </p:grpSpPr>
          <p:cxnSp>
            <p:nvCxnSpPr>
              <p:cNvPr id="201" name="Straight Connector 2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142207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676080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7" name="Straight Connector 1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30099" y="5185797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743826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5" name="Straight Connector 1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1209953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3" name="Straight Connector 1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7269604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803477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6337350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5871223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5405096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938969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4472842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8667987" y="5185797"/>
              <a:ext cx="0" cy="122115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01858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735731" y="5185797"/>
              <a:ext cx="152400" cy="122115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rot="5400000">
              <a:off x="-174784" y="4555298"/>
              <a:ext cx="152400" cy="122115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 rot="5400000">
              <a:off x="-174784" y="4085124"/>
              <a:ext cx="152400" cy="122115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rot="5400000">
              <a:off x="-174784" y="3614950"/>
              <a:ext cx="152400" cy="122115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 rot="5400000">
              <a:off x="-174784" y="3144776"/>
              <a:ext cx="152400" cy="122115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 rot="5400000">
              <a:off x="-174784" y="2674602"/>
              <a:ext cx="152400" cy="122115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5400000">
              <a:off x="-174784" y="2204428"/>
              <a:ext cx="152400" cy="122115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 rot="5400000">
              <a:off x="-174784" y="1734254"/>
              <a:ext cx="152400" cy="122115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>
              <a:off x="9144000" y="4874986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144000" y="241074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-187326" y="4871811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-184150" y="241074"/>
              <a:ext cx="16459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886825" y="-194346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60350" y="-187203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887619" y="5131369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0350" y="5128988"/>
              <a:ext cx="0" cy="164592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75F83E5F-1584-418E-AB32-686B252559C4}"/>
                </a:ext>
              </a:extLst>
            </p:cNvPr>
            <p:cNvGrpSpPr/>
            <p:nvPr/>
          </p:nvGrpSpPr>
          <p:grpSpPr>
            <a:xfrm rot="5400000">
              <a:off x="-174785" y="483497"/>
              <a:ext cx="152400" cy="122115"/>
              <a:chOff x="7983415" y="6582508"/>
              <a:chExt cx="152400" cy="48650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xmlns="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xmlns="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A52D6863-EDD4-4B25-AC64-D536AEC5F7D3}"/>
                </a:ext>
              </a:extLst>
            </p:cNvPr>
            <p:cNvGrpSpPr/>
            <p:nvPr/>
          </p:nvGrpSpPr>
          <p:grpSpPr>
            <a:xfrm rot="5400000">
              <a:off x="-174785" y="1423845"/>
              <a:ext cx="152400" cy="122115"/>
              <a:chOff x="7983415" y="6582508"/>
              <a:chExt cx="152400" cy="48650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xmlns="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xmlns="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943A3299-C348-4767-B606-C5FA8A936C27}"/>
                </a:ext>
              </a:extLst>
            </p:cNvPr>
            <p:cNvGrpSpPr/>
            <p:nvPr/>
          </p:nvGrpSpPr>
          <p:grpSpPr>
            <a:xfrm rot="5400000">
              <a:off x="-174785" y="953671"/>
              <a:ext cx="152400" cy="122115"/>
              <a:chOff x="7983415" y="6582508"/>
              <a:chExt cx="152400" cy="486507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xmlns="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xmlns="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FE2B4BD0-6636-4728-8B3D-ADEC99C16D31}"/>
                </a:ext>
              </a:extLst>
            </p:cNvPr>
            <p:cNvGrpSpPr/>
            <p:nvPr/>
          </p:nvGrpSpPr>
          <p:grpSpPr>
            <a:xfrm rot="5400000">
              <a:off x="9136485" y="4555299"/>
              <a:ext cx="152400" cy="122115"/>
              <a:chOff x="7983415" y="6582508"/>
              <a:chExt cx="152400" cy="48650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xmlns="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xmlns="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xmlns="" id="{C3E6A41A-8978-4303-93F3-613B03ED32B4}"/>
                </a:ext>
              </a:extLst>
            </p:cNvPr>
            <p:cNvGrpSpPr/>
            <p:nvPr/>
          </p:nvGrpSpPr>
          <p:grpSpPr>
            <a:xfrm rot="5400000">
              <a:off x="9136485" y="4085125"/>
              <a:ext cx="152400" cy="122115"/>
              <a:chOff x="7983415" y="6582508"/>
              <a:chExt cx="152400" cy="486507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xmlns="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xmlns="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xmlns="" id="{020BBA68-6EF9-47E3-9A06-67C2E90755B7}"/>
                </a:ext>
              </a:extLst>
            </p:cNvPr>
            <p:cNvGrpSpPr/>
            <p:nvPr/>
          </p:nvGrpSpPr>
          <p:grpSpPr>
            <a:xfrm rot="5400000">
              <a:off x="9136485" y="3614951"/>
              <a:ext cx="152400" cy="122115"/>
              <a:chOff x="7983415" y="6582508"/>
              <a:chExt cx="152400" cy="486507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xmlns="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xmlns="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22819C52-F4FF-4650-A6C1-2AA769CD85C0}"/>
                </a:ext>
              </a:extLst>
            </p:cNvPr>
            <p:cNvGrpSpPr/>
            <p:nvPr/>
          </p:nvGrpSpPr>
          <p:grpSpPr>
            <a:xfrm rot="5400000">
              <a:off x="9136485" y="3144777"/>
              <a:ext cx="152400" cy="122115"/>
              <a:chOff x="7983415" y="6582508"/>
              <a:chExt cx="152400" cy="486507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xmlns="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xmlns="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1EFEB541-DF06-4A78-AD8F-7E7036227BBC}"/>
                </a:ext>
              </a:extLst>
            </p:cNvPr>
            <p:cNvGrpSpPr/>
            <p:nvPr/>
          </p:nvGrpSpPr>
          <p:grpSpPr>
            <a:xfrm rot="5400000">
              <a:off x="9136485" y="2674603"/>
              <a:ext cx="152400" cy="122115"/>
              <a:chOff x="7983415" y="6582508"/>
              <a:chExt cx="152400" cy="486507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xmlns="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xmlns="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7A476E04-B54A-425D-8F2C-0BDB5D9F7F14}"/>
                </a:ext>
              </a:extLst>
            </p:cNvPr>
            <p:cNvGrpSpPr/>
            <p:nvPr/>
          </p:nvGrpSpPr>
          <p:grpSpPr>
            <a:xfrm rot="5400000">
              <a:off x="9136485" y="2204429"/>
              <a:ext cx="152400" cy="122115"/>
              <a:chOff x="7983415" y="6582508"/>
              <a:chExt cx="152400" cy="48650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xmlns="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xmlns="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11B0E357-729C-435E-B819-F50FF8C46F58}"/>
                </a:ext>
              </a:extLst>
            </p:cNvPr>
            <p:cNvGrpSpPr/>
            <p:nvPr/>
          </p:nvGrpSpPr>
          <p:grpSpPr>
            <a:xfrm rot="5400000">
              <a:off x="9136485" y="1734255"/>
              <a:ext cx="152400" cy="122115"/>
              <a:chOff x="7983415" y="6582508"/>
              <a:chExt cx="152400" cy="486507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xmlns="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xmlns="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xmlns="" id="{42188881-662D-45BA-BEB2-9498CBC24C3F}"/>
                </a:ext>
              </a:extLst>
            </p:cNvPr>
            <p:cNvGrpSpPr/>
            <p:nvPr/>
          </p:nvGrpSpPr>
          <p:grpSpPr>
            <a:xfrm rot="5400000">
              <a:off x="9136485" y="483498"/>
              <a:ext cx="152400" cy="122115"/>
              <a:chOff x="7983415" y="6582508"/>
              <a:chExt cx="152400" cy="486507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xmlns="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xmlns="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5C9C9F40-BA73-4F0F-84AE-96B9F7AE2EA9}"/>
                </a:ext>
              </a:extLst>
            </p:cNvPr>
            <p:cNvGrpSpPr/>
            <p:nvPr/>
          </p:nvGrpSpPr>
          <p:grpSpPr>
            <a:xfrm rot="5400000">
              <a:off x="9136485" y="1423846"/>
              <a:ext cx="152400" cy="122115"/>
              <a:chOff x="7983415" y="6582508"/>
              <a:chExt cx="152400" cy="486507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xmlns="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xmlns="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3EE846E6-43A5-4D07-B942-428F70C264D2}"/>
                </a:ext>
              </a:extLst>
            </p:cNvPr>
            <p:cNvGrpSpPr/>
            <p:nvPr/>
          </p:nvGrpSpPr>
          <p:grpSpPr>
            <a:xfrm rot="5400000">
              <a:off x="9136485" y="953672"/>
              <a:ext cx="152400" cy="122115"/>
              <a:chOff x="7983415" y="6582508"/>
              <a:chExt cx="152400" cy="486507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xmlns="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2CE702-E978-4EAF-BFEA-71086CCCC9E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E7041AF-12EB-48E5-B6CE-41FB6F35F85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11/23/2021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44" name="Shape 257"/>
          <p:cNvSpPr txBox="1">
            <a:spLocks/>
          </p:cNvSpPr>
          <p:nvPr userDrawn="1"/>
        </p:nvSpPr>
        <p:spPr>
          <a:xfrm>
            <a:off x="11882412" y="6617813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GB" sz="1000" smtClean="0">
                <a:solidFill>
                  <a:srgbClr val="505A73">
                    <a:lumMod val="60000"/>
                    <a:lumOff val="4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pPr/>
              <a:t>‹#›</a:t>
            </a:fld>
            <a:endParaRPr lang="en-GB" sz="1000">
              <a:solidFill>
                <a:srgbClr val="505A73">
                  <a:lumMod val="60000"/>
                  <a:lumOff val="4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6AF441D-1FF8-0244-B33A-E10A447DD86D}"/>
              </a:ext>
            </a:extLst>
          </p:cNvPr>
          <p:cNvSpPr/>
          <p:nvPr userDrawn="1"/>
        </p:nvSpPr>
        <p:spPr>
          <a:xfrm>
            <a:off x="9794266" y="6592164"/>
            <a:ext cx="21467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rgbClr val="505A73">
                    <a:lumMod val="60000"/>
                    <a:lumOff val="4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46625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39B4B2-ACBD-4C6B-8C57-AB434A37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80" y="79001"/>
            <a:ext cx="11567643" cy="677511"/>
          </a:xfrm>
        </p:spPr>
        <p:txBody>
          <a:bodyPr/>
          <a:lstStyle/>
          <a:p>
            <a:r>
              <a:rPr lang="en-NZ">
                <a:latin typeface="Roboto"/>
                <a:ea typeface="Roboto"/>
                <a:cs typeface="Arial"/>
              </a:rPr>
              <a:t>Trust &amp; Growth</a:t>
            </a:r>
            <a:endParaRPr lang="en-NZ">
              <a:ea typeface="Roboto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9BDC2BD-355D-4B6D-A7A8-0B3EE8EE76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756" y="708484"/>
          <a:ext cx="7062095" cy="1037021"/>
        </p:xfrm>
        <a:graphic>
          <a:graphicData uri="http://schemas.openxmlformats.org/drawingml/2006/table">
            <a:tbl>
              <a:tblPr/>
              <a:tblGrid>
                <a:gridCol w="1777843">
                  <a:extLst>
                    <a:ext uri="{9D8B030D-6E8A-4147-A177-3AD203B41FA5}">
                      <a16:colId xmlns:a16="http://schemas.microsoft.com/office/drawing/2014/main" xmlns="" val="998470175"/>
                    </a:ext>
                  </a:extLst>
                </a:gridCol>
                <a:gridCol w="1826676">
                  <a:extLst>
                    <a:ext uri="{9D8B030D-6E8A-4147-A177-3AD203B41FA5}">
                      <a16:colId xmlns:a16="http://schemas.microsoft.com/office/drawing/2014/main" xmlns="" val="4178395529"/>
                    </a:ext>
                  </a:extLst>
                </a:gridCol>
                <a:gridCol w="3457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9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Project Description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P</a:t>
                      </a:r>
                      <a:r>
                        <a:rPr lang="en-US" sz="11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</a:rPr>
                        <a:t>artnering</a:t>
                      </a:r>
                      <a:r>
                        <a:rPr lang="en-US" sz="11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 in A/B Testing,  Prototype development, tech transition, feature development, support &amp; maintenance initiatives for key apps/services in  People (Onboarding) &amp; Trust domains.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3401909"/>
                  </a:ext>
                </a:extLst>
              </a:tr>
              <a:tr h="184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Engagement 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Fixed Capacity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  </a:t>
                      </a:r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Delivery Model 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:- Agile</a:t>
                      </a:r>
                      <a:r>
                        <a:rPr lang="en-US" sz="1100" kern="1200" baseline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Scrum</a:t>
                      </a:r>
                      <a:endParaRPr lang="en-US" sz="1100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4400464"/>
                  </a:ext>
                </a:extLst>
              </a:tr>
              <a:tr h="172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Start 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Krypton: JAN 2020</a:t>
                      </a:r>
                      <a:endParaRPr lang="en-US" b="1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  End Date           : </a:t>
                      </a: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6226219"/>
                  </a:ext>
                </a:extLst>
              </a:tr>
              <a:tr h="15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Team Size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9 +</a:t>
                      </a:r>
                      <a:r>
                        <a:rPr lang="en-US" sz="1100" kern="1200" baseline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8539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A7393540-7EEE-43F7-A973-A78563D1C0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6395" y="729073"/>
          <a:ext cx="4860649" cy="970159"/>
        </p:xfrm>
        <a:graphic>
          <a:graphicData uri="http://schemas.openxmlformats.org/drawingml/2006/table">
            <a:tbl>
              <a:tblPr/>
              <a:tblGrid>
                <a:gridCol w="1394393">
                  <a:extLst>
                    <a:ext uri="{9D8B030D-6E8A-4147-A177-3AD203B41FA5}">
                      <a16:colId xmlns:a16="http://schemas.microsoft.com/office/drawing/2014/main" xmlns="" val="998470175"/>
                    </a:ext>
                  </a:extLst>
                </a:gridCol>
                <a:gridCol w="3466256">
                  <a:extLst>
                    <a:ext uri="{9D8B030D-6E8A-4147-A177-3AD203B41FA5}">
                      <a16:colId xmlns:a16="http://schemas.microsoft.com/office/drawing/2014/main" xmlns="" val="4178395529"/>
                    </a:ext>
                  </a:extLst>
                </a:gridCol>
              </a:tblGrid>
              <a:tr h="231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Stakeholders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Kevin Christiansen</a:t>
                      </a: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&amp; Partha Sarathy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340190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Engineering</a:t>
                      </a:r>
                      <a:r>
                        <a:rPr 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Manager(s)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Arockiam</a:t>
                      </a: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11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Muralisankar</a:t>
                      </a: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647250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Scrum Master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 Murali &amp;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r>
                        <a:rPr lang="en-US" sz="1100" kern="120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Arockiam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0734201"/>
                  </a:ext>
                </a:extLst>
              </a:tr>
              <a:tr h="2768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kern="120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Technology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AWS, JAVA, React JS, Node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605283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4003" y="1742948"/>
          <a:ext cx="11956241" cy="3158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1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866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latin typeface="Calibri"/>
                        </a:rPr>
                        <a:t>Skynet: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latin typeface="Calibri"/>
                        </a:rPr>
                        <a:t>Community Profile:</a:t>
                      </a:r>
                      <a:endParaRPr lang="en-US" sz="12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Phase 2.4 Local Profile,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FullProfile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, Get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PhotoId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APIS are delivered in  L3. L3 testing is completed. Planned for L2 testing next week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90% of API.ashx development  and  Test plan is in progress.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Test plan preparation and Automation script development for 2.4 APIs – in-progress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1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Message Boards</a:t>
                      </a:r>
                      <a:endParaRPr lang="en-US" sz="1200" b="0" i="0" u="none" strike="noStrike" noProof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Spanish language development – Planning for L1 canary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Redwood light changes is started in this sprint 22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>
                          <a:latin typeface="Calibri"/>
                          <a:cs typeface="Calibri"/>
                        </a:rPr>
                        <a:t>Growth: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200" b="1">
                        <a:latin typeface="Calibri"/>
                        <a:cs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latin typeface="Calibri"/>
                        </a:rPr>
                        <a:t>Experimentation: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kern="1200" noProof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 kern="1200" noProof="0">
                          <a:latin typeface="Calibri"/>
                        </a:rPr>
                        <a:t>Split-manager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–  Swagger implementation – in progress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Split-manager – Unit testing improvement and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api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documentation – in progress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1" i="0" u="none" strike="noStrike" kern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1" i="0" u="none" strike="noStrike" kern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On-Boarding: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kern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Checkout : Membership highlight one pager – completed and QA testing is in progress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Checkout :  Change the tab space of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paypal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CTA on m-web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DF9A14C-23B8-4F05-B52D-98BA48ECFA5F}"/>
              </a:ext>
            </a:extLst>
          </p:cNvPr>
          <p:cNvSpPr txBox="1">
            <a:spLocks/>
          </p:cNvSpPr>
          <p:nvPr/>
        </p:nvSpPr>
        <p:spPr>
          <a:xfrm>
            <a:off x="9687392" y="160814"/>
            <a:ext cx="2361733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Overall status: 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3FC6972-8645-40E1-9B20-2786E2E63F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583" y="5101167"/>
          <a:ext cx="6096289" cy="661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9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5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Key Milestones</a:t>
                      </a:r>
                    </a:p>
                  </a:txBody>
                  <a:tcPr marL="4763" marR="4763" marT="4763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Status</a:t>
                      </a:r>
                    </a:p>
                  </a:txBody>
                  <a:tcPr marL="4763" marR="4763" marT="4763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Remarks</a:t>
                      </a:r>
                    </a:p>
                  </a:txBody>
                  <a:tcPr marL="4763" marR="4763" marT="4763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0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2.4 - API's into L1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80% in L1</a:t>
                      </a:r>
                      <a:endParaRPr lang="en-US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96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Me-Experience in L1</a:t>
                      </a:r>
                    </a:p>
                  </a:txBody>
                  <a:tcPr marL="4762" marR="4762" marT="4762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10%</a:t>
                      </a:r>
                    </a:p>
                  </a:txBody>
                  <a:tcPr marL="4762" marR="4762" marT="4762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762" marR="4762" marT="4762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4901612"/>
            <a:ext cx="1769180" cy="1411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219" y="4936783"/>
            <a:ext cx="1669485" cy="1388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435096-C128-4B43-BA09-88AE6C63B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29" y="5484049"/>
            <a:ext cx="695325" cy="26670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F11629CF-691B-46C6-A6F5-8B61D89CC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661" y="5630873"/>
            <a:ext cx="619125" cy="257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4786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24425438736722"/>
</p:tagLst>
</file>

<file path=ppt/theme/theme1.xml><?xml version="1.0" encoding="utf-8"?>
<a:theme xmlns:a="http://schemas.openxmlformats.org/drawingml/2006/main" name="Altimetrik Standard PPT ThemeOffice Theme">
  <a:themeElements>
    <a:clrScheme name="Altimetrik_Office_Color_Theme">
      <a:dk1>
        <a:srgbClr val="000000"/>
      </a:dk1>
      <a:lt1>
        <a:srgbClr val="FFFFFF"/>
      </a:lt1>
      <a:dk2>
        <a:srgbClr val="8C8C8C"/>
      </a:dk2>
      <a:lt2>
        <a:srgbClr val="E7E6E6"/>
      </a:lt2>
      <a:accent1>
        <a:srgbClr val="505A73"/>
      </a:accent1>
      <a:accent2>
        <a:srgbClr val="E65A14"/>
      </a:accent2>
      <a:accent3>
        <a:srgbClr val="343841"/>
      </a:accent3>
      <a:accent4>
        <a:srgbClr val="002D4B"/>
      </a:accent4>
      <a:accent5>
        <a:srgbClr val="0096AA"/>
      </a:accent5>
      <a:accent6>
        <a:srgbClr val="8CC84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 [Auto-saved]" id="{19480C41-D831-1249-8050-1E49EEBD69AD}" vid="{92CE9068-4E19-0746-AA24-480F4DA0B0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Arial,Sans-Serif</vt:lpstr>
      <vt:lpstr>Calibri</vt:lpstr>
      <vt:lpstr>Helvetica Light</vt:lpstr>
      <vt:lpstr>Roboto</vt:lpstr>
      <vt:lpstr>Altimetrik Standard PPT ThemeOffice Theme</vt:lpstr>
      <vt:lpstr>Trust &amp; Growth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&amp; Growth</dc:title>
  <dc:creator>Prakash Pichaimuthu</dc:creator>
  <cp:lastModifiedBy>Prakash Pichaimuthu</cp:lastModifiedBy>
  <cp:revision>1</cp:revision>
  <dcterms:created xsi:type="dcterms:W3CDTF">2021-11-23T07:35:38Z</dcterms:created>
  <dcterms:modified xsi:type="dcterms:W3CDTF">2021-11-23T07:36:14Z</dcterms:modified>
</cp:coreProperties>
</file>