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92A8ED-3421-DA48-94E5-2A8236818347}" type="datetimeFigureOut">
              <a:rPr lang="en-US" smtClean="0"/>
              <a:t>3/11/21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210871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248593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40602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956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973422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92A8ED-3421-DA48-94E5-2A8236818347}"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775703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92A8ED-3421-DA48-94E5-2A8236818347}"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371037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A8ED-3421-DA48-94E5-2A8236818347}"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4012606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A8ED-3421-DA48-94E5-2A8236818347}"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110045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2A8ED-3421-DA48-94E5-2A8236818347}"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5185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2A8ED-3421-DA48-94E5-2A8236818347}"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90276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221583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92A8ED-3421-DA48-94E5-2A8236818347}" type="datetimeFigureOut">
              <a:rPr lang="en-US" smtClean="0"/>
              <a:t>3/11/21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333944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92A8ED-3421-DA48-94E5-2A8236818347}"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101167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2A8ED-3421-DA48-94E5-2A8236818347}" type="datetimeFigureOut">
              <a:rPr lang="en-US" smtClean="0"/>
              <a:t>3/11/21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111154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201790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2A8ED-3421-DA48-94E5-2A8236818347}"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C0C8D-8F61-5C4C-9A4D-67196D14A030}" type="slidenum">
              <a:rPr lang="en-US" smtClean="0"/>
              <a:t>‹#›</a:t>
            </a:fld>
            <a:endParaRPr lang="en-US"/>
          </a:p>
        </p:txBody>
      </p:sp>
    </p:spTree>
    <p:extLst>
      <p:ext uri="{BB962C8B-B14F-4D97-AF65-F5344CB8AC3E}">
        <p14:creationId xmlns:p14="http://schemas.microsoft.com/office/powerpoint/2010/main" val="305840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92A8ED-3421-DA48-94E5-2A8236818347}" type="datetimeFigureOut">
              <a:rPr lang="en-US" smtClean="0"/>
              <a:t>3/11/21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CC0C8D-8F61-5C4C-9A4D-67196D14A030}" type="slidenum">
              <a:rPr lang="en-US" smtClean="0"/>
              <a:t>‹#›</a:t>
            </a:fld>
            <a:endParaRPr lang="en-US"/>
          </a:p>
        </p:txBody>
      </p:sp>
    </p:spTree>
    <p:extLst>
      <p:ext uri="{BB962C8B-B14F-4D97-AF65-F5344CB8AC3E}">
        <p14:creationId xmlns:p14="http://schemas.microsoft.com/office/powerpoint/2010/main" val="124411631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8719-1967-634D-832E-793E76550062}"/>
              </a:ext>
            </a:extLst>
          </p:cNvPr>
          <p:cNvSpPr>
            <a:spLocks noGrp="1"/>
          </p:cNvSpPr>
          <p:nvPr>
            <p:ph type="ctrTitle"/>
          </p:nvPr>
        </p:nvSpPr>
        <p:spPr/>
        <p:txBody>
          <a:bodyPr>
            <a:normAutofit/>
          </a:bodyPr>
          <a:lstStyle/>
          <a:p>
            <a:r>
              <a:rPr lang="en-US" b="1" dirty="0"/>
              <a:t>Applied Data Science Capstone Project </a:t>
            </a:r>
            <a:endParaRPr lang="en-US" dirty="0"/>
          </a:p>
        </p:txBody>
      </p:sp>
      <p:sp>
        <p:nvSpPr>
          <p:cNvPr id="3" name="Subtitle 2">
            <a:extLst>
              <a:ext uri="{FF2B5EF4-FFF2-40B4-BE49-F238E27FC236}">
                <a16:creationId xmlns:a16="http://schemas.microsoft.com/office/drawing/2014/main" id="{63A95C6D-E174-794C-9C07-80641016E723}"/>
              </a:ext>
            </a:extLst>
          </p:cNvPr>
          <p:cNvSpPr>
            <a:spLocks noGrp="1"/>
          </p:cNvSpPr>
          <p:nvPr>
            <p:ph type="subTitle" idx="1"/>
          </p:nvPr>
        </p:nvSpPr>
        <p:spPr/>
        <p:txBody>
          <a:bodyPr/>
          <a:lstStyle/>
          <a:p>
            <a:r>
              <a:rPr lang="en-US" b="1" dirty="0"/>
              <a:t>The Battle of Neighborhoods</a:t>
            </a:r>
            <a:br>
              <a:rPr lang="en-US" dirty="0"/>
            </a:br>
            <a:endParaRPr lang="en-US" dirty="0"/>
          </a:p>
        </p:txBody>
      </p:sp>
    </p:spTree>
    <p:extLst>
      <p:ext uri="{BB962C8B-B14F-4D97-AF65-F5344CB8AC3E}">
        <p14:creationId xmlns:p14="http://schemas.microsoft.com/office/powerpoint/2010/main" val="2761134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5735-F7B0-3C4D-AE0F-7D9679593A2B}"/>
              </a:ext>
            </a:extLst>
          </p:cNvPr>
          <p:cNvSpPr>
            <a:spLocks noGrp="1"/>
          </p:cNvSpPr>
          <p:nvPr>
            <p:ph type="title"/>
          </p:nvPr>
        </p:nvSpPr>
        <p:spPr/>
        <p:txBody>
          <a:bodyPr/>
          <a:lstStyle/>
          <a:p>
            <a:r>
              <a:rPr lang="en-US" dirty="0"/>
              <a:t>K-means Clustering</a:t>
            </a:r>
          </a:p>
        </p:txBody>
      </p:sp>
      <p:pic>
        <p:nvPicPr>
          <p:cNvPr id="5" name="Content Placeholder 4">
            <a:extLst>
              <a:ext uri="{FF2B5EF4-FFF2-40B4-BE49-F238E27FC236}">
                <a16:creationId xmlns:a16="http://schemas.microsoft.com/office/drawing/2014/main" id="{89F94091-ACE9-0240-ACD3-80B87F0D69DA}"/>
              </a:ext>
            </a:extLst>
          </p:cNvPr>
          <p:cNvPicPr>
            <a:picLocks noGrp="1" noChangeAspect="1"/>
          </p:cNvPicPr>
          <p:nvPr>
            <p:ph idx="1"/>
          </p:nvPr>
        </p:nvPicPr>
        <p:blipFill>
          <a:blip r:embed="rId2"/>
          <a:stretch>
            <a:fillRect/>
          </a:stretch>
        </p:blipFill>
        <p:spPr>
          <a:xfrm>
            <a:off x="1266095" y="1792913"/>
            <a:ext cx="5593321" cy="3916225"/>
          </a:xfrm>
        </p:spPr>
      </p:pic>
      <p:sp>
        <p:nvSpPr>
          <p:cNvPr id="6" name="TextBox 5">
            <a:extLst>
              <a:ext uri="{FF2B5EF4-FFF2-40B4-BE49-F238E27FC236}">
                <a16:creationId xmlns:a16="http://schemas.microsoft.com/office/drawing/2014/main" id="{1B024710-3F06-5149-A138-DC6BD02F64B6}"/>
              </a:ext>
            </a:extLst>
          </p:cNvPr>
          <p:cNvSpPr txBox="1"/>
          <p:nvPr/>
        </p:nvSpPr>
        <p:spPr>
          <a:xfrm>
            <a:off x="6984098" y="1792913"/>
            <a:ext cx="42629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clusters appear to spiral out from the center of Charlotte, with blue in the center (cluster 2), then a heavy concentration of red (cluster 0), with light blue (cluster 3), orange (cluster 5), purple (cluster 1) and light green (cluster 4) sprinkled here and there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764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84CF-4353-3943-8354-9DCE2C5FA2F8}"/>
              </a:ext>
            </a:extLst>
          </p:cNvPr>
          <p:cNvSpPr>
            <a:spLocks noGrp="1"/>
          </p:cNvSpPr>
          <p:nvPr>
            <p:ph type="title"/>
          </p:nvPr>
        </p:nvSpPr>
        <p:spPr/>
        <p:txBody>
          <a:bodyPr/>
          <a:lstStyle/>
          <a:p>
            <a:r>
              <a:rPr lang="en-US" dirty="0"/>
              <a:t>And the winner is….</a:t>
            </a:r>
          </a:p>
        </p:txBody>
      </p:sp>
      <p:pic>
        <p:nvPicPr>
          <p:cNvPr id="5" name="Content Placeholder 4">
            <a:extLst>
              <a:ext uri="{FF2B5EF4-FFF2-40B4-BE49-F238E27FC236}">
                <a16:creationId xmlns:a16="http://schemas.microsoft.com/office/drawing/2014/main" id="{C4A7CA01-2509-8C41-BA24-8A5768C61989}"/>
              </a:ext>
            </a:extLst>
          </p:cNvPr>
          <p:cNvPicPr>
            <a:picLocks noGrp="1" noChangeAspect="1"/>
          </p:cNvPicPr>
          <p:nvPr>
            <p:ph idx="1"/>
          </p:nvPr>
        </p:nvPicPr>
        <p:blipFill>
          <a:blip r:embed="rId2"/>
          <a:stretch>
            <a:fillRect/>
          </a:stretch>
        </p:blipFill>
        <p:spPr>
          <a:xfrm>
            <a:off x="5673969" y="2015890"/>
            <a:ext cx="5209511" cy="3798756"/>
          </a:xfrm>
        </p:spPr>
      </p:pic>
      <p:sp>
        <p:nvSpPr>
          <p:cNvPr id="6" name="TextBox 5">
            <a:extLst>
              <a:ext uri="{FF2B5EF4-FFF2-40B4-BE49-F238E27FC236}">
                <a16:creationId xmlns:a16="http://schemas.microsoft.com/office/drawing/2014/main" id="{D681781C-39EA-0C46-9974-CD213115E13E}"/>
              </a:ext>
            </a:extLst>
          </p:cNvPr>
          <p:cNvSpPr txBox="1"/>
          <p:nvPr/>
        </p:nvSpPr>
        <p:spPr>
          <a:xfrm>
            <a:off x="1359877" y="2097088"/>
            <a:ext cx="3892061" cy="4893647"/>
          </a:xfrm>
          <a:prstGeom prst="rect">
            <a:avLst/>
          </a:prstGeom>
          <a:noFill/>
        </p:spPr>
        <p:txBody>
          <a:bodyPr wrap="square" rtlCol="0">
            <a:spAutoFit/>
          </a:bodyPr>
          <a:lstStyle/>
          <a:p>
            <a:pPr marL="285750" indent="-285750">
              <a:buFont typeface="Arial" panose="020B0604020202020204" pitchFamily="34" charset="0"/>
              <a:buChar char="•"/>
            </a:pPr>
            <a:r>
              <a:rPr lang="en-US" dirty="0"/>
              <a:t>This map highlights the lack of penetration that Latin American-themed restaurants have in an area heavily dominated by a thriving arts and entertainment section of Charlotte</a:t>
            </a:r>
          </a:p>
          <a:p>
            <a:pPr marL="285750" indent="-285750">
              <a:buFont typeface="Arial" panose="020B0604020202020204" pitchFamily="34" charset="0"/>
              <a:buChar char="•"/>
            </a:pPr>
            <a:r>
              <a:rPr lang="en-US" dirty="0"/>
              <a:t>Uptown also hosts the corporate headquarters of several fortune 500 companies, most notably Bank of America and Wells Fargo</a:t>
            </a:r>
          </a:p>
          <a:p>
            <a:pPr marL="285750" indent="-285750">
              <a:buFont typeface="Arial" panose="020B0604020202020204" pitchFamily="34" charset="0"/>
              <a:buChar char="•"/>
            </a:pPr>
            <a:r>
              <a:rPr lang="en-US" dirty="0"/>
              <a:t>Any restaurant in this area could expect a steady stream of customers on nights and weekends, but also during the lunch hour, making this a perfect location for the proposed empanada quick service restaurant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0065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5267-848A-FA48-98D0-CEB49A7B35D8}"/>
              </a:ext>
            </a:extLst>
          </p:cNvPr>
          <p:cNvSpPr>
            <a:spLocks noGrp="1"/>
          </p:cNvSpPr>
          <p:nvPr>
            <p:ph type="title"/>
          </p:nvPr>
        </p:nvSpPr>
        <p:spPr/>
        <p:txBody>
          <a:bodyPr>
            <a:normAutofit fontScale="90000"/>
          </a:bodyPr>
          <a:lstStyle/>
          <a:p>
            <a:r>
              <a:rPr lang="en-US" b="1" dirty="0"/>
              <a:t>The Battle of Neighborhoods – Charlotte, NC</a:t>
            </a:r>
            <a:br>
              <a:rPr lang="en-US" dirty="0"/>
            </a:br>
            <a:endParaRPr lang="en-US" dirty="0"/>
          </a:p>
        </p:txBody>
      </p:sp>
      <p:sp>
        <p:nvSpPr>
          <p:cNvPr id="3" name="Content Placeholder 2">
            <a:extLst>
              <a:ext uri="{FF2B5EF4-FFF2-40B4-BE49-F238E27FC236}">
                <a16:creationId xmlns:a16="http://schemas.microsoft.com/office/drawing/2014/main" id="{54E07EC7-F0C5-C446-AE17-3A36EA27DDBC}"/>
              </a:ext>
            </a:extLst>
          </p:cNvPr>
          <p:cNvSpPr>
            <a:spLocks noGrp="1"/>
          </p:cNvSpPr>
          <p:nvPr>
            <p:ph idx="1"/>
          </p:nvPr>
        </p:nvSpPr>
        <p:spPr>
          <a:xfrm>
            <a:off x="1141412" y="1655804"/>
            <a:ext cx="9905999" cy="4769709"/>
          </a:xfrm>
        </p:spPr>
        <p:txBody>
          <a:bodyPr>
            <a:normAutofit fontScale="92500"/>
          </a:bodyPr>
          <a:lstStyle/>
          <a:p>
            <a:r>
              <a:rPr lang="en-US" dirty="0"/>
              <a:t>The city of Charlotte, North Carolina has seen tremendous economic and population growth over the past 20 years </a:t>
            </a:r>
          </a:p>
          <a:p>
            <a:pPr lvl="1"/>
            <a:r>
              <a:rPr lang="en-US" dirty="0"/>
              <a:t>According to U.S. Census data, from 2005 to 2015, Charlotte topped the U.S. in millennial population growth</a:t>
            </a:r>
          </a:p>
          <a:p>
            <a:pPr lvl="1"/>
            <a:r>
              <a:rPr lang="en-US" dirty="0"/>
              <a:t>It is currently the third-fastest-growing major city in the United States, per the Seattle Times </a:t>
            </a:r>
          </a:p>
          <a:p>
            <a:r>
              <a:rPr lang="en-US" dirty="0"/>
              <a:t>A group of investors is considering adding a quick-service empanada franchise to the Charlotte region and needs help determining which of Charlotte's 199 bustling neighborhoods is the best fit</a:t>
            </a:r>
          </a:p>
          <a:p>
            <a:r>
              <a:rPr lang="en-US" dirty="0"/>
              <a:t>The ideal location would provide a consistent mix of traffic to the restaurant from the lunch hour business crowd, working parents on the go in the early evening, as well as weekend traffic from the arts and </a:t>
            </a:r>
            <a:r>
              <a:rPr lang="en-US"/>
              <a:t>entertainment crowd</a:t>
            </a:r>
            <a:endParaRPr lang="en-US" dirty="0"/>
          </a:p>
        </p:txBody>
      </p:sp>
    </p:spTree>
    <p:extLst>
      <p:ext uri="{BB962C8B-B14F-4D97-AF65-F5344CB8AC3E}">
        <p14:creationId xmlns:p14="http://schemas.microsoft.com/office/powerpoint/2010/main" val="128893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62F8-E6A0-8249-8D8C-C2740E58AEB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3CB24BDC-5826-E044-8F05-8843C5B58BA3}"/>
              </a:ext>
            </a:extLst>
          </p:cNvPr>
          <p:cNvSpPr>
            <a:spLocks noGrp="1"/>
          </p:cNvSpPr>
          <p:nvPr>
            <p:ph idx="1"/>
          </p:nvPr>
        </p:nvSpPr>
        <p:spPr>
          <a:xfrm>
            <a:off x="1141412" y="1816443"/>
            <a:ext cx="9905999" cy="4695568"/>
          </a:xfrm>
        </p:spPr>
        <p:txBody>
          <a:bodyPr>
            <a:normAutofit lnSpcReduction="10000"/>
          </a:bodyPr>
          <a:lstStyle/>
          <a:p>
            <a:r>
              <a:rPr lang="en-US" dirty="0"/>
              <a:t>The Foursquare API will be used to determine the ideal neighborhood in which to launch the empanada restaurant</a:t>
            </a:r>
          </a:p>
          <a:p>
            <a:r>
              <a:rPr lang="en-US" dirty="0"/>
              <a:t>The neighborhoods will be clustered and subsequently evaluated based on their proximity to corporate office buildings, family style attractions, gyms, other Latin American-style restaurants as well as non-Latin American-style restaurants</a:t>
            </a:r>
          </a:p>
          <a:p>
            <a:r>
              <a:rPr lang="en-US" dirty="0"/>
              <a:t>Because the data available in Foursquare does not include neighborhood specific details, it will be analyzed based on venue categories by postal code first, followed by finding the 10 most common venues per postal code to determine the best location</a:t>
            </a:r>
          </a:p>
        </p:txBody>
      </p:sp>
    </p:spTree>
    <p:extLst>
      <p:ext uri="{BB962C8B-B14F-4D97-AF65-F5344CB8AC3E}">
        <p14:creationId xmlns:p14="http://schemas.microsoft.com/office/powerpoint/2010/main" val="162160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D6D3-418A-824D-BC2C-1C2B122EF38B}"/>
              </a:ext>
            </a:extLst>
          </p:cNvPr>
          <p:cNvSpPr>
            <a:spLocks noGrp="1"/>
          </p:cNvSpPr>
          <p:nvPr>
            <p:ph type="title"/>
          </p:nvPr>
        </p:nvSpPr>
        <p:spPr/>
        <p:txBody>
          <a:bodyPr/>
          <a:lstStyle/>
          <a:p>
            <a:r>
              <a:rPr lang="en-US" dirty="0"/>
              <a:t>Foursquare – Data Cleaning</a:t>
            </a:r>
          </a:p>
        </p:txBody>
      </p:sp>
      <p:pic>
        <p:nvPicPr>
          <p:cNvPr id="5" name="Content Placeholder 4">
            <a:extLst>
              <a:ext uri="{FF2B5EF4-FFF2-40B4-BE49-F238E27FC236}">
                <a16:creationId xmlns:a16="http://schemas.microsoft.com/office/drawing/2014/main" id="{7A334B56-0CE5-FF44-92CD-8DFF06089B27}"/>
              </a:ext>
            </a:extLst>
          </p:cNvPr>
          <p:cNvPicPr>
            <a:picLocks noGrp="1" noChangeAspect="1"/>
          </p:cNvPicPr>
          <p:nvPr>
            <p:ph idx="1"/>
          </p:nvPr>
        </p:nvPicPr>
        <p:blipFill>
          <a:blip r:embed="rId2"/>
          <a:stretch>
            <a:fillRect/>
          </a:stretch>
        </p:blipFill>
        <p:spPr>
          <a:xfrm>
            <a:off x="6824175" y="2449938"/>
            <a:ext cx="4339527" cy="3481937"/>
          </a:xfrm>
        </p:spPr>
      </p:pic>
      <p:sp>
        <p:nvSpPr>
          <p:cNvPr id="6" name="TextBox 5">
            <a:extLst>
              <a:ext uri="{FF2B5EF4-FFF2-40B4-BE49-F238E27FC236}">
                <a16:creationId xmlns:a16="http://schemas.microsoft.com/office/drawing/2014/main" id="{ADB87735-2B0F-034B-9C6F-055F68665DE5}"/>
              </a:ext>
            </a:extLst>
          </p:cNvPr>
          <p:cNvSpPr txBox="1"/>
          <p:nvPr/>
        </p:nvSpPr>
        <p:spPr>
          <a:xfrm>
            <a:off x="1141413" y="2472224"/>
            <a:ext cx="5189049"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Cleaning the data required narrowing the 58 venue categories down to 11</a:t>
            </a:r>
          </a:p>
          <a:p>
            <a:pPr marL="285750" indent="-285750">
              <a:buFont typeface="Arial" panose="020B0604020202020204" pitchFamily="34" charset="0"/>
              <a:buChar char="•"/>
            </a:pPr>
            <a:r>
              <a:rPr lang="en-US" sz="2800" dirty="0"/>
              <a:t>Gaps in the Foursquare data emerged, namely lack of Hotel and Gym information along with few neighborhood listings</a:t>
            </a:r>
          </a:p>
        </p:txBody>
      </p:sp>
    </p:spTree>
    <p:extLst>
      <p:ext uri="{BB962C8B-B14F-4D97-AF65-F5344CB8AC3E}">
        <p14:creationId xmlns:p14="http://schemas.microsoft.com/office/powerpoint/2010/main" val="186836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0A57-1AEB-1F4F-B109-CBC2D46963FF}"/>
              </a:ext>
            </a:extLst>
          </p:cNvPr>
          <p:cNvSpPr>
            <a:spLocks noGrp="1"/>
          </p:cNvSpPr>
          <p:nvPr>
            <p:ph type="title"/>
          </p:nvPr>
        </p:nvSpPr>
        <p:spPr/>
        <p:txBody>
          <a:bodyPr/>
          <a:lstStyle/>
          <a:p>
            <a:r>
              <a:rPr lang="en-US" dirty="0"/>
              <a:t>Filtering for the Competition</a:t>
            </a:r>
          </a:p>
        </p:txBody>
      </p:sp>
      <p:pic>
        <p:nvPicPr>
          <p:cNvPr id="5" name="Content Placeholder 4">
            <a:extLst>
              <a:ext uri="{FF2B5EF4-FFF2-40B4-BE49-F238E27FC236}">
                <a16:creationId xmlns:a16="http://schemas.microsoft.com/office/drawing/2014/main" id="{21019887-58E4-1244-9358-4D9BD08A21DE}"/>
              </a:ext>
            </a:extLst>
          </p:cNvPr>
          <p:cNvPicPr>
            <a:picLocks noGrp="1" noChangeAspect="1"/>
          </p:cNvPicPr>
          <p:nvPr>
            <p:ph idx="1"/>
          </p:nvPr>
        </p:nvPicPr>
        <p:blipFill>
          <a:blip r:embed="rId2"/>
          <a:stretch>
            <a:fillRect/>
          </a:stretch>
        </p:blipFill>
        <p:spPr>
          <a:xfrm>
            <a:off x="1255713" y="1802729"/>
            <a:ext cx="7846916" cy="3507826"/>
          </a:xfrm>
        </p:spPr>
      </p:pic>
      <p:sp>
        <p:nvSpPr>
          <p:cNvPr id="6" name="TextBox 5">
            <a:extLst>
              <a:ext uri="{FF2B5EF4-FFF2-40B4-BE49-F238E27FC236}">
                <a16:creationId xmlns:a16="http://schemas.microsoft.com/office/drawing/2014/main" id="{A54D515C-98A7-8446-9260-330AFF089C42}"/>
              </a:ext>
            </a:extLst>
          </p:cNvPr>
          <p:cNvSpPr txBox="1"/>
          <p:nvPr/>
        </p:nvSpPr>
        <p:spPr>
          <a:xfrm>
            <a:off x="1383323" y="5603631"/>
            <a:ext cx="771930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 Currently, there are only 8 Latin American-themed restaurants in Charlotte</a:t>
            </a:r>
          </a:p>
        </p:txBody>
      </p:sp>
    </p:spTree>
    <p:extLst>
      <p:ext uri="{BB962C8B-B14F-4D97-AF65-F5344CB8AC3E}">
        <p14:creationId xmlns:p14="http://schemas.microsoft.com/office/powerpoint/2010/main" val="27848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000B-5AF0-1647-A2C5-4B35E75221EE}"/>
              </a:ext>
            </a:extLst>
          </p:cNvPr>
          <p:cNvSpPr>
            <a:spLocks noGrp="1"/>
          </p:cNvSpPr>
          <p:nvPr>
            <p:ph type="title"/>
          </p:nvPr>
        </p:nvSpPr>
        <p:spPr/>
        <p:txBody>
          <a:bodyPr/>
          <a:lstStyle/>
          <a:p>
            <a:r>
              <a:rPr lang="en-US" dirty="0"/>
              <a:t>Charlotte’s Venues</a:t>
            </a:r>
          </a:p>
        </p:txBody>
      </p:sp>
      <p:pic>
        <p:nvPicPr>
          <p:cNvPr id="9" name="Content Placeholder 8">
            <a:extLst>
              <a:ext uri="{FF2B5EF4-FFF2-40B4-BE49-F238E27FC236}">
                <a16:creationId xmlns:a16="http://schemas.microsoft.com/office/drawing/2014/main" id="{2423903A-2173-A34D-BA9D-74C4F27D61D2}"/>
              </a:ext>
            </a:extLst>
          </p:cNvPr>
          <p:cNvPicPr>
            <a:picLocks noGrp="1" noChangeAspect="1"/>
          </p:cNvPicPr>
          <p:nvPr>
            <p:ph idx="1"/>
          </p:nvPr>
        </p:nvPicPr>
        <p:blipFill>
          <a:blip r:embed="rId2"/>
          <a:stretch>
            <a:fillRect/>
          </a:stretch>
        </p:blipFill>
        <p:spPr>
          <a:xfrm>
            <a:off x="1141412" y="1909518"/>
            <a:ext cx="5611079" cy="4587223"/>
          </a:xfrm>
        </p:spPr>
      </p:pic>
      <p:sp>
        <p:nvSpPr>
          <p:cNvPr id="10" name="TextBox 9">
            <a:extLst>
              <a:ext uri="{FF2B5EF4-FFF2-40B4-BE49-F238E27FC236}">
                <a16:creationId xmlns:a16="http://schemas.microsoft.com/office/drawing/2014/main" id="{19ABEE9B-787D-3148-B3B5-E51CCFE677F3}"/>
              </a:ext>
            </a:extLst>
          </p:cNvPr>
          <p:cNvSpPr txBox="1"/>
          <p:nvPr/>
        </p:nvSpPr>
        <p:spPr>
          <a:xfrm>
            <a:off x="7350369" y="2239106"/>
            <a:ext cx="369704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Clustering the venues enabled patterns to emerge</a:t>
            </a:r>
          </a:p>
          <a:p>
            <a:pPr marL="285750" indent="-285750">
              <a:buFont typeface="Arial" panose="020B0604020202020204" pitchFamily="34" charset="0"/>
              <a:buChar char="•"/>
            </a:pPr>
            <a:r>
              <a:rPr lang="en-US" sz="2800" dirty="0"/>
              <a:t>The heaviest concentrated areas (in yellow) are in Uptown, Elizabeth, South End and NODA</a:t>
            </a:r>
            <a:r>
              <a:rPr lang="en-US" sz="2800" dirty="0">
                <a:effectLst/>
              </a:rPr>
              <a:t> </a:t>
            </a:r>
            <a:r>
              <a:rPr lang="en-US" sz="2800" dirty="0"/>
              <a:t> </a:t>
            </a:r>
          </a:p>
        </p:txBody>
      </p:sp>
    </p:spTree>
    <p:extLst>
      <p:ext uri="{BB962C8B-B14F-4D97-AF65-F5344CB8AC3E}">
        <p14:creationId xmlns:p14="http://schemas.microsoft.com/office/powerpoint/2010/main" val="90550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87D2-3EC9-7A4E-B489-E5428E420A4A}"/>
              </a:ext>
            </a:extLst>
          </p:cNvPr>
          <p:cNvSpPr>
            <a:spLocks noGrp="1"/>
          </p:cNvSpPr>
          <p:nvPr>
            <p:ph type="title"/>
          </p:nvPr>
        </p:nvSpPr>
        <p:spPr/>
        <p:txBody>
          <a:bodyPr/>
          <a:lstStyle/>
          <a:p>
            <a:r>
              <a:rPr lang="en-US" dirty="0"/>
              <a:t>Latin America versus the Rest</a:t>
            </a:r>
          </a:p>
        </p:txBody>
      </p:sp>
      <p:pic>
        <p:nvPicPr>
          <p:cNvPr id="5" name="Content Placeholder 4">
            <a:extLst>
              <a:ext uri="{FF2B5EF4-FFF2-40B4-BE49-F238E27FC236}">
                <a16:creationId xmlns:a16="http://schemas.microsoft.com/office/drawing/2014/main" id="{34B7C122-E058-AB4E-ADA4-E385C5BE3AC8}"/>
              </a:ext>
            </a:extLst>
          </p:cNvPr>
          <p:cNvPicPr>
            <a:picLocks noGrp="1" noChangeAspect="1"/>
          </p:cNvPicPr>
          <p:nvPr>
            <p:ph idx="1"/>
          </p:nvPr>
        </p:nvPicPr>
        <p:blipFill>
          <a:blip r:embed="rId2"/>
          <a:stretch>
            <a:fillRect/>
          </a:stretch>
        </p:blipFill>
        <p:spPr>
          <a:xfrm>
            <a:off x="5310554" y="1839181"/>
            <a:ext cx="5649753" cy="4667127"/>
          </a:xfrm>
        </p:spPr>
      </p:pic>
      <p:sp>
        <p:nvSpPr>
          <p:cNvPr id="6" name="TextBox 5">
            <a:extLst>
              <a:ext uri="{FF2B5EF4-FFF2-40B4-BE49-F238E27FC236}">
                <a16:creationId xmlns:a16="http://schemas.microsoft.com/office/drawing/2014/main" id="{3068CCD1-D7AC-A844-9E3F-D20FC37B504B}"/>
              </a:ext>
            </a:extLst>
          </p:cNvPr>
          <p:cNvSpPr txBox="1"/>
          <p:nvPr/>
        </p:nvSpPr>
        <p:spPr>
          <a:xfrm>
            <a:off x="1141413" y="1887415"/>
            <a:ext cx="408203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8 Latin American restaurants (in purple) are outside of the center of Charlotte </a:t>
            </a:r>
          </a:p>
          <a:p>
            <a:pPr marL="285750" indent="-285750">
              <a:buFont typeface="Arial" panose="020B0604020202020204" pitchFamily="34" charset="0"/>
              <a:buChar char="•"/>
            </a:pPr>
            <a:r>
              <a:rPr lang="en-US" sz="2400" dirty="0"/>
              <a:t>Another gap exposed:  there are definitely more than 4 restaurants (in yellow) in Uptown Charlotte</a:t>
            </a:r>
          </a:p>
          <a:p>
            <a:pPr marL="285750" indent="-285750">
              <a:buFont typeface="Arial" panose="020B0604020202020204" pitchFamily="34" charset="0"/>
              <a:buChar char="•"/>
            </a:pPr>
            <a:r>
              <a:rPr lang="en-US" sz="2400" dirty="0"/>
              <a:t>The Foursquare API is considered to be the source of truth for this analysis</a:t>
            </a:r>
          </a:p>
        </p:txBody>
      </p:sp>
    </p:spTree>
    <p:extLst>
      <p:ext uri="{BB962C8B-B14F-4D97-AF65-F5344CB8AC3E}">
        <p14:creationId xmlns:p14="http://schemas.microsoft.com/office/powerpoint/2010/main" val="412556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9130-6A50-0A4B-9373-C77D72320824}"/>
              </a:ext>
            </a:extLst>
          </p:cNvPr>
          <p:cNvSpPr>
            <a:spLocks noGrp="1"/>
          </p:cNvSpPr>
          <p:nvPr>
            <p:ph type="title"/>
          </p:nvPr>
        </p:nvSpPr>
        <p:spPr/>
        <p:txBody>
          <a:bodyPr/>
          <a:lstStyle/>
          <a:p>
            <a:r>
              <a:rPr lang="en-US" dirty="0"/>
              <a:t>Arts, Entertainment…Shopping</a:t>
            </a:r>
          </a:p>
        </p:txBody>
      </p:sp>
      <p:pic>
        <p:nvPicPr>
          <p:cNvPr id="5" name="Content Placeholder 4">
            <a:extLst>
              <a:ext uri="{FF2B5EF4-FFF2-40B4-BE49-F238E27FC236}">
                <a16:creationId xmlns:a16="http://schemas.microsoft.com/office/drawing/2014/main" id="{09CE848D-FB62-8F45-A2DC-A4F271873422}"/>
              </a:ext>
            </a:extLst>
          </p:cNvPr>
          <p:cNvPicPr>
            <a:picLocks noGrp="1" noChangeAspect="1"/>
          </p:cNvPicPr>
          <p:nvPr>
            <p:ph idx="1"/>
          </p:nvPr>
        </p:nvPicPr>
        <p:blipFill>
          <a:blip r:embed="rId2"/>
          <a:stretch>
            <a:fillRect/>
          </a:stretch>
        </p:blipFill>
        <p:spPr>
          <a:xfrm>
            <a:off x="1141413" y="1828800"/>
            <a:ext cx="5163271" cy="4185138"/>
          </a:xfrm>
        </p:spPr>
      </p:pic>
      <p:sp>
        <p:nvSpPr>
          <p:cNvPr id="6" name="TextBox 5">
            <a:extLst>
              <a:ext uri="{FF2B5EF4-FFF2-40B4-BE49-F238E27FC236}">
                <a16:creationId xmlns:a16="http://schemas.microsoft.com/office/drawing/2014/main" id="{B09F3F2C-13F0-A84F-A450-A12509F58A08}"/>
              </a:ext>
            </a:extLst>
          </p:cNvPr>
          <p:cNvSpPr txBox="1"/>
          <p:nvPr/>
        </p:nvSpPr>
        <p:spPr>
          <a:xfrm>
            <a:off x="6529753" y="1828800"/>
            <a:ext cx="405618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Uptown Charlotte contains the heaviest concentration of the cultural, arts, entertainment, gym and shopping venues (in green) ... And yet no Latin American Restaurants (in purple)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4660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AFC0-16F6-444A-9AB4-3325837523C9}"/>
              </a:ext>
            </a:extLst>
          </p:cNvPr>
          <p:cNvSpPr>
            <a:spLocks noGrp="1"/>
          </p:cNvSpPr>
          <p:nvPr>
            <p:ph type="title"/>
          </p:nvPr>
        </p:nvSpPr>
        <p:spPr/>
        <p:txBody>
          <a:bodyPr/>
          <a:lstStyle/>
          <a:p>
            <a:r>
              <a:rPr lang="en-US" dirty="0"/>
              <a:t>K-means clustering</a:t>
            </a:r>
          </a:p>
        </p:txBody>
      </p:sp>
      <p:pic>
        <p:nvPicPr>
          <p:cNvPr id="5" name="Content Placeholder 4">
            <a:extLst>
              <a:ext uri="{FF2B5EF4-FFF2-40B4-BE49-F238E27FC236}">
                <a16:creationId xmlns:a16="http://schemas.microsoft.com/office/drawing/2014/main" id="{6C1DDADF-224E-F941-A070-CE2989B6B46E}"/>
              </a:ext>
            </a:extLst>
          </p:cNvPr>
          <p:cNvPicPr>
            <a:picLocks noGrp="1" noChangeAspect="1"/>
          </p:cNvPicPr>
          <p:nvPr>
            <p:ph idx="1"/>
          </p:nvPr>
        </p:nvPicPr>
        <p:blipFill>
          <a:blip r:embed="rId2"/>
          <a:stretch>
            <a:fillRect/>
          </a:stretch>
        </p:blipFill>
        <p:spPr>
          <a:xfrm>
            <a:off x="1141413" y="1771956"/>
            <a:ext cx="6108700" cy="4277152"/>
          </a:xfrm>
        </p:spPr>
      </p:pic>
      <p:sp>
        <p:nvSpPr>
          <p:cNvPr id="6" name="TextBox 5">
            <a:extLst>
              <a:ext uri="{FF2B5EF4-FFF2-40B4-BE49-F238E27FC236}">
                <a16:creationId xmlns:a16="http://schemas.microsoft.com/office/drawing/2014/main" id="{F6A20529-115B-F543-AFE3-96B27515783D}"/>
              </a:ext>
            </a:extLst>
          </p:cNvPr>
          <p:cNvSpPr txBox="1"/>
          <p:nvPr/>
        </p:nvSpPr>
        <p:spPr>
          <a:xfrm>
            <a:off x="7620001" y="1771956"/>
            <a:ext cx="4243754" cy="5170646"/>
          </a:xfrm>
          <a:prstGeom prst="rect">
            <a:avLst/>
          </a:prstGeom>
          <a:noFill/>
        </p:spPr>
        <p:txBody>
          <a:bodyPr wrap="square" rtlCol="0">
            <a:spAutoFit/>
          </a:bodyPr>
          <a:lstStyle/>
          <a:p>
            <a:pPr marL="285750" indent="-285750">
              <a:buFont typeface="Arial" panose="020B0604020202020204" pitchFamily="34" charset="0"/>
              <a:buChar char="•"/>
            </a:pPr>
            <a:r>
              <a:rPr lang="en-US" sz="2400" dirty="0"/>
              <a:t>If the k is too low, the model will be too complex </a:t>
            </a:r>
          </a:p>
          <a:p>
            <a:pPr marL="285750" indent="-285750">
              <a:buFont typeface="Arial" panose="020B0604020202020204" pitchFamily="34" charset="0"/>
              <a:buChar char="•"/>
            </a:pPr>
            <a:r>
              <a:rPr lang="en-US" sz="2400" dirty="0"/>
              <a:t>If the k is too high, it will be an overly generalized model</a:t>
            </a:r>
          </a:p>
          <a:p>
            <a:pPr marL="285750" indent="-285750">
              <a:buFont typeface="Arial" panose="020B0604020202020204" pitchFamily="34" charset="0"/>
              <a:buChar char="•"/>
            </a:pPr>
            <a:r>
              <a:rPr lang="en-US" sz="2400" dirty="0"/>
              <a:t>Neither of which would be ideal for predictive purposes</a:t>
            </a:r>
            <a:r>
              <a:rPr lang="en-US" sz="2400" dirty="0">
                <a:effectLst/>
              </a:rPr>
              <a:t> </a:t>
            </a:r>
          </a:p>
          <a:p>
            <a:pPr marL="285750" indent="-285750">
              <a:buFont typeface="Arial" panose="020B0604020202020204" pitchFamily="34" charset="0"/>
              <a:buChar char="•"/>
            </a:pPr>
            <a:r>
              <a:rPr lang="en-US" sz="2400" dirty="0"/>
              <a:t>*The graph appears to indicate that 3 could be the optimal k, however several iterations of this clustering analysis produced an outcome that made more sense when using 6 clusters</a:t>
            </a:r>
          </a:p>
          <a:p>
            <a:endParaRPr lang="en-US" dirty="0"/>
          </a:p>
        </p:txBody>
      </p:sp>
    </p:spTree>
    <p:extLst>
      <p:ext uri="{BB962C8B-B14F-4D97-AF65-F5344CB8AC3E}">
        <p14:creationId xmlns:p14="http://schemas.microsoft.com/office/powerpoint/2010/main" val="1100476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{5D467693-7087-D342-BE54-7F6B4624C713}tf10001122</Template>
  <TotalTime>69</TotalTime>
  <Words>631</Words>
  <Application>Microsoft Macintosh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Applied Data Science Capstone Project </vt:lpstr>
      <vt:lpstr>The Battle of Neighborhoods – Charlotte, NC </vt:lpstr>
      <vt:lpstr>Data Acquisition</vt:lpstr>
      <vt:lpstr>Foursquare – Data Cleaning</vt:lpstr>
      <vt:lpstr>Filtering for the Competition</vt:lpstr>
      <vt:lpstr>Charlotte’s Venues</vt:lpstr>
      <vt:lpstr>Latin America versus the Rest</vt:lpstr>
      <vt:lpstr>Arts, Entertainment…Shopping</vt:lpstr>
      <vt:lpstr>K-means clustering</vt:lpstr>
      <vt:lpstr>K-means Clustering</vt:lpstr>
      <vt:lpstr>And the winner is….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Project </dc:title>
  <dc:creator>Microsoft Office User</dc:creator>
  <cp:lastModifiedBy>Microsoft Office User</cp:lastModifiedBy>
  <cp:revision>10</cp:revision>
  <dcterms:created xsi:type="dcterms:W3CDTF">2021-03-11T12:49:35Z</dcterms:created>
  <dcterms:modified xsi:type="dcterms:W3CDTF">2021-03-11T13:59:19Z</dcterms:modified>
</cp:coreProperties>
</file>