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94660"/>
  </p:normalViewPr>
  <p:slideViewPr>
    <p:cSldViewPr snapToGrid="0">
      <p:cViewPr varScale="1">
        <p:scale>
          <a:sx n="75" d="100"/>
          <a:sy n="75" d="100"/>
        </p:scale>
        <p:origin x="732" y="2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ia D" userId="8122d69c9814eeea" providerId="LiveId" clId="{D5CB4459-FC47-4F1F-B354-28E7DE8473B7}"/>
    <pc:docChg chg="modSld">
      <pc:chgData name="Victoria D" userId="8122d69c9814eeea" providerId="LiveId" clId="{D5CB4459-FC47-4F1F-B354-28E7DE8473B7}" dt="2025-04-22T03:54:10.217" v="0" actId="20577"/>
      <pc:docMkLst>
        <pc:docMk/>
      </pc:docMkLst>
      <pc:sldChg chg="modSp mod">
        <pc:chgData name="Victoria D" userId="8122d69c9814eeea" providerId="LiveId" clId="{D5CB4459-FC47-4F1F-B354-28E7DE8473B7}" dt="2025-04-22T03:54:10.217" v="0" actId="20577"/>
        <pc:sldMkLst>
          <pc:docMk/>
          <pc:sldMk cId="2646622221" sldId="257"/>
        </pc:sldMkLst>
        <pc:spChg chg="mod">
          <ac:chgData name="Victoria D" userId="8122d69c9814eeea" providerId="LiveId" clId="{D5CB4459-FC47-4F1F-B354-28E7DE8473B7}" dt="2025-04-22T03:54:10.217" v="0" actId="20577"/>
          <ac:spMkLst>
            <pc:docMk/>
            <pc:sldMk cId="2646622221" sldId="257"/>
            <ac:spMk id="9" creationId="{D8D60F13-8E08-8349-B782-153550A7F49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61A9B2-E388-49E4-B355-03F34D11D941}"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D810E-A3CB-4574-8D71-09121F2AFA0C}" type="slidenum">
              <a:rPr lang="en-US" smtClean="0"/>
              <a:t>‹#›</a:t>
            </a:fld>
            <a:endParaRPr lang="en-US"/>
          </a:p>
        </p:txBody>
      </p:sp>
    </p:spTree>
    <p:extLst>
      <p:ext uri="{BB962C8B-B14F-4D97-AF65-F5344CB8AC3E}">
        <p14:creationId xmlns:p14="http://schemas.microsoft.com/office/powerpoint/2010/main" val="153478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1A9B2-E388-49E4-B355-03F34D11D941}"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D810E-A3CB-4574-8D71-09121F2AFA0C}" type="slidenum">
              <a:rPr lang="en-US" smtClean="0"/>
              <a:t>‹#›</a:t>
            </a:fld>
            <a:endParaRPr lang="en-US"/>
          </a:p>
        </p:txBody>
      </p:sp>
    </p:spTree>
    <p:extLst>
      <p:ext uri="{BB962C8B-B14F-4D97-AF65-F5344CB8AC3E}">
        <p14:creationId xmlns:p14="http://schemas.microsoft.com/office/powerpoint/2010/main" val="398142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1A9B2-E388-49E4-B355-03F34D11D941}"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D810E-A3CB-4574-8D71-09121F2AFA0C}" type="slidenum">
              <a:rPr lang="en-US" smtClean="0"/>
              <a:t>‹#›</a:t>
            </a:fld>
            <a:endParaRPr lang="en-US"/>
          </a:p>
        </p:txBody>
      </p:sp>
    </p:spTree>
    <p:extLst>
      <p:ext uri="{BB962C8B-B14F-4D97-AF65-F5344CB8AC3E}">
        <p14:creationId xmlns:p14="http://schemas.microsoft.com/office/powerpoint/2010/main" val="239473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1A9B2-E388-49E4-B355-03F34D11D941}"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D810E-A3CB-4574-8D71-09121F2AFA0C}" type="slidenum">
              <a:rPr lang="en-US" smtClean="0"/>
              <a:t>‹#›</a:t>
            </a:fld>
            <a:endParaRPr lang="en-US"/>
          </a:p>
        </p:txBody>
      </p:sp>
    </p:spTree>
    <p:extLst>
      <p:ext uri="{BB962C8B-B14F-4D97-AF65-F5344CB8AC3E}">
        <p14:creationId xmlns:p14="http://schemas.microsoft.com/office/powerpoint/2010/main" val="151167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1A9B2-E388-49E4-B355-03F34D11D941}"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D810E-A3CB-4574-8D71-09121F2AFA0C}" type="slidenum">
              <a:rPr lang="en-US" smtClean="0"/>
              <a:t>‹#›</a:t>
            </a:fld>
            <a:endParaRPr lang="en-US"/>
          </a:p>
        </p:txBody>
      </p:sp>
    </p:spTree>
    <p:extLst>
      <p:ext uri="{BB962C8B-B14F-4D97-AF65-F5344CB8AC3E}">
        <p14:creationId xmlns:p14="http://schemas.microsoft.com/office/powerpoint/2010/main" val="353989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1A9B2-E388-49E4-B355-03F34D11D941}"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D810E-A3CB-4574-8D71-09121F2AFA0C}" type="slidenum">
              <a:rPr lang="en-US" smtClean="0"/>
              <a:t>‹#›</a:t>
            </a:fld>
            <a:endParaRPr lang="en-US"/>
          </a:p>
        </p:txBody>
      </p:sp>
    </p:spTree>
    <p:extLst>
      <p:ext uri="{BB962C8B-B14F-4D97-AF65-F5344CB8AC3E}">
        <p14:creationId xmlns:p14="http://schemas.microsoft.com/office/powerpoint/2010/main" val="3362596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1A9B2-E388-49E4-B355-03F34D11D941}"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9D810E-A3CB-4574-8D71-09121F2AFA0C}" type="slidenum">
              <a:rPr lang="en-US" smtClean="0"/>
              <a:t>‹#›</a:t>
            </a:fld>
            <a:endParaRPr lang="en-US"/>
          </a:p>
        </p:txBody>
      </p:sp>
    </p:spTree>
    <p:extLst>
      <p:ext uri="{BB962C8B-B14F-4D97-AF65-F5344CB8AC3E}">
        <p14:creationId xmlns:p14="http://schemas.microsoft.com/office/powerpoint/2010/main" val="267231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61A9B2-E388-49E4-B355-03F34D11D941}"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9D810E-A3CB-4574-8D71-09121F2AFA0C}" type="slidenum">
              <a:rPr lang="en-US" smtClean="0"/>
              <a:t>‹#›</a:t>
            </a:fld>
            <a:endParaRPr lang="en-US"/>
          </a:p>
        </p:txBody>
      </p:sp>
    </p:spTree>
    <p:extLst>
      <p:ext uri="{BB962C8B-B14F-4D97-AF65-F5344CB8AC3E}">
        <p14:creationId xmlns:p14="http://schemas.microsoft.com/office/powerpoint/2010/main" val="159233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1A9B2-E388-49E4-B355-03F34D11D941}"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9D810E-A3CB-4574-8D71-09121F2AFA0C}" type="slidenum">
              <a:rPr lang="en-US" smtClean="0"/>
              <a:t>‹#›</a:t>
            </a:fld>
            <a:endParaRPr lang="en-US"/>
          </a:p>
        </p:txBody>
      </p:sp>
    </p:spTree>
    <p:extLst>
      <p:ext uri="{BB962C8B-B14F-4D97-AF65-F5344CB8AC3E}">
        <p14:creationId xmlns:p14="http://schemas.microsoft.com/office/powerpoint/2010/main" val="4204299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1A9B2-E388-49E4-B355-03F34D11D941}"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D810E-A3CB-4574-8D71-09121F2AFA0C}" type="slidenum">
              <a:rPr lang="en-US" smtClean="0"/>
              <a:t>‹#›</a:t>
            </a:fld>
            <a:endParaRPr lang="en-US"/>
          </a:p>
        </p:txBody>
      </p:sp>
    </p:spTree>
    <p:extLst>
      <p:ext uri="{BB962C8B-B14F-4D97-AF65-F5344CB8AC3E}">
        <p14:creationId xmlns:p14="http://schemas.microsoft.com/office/powerpoint/2010/main" val="201336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1A9B2-E388-49E4-B355-03F34D11D941}"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D810E-A3CB-4574-8D71-09121F2AFA0C}" type="slidenum">
              <a:rPr lang="en-US" smtClean="0"/>
              <a:t>‹#›</a:t>
            </a:fld>
            <a:endParaRPr lang="en-US"/>
          </a:p>
        </p:txBody>
      </p:sp>
    </p:spTree>
    <p:extLst>
      <p:ext uri="{BB962C8B-B14F-4D97-AF65-F5344CB8AC3E}">
        <p14:creationId xmlns:p14="http://schemas.microsoft.com/office/powerpoint/2010/main" val="121929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1A9B2-E388-49E4-B355-03F34D11D941}" type="datetimeFigureOut">
              <a:rPr lang="en-US" smtClean="0"/>
              <a:t>4/21/2025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D810E-A3CB-4574-8D71-09121F2AFA0C}" type="slidenum">
              <a:rPr lang="en-US" smtClean="0"/>
              <a:t>‹#›</a:t>
            </a:fld>
            <a:endParaRPr lang="en-US"/>
          </a:p>
        </p:txBody>
      </p:sp>
    </p:spTree>
    <p:extLst>
      <p:ext uri="{BB962C8B-B14F-4D97-AF65-F5344CB8AC3E}">
        <p14:creationId xmlns:p14="http://schemas.microsoft.com/office/powerpoint/2010/main" val="149599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6A381A8-0E8E-D9C2-D590-5C62B6C282C4}"/>
              </a:ext>
            </a:extLst>
          </p:cNvPr>
          <p:cNvSpPr>
            <a:spLocks noGrp="1"/>
          </p:cNvSpPr>
          <p:nvPr>
            <p:ph type="ctrTitle"/>
          </p:nvPr>
        </p:nvSpPr>
        <p:spPr>
          <a:xfrm>
            <a:off x="1255056" y="5645360"/>
            <a:ext cx="9681882" cy="739880"/>
          </a:xfrm>
        </p:spPr>
        <p:txBody>
          <a:bodyPr anchor="b">
            <a:normAutofit fontScale="90000"/>
          </a:bodyPr>
          <a:lstStyle/>
          <a:p>
            <a:pPr rtl="0" eaLnBrk="1" latinLnBrk="0" hangingPunct="1">
              <a:spcBef>
                <a:spcPts val="1000"/>
              </a:spcBef>
            </a:pPr>
            <a:r>
              <a:rPr lang="en-US" sz="4000" dirty="0">
                <a:solidFill>
                  <a:schemeClr val="tx1">
                    <a:lumMod val="85000"/>
                    <a:lumOff val="15000"/>
                  </a:schemeClr>
                </a:solidFill>
              </a:rPr>
              <a:t>The Mindful Beauty</a:t>
            </a:r>
            <a:br>
              <a:rPr lang="en-US" sz="1800" dirty="0">
                <a:solidFill>
                  <a:schemeClr val="tx1">
                    <a:lumMod val="85000"/>
                    <a:lumOff val="15000"/>
                  </a:schemeClr>
                </a:solidFill>
              </a:rPr>
            </a:br>
            <a:r>
              <a:rPr lang="en-US" sz="1800" b="1" dirty="0">
                <a:solidFill>
                  <a:schemeClr val="tx1">
                    <a:lumMod val="85000"/>
                    <a:lumOff val="15000"/>
                  </a:schemeClr>
                </a:solidFill>
              </a:rPr>
              <a:t>Shopping with a Conscience - Because Beauty Shouldn't Cost the Planet.</a:t>
            </a:r>
            <a:br>
              <a:rPr lang="en-US" sz="1800" b="1" dirty="0">
                <a:solidFill>
                  <a:schemeClr val="tx1">
                    <a:lumMod val="85000"/>
                    <a:lumOff val="15000"/>
                  </a:schemeClr>
                </a:solidFill>
              </a:rPr>
            </a:br>
            <a:br>
              <a:rPr lang="en-US" sz="900" b="1" dirty="0">
                <a:solidFill>
                  <a:schemeClr val="tx1">
                    <a:lumMod val="85000"/>
                    <a:lumOff val="15000"/>
                  </a:schemeClr>
                </a:solidFill>
              </a:rPr>
            </a:br>
            <a:br>
              <a:rPr lang="en-US" sz="900" dirty="0">
                <a:solidFill>
                  <a:schemeClr val="tx1">
                    <a:lumMod val="85000"/>
                    <a:lumOff val="15000"/>
                  </a:schemeClr>
                </a:solidFill>
                <a:effectLst/>
                <a:latin typeface="Aptos" panose="020B0004020202020204" pitchFamily="34" charset="0"/>
              </a:rPr>
            </a:br>
            <a:br>
              <a:rPr lang="en-US" sz="900" dirty="0">
                <a:solidFill>
                  <a:schemeClr val="tx1">
                    <a:lumMod val="85000"/>
                    <a:lumOff val="15000"/>
                  </a:schemeClr>
                </a:solidFill>
              </a:rPr>
            </a:br>
            <a:endParaRPr lang="en-US" sz="900" b="1" dirty="0">
              <a:solidFill>
                <a:schemeClr val="tx1">
                  <a:lumMod val="85000"/>
                  <a:lumOff val="15000"/>
                </a:schemeClr>
              </a:solidFill>
            </a:endParaRPr>
          </a:p>
        </p:txBody>
      </p:sp>
      <p:sp>
        <p:nvSpPr>
          <p:cNvPr id="17" name="Content Placeholder 16">
            <a:extLst>
              <a:ext uri="{FF2B5EF4-FFF2-40B4-BE49-F238E27FC236}">
                <a16:creationId xmlns:a16="http://schemas.microsoft.com/office/drawing/2014/main" id="{41421781-9492-72E0-AE9A-2D5C3719C177}"/>
              </a:ext>
            </a:extLst>
          </p:cNvPr>
          <p:cNvSpPr>
            <a:spLocks noGrp="1"/>
          </p:cNvSpPr>
          <p:nvPr>
            <p:ph type="subTitle" idx="1"/>
          </p:nvPr>
        </p:nvSpPr>
        <p:spPr>
          <a:xfrm>
            <a:off x="2438398" y="5846821"/>
            <a:ext cx="7315199" cy="336959"/>
          </a:xfrm>
        </p:spPr>
        <p:txBody>
          <a:bodyPr anchor="t">
            <a:noAutofit/>
          </a:bodyPr>
          <a:lstStyle/>
          <a:p>
            <a:pPr marL="0" indent="0" rtl="0" eaLnBrk="1" latinLnBrk="0" hangingPunct="1">
              <a:spcBef>
                <a:spcPts val="1000"/>
              </a:spcBef>
              <a:buNone/>
            </a:pPr>
            <a:br>
              <a:rPr lang="en-US" sz="1200" dirty="0">
                <a:solidFill>
                  <a:schemeClr val="tx1">
                    <a:lumMod val="85000"/>
                    <a:lumOff val="15000"/>
                  </a:schemeClr>
                </a:solidFill>
              </a:rPr>
            </a:br>
            <a:r>
              <a:rPr lang="en-US" sz="1200" dirty="0">
                <a:solidFill>
                  <a:schemeClr val="tx1">
                    <a:lumMod val="85000"/>
                    <a:lumOff val="15000"/>
                  </a:schemeClr>
                </a:solidFill>
              </a:rPr>
              <a:t>Coder: Victoria Dablah</a:t>
            </a:r>
          </a:p>
        </p:txBody>
      </p:sp>
      <p:pic>
        <p:nvPicPr>
          <p:cNvPr id="34" name="Picture 33">
            <a:extLst>
              <a:ext uri="{FF2B5EF4-FFF2-40B4-BE49-F238E27FC236}">
                <a16:creationId xmlns:a16="http://schemas.microsoft.com/office/drawing/2014/main" id="{651B7EBD-A2E2-62AE-FE7E-F2B5532A5F7B}"/>
              </a:ext>
            </a:extLst>
          </p:cNvPr>
          <p:cNvPicPr>
            <a:picLocks noChangeAspect="1"/>
          </p:cNvPicPr>
          <p:nvPr/>
        </p:nvPicPr>
        <p:blipFill>
          <a:blip r:embed="rId2"/>
          <a:srcRect b="14166"/>
          <a:stretch/>
        </p:blipFill>
        <p:spPr>
          <a:xfrm>
            <a:off x="1721152" y="579473"/>
            <a:ext cx="8749695" cy="4224493"/>
          </a:xfrm>
          <a:prstGeom prst="rect">
            <a:avLst/>
          </a:prstGeom>
        </p:spPr>
      </p:pic>
    </p:spTree>
    <p:extLst>
      <p:ext uri="{BB962C8B-B14F-4D97-AF65-F5344CB8AC3E}">
        <p14:creationId xmlns:p14="http://schemas.microsoft.com/office/powerpoint/2010/main" val="156889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5" name="Rectangle 208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Freeform: Shape 208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DA5E04-8CCC-54E2-8521-0BFAEBFA123E}"/>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4400" kern="1200">
                <a:solidFill>
                  <a:schemeClr val="tx1"/>
                </a:solidFill>
                <a:latin typeface="+mj-lt"/>
                <a:ea typeface="+mj-ea"/>
                <a:cs typeface="+mj-cs"/>
              </a:rPr>
              <a:t>About the App</a:t>
            </a:r>
          </a:p>
        </p:txBody>
      </p:sp>
      <p:sp>
        <p:nvSpPr>
          <p:cNvPr id="4" name="Text Placeholder 3">
            <a:extLst>
              <a:ext uri="{FF2B5EF4-FFF2-40B4-BE49-F238E27FC236}">
                <a16:creationId xmlns:a16="http://schemas.microsoft.com/office/drawing/2014/main" id="{3EB45623-1D03-0FB5-21CD-08755C39BC5B}"/>
              </a:ext>
            </a:extLst>
          </p:cNvPr>
          <p:cNvSpPr>
            <a:spLocks noGrp="1"/>
          </p:cNvSpPr>
          <p:nvPr>
            <p:ph type="body" sz="half" idx="2"/>
          </p:nvPr>
        </p:nvSpPr>
        <p:spPr>
          <a:xfrm>
            <a:off x="838200" y="1844479"/>
            <a:ext cx="3427001" cy="3908586"/>
          </a:xfrm>
        </p:spPr>
        <p:txBody>
          <a:bodyPr vert="horz" lIns="91440" tIns="45720" rIns="91440" bIns="45720" rtlCol="0">
            <a:normAutofit/>
          </a:bodyPr>
          <a:lstStyle/>
          <a:p>
            <a:r>
              <a:rPr lang="en-US" dirty="0"/>
              <a:t>An app designed for shoppers who want to be </a:t>
            </a:r>
            <a:r>
              <a:rPr lang="en-US" i="1" dirty="0"/>
              <a:t>mindful</a:t>
            </a:r>
            <a:r>
              <a:rPr lang="en-US" dirty="0"/>
              <a:t> of the ethical and sustainability practices behind their favorite skincare brands. Using real data from The Good Shopping Guide, The Mindful Beauty allows users to explore 47 different skincare brands, and their ratings based on various criteria, including Animal Welfare, Human Rights, Genetic Modification, and more. Users will also be able to compare brands, access detailed scores for each criterion, and filter brands according to specific criteria or ratings.</a:t>
            </a:r>
          </a:p>
          <a:p>
            <a:pPr>
              <a:spcBef>
                <a:spcPts val="1000"/>
              </a:spcBef>
            </a:pPr>
            <a:r>
              <a:rPr lang="en-US" dirty="0"/>
              <a:t>Tools: Python, Streamlit </a:t>
            </a:r>
          </a:p>
        </p:txBody>
      </p:sp>
      <p:pic>
        <p:nvPicPr>
          <p:cNvPr id="2050" name="Picture 2" descr="The Vintage Marquee: The Legacy of &quot;Breakfast at Tiffany's&quot;">
            <a:extLst>
              <a:ext uri="{FF2B5EF4-FFF2-40B4-BE49-F238E27FC236}">
                <a16:creationId xmlns:a16="http://schemas.microsoft.com/office/drawing/2014/main" id="{AAB44BA9-BA08-81A9-0404-03EB8794C9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3865" r="-1" b="14115"/>
          <a:stretch/>
        </p:blipFill>
        <p:spPr bwMode="auto">
          <a:xfrm>
            <a:off x="5445457" y="687524"/>
            <a:ext cx="6155141" cy="550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13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CC4BD242-8EFF-2B71-88C4-C30397F0268F}"/>
              </a:ext>
            </a:extLst>
          </p:cNvPr>
          <p:cNvSpPr>
            <a:spLocks noGrp="1"/>
          </p:cNvSpPr>
          <p:nvPr>
            <p:ph type="title"/>
          </p:nvPr>
        </p:nvSpPr>
        <p:spPr>
          <a:xfrm>
            <a:off x="7476857" y="856538"/>
            <a:ext cx="4140014" cy="1330839"/>
          </a:xfrm>
        </p:spPr>
        <p:txBody>
          <a:bodyPr vert="horz" lIns="91440" tIns="45720" rIns="91440" bIns="45720" rtlCol="0" anchor="ctr">
            <a:normAutofit/>
          </a:bodyPr>
          <a:lstStyle/>
          <a:p>
            <a:r>
              <a:rPr lang="en-US" sz="4400" dirty="0"/>
              <a:t>What's next?</a:t>
            </a:r>
          </a:p>
        </p:txBody>
      </p:sp>
      <p:pic>
        <p:nvPicPr>
          <p:cNvPr id="19" name="Picture 18">
            <a:extLst>
              <a:ext uri="{FF2B5EF4-FFF2-40B4-BE49-F238E27FC236}">
                <a16:creationId xmlns:a16="http://schemas.microsoft.com/office/drawing/2014/main" id="{65879742-5062-393F-98E9-07705A7647CC}"/>
              </a:ext>
            </a:extLst>
          </p:cNvPr>
          <p:cNvPicPr>
            <a:picLocks noChangeAspect="1"/>
          </p:cNvPicPr>
          <p:nvPr/>
        </p:nvPicPr>
        <p:blipFill>
          <a:blip r:embed="rId2">
            <a:extLst>
              <a:ext uri="{28A0092B-C50C-407E-A947-70E740481C1C}">
                <a14:useLocalDpi xmlns:a14="http://schemas.microsoft.com/office/drawing/2010/main" val="0"/>
              </a:ext>
            </a:extLst>
          </a:blip>
          <a:srcRect t="8583" r="2" b="2"/>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9" name="Text Placeholder 8">
            <a:extLst>
              <a:ext uri="{FF2B5EF4-FFF2-40B4-BE49-F238E27FC236}">
                <a16:creationId xmlns:a16="http://schemas.microsoft.com/office/drawing/2014/main" id="{D8D60F13-8E08-8349-B782-153550A7F495}"/>
              </a:ext>
            </a:extLst>
          </p:cNvPr>
          <p:cNvSpPr>
            <a:spLocks noGrp="1"/>
          </p:cNvSpPr>
          <p:nvPr>
            <p:ph type="body" sz="half" idx="2"/>
          </p:nvPr>
        </p:nvSpPr>
        <p:spPr>
          <a:xfrm>
            <a:off x="7476858" y="2187378"/>
            <a:ext cx="4140013" cy="3908586"/>
          </a:xfrm>
        </p:spPr>
        <p:txBody>
          <a:bodyPr vert="horz" lIns="91440" tIns="45720" rIns="91440" bIns="45720" rtlCol="0">
            <a:normAutofit/>
          </a:bodyPr>
          <a:lstStyle/>
          <a:p>
            <a:r>
              <a:rPr lang="en-US" sz="2000" dirty="0"/>
              <a:t>I plan to integrate Streamlit and increase the scope of my project by including </a:t>
            </a:r>
            <a:r>
              <a:rPr lang="en-US" sz="2000"/>
              <a:t>fashion brands, </a:t>
            </a:r>
            <a:r>
              <a:rPr lang="en-US" sz="2000" dirty="0"/>
              <a:t>stay tuned!</a:t>
            </a:r>
          </a:p>
          <a:p>
            <a:pPr indent="-228600">
              <a:spcBef>
                <a:spcPts val="10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264662222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135</TotalTime>
  <Words>146</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Arial</vt:lpstr>
      <vt:lpstr>Calibri</vt:lpstr>
      <vt:lpstr>Calibri Light</vt:lpstr>
      <vt:lpstr>Office 2013 - 2022 Theme</vt:lpstr>
      <vt:lpstr>The Mindful Beauty Shopping with a Conscience - Because Beauty Shouldn't Cost the Planet.    </vt:lpstr>
      <vt:lpstr>About the App</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Victoria D</dc:creator>
  <cp:lastModifiedBy>Victoria D</cp:lastModifiedBy>
  <cp:revision>1</cp:revision>
  <dcterms:created xsi:type="dcterms:W3CDTF">2025-04-22T01:36:28Z</dcterms:created>
  <dcterms:modified xsi:type="dcterms:W3CDTF">2025-04-22T03:54:12Z</dcterms:modified>
</cp:coreProperties>
</file>