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83" r:id="rId12"/>
    <p:sldId id="266" r:id="rId13"/>
    <p:sldId id="269" r:id="rId14"/>
    <p:sldId id="270" r:id="rId15"/>
    <p:sldId id="267" r:id="rId16"/>
    <p:sldId id="268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90" r:id="rId26"/>
    <p:sldId id="280" r:id="rId27"/>
    <p:sldId id="281" r:id="rId28"/>
    <p:sldId id="282" r:id="rId29"/>
    <p:sldId id="284" r:id="rId30"/>
    <p:sldId id="285" r:id="rId31"/>
    <p:sldId id="286" r:id="rId32"/>
    <p:sldId id="288" r:id="rId33"/>
    <p:sldId id="287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087-5FF6-443D-B8DE-8D9BB17336FF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23188-1D77-47DB-8784-955EF17B9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0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3188-1D77-47DB-8784-955EF17B9D7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48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72464-2CAF-4AAB-9211-4A8A7010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6623D-C9DF-4335-BB0E-2D336EB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F8588A-5B18-4965-A736-3501F531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FC295-8BC3-4C17-9BA2-17135C6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53F46-4D81-4822-B254-C35551D7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23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A7BE4-022A-45F9-B381-D8BF7604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D0A421-6C14-4E43-9F04-DCF8F718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CB64D2-0D3F-4FB6-A91D-62DAB5BA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297C07-FBCA-4FA2-B6D9-19912BF7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8506A5-C892-4C95-89BF-11052340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4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CDE00C-EA79-4852-8359-BF94A3569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6B7702-23CA-4621-8D13-712CE5605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FC467E-007D-4154-9A6A-A04BA98A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F3EA72-6AAE-424E-9C71-2C6E57B9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6E1E74-D04C-4160-9912-368D60F0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3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7C224-C791-4FAE-BA48-58DC6CBE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DFF11-A5D9-4320-BBA5-8A74FB3B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7E5209-5F5B-4B79-A9B2-E64037DD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F7E2B-4D0C-4059-A4B1-9C5A6643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E7A3DA-0065-4AA0-A583-5427B093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F59F4-C3DB-4B67-94CA-B40A5C95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37C6D-B316-4665-904E-13159D73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61A09-3555-4529-98F1-6CF1A94C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F31C5-8EE1-473A-ABCE-3CA33CF2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07190-9816-4159-AAE5-E2FCD0AB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62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DD9C-9E04-4F0D-BC65-0ABA9BD7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C8D49-1EDE-4CCA-976D-CB98F62C4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183E5E-043B-41BA-9589-AEB98D6D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FCF6AD-6692-4EE9-A89B-5B2842DF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373600-9788-4EFE-8EF2-3B4B5DD9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37DA51-5A71-4009-A686-E70DC47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98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B7E9D-7C4D-4552-8491-3F795E3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E55C3-49FA-4FCF-A94A-80F85701F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331E7-2507-4041-A9D0-2F248369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95F2C5-77B4-4563-8447-E2911967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C683F0-1536-42EB-A6F2-434C97CBD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C4CC8B-0F84-4D50-952A-19FB1166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8B6244-2DC9-48BB-A378-156D7569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45BF42-3FCB-47E5-977D-AD9873D0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3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66BE2-C564-4660-B078-BB5CD121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AB84E6-2C75-451B-B4B0-512B0368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40B878-DF2B-42A1-AABB-2A7AE6AA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05EF47-A86B-4D52-8436-2A5B8947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0A6786-270A-4A15-95A4-9FE94B8D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504C2A-4135-4727-A32F-21B5035C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60306F-7486-4D6D-8319-3D207DB4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0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B457F-7058-4375-9654-6C2CDE9A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C46E7-B744-4B36-A40A-0AF7E443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7576F-C546-431C-9280-D997DB35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F7CF42-473E-4C46-A9F9-784DE7C3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FE879-19CD-46F3-988F-F01B20C5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9F728-0617-4B3A-9119-6B2447D3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34A99-ADFE-43B0-98A1-1E74CEAD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D7238E-E869-4397-A472-A2B871969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EF998E-1648-4F48-A5FE-C1CFC404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931A11-3E02-42EC-98C9-B37034B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44308B-6A23-4EEB-8EE0-E28063AE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70DA50-0537-47DA-A43F-061DCDFB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66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75251-5451-4716-AD71-B5A8283A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709EAB-AB1B-4456-952F-6A1869240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DB749-3533-4B99-966A-563EF4CB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B3CE-C597-4474-B95C-E1BB87F96A6A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926A7-9DB0-4A68-9EE7-24A5E4EC7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3485F-598D-4710-9CA3-B752BF2F7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3F53C-CB29-40DE-99F6-00B387A30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7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E4822-2796-486C-850E-95D2C054A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2081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ПРИБЛИЖЕНИЯ ФУНКЦИЙ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3BC309-627D-41A7-AB5F-5F44DEAF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744184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ИНТЕРПОЛИРОВАНИЕ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98554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45B182-4C9C-43B9-BA62-FA695110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722489"/>
            <a:ext cx="10101086" cy="51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26F41-BF50-404C-B235-CFDA384C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Необходимость интерполирования функций в основном связана с двумя причинами: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5DD2A-D608-467C-9E0D-675FD38AF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buNone/>
            </a:pPr>
            <a:r>
              <a:rPr lang="ru-RU" sz="3600" dirty="0"/>
              <a:t>1) функция</a:t>
            </a:r>
            <a:r>
              <a:rPr lang="en-US" sz="3600" dirty="0"/>
              <a:t>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</a:t>
            </a:r>
            <a:r>
              <a:rPr lang="ru-RU" sz="3600" dirty="0"/>
              <a:t> имеет сложное аналитическое описание, вызывающее определенные трудности при его использовании;</a:t>
            </a:r>
          </a:p>
          <a:p>
            <a:pPr marL="0" indent="457200" algn="just">
              <a:buNone/>
            </a:pPr>
            <a:r>
              <a:rPr lang="ru-RU" sz="3600" dirty="0"/>
              <a:t>2) аналитическое описание функции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 </a:t>
            </a:r>
            <a:r>
              <a:rPr lang="ru-RU" sz="3600" dirty="0"/>
              <a:t>неизвестно, т.е.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 </a:t>
            </a:r>
            <a:r>
              <a:rPr lang="ru-RU" sz="3600" dirty="0"/>
              <a:t>задана таблично. При этом необходимо иметь аналитическое описание приближенно представляющее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3062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7CB7F-2D11-4702-84B0-31983276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10" y="128059"/>
            <a:ext cx="10515600" cy="121531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 и единственность интерполяционного многочлена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F51391D-F9BF-40D2-B0F7-BE21478AB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276" y="1343378"/>
            <a:ext cx="8886825" cy="25981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9369D9-2F8B-47C8-A769-027612EA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34" y="4041422"/>
            <a:ext cx="8639175" cy="25981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9BEFCE-4267-46C4-8B86-1B488D14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14" y="6106142"/>
            <a:ext cx="1276350" cy="533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B2D6F6-01CE-4D8E-9AE0-42EBB690C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75" y="4947267"/>
            <a:ext cx="25622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7CB7F-2D11-4702-84B0-31983276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10" y="128059"/>
            <a:ext cx="10515600" cy="1215319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Существование и единственность интерполяционного многочлена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E5B9CF6F-4CF2-495D-A58C-9EF1045D2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43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Задача                                       имеет решение, если степень полинома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 ̶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где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 ̶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количество узлов интерполяции на рассматриваемом отрезке.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ru-RU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</a:t>
                </a:r>
                <a:r>
                  <a:rPr lang="ru-RU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многочлен </a:t>
                </a:r>
                <a:r>
                  <a:rPr lang="en-US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-ой степени </a:t>
                </a:r>
                <a:r>
                  <a:rPr lang="ru-RU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может обеспечить совпадение с приближаемой функцией 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(</a:t>
                </a:r>
                <a:r>
                  <a:rPr lang="en-US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ru-RU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точке отрезка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вычислительной практике вычисление коэффициентов полинома посредством системы            используется крайне редко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ru-RU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Причина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̶  плохая обусловленность матрицы </a:t>
                </a:r>
                <a:r>
                  <a:rPr lang="en-US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</a:t>
                </a:r>
                <a:r>
                  <a:rPr lang="ru-RU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приводящая к заметному росту погрешности, и вычислительные затраты, пропорциональные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E5B9CF6F-4CF2-495D-A58C-9EF1045D2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4316"/>
              </a:xfrm>
              <a:blipFill>
                <a:blip r:embed="rId2"/>
                <a:stretch>
                  <a:fillRect l="-1217" t="-994" r="-1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FCCF27-A3FA-4049-8D42-CDCE2E88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11" y="1825625"/>
            <a:ext cx="3124200" cy="527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90FE74-294D-49CC-A44B-E2BEA0D56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513" y="4846461"/>
            <a:ext cx="905050" cy="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AFEBA-EEA5-4D2C-A171-33B361B1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ИНТЕРПОЛЯЦИОННЫЙ МНОГОЧЛЕН ЛАГРАНЖА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7A4E9E-CC52-402E-B803-0321A327D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867" y="1083734"/>
            <a:ext cx="1081193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409D15-96F8-44F6-95D8-2C7696438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349957"/>
            <a:ext cx="10792178" cy="546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BBBF47-36B3-475A-8A64-82D017FC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98" y="529342"/>
            <a:ext cx="9620250" cy="20288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02A39B-428D-4AFB-B744-30525009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2765778"/>
            <a:ext cx="10048875" cy="319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CDF125-B65F-4061-91DF-69C7B92A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46" y="767645"/>
            <a:ext cx="9823626" cy="47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6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1E081-6FF1-4565-B91A-2096B8B6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148"/>
            <a:ext cx="10515600" cy="61700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ИНТЕРПОЛЯЦИОННЫЙ МНОГОЧЛЕН НЬЮТОНА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9B1AC00-8FB1-40F7-BC1B-A0D307764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356" y="1220435"/>
            <a:ext cx="10893777" cy="50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17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0162E7-7A60-4927-A564-B5B3E1F7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22" y="259644"/>
            <a:ext cx="9516533" cy="58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4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11CF5-7660-4FC7-93BD-A2666FE7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постановка задачи </a:t>
            </a:r>
            <a:b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приближения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0ADAE-0EEE-4578-9398-F657A699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критерия близости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(x)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позволяет разделить методы построения приближающей функции на два больших класса  ̶ 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интерполяция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и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аппроксимация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BD2EA9-6C88-44D4-A6E4-74198BD8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39" y="1690688"/>
            <a:ext cx="9182100" cy="293775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5037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10F2F3-7388-4C79-A80E-54E6ECDC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09" y="194556"/>
            <a:ext cx="9496425" cy="23145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91C446-E6CA-4697-B6C9-6EB02E1D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075" y="2541763"/>
            <a:ext cx="6066014" cy="2638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99275D-1269-4FBA-A34F-67479FB0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34" y="5542844"/>
            <a:ext cx="9690277" cy="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6BE2A-CA54-4997-8B01-E3E5DE45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16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РАЗДЕЛЕННЫЕ РАЗНОСТИ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E6DC6-B8F3-4C47-A597-14A054E1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76D7E7-A47B-4B57-AD06-639D9451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78" y="1368778"/>
            <a:ext cx="10168467" cy="437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9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68F84-A5BA-4158-AED2-BDD53EEE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45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Разделенные разности порядка </a:t>
            </a: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ru-RU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C4B0C-AF37-45BC-8825-DBB816D2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579"/>
            <a:ext cx="10515600" cy="513838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ru-RU" b="1" dirty="0">
                <a:solidFill>
                  <a:srgbClr val="0070C0"/>
                </a:solidFill>
              </a:rPr>
              <a:t>Таблица разделенных разностей</a:t>
            </a:r>
          </a:p>
          <a:p>
            <a:pPr marL="0" indent="0" algn="ctr">
              <a:buNone/>
            </a:pP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333F98-B9D2-4D00-9316-48EBC2A5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038578"/>
            <a:ext cx="10205156" cy="16236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FBCD4C-51BD-4D96-B9C2-2EE3B6B61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3" y="3209395"/>
            <a:ext cx="9290755" cy="316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B5EF2-629D-4B5B-B432-371B469D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Интерполяционная формула Ньютона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9D86198-3D78-4C6C-A585-815969B70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511" y="1574888"/>
            <a:ext cx="9369778" cy="157471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C34681-D57C-43FC-B659-C12F73F8C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823" y="3428999"/>
            <a:ext cx="9279466" cy="267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739D7-A002-47A7-8C0A-CE3C7887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31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70C0"/>
                </a:solidFill>
              </a:rPr>
              <a:t>ПОГРЕШНОСТЬ ИНТЕРПОЛИРОВАНИЯ. </a:t>
            </a:r>
            <a:br>
              <a:rPr lang="ru-RU" sz="3200" b="1" dirty="0">
                <a:solidFill>
                  <a:srgbClr val="0070C0"/>
                </a:solidFill>
              </a:rPr>
            </a:br>
            <a:r>
              <a:rPr lang="ru-RU" sz="3200" b="1" dirty="0">
                <a:solidFill>
                  <a:srgbClr val="0070C0"/>
                </a:solidFill>
              </a:rPr>
              <a:t>Априорные оценки точности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C0D9BB-9807-414E-B571-6BCBA9963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977" y="1283671"/>
            <a:ext cx="9563100" cy="23444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5586D7-5971-4FBD-8BA3-DD484CE7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92" y="3628144"/>
            <a:ext cx="3209925" cy="895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78B3B4-D01D-4065-885B-6FC209BC2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467" y="3779264"/>
            <a:ext cx="2552700" cy="6367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D40A39-0196-4F3C-AA41-C0540A4DD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715" y="4651022"/>
            <a:ext cx="9191625" cy="184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64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2EDE4-8C2F-4C67-8E77-FEF46A7A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Апостериорные оценки точности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49E23F-5DD5-447F-A253-26D77B727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4357"/>
                <a:ext cx="10515600" cy="49332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324000">
                  <a:lnSpc>
                    <a:spcPct val="10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Между </a:t>
                </a: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разделенными разностями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производными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соответствующих порядков существует соотношение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Поскольку обычно величины производных искомой функции заранее неизвестны, а в ходе вычисления многочлена Ньютона они фактически определяются, то на практике удобнее пользоваться </a:t>
                </a: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апостериорной оценкой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слагаемые формулы Ньютона (в частности, разделенные разности) убывают медленно, то на хорошую точность рассчитывать, вообще говоря, нельзя. </a:t>
                </a:r>
              </a:p>
              <a:p>
                <a:pPr marL="0" indent="457200" algn="just">
                  <a:lnSpc>
                    <a:spcPct val="110000"/>
                  </a:lnSpc>
                  <a:buNone/>
                </a:pP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убывание быстрое, то оставляют только те члены, которые больше допустимой погрешности; тем самым определяют, сколько узлов требуется подключить в расчет.</a:t>
                </a:r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B49E23F-5DD5-447F-A253-26D77B727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4357"/>
                <a:ext cx="10515600" cy="4933244"/>
              </a:xfrm>
              <a:blipFill>
                <a:blip r:embed="rId2"/>
                <a:stretch>
                  <a:fillRect l="-1043" t="-2716" r="-17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5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9983E-C21F-4788-9EBF-08242A32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764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Конечные разности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369948E-A054-4130-95BB-E02C7BFF0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6350"/>
            <a:ext cx="7877175" cy="47406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06D7AE-C321-45D9-AFCB-A2280ED0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134" y="2652360"/>
            <a:ext cx="2900892" cy="34900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1E91CE-D974-4815-A875-19EC0828F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209" y="365126"/>
            <a:ext cx="11144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8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AD0D-9796-497F-A9DB-411C9022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653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rgbClr val="0070C0"/>
                </a:solidFill>
              </a:rPr>
              <a:t>Первая интерполяционная формула Ньютона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9E79DF0-8E22-45A6-B35E-41B30E8FA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9" y="1433689"/>
            <a:ext cx="10714919" cy="119803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AFD847-5022-4C49-929A-6F993ED3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06044"/>
            <a:ext cx="10210800" cy="18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6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313C9-C7F7-4CA5-ABED-62ED4F08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2431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rgbClr val="0070C0"/>
                </a:solidFill>
              </a:rPr>
              <a:t>Вторая интерполяционная формула Ньютона</a:t>
            </a:r>
            <a:endParaRPr lang="ru-RU" sz="3600" dirty="0">
              <a:solidFill>
                <a:srgbClr val="0070C0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749859-4CF7-47DF-847C-4C5B61EE8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311" y="1467555"/>
            <a:ext cx="8398933" cy="220133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0380A0-9753-4BD7-9F20-7313D300A36B}"/>
              </a:ext>
            </a:extLst>
          </p:cNvPr>
          <p:cNvSpPr/>
          <p:nvPr/>
        </p:nvSpPr>
        <p:spPr>
          <a:xfrm>
            <a:off x="838200" y="4251236"/>
            <a:ext cx="101797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Если обе интерполяционные формулы Ньютона построены на одних и тех же равноотстоящих узлах, то они тождественно равны между собой, то есть отличаются лишь формой записи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9600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3E3010-577F-4EE4-86C6-9D76BB37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835378"/>
            <a:ext cx="11006667" cy="500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7B9DB-2192-49FD-AC11-71D83132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333" y="760237"/>
            <a:ext cx="6265333" cy="96696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78039D7-483A-4AAD-A80A-0261BFA83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44" y="383910"/>
            <a:ext cx="10210800" cy="2314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7ADD95-2748-4D29-A6FE-0ECFBDAF1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2" y="2886076"/>
            <a:ext cx="9719733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35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792BCB-54B7-4016-902B-1DEC9F9A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428978"/>
            <a:ext cx="11363325" cy="585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95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D9BBB-FD4C-4DAA-9AD0-1707CA92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231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Сплайны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778F3B-1B12-4BC8-96CE-1ED3591E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911" y="1501775"/>
            <a:ext cx="10318045" cy="46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0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46AE8-4AC6-42C9-A0B1-A1EDFB15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Кубический сплайн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71C15-DF44-410F-A472-BEFA79F1D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6002867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физической модели стержень принимает форму, минимизирующую его потенциальную энергию. 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Пусть форма стержня определяется  функцией        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курса сопротивления материалов известно, что 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свободного равновесия имеет вид     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ru-RU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 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Этому состоянию соответствует многочлен третьей степени между двумя соседними узлами интерполяции.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30B9111-E10F-4DF0-8AAA-2BFA983C91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05637" y="2156178"/>
            <a:ext cx="3763963" cy="32881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29C68-36FB-490F-A8BB-C758F705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858" y="1027906"/>
            <a:ext cx="7600950" cy="6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6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432A9-48F4-462A-860C-0B354530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6519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определения 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i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всех 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элементарных участках интервала [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необходимо составить 4</a:t>
            </a:r>
            <a:r>
              <a:rPr lang="en-US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уравнений.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47D04-89A6-46A5-95DA-FF609167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756"/>
            <a:ext cx="10515600" cy="44608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Часть этих уравнений в составе 2</a:t>
            </a:r>
            <a:r>
              <a:rPr lang="en-US" i="1" dirty="0"/>
              <a:t>n</a:t>
            </a:r>
            <a:r>
              <a:rPr lang="ru-RU" dirty="0"/>
              <a:t> получают из условия прохождения </a:t>
            </a:r>
            <a:r>
              <a:rPr lang="en-US" i="1" dirty="0"/>
              <a:t>S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через заданные точки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Уравнения в количестве (2</a:t>
            </a:r>
            <a:r>
              <a:rPr lang="en-US" i="1" dirty="0"/>
              <a:t>n</a:t>
            </a:r>
            <a:r>
              <a:rPr lang="ru-RU" dirty="0"/>
              <a:t>–2) получают из условия непрерывности первых и вторых производных в узлах интерполяции.</a:t>
            </a:r>
          </a:p>
          <a:p>
            <a:pPr marL="0" indent="0">
              <a:buNone/>
            </a:pPr>
            <a:r>
              <a:rPr lang="ru-RU" dirty="0"/>
              <a:t>Оставшиеся 2 уравнения получают из естественного предположения условия о нулевой кривизне этой функции на концах отрезка.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</a:rPr>
              <a:t>Запишите эти уравнения.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E4F5A2-B4B6-4C4B-99F2-04E830B44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36" y="218370"/>
            <a:ext cx="7600950" cy="6627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191BD1-BBF5-4AB9-9C4F-8E1567585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78" y="3043237"/>
            <a:ext cx="4684712" cy="13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8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0B6DFB-0A43-4DB3-9F68-51CCA3DC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78933"/>
            <a:ext cx="10525125" cy="55315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2B988B-2B8E-4416-9FD5-60F23185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062" y="3544710"/>
            <a:ext cx="4029075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3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60C7C-6B14-49CE-A122-15B90F03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831"/>
          </a:xfrm>
        </p:spPr>
        <p:txBody>
          <a:bodyPr/>
          <a:lstStyle/>
          <a:p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Наилучшее приближение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EF15C2-E4D4-4DA9-B124-74208DF31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644"/>
                <a:ext cx="10515600" cy="4901319"/>
              </a:xfrm>
            </p:spPr>
            <p:txBody>
              <a:bodyPr/>
              <a:lstStyle/>
              <a:p>
                <a:pPr marL="0" indent="45720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Интерполяция позволяет легко аппроксимировать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Однако точность приближения может быть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гарантирована лишь в небольшом интервале порядка несколько шагов сетки.</a:t>
                </a:r>
              </a:p>
              <a:p>
                <a:pPr marL="0" indent="45720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Кроме того, если исходные данные содержат погрешности, повторы или очень большое количество точек, аппроксимация на основе интерполяции невозможна или не имеет смысла.</a:t>
                </a:r>
              </a:p>
              <a:p>
                <a:pPr marL="0" indent="45720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EF15C2-E4D4-4DA9-B124-74208DF31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644"/>
                <a:ext cx="10515600" cy="4901319"/>
              </a:xfrm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03C88B-49E9-4CFF-97EB-05626B013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56" y="3919538"/>
            <a:ext cx="95726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7360C7C-6B14-49CE-A122-15B90F0382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542697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ru-RU" sz="36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Задача:</a:t>
                </a:r>
                <a:r>
                  <a:rPr lang="ru-RU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 единую приближенную формулу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36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36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пригодную для отрезка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36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F7360C7C-6B14-49CE-A122-15B90F038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5426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EF15C2-E4D4-4DA9-B124-74208DF31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4889"/>
                <a:ext cx="10515600" cy="4347986"/>
              </a:xfrm>
            </p:spPr>
            <p:txBody>
              <a:bodyPr/>
              <a:lstStyle/>
              <a:p>
                <a:pPr marL="0" indent="45720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Пусть заданы 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множество функций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принадлежащих </a:t>
                </a:r>
                <a:r>
                  <a:rPr lang="ru-RU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линейному нормированному пространству функций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457200" algn="just">
                  <a:buNone/>
                </a:pPr>
                <a:r>
                  <a:rPr lang="ru-RU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1.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Аппроксимация с заданной точностью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по заданному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найти такую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чтобы выполнялось неравенство</a:t>
                </a:r>
              </a:p>
              <a:p>
                <a:pPr marL="0" indent="45720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ε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buNone/>
                </a:pPr>
                <a:r>
                  <a:rPr lang="ru-RU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</a:t>
                </a:r>
                <a:r>
                  <a:rPr lang="en-US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u="sng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Нахождение наилучшего приближения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т.е. функции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удовлетворяющей соотношению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ru-RU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inf</m:t>
                    </m:r>
                    <m:d>
                      <m:dPr>
                        <m:begChr m:val="‖"/>
                        <m:endChr m:val="‖"/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EF15C2-E4D4-4DA9-B124-74208DF31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4889"/>
                <a:ext cx="10515600" cy="4347986"/>
              </a:xfrm>
              <a:blipFill>
                <a:blip r:embed="rId3"/>
                <a:stretch>
                  <a:fillRect l="-1217" t="-2525" r="-2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819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668C02-311E-442E-BBF6-AE9B2981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541867"/>
            <a:ext cx="11325225" cy="58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9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19DEE5-9BAB-4FAC-A66A-EB998237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02494"/>
            <a:ext cx="11410950" cy="28229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E3B149-4FE3-4055-938B-095AA184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88" y="3025422"/>
            <a:ext cx="9708445" cy="33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65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463BDC-866D-4E74-8FE2-22B8CF96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409575"/>
            <a:ext cx="114585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9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67D56E-D2A7-46F6-A447-3B766F94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158043"/>
            <a:ext cx="9787467" cy="61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8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2D3A-CD6D-49CE-98E6-539F38B9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наименьших квадратов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BDEED-2424-4696-BB6B-3135A616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756"/>
            <a:ext cx="10515600" cy="5014207"/>
          </a:xfrm>
        </p:spPr>
        <p:txBody>
          <a:bodyPr/>
          <a:lstStyle/>
          <a:p>
            <a:pPr marL="0" indent="288000">
              <a:buNone/>
            </a:pPr>
            <a:r>
              <a:rPr lang="ru-RU" dirty="0"/>
              <a:t>Пусть вещественные </a:t>
            </a:r>
            <a:r>
              <a:rPr lang="ru-RU" u="sng" dirty="0"/>
              <a:t>функции заданы таблично</a:t>
            </a:r>
          </a:p>
          <a:p>
            <a:pPr marL="0" indent="288000">
              <a:buNone/>
            </a:pPr>
            <a:endParaRPr lang="ru-RU" u="sng" dirty="0"/>
          </a:p>
          <a:p>
            <a:pPr marL="0" indent="28800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911933-1E2F-4D84-AB31-A97D6234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727552"/>
            <a:ext cx="9968089" cy="43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3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1F2F4F-5349-4BDF-B4C2-4415570D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3467"/>
            <a:ext cx="10363200" cy="51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C3BD4B-0283-4246-8393-295ABB5B1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1" y="519289"/>
            <a:ext cx="10622845" cy="555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7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DA2E2B-F8E8-4364-8F68-7D936B7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1" y="474132"/>
            <a:ext cx="10284178" cy="58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7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9B3EFC-C368-41E2-9DBB-CAC4D428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8" y="564444"/>
            <a:ext cx="9934221" cy="573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7E96D-288E-40BB-BFE9-F817C2D7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11" y="186619"/>
            <a:ext cx="11049000" cy="933097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глобальной полиномиальной интерполяции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3855820-BE08-4947-A6F5-DC6FFB5B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97" y="1119716"/>
            <a:ext cx="10306050" cy="21709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2C8C50-3E45-44D5-B684-C08917B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28" y="3429000"/>
            <a:ext cx="7847365" cy="19699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EDFA2A-9464-4093-8FDE-742B9B0BF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522" y="5556956"/>
            <a:ext cx="88201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47CD98-237B-4FBA-8B6C-676C3E4F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25" y="778934"/>
            <a:ext cx="9656586" cy="445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3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651</Words>
  <Application>Microsoft Office PowerPoint</Application>
  <PresentationFormat>Широкоэкранный</PresentationFormat>
  <Paragraphs>72</Paragraphs>
  <Slides>41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Тема Office</vt:lpstr>
      <vt:lpstr>МЕТОДЫ ПРИБЛИЖЕНИЯ ФУНКЦИЙ</vt:lpstr>
      <vt:lpstr>Общая постановка задачи  приближения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глобальной полиномиальной интерполяции</vt:lpstr>
      <vt:lpstr>Презентация PowerPoint</vt:lpstr>
      <vt:lpstr>Презентация PowerPoint</vt:lpstr>
      <vt:lpstr>Необходимость интерполирования функций в основном связана с двумя причинами:</vt:lpstr>
      <vt:lpstr>Существование и единственность интерполяционного многочлена</vt:lpstr>
      <vt:lpstr>Существование и единственность интерполяционного многочлена</vt:lpstr>
      <vt:lpstr>ИНТЕРПОЛЯЦИОННЫЙ МНОГОЧЛЕН ЛАГРАНЖА</vt:lpstr>
      <vt:lpstr>Презентация PowerPoint</vt:lpstr>
      <vt:lpstr>Презентация PowerPoint</vt:lpstr>
      <vt:lpstr>Презентация PowerPoint</vt:lpstr>
      <vt:lpstr>ИНТЕРПОЛЯЦИОННЫЙ МНОГОЧЛЕН НЬЮТОНА</vt:lpstr>
      <vt:lpstr>Презентация PowerPoint</vt:lpstr>
      <vt:lpstr>Презентация PowerPoint</vt:lpstr>
      <vt:lpstr>РАЗДЕЛЕННЫЕ РАЗНОСТИ</vt:lpstr>
      <vt:lpstr>Разделенные разности порядка k</vt:lpstr>
      <vt:lpstr>Интерполяционная формула Ньютона</vt:lpstr>
      <vt:lpstr>ПОГРЕШНОСТЬ ИНТЕРПОЛИРОВАНИЯ.  Априорные оценки точности</vt:lpstr>
      <vt:lpstr>Апостериорные оценки точности</vt:lpstr>
      <vt:lpstr>Конечные разности</vt:lpstr>
      <vt:lpstr>Первая интерполяционная формула Ньютона</vt:lpstr>
      <vt:lpstr>Вторая интерполяционная формула Ньютона</vt:lpstr>
      <vt:lpstr>Презентация PowerPoint</vt:lpstr>
      <vt:lpstr>Презентация PowerPoint</vt:lpstr>
      <vt:lpstr>Сплайны</vt:lpstr>
      <vt:lpstr>Кубический сплайн </vt:lpstr>
      <vt:lpstr> Для определения ai, bi, ci, di на всех n элементарных участках интервала [a, b] необходимо составить 4n уравнений. </vt:lpstr>
      <vt:lpstr>Презентация PowerPoint</vt:lpstr>
      <vt:lpstr>Наилучшее приближение</vt:lpstr>
      <vt:lpstr>Задача: найти единую приближенную формулу y(x)≈φ(x),  пригодную для отрезка a≤x≤b.</vt:lpstr>
      <vt:lpstr>Презентация PowerPoint</vt:lpstr>
      <vt:lpstr>Презентация PowerPoint</vt:lpstr>
      <vt:lpstr>Презентация PowerPoint</vt:lpstr>
      <vt:lpstr>Метод наименьших квадратов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ИНТЕРПОЛИРОВАНИЯ И ПРИБЛИЖЕНИЯ ФУНКЦИЙ</dc:title>
  <dc:creator>Luda</dc:creator>
  <cp:lastModifiedBy>Victoria Kazakova</cp:lastModifiedBy>
  <cp:revision>17</cp:revision>
  <dcterms:created xsi:type="dcterms:W3CDTF">2025-03-02T07:57:45Z</dcterms:created>
  <dcterms:modified xsi:type="dcterms:W3CDTF">2025-04-12T06:46:59Z</dcterms:modified>
</cp:coreProperties>
</file>