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5" r:id="rId9"/>
    <p:sldId id="262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97FA5-F2DA-4454-B6D4-7CDDDB157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FA67F-4700-413F-909E-43E33381A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FE9195-5C9A-43AE-9A15-7DA4FCEC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5C31-CE6E-4F76-9319-4BFF89E67E53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241CD3-3FC6-4670-9D58-AC987E0E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E28BEA-C306-4BD6-9CFB-0275ABBC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E433-A2DA-4DEE-8B3F-B63DE7884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03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3487C-06B6-4C77-8CC9-F664F44D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132D63-1F64-4E13-B72E-3C189B81F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E079FD-86A2-4547-A1DB-919BDFAE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5C31-CE6E-4F76-9319-4BFF89E67E53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ACFF03-5792-4152-8540-BA08006D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135E80-76F7-4781-B8B7-7EDE48D8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E433-A2DA-4DEE-8B3F-B63DE7884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366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9E54B7-B064-4DA8-9C68-A0CFC8131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55B310-41D6-445D-AEF4-1C56B2D9C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768B2C-23BE-4469-A9F2-D63DEFB4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5C31-CE6E-4F76-9319-4BFF89E67E53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B3663F-6D84-4576-A3D2-1BFBBE2E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9D73DC-7BF3-4446-9F90-9F0CE504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E433-A2DA-4DEE-8B3F-B63DE7884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38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18777-A7FF-4616-BEA2-2316FAE0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5047B-4CCA-4D39-B68C-A25A2832E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2723E2-C4B1-448B-A71E-DAFBD564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5C31-CE6E-4F76-9319-4BFF89E67E53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B25710-3B67-4DC1-80F0-E0A3CAC5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792AE6-95DF-49B4-ACE4-E6EDF937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E433-A2DA-4DEE-8B3F-B63DE7884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742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0C07D-1F06-4824-8423-78DBE1E2A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47C7F8-9D16-4336-AE3E-A05B2E56A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B6208A-E01E-4121-B348-40D6674C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5C31-CE6E-4F76-9319-4BFF89E67E53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4FBB4A-1B0E-4145-8379-165DFD0A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7D450A-AEB2-437A-8E6D-F890E651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E433-A2DA-4DEE-8B3F-B63DE7884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71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C4588-8F1B-48F1-99CD-42513569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F6F6C7-6459-4BB1-BD2D-6EFBA32E7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4CBCBC-A22E-46DE-82C1-6DAECDDCE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241E87-CEFA-4D8C-B615-A7C608F6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5C31-CE6E-4F76-9319-4BFF89E67E53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027D4D-BDFC-44F1-A948-AEEF3982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BA76E0-8C03-40D9-ACF8-3D2B6A1B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E433-A2DA-4DEE-8B3F-B63DE7884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15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BE72D-27DB-4BC3-8AA6-57C8BB3C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0A7942-4B9D-46D3-AC5E-D34E42DC8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E4C411-F2EC-42A6-A4F6-FA58565F8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659C5B-2353-4B18-836E-370D6353A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3F2537-B66D-40DA-A19F-4FD7F27B7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C5F13A-9895-4A24-84DA-7323D3F0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5C31-CE6E-4F76-9319-4BFF89E67E53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005156-95D3-4971-8C55-89791BD2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3AE2E5-18B9-44EC-B838-79144ED7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E433-A2DA-4DEE-8B3F-B63DE7884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631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0075E-6209-4209-A7B8-5542929E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636470F-0F38-4FB9-8D93-8C93DB37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5C31-CE6E-4F76-9319-4BFF89E67E53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6031B8-F4EB-4BC2-A661-E5D2BC59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59FB38-9DA0-4C3E-B2F9-70D67411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E433-A2DA-4DEE-8B3F-B63DE7884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1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8508B5-E349-4103-B1E2-158AA587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5C31-CE6E-4F76-9319-4BFF89E67E53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F500399-DBE8-444F-A4AD-82CD9C49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CF92D4-18D7-4040-A3AD-9B71AADC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E433-A2DA-4DEE-8B3F-B63DE7884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82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F59D9-7FF6-48D5-9BC4-0A1FC644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566D08-409B-4C56-BF8D-DD961604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D59A42-38E5-4A82-8ADF-C0CD0B190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200691-39CE-4E11-8DD8-8CBD0D44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5C31-CE6E-4F76-9319-4BFF89E67E53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9BB09E-1141-47C8-8187-DAFE7C22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B18734-C095-4F04-9992-EF9BC4EA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E433-A2DA-4DEE-8B3F-B63DE7884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FE036-5CAA-46A0-8FA2-01D01CFE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BA7735-217F-4A9C-9161-A4D7F2368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888541-9C48-4C23-A72C-679A25125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D995CB-524E-445E-82D3-44802744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45C31-CE6E-4F76-9319-4BFF89E67E53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7D7AB8-F99A-4116-B506-56EB3126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7F6E89-A61E-4A20-8E0A-5B246790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4E433-A2DA-4DEE-8B3F-B63DE7884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1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70583-5DD6-458C-AA1D-EB1181F0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A2580B-4B79-4917-A52E-A80B2937D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147A3D-F009-4122-99F1-6846E8C9A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45C31-CE6E-4F76-9319-4BFF89E67E53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2630F4-C4F7-4E2B-87EA-CF14E493A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CD3ADF-633F-4DE4-BFFE-765A240D2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4E433-A2DA-4DEE-8B3F-B63DE78845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25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4E589-3C71-4C5C-86DA-1B4927919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3815"/>
          </a:xfrm>
        </p:spPr>
        <p:txBody>
          <a:bodyPr>
            <a:normAutofit/>
          </a:bodyPr>
          <a:lstStyle/>
          <a:p>
            <a:pPr algn="r"/>
            <a:r>
              <a:rPr 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09DDAB-DBD5-421C-877F-F6B28D470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60978"/>
            <a:ext cx="9144000" cy="1557866"/>
          </a:xfr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ru-RU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Приближенное вычисление интегралов </a:t>
            </a:r>
          </a:p>
          <a:p>
            <a:r>
              <a:rPr lang="ru-RU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(численное интегрирование)</a:t>
            </a:r>
          </a:p>
        </p:txBody>
      </p:sp>
    </p:spTree>
    <p:extLst>
      <p:ext uri="{BB962C8B-B14F-4D97-AF65-F5344CB8AC3E}">
        <p14:creationId xmlns:p14="http://schemas.microsoft.com/office/powerpoint/2010/main" val="327281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B62D6D-027A-4138-BCF5-64D936D8A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20" y="463550"/>
            <a:ext cx="9086850" cy="13620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050EC-2AED-4FDD-A9A1-86C726AB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37B6D522-4DA1-421F-B4F0-47691EC57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89113"/>
            <a:ext cx="10515600" cy="23108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52B054-3729-4BF0-B36B-ECCBB8F2B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417" y="4198350"/>
            <a:ext cx="70485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0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AC7193-FD80-4C82-951F-A75E9A0B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88" y="495300"/>
            <a:ext cx="9482667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46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A5BC8-46A6-4E2A-95A2-9EDD5C79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bliqueTopLef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ru-RU" dirty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rgbClr val="FF0000"/>
                </a:solidFill>
              </a:rPr>
              <a:t>Упражнение.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A0BCE-4335-4D29-879D-4D2EACEF0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Запишите формулу средних прямоугольников для приближенного вычисления определенного интеграла.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Вычислите по ней интеграл из предыдущего примера.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Оцените погрешность вычислений.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Сравните полученные результаты.</a:t>
            </a:r>
          </a:p>
          <a:p>
            <a:pPr marL="0" indent="0">
              <a:buNone/>
            </a:pP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Остаточный член формулы</a:t>
            </a:r>
          </a:p>
          <a:p>
            <a:pPr marL="0" indent="0">
              <a:buNone/>
            </a:pPr>
            <a:endParaRPr lang="ru-RU" sz="3200" dirty="0">
              <a:ln>
                <a:solidFill>
                  <a:schemeClr val="bg2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6D538E-594A-42F2-BA52-80DDD5599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090" y="3369733"/>
            <a:ext cx="3535362" cy="23840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658DD1-98EE-4FCB-8F32-FB24A058E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548" y="4972756"/>
            <a:ext cx="40671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4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2F8F1-02F7-402D-9855-9C0C9409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0070C0"/>
                </a:solidFill>
              </a:rPr>
              <a:t>Формула трапеций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BE772-C8C4-456C-A3F1-AE61611DE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На каждом шаге интегрирования </a:t>
            </a:r>
            <a:r>
              <a:rPr lang="ru-RU" b="1" i="1" dirty="0"/>
              <a:t>функция аппроксимируется полиномом первой степени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8502CE-C09C-41AC-8284-3C349524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73" y="3316111"/>
            <a:ext cx="3771900" cy="20002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E6C556F-CA03-492F-A90D-D34092EA9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194124" cy="15079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2260DF-C93E-4B15-929F-CFC022BA8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687" y="0"/>
            <a:ext cx="27146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3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2F8F1-02F7-402D-9855-9C0C9409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0152"/>
          </a:xfrm>
        </p:spPr>
        <p:txBody>
          <a:bodyPr/>
          <a:lstStyle/>
          <a:p>
            <a:r>
              <a:rPr lang="ru-RU" b="1" i="1" dirty="0">
                <a:solidFill>
                  <a:srgbClr val="0070C0"/>
                </a:solidFill>
              </a:rPr>
              <a:t>Формула трапеций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BE772-C8C4-456C-A3F1-AE61611DE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84ED455-D064-4C51-BAC6-4EF0DF47D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604" y="1001007"/>
            <a:ext cx="7197196" cy="2216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4A7E69-AF29-41A0-BC61-E157EFDC3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245" y="3105325"/>
            <a:ext cx="7800975" cy="14954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C69E4B-9ECB-48DF-8653-7DACB4008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645" y="4736219"/>
            <a:ext cx="7172325" cy="14859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61AEF5-E004-4FB3-AE92-F44FD52CDB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26" y="1251832"/>
            <a:ext cx="31527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1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1ED4F1B-BBF6-4299-B689-6E2381A7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36" y="399168"/>
            <a:ext cx="6381750" cy="8667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76BEE1-5D80-4F19-A1F6-7D7303FA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170" y="1115836"/>
            <a:ext cx="8820150" cy="114194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EE8C14-F84C-43AC-84AF-3533C9F60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98" y="2257777"/>
            <a:ext cx="9648825" cy="10001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152971-0861-4441-908B-E43AA2DCA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7884" y="3257902"/>
            <a:ext cx="8267700" cy="12763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FBC6797-5A7E-411F-8EA6-03C9C54A3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098" y="4645906"/>
            <a:ext cx="8153400" cy="19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8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2F8F1-02F7-402D-9855-9C0C9409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0070C0"/>
                </a:solidFill>
              </a:rPr>
              <a:t>Формула Симпсона </a:t>
            </a:r>
            <a:r>
              <a:rPr lang="ru-RU" b="1" dirty="0">
                <a:solidFill>
                  <a:srgbClr val="0070C0"/>
                </a:solidFill>
              </a:rPr>
              <a:t>(формула парабол)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BE772-C8C4-456C-A3F1-AE61611DE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022"/>
            <a:ext cx="10515600" cy="4573941"/>
          </a:xfrm>
        </p:spPr>
        <p:txBody>
          <a:bodyPr/>
          <a:lstStyle/>
          <a:p>
            <a:pPr marL="0" indent="0">
              <a:buNone/>
            </a:pPr>
            <a:r>
              <a:rPr lang="ru-RU" sz="3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аппроксимируется полиномом </a:t>
            </a:r>
            <a:r>
              <a:rPr lang="ru-RU" sz="36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степени </a:t>
            </a:r>
            <a:r>
              <a:rPr lang="ru-RU" sz="3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параболой, проходящей через три узла</a:t>
            </a:r>
            <a:r>
              <a:rPr lang="ru-RU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формуле Симпсона число узлов</a:t>
            </a:r>
          </a:p>
          <a:p>
            <a:pPr marL="0" indent="0">
              <a:buNone/>
            </a:pP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</a:t>
            </a:r>
            <a:r>
              <a: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нечетно, т.е.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четное.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solidFill>
                <a:srgbClr val="00206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A02EF8-8239-4C73-B10E-3D14F6E6A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77" y="4526845"/>
            <a:ext cx="5238045" cy="14562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58EFF1-7C0B-4D6C-B10A-64EEF7970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652" y="2686931"/>
            <a:ext cx="4661958" cy="353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60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8BFB9C-B5C3-407E-A37D-0E205A9C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79" y="389642"/>
            <a:ext cx="967934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71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1ED4F1B-BBF6-4299-B689-6E2381A7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836" y="399168"/>
            <a:ext cx="6381750" cy="8667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76BEE1-5D80-4F19-A1F6-7D7303FA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170" y="1115836"/>
            <a:ext cx="8820150" cy="11419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FE9BBD-D32F-4648-AFBF-D09F9A099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44" y="2366697"/>
            <a:ext cx="10363200" cy="10287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DDF020-17E0-446E-96E9-E5EA6CC15F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44" y="3358531"/>
            <a:ext cx="8353425" cy="20714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2360A2F-3D97-47C8-8C25-450A6418E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495" y="5429956"/>
            <a:ext cx="8191500" cy="111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2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5F4B875-6862-4AB6-8CB0-D3E8C979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7" y="699911"/>
            <a:ext cx="9787466" cy="516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6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384D5-9B5D-4CEE-8AB1-C7544881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C00000"/>
                </a:solidFill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8C715-C021-41FB-A1F0-00C6CC801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88" y="1580444"/>
            <a:ext cx="10809112" cy="4596519"/>
          </a:xfrm>
        </p:spPr>
        <p:txBody>
          <a:bodyPr/>
          <a:lstStyle/>
          <a:p>
            <a:pPr marL="0" indent="45720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Интегрирование функций является важной составной частью математического моделирования многих научных и технических задач. 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7A181F-11A2-46B6-8F76-59115D9C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88" y="2889956"/>
            <a:ext cx="6858000" cy="30822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00BF7A-56CB-4038-95EE-C78921952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214" y="3194756"/>
            <a:ext cx="2894719" cy="23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11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69A1C-81B1-435B-82AC-E00E8854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0519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Сходимость квадратурных формул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AD697F-CFB5-49D5-BF7B-06D20F2926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1467"/>
                <a:ext cx="10515600" cy="534140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457200" algn="just">
                  <a:lnSpc>
                    <a:spcPct val="100000"/>
                  </a:lnSpc>
                  <a:buNone/>
                </a:pPr>
                <a:r>
                  <a:rPr lang="ru-RU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Формулы прямоугольников, трапеций являются интегральными суммами. Формула Симпсона получается линейной комбинацией двух формул трапеций на равномерной сетке.</a:t>
                </a:r>
              </a:p>
              <a:p>
                <a:pPr marL="0" indent="457200" algn="just">
                  <a:lnSpc>
                    <a:spcPct val="100000"/>
                  </a:lnSpc>
                  <a:buNone/>
                </a:pPr>
                <a:r>
                  <a:rPr lang="ru-RU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Значит, </a:t>
                </a:r>
                <a:r>
                  <a:rPr lang="ru-RU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любой непрерывной функции квадратурные формулы сходятся к точному значению интеграла </a:t>
                </a:r>
                <a:r>
                  <a:rPr lang="ru-RU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стремлении к нулю длины частичного отрезка.</a:t>
                </a:r>
              </a:p>
              <a:p>
                <a:pPr marL="0" indent="457200" algn="just">
                  <a:lnSpc>
                    <a:spcPct val="100000"/>
                  </a:lnSpc>
                  <a:buNone/>
                </a:pPr>
                <a:r>
                  <a:rPr lang="ru-RU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Доказана устойчивость численного интегрирования по входным данным </a:t>
                </a:r>
                <a:r>
                  <a:rPr lang="ru-RU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(подынтегральной функции).</a:t>
                </a:r>
              </a:p>
              <a:p>
                <a:pPr marL="0" indent="457200" algn="just">
                  <a:lnSpc>
                    <a:spcPct val="100000"/>
                  </a:lnSpc>
                  <a:buNone/>
                </a:pPr>
                <a:r>
                  <a:rPr lang="ru-RU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Строго говоря, </a:t>
                </a:r>
                <a:r>
                  <a:rPr lang="ru-RU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квадратурные формулы неустойчивы относительно ошибок округления</a:t>
                </a:r>
                <a:r>
                  <a:rPr lang="ru-RU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Эти ошибки носят случайный характер, но в среднем растут, как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ru-RU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при увеличении числа узлов.</a:t>
                </a:r>
              </a:p>
              <a:p>
                <a:pPr marL="0" indent="457200" algn="just">
                  <a:lnSpc>
                    <a:spcPct val="100000"/>
                  </a:lnSpc>
                  <a:buNone/>
                </a:pPr>
                <a:r>
                  <a:rPr lang="ru-RU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 эта неустойчивость слабая, и она проявляется при расчете с небольшим (3  ̶  5) числом цифр.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AD697F-CFB5-49D5-BF7B-06D20F292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1467"/>
                <a:ext cx="10515600" cy="5341408"/>
              </a:xfrm>
              <a:blipFill>
                <a:blip r:embed="rId2"/>
                <a:stretch>
                  <a:fillRect l="-1043" t="-1598" r="-1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547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BA0781-16C0-4165-A2F8-CDE8033A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Выбор шага интегрирования для равномерной сетки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1C512-80F0-4126-9E98-585AF0A62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7200" algn="just">
              <a:lnSpc>
                <a:spcPct val="100000"/>
              </a:lnSpc>
              <a:buNone/>
            </a:pPr>
            <a:r>
              <a:rPr lang="ru-RU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состоит в выборе шага </a:t>
            </a:r>
            <a:r>
              <a:rPr lang="en-US" sz="36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обеспечивающего заданную точность </a:t>
            </a:r>
            <a:r>
              <a:rPr lang="ru-RU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u-RU" sz="3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вычисления интеграла по выбранной формуле численного интегрирования.</a:t>
            </a:r>
          </a:p>
          <a:p>
            <a:pPr marL="0" indent="457200" algn="just">
              <a:lnSpc>
                <a:spcPct val="100000"/>
              </a:lnSpc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 </a:t>
            </a:r>
            <a:r>
              <a:rPr lang="ru-RU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два подхода </a:t>
            </a: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решению данной задачи:</a:t>
            </a: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выбор шага по теоретическим оценкам остаточного члена;</a:t>
            </a:r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по косвенным схемам (эмпирическим оценкам).     </a:t>
            </a:r>
          </a:p>
          <a:p>
            <a:pPr marL="0" indent="457200" algn="just">
              <a:lnSpc>
                <a:spcPct val="100000"/>
              </a:lnSpc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4486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3D094-9DEE-4C17-80C5-CE1C4129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231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шага по оценке остаточного члена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5778759-0FAB-47FA-A65F-6C42FFFC2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644" y="1264356"/>
            <a:ext cx="9471378" cy="40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04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4CC2359-B14C-487C-B498-9484AEED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20" y="408517"/>
            <a:ext cx="10410825" cy="16383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33F0D2-5BCA-483C-95E5-0C6275AF0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20" y="2363082"/>
            <a:ext cx="94678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51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87AE63F-DA76-423B-8EF9-D790D1F4D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733779"/>
            <a:ext cx="10325100" cy="535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63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44CB476-7CA4-4936-A577-036D7428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9" y="688623"/>
            <a:ext cx="10610850" cy="45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14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B45FAAB-514C-4984-82CD-1D506FF4E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842962"/>
            <a:ext cx="94678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22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599DCD-F252-4145-AB5C-F39E0C10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9364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rgbClr val="0070C0"/>
                </a:solidFill>
              </a:rPr>
              <a:t>Выбор шага интегрирования по эмпирическим схемам.</a:t>
            </a:r>
            <a: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br>
              <a:rPr lang="ru-RU" sz="32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b="1" u="sng" dirty="0">
                <a:solidFill>
                  <a:srgbClr val="0070C0"/>
                </a:solidFill>
              </a:rPr>
              <a:t>Двойной пересчет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38EEFAD-AD6A-480F-89B2-F8E7F8BFB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4490"/>
            <a:ext cx="10439400" cy="388902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A44939-3246-4DB4-BBFA-9BDCF7BEB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5523353"/>
            <a:ext cx="1042987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76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2CB68-0F06-417D-99FE-E81AD446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Другие оценки погрешности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2A3809D-FCD2-49F9-A58F-CA7CE4BA1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489" y="1535289"/>
            <a:ext cx="10295467" cy="44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6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89F67C-B73D-4622-9D00-CE94849BC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8" y="699911"/>
            <a:ext cx="10701866" cy="529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6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8D03D3-DB1D-4E21-82B2-116B540BE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68" y="338667"/>
            <a:ext cx="9890654" cy="56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5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ED634-DBDC-4D63-B7AF-14D61F48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489"/>
            <a:ext cx="10515600" cy="1106311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0070C0"/>
                </a:solidFill>
              </a:rPr>
              <a:t>Квадратурные формулы</a:t>
            </a:r>
            <a:br>
              <a:rPr lang="ru-RU" sz="3200" dirty="0">
                <a:solidFill>
                  <a:srgbClr val="0070C0"/>
                </a:solidFill>
              </a:rPr>
            </a:br>
            <a:r>
              <a:rPr lang="ru-RU" sz="3200" dirty="0">
                <a:solidFill>
                  <a:srgbClr val="0070C0"/>
                </a:solidFill>
              </a:rPr>
              <a:t>с равноотстоящими узлами  ̶  </a:t>
            </a:r>
            <a:r>
              <a:rPr lang="ru-RU" sz="3600" b="1" dirty="0">
                <a:solidFill>
                  <a:srgbClr val="0070C0"/>
                </a:solidFill>
              </a:rPr>
              <a:t>формулы Ньютона-</a:t>
            </a:r>
            <a:r>
              <a:rPr lang="ru-RU" sz="3600" b="1" dirty="0" err="1">
                <a:solidFill>
                  <a:srgbClr val="0070C0"/>
                </a:solidFill>
              </a:rPr>
              <a:t>Котеса</a:t>
            </a:r>
            <a:endParaRPr lang="ru-RU" sz="36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E2BB61-37A8-4F8A-ACBE-76A4CED7B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0800"/>
                <a:ext cx="10515600" cy="343182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Разобьем отрезок интегрирования </a:t>
                </a:r>
                <a:r>
                  <a:rPr lang="en-US" dirty="0"/>
                  <a:t>[</a:t>
                </a:r>
                <a:r>
                  <a:rPr lang="en-US" i="1" dirty="0"/>
                  <a:t>a</a:t>
                </a:r>
                <a:r>
                  <a:rPr lang="en-US" dirty="0"/>
                  <a:t>, </a:t>
                </a:r>
                <a:r>
                  <a:rPr lang="en-US" i="1" dirty="0"/>
                  <a:t>b</a:t>
                </a:r>
                <a:r>
                  <a:rPr lang="en-US" dirty="0"/>
                  <a:t>] </a:t>
                </a:r>
                <a:r>
                  <a:rPr lang="ru-RU" dirty="0"/>
                  <a:t>на </a:t>
                </a:r>
                <a:r>
                  <a:rPr lang="en-US" i="1" dirty="0"/>
                  <a:t>n</a:t>
                </a:r>
                <a:r>
                  <a:rPr lang="ru-RU" dirty="0"/>
                  <a:t> равных частей системой точек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и вычислим подынтегральную функцию в полученных узлах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endParaRPr lang="ru-RU" dirty="0"/>
              </a:p>
              <a:p>
                <a:pPr marL="0" indent="457200" algn="just">
                  <a:lnSpc>
                    <a:spcPct val="120000"/>
                  </a:lnSpc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Чтобы не иметь дело с многочленами высоких степеней, обычно применяют формулы Ньютона-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Котеса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 невысокими степенями на каждом участке и затем складывают полученные результаты.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E2BB61-37A8-4F8A-ACBE-76A4CED7B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0800"/>
                <a:ext cx="10515600" cy="3431822"/>
              </a:xfrm>
              <a:blipFill>
                <a:blip r:embed="rId2"/>
                <a:stretch>
                  <a:fillRect l="-928" t="-3375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3E6FCD-F220-4449-9D0D-CFE81C93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422" y="4721224"/>
            <a:ext cx="7203900" cy="213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5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ED634-DBDC-4D63-B7AF-14D61F48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70C0"/>
                </a:solidFill>
              </a:rPr>
              <a:t>Квадратурные формулы с равноотстоящими узлами  </a:t>
            </a:r>
            <a:r>
              <a:rPr lang="ru-RU" dirty="0"/>
              <a:t>̶  </a:t>
            </a:r>
            <a:r>
              <a:rPr lang="ru-RU" b="1" dirty="0">
                <a:solidFill>
                  <a:srgbClr val="0070C0"/>
                </a:solidFill>
              </a:rPr>
              <a:t>формулы Ньютона-</a:t>
            </a:r>
            <a:r>
              <a:rPr lang="ru-RU" b="1" dirty="0" err="1">
                <a:solidFill>
                  <a:srgbClr val="0070C0"/>
                </a:solidFill>
              </a:rPr>
              <a:t>Котеса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2BB61-37A8-4F8A-ACBE-76A4CED7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457200" algn="just">
              <a:lnSpc>
                <a:spcPct val="100000"/>
              </a:lnSpc>
              <a:buNone/>
            </a:pPr>
            <a:r>
              <a:rPr lang="ru-RU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Формулы Ньютона-</a:t>
            </a:r>
            <a:r>
              <a:rPr lang="ru-RU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Котеса</a:t>
            </a:r>
            <a:r>
              <a:rPr lang="ru-RU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используют значения подынтегральной функции в узлах интерполяции и являются точными (дают точное значение интеграла) для всех многочленов степени </a:t>
            </a:r>
            <a:r>
              <a:rPr lang="ru-RU" sz="36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х,</a:t>
            </a:r>
            <a:r>
              <a:rPr lang="ru-RU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зависящей от числа узлов. </a:t>
            </a:r>
          </a:p>
          <a:p>
            <a:pPr marL="0" indent="457200" algn="just">
              <a:lnSpc>
                <a:spcPct val="100000"/>
              </a:lnSpc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решения растет с увеличением степени интерполяционного многочлена.</a:t>
            </a:r>
          </a:p>
        </p:txBody>
      </p:sp>
    </p:spTree>
    <p:extLst>
      <p:ext uri="{BB962C8B-B14F-4D97-AF65-F5344CB8AC3E}">
        <p14:creationId xmlns:p14="http://schemas.microsoft.com/office/powerpoint/2010/main" val="330188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2F8F1-02F7-402D-9855-9C0C9409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>
                <a:solidFill>
                  <a:srgbClr val="0070C0"/>
                </a:solidFill>
              </a:rPr>
              <a:t>Формулы прямоугольников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BE772-C8C4-456C-A3F1-AE61611DE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Различают метод левых, правых и средних прямоугольников. На каждом шаге интегрирования </a:t>
            </a:r>
            <a:r>
              <a:rPr lang="ru-RU" b="1" i="1" dirty="0"/>
              <a:t>функция аппроксимируется полиномом нулевой степени</a:t>
            </a:r>
            <a:r>
              <a:rPr lang="ru-RU" dirty="0"/>
              <a:t> – отрезком, параллельным оси абсцисс.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0B1ABB-13FC-471A-9841-A07E2D162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55" y="3429000"/>
            <a:ext cx="9256889" cy="255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4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CDB95-D7D5-4F9F-A20F-080AA432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231"/>
          </a:xfrm>
        </p:spPr>
        <p:txBody>
          <a:bodyPr/>
          <a:lstStyle/>
          <a:p>
            <a:r>
              <a:rPr lang="ru-RU" b="1" i="1" dirty="0">
                <a:solidFill>
                  <a:srgbClr val="002060"/>
                </a:solidFill>
              </a:rPr>
              <a:t>Формулы прямоугольников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F85506-3D4B-40D3-8F84-B54324F9B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4356"/>
            <a:ext cx="5181600" cy="491260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Формула</a:t>
            </a:r>
            <a:r>
              <a:rPr lang="ru-RU" dirty="0"/>
              <a:t> </a:t>
            </a: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левых прямоугольников</a:t>
            </a:r>
            <a:r>
              <a:rPr lang="ru-RU" dirty="0"/>
              <a:t>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9DF0E5-E8BD-4190-AF84-9BE2C484C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4356"/>
            <a:ext cx="5181600" cy="4912607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правых прямоугольников:</a:t>
            </a:r>
          </a:p>
          <a:p>
            <a:pPr marL="0" indent="0">
              <a:buNone/>
            </a:pPr>
            <a:endParaRPr lang="ru-RU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24D066-7C49-4D15-907F-46BF2A1B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556" y="2231144"/>
            <a:ext cx="3352800" cy="24479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208FC79-2908-4945-AE17-9A945CBD4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40" y="4951766"/>
            <a:ext cx="5629275" cy="9525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167480A-323B-4C1A-BBA3-3A12EA232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887" y="2442809"/>
            <a:ext cx="3324225" cy="23336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3AE7729-AE32-4D44-93C7-17B19B56F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837" y="5009973"/>
            <a:ext cx="48863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5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827E03-F48B-43AF-A369-D9C07783F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8" y="643467"/>
            <a:ext cx="10701866" cy="491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665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449</Words>
  <Application>Microsoft Office PowerPoint</Application>
  <PresentationFormat>Широкоэкранный</PresentationFormat>
  <Paragraphs>49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Times New Roman</vt:lpstr>
      <vt:lpstr>Тема Office</vt:lpstr>
      <vt:lpstr>Лекция</vt:lpstr>
      <vt:lpstr>Постановка задачи</vt:lpstr>
      <vt:lpstr>Презентация PowerPoint</vt:lpstr>
      <vt:lpstr>Презентация PowerPoint</vt:lpstr>
      <vt:lpstr>Квадратурные формулы с равноотстоящими узлами  ̶  формулы Ньютона-Котеса</vt:lpstr>
      <vt:lpstr>Квадратурные формулы с равноотстоящими узлами  ̶  формулы Ньютона-Котеса</vt:lpstr>
      <vt:lpstr>Формулы прямоугольников</vt:lpstr>
      <vt:lpstr>Формулы прямоугольников</vt:lpstr>
      <vt:lpstr>Презентация PowerPoint</vt:lpstr>
      <vt:lpstr> </vt:lpstr>
      <vt:lpstr>Презентация PowerPoint</vt:lpstr>
      <vt:lpstr>Упражнение.</vt:lpstr>
      <vt:lpstr>Формула трапеций</vt:lpstr>
      <vt:lpstr>Формула трапеций</vt:lpstr>
      <vt:lpstr>Презентация PowerPoint</vt:lpstr>
      <vt:lpstr>Формула Симпсона (формула парабол)</vt:lpstr>
      <vt:lpstr>Презентация PowerPoint</vt:lpstr>
      <vt:lpstr>Презентация PowerPoint</vt:lpstr>
      <vt:lpstr>Презентация PowerPoint</vt:lpstr>
      <vt:lpstr>Сходимость квадратурных формул</vt:lpstr>
      <vt:lpstr>Выбор шага интегрирования для равномерной сетки</vt:lpstr>
      <vt:lpstr>Выбор шага по оценке остаточного члена</vt:lpstr>
      <vt:lpstr>Презентация PowerPoint</vt:lpstr>
      <vt:lpstr>Презентация PowerPoint</vt:lpstr>
      <vt:lpstr>Презентация PowerPoint</vt:lpstr>
      <vt:lpstr>Презентация PowerPoint</vt:lpstr>
      <vt:lpstr>Выбор шага интегрирования по эмпирическим схемам.  Двойной пересчет</vt:lpstr>
      <vt:lpstr>Другие оценки погрешности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</dc:title>
  <dc:creator>Luda</dc:creator>
  <cp:lastModifiedBy>Luda</cp:lastModifiedBy>
  <cp:revision>26</cp:revision>
  <dcterms:created xsi:type="dcterms:W3CDTF">2025-03-24T06:55:32Z</dcterms:created>
  <dcterms:modified xsi:type="dcterms:W3CDTF">2025-03-28T20:46:43Z</dcterms:modified>
</cp:coreProperties>
</file>