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68" r:id="rId4"/>
    <p:sldId id="266" r:id="rId5"/>
    <p:sldId id="258" r:id="rId6"/>
    <p:sldId id="263" r:id="rId7"/>
    <p:sldId id="262" r:id="rId8"/>
    <p:sldId id="270" r:id="rId9"/>
    <p:sldId id="259" r:id="rId10"/>
    <p:sldId id="261" r:id="rId11"/>
    <p:sldId id="267" r:id="rId12"/>
    <p:sldId id="269" r:id="rId13"/>
    <p:sldId id="26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17342-01A9-45D4-B685-334ED28C88C4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AEF91-6156-4583-B60D-68CD03EC2A5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642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8AEF91-6156-4583-B60D-68CD03EC2A57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2221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6EC1-4AE5-463E-85E1-5B614353B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5D20E1D-ABCB-4A61-81D4-E1871D4DF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BE03C2-40CB-4346-A901-2EE0D967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D225BA3-344A-4DBA-8701-819F4569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467694-B208-466C-9421-C80EBF9EB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1D2F8-0598-4251-A4FE-2B56F60C3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D9A7E8C-7EB3-47C6-8E4C-09B72B807B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1DD8E2-E993-4656-8CF8-C3471BA2C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538FB1-6EFD-41FF-9000-BAE6CB5EC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E1BC55-ACFD-4415-9511-FAC59934A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2971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499A3D-125A-4FDC-85FA-96D7D2E7E3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18E8D7-0424-4CC0-8A77-CBFB1066D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D521E19-D229-4129-9882-698D2FCF7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4FE2DE-60F5-4C90-9A5A-817D8F15D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A77D03-48A8-47CF-9D0D-E63BE355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155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7E350B-CFCA-4E7E-B519-ACB19BA3A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F0224E-34C5-44C7-96D1-3315D8DC9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A12905-0A35-40AE-8260-E7C80B4FF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ADF559-E2BC-44D2-B77A-4ED387A4A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2FE562-FB02-439A-A475-71ECD36D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395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8C5961-B4A3-4A84-953B-B6112D9D6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7B10BCD-24E9-4AEA-9571-354220DD6A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C4C56E-4BB7-41D2-9CC0-255B945B4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4BE8B7-AC7C-4D8A-B4E3-250452D9E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972F6A-2F25-44A4-9976-50FCD67C6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2079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3C193-09E6-4125-B83B-7A6E80315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253E3-3CDD-42A5-9A67-0CC37DDE3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079BAF-754E-4C8D-8172-8D695C98A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848648-B454-4152-AF8A-4BEA39C7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D336357-CEBA-4795-8E56-D148717A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939F86-5E8C-42BA-95CE-7A44BFED4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865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2BD75-986F-486B-A680-9BCCF13FA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5F81AE-1806-44BE-AAA6-31C151B85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36B8C-2422-4EC2-B890-B490F5891D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9E8D3DE-1EF3-4395-92BB-A36122757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C53A8DC-8966-4871-B4E5-B98A8E636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3969FB-959D-490D-A8D9-0EDA1E4DE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D2EAE2E-105F-494B-B754-640ED3607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DA77CBC-5FD2-46BF-981B-B2BA6FACF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934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717F54-3D53-40F2-9F97-F804978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0080A8D-0FDF-4ED3-AAE4-453EAFC31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85E991-2528-48D2-B9B8-F9CF39112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229C18-37A4-494E-9A1A-AD4235291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467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5848763-0279-4A5D-9382-3FFB1408A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15C906-2D37-4A9D-8503-6CEA313CD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155AE3C-35EB-4DBF-99FD-8A3271F6E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2313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4CCBFC-7C54-4F3E-BB34-21093716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E07F75-5D49-46C6-9FC2-09B57FD17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590DE4-608E-4F09-9A8C-DFBD52FF9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8429735-3EC6-468F-815F-FE9C3F26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112854-1C3A-4B4F-91E1-C8F505203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0E2D831-6182-4C90-8916-62B29183A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613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E0534E-B202-4F47-B62D-1E0C33434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A560280-4D3B-4F64-8551-A039E197EA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CF143F-C667-4800-9539-4C1A468C8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615C0F-B9F2-4DA4-999C-91FC7F8B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533C9D3-3335-4E7F-8C38-409CEBF4C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4B28417-7C99-48F3-AFBC-7ED46B7BE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8555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C16EEE-51C2-427D-B70A-3F517B9F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130D86-9BF2-4DCC-AC57-FF0A084AC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AD0379-6026-40D9-B743-BDED504458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8CD63-7959-44A2-9549-7F3BCE6367BB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1DFF23A-293C-4529-92EC-561950021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21514B-BD04-42F4-AA3C-146C1EBD1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C4AD3-F62B-43B2-98F6-C5917EA9DD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682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0EBA-175E-4884-A968-820AB36524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14437"/>
          </a:xfrm>
        </p:spPr>
        <p:txBody>
          <a:bodyPr>
            <a:normAutofit/>
          </a:bodyPr>
          <a:lstStyle/>
          <a:p>
            <a:pPr algn="r"/>
            <a:r>
              <a:rPr lang="ru-RU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Лекция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0FA3DD8-AC62-4A2B-874B-7D278DBF1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09333"/>
            <a:ext cx="9144000" cy="993423"/>
          </a:xfrm>
          <a:blipFill>
            <a:blip r:embed="rId2"/>
            <a:tile tx="0" ty="0" sx="100000" sy="100000" flip="none" algn="tl"/>
          </a:blipFill>
          <a:scene3d>
            <a:camera prst="orthographicFront"/>
            <a:lightRig rig="threePt" dir="t"/>
          </a:scene3d>
          <a:sp3d>
            <a:bevelT prst="relaxedInset"/>
          </a:sp3d>
        </p:spPr>
        <p:txBody>
          <a:bodyPr>
            <a:normAutofit/>
          </a:bodyPr>
          <a:lstStyle/>
          <a:p>
            <a:r>
              <a:rPr lang="ru-RU" sz="4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дифференцирование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2853693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F7121C-39EE-43ED-86EF-46D879628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170164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производных посредством локальной интерполяции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BA6AB5-7225-4728-B0BB-B05A3E04A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9759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Непрерывная функция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2D2CF3-804C-4EA9-88DC-80B94ACA0E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97593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rgbClr val="002060"/>
                </a:solidFill>
              </a:rPr>
              <a:t>Дискретная функция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D855F12F-0E10-468D-AAF5-FD3FA602A5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683022" y="3166446"/>
            <a:ext cx="4470399" cy="302895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49B207-64AA-45E1-8AAD-4A3300EE5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8" y="2384778"/>
            <a:ext cx="2562225" cy="8382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3DF1CBB-2C56-49DA-A79A-78F5A7417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437" y="3222978"/>
            <a:ext cx="2828925" cy="504825"/>
          </a:xfrm>
          <a:prstGeom prst="rect">
            <a:avLst/>
          </a:prstGeom>
        </p:spPr>
      </p:pic>
      <p:pic>
        <p:nvPicPr>
          <p:cNvPr id="13" name="Объект 12">
            <a:extLst>
              <a:ext uri="{FF2B5EF4-FFF2-40B4-BE49-F238E27FC236}">
                <a16:creationId xmlns:a16="http://schemas.microsoft.com/office/drawing/2014/main" id="{A9634EA0-F44A-4761-9F09-D3541711C6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038578" y="3866444"/>
            <a:ext cx="4210755" cy="258127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7B85070-F09A-4E07-A5D9-098B85D791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3023" y="2754489"/>
            <a:ext cx="1422400" cy="9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C8799-8387-4E1A-8B58-FCEEF8E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производной с помощью отношения конечных разностей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734B8E-170D-4ABC-B91E-C71CAFFFE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457200">
                  <a:buNone/>
                </a:pPr>
                <a:r>
                  <a:rPr lang="ru-RU" dirty="0"/>
                  <a:t>Пусть функция задана таблично на равномерной сетке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ru-RU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457200" algn="just">
                  <a:buNone/>
                </a:pPr>
                <a:endParaRPr lang="ru-RU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457200" algn="just">
                  <a:buNone/>
                </a:pP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зависимости от способа вычисления конечных разностей для </a:t>
                </a:r>
                <a:r>
                  <a:rPr lang="en-US" sz="32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:r>
                  <a:rPr lang="ru-RU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го</a:t>
                </a:r>
                <a:r>
                  <a:rPr lang="ru-RU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узла имеют место следующие алгоритмы вычисления производной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734B8E-170D-4ABC-B91E-C71CAFFFE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2241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3605EC-848D-4E48-9CBC-E8CC1656B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1778" y="2746727"/>
            <a:ext cx="9572977" cy="135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412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8C8799-8387-4E1A-8B58-FCEEF8EA6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производной с помощью отношения конечных разностей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734B8E-170D-4ABC-B91E-C71CAFFFE4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Правая односторонняя конечная производная</a:t>
            </a:r>
          </a:p>
          <a:p>
            <a:pPr marL="0" indent="4572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Левая односторонняя конечная производная</a:t>
            </a:r>
          </a:p>
          <a:p>
            <a:pPr marL="0" indent="4572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45720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Центральная разностная производная</a:t>
            </a:r>
          </a:p>
          <a:p>
            <a:pPr marL="0" indent="45720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14DA03D-D943-4D82-AA11-EB65B33A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8889" y="2238198"/>
            <a:ext cx="6649155" cy="10101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A17A86-0BE2-49DB-856B-65CA24CB7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97" y="3812028"/>
            <a:ext cx="6499225" cy="1010180"/>
          </a:xfrm>
          <a:prstGeom prst="rect">
            <a:avLst/>
          </a:prstGeom>
          <a:ln>
            <a:solidFill>
              <a:schemeClr val="accent4">
                <a:lumMod val="75000"/>
              </a:schemeClr>
            </a:solidFill>
          </a:ln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FCE4D8-2DD9-45D6-B06C-1CEFED6CF7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0454" y="5385858"/>
            <a:ext cx="6904391" cy="1010180"/>
          </a:xfrm>
          <a:prstGeom prst="rect">
            <a:avLst/>
          </a:prstGeom>
          <a:ln>
            <a:solidFill>
              <a:srgbClr val="FFC000"/>
            </a:solidFill>
          </a:ln>
        </p:spPr>
      </p:pic>
    </p:spTree>
    <p:extLst>
      <p:ext uri="{BB962C8B-B14F-4D97-AF65-F5344CB8AC3E}">
        <p14:creationId xmlns:p14="http://schemas.microsoft.com/office/powerpoint/2010/main" val="3168075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49BFC6F-3687-4E27-A316-5998606F5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11" y="406401"/>
            <a:ext cx="10577689" cy="5904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89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564C55-98EF-470A-A802-11D02D650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Вторая разностная производная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C81643AE-CDF6-4F1F-B3CD-55CE53475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8267" y="1910645"/>
            <a:ext cx="9550400" cy="303671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1173768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80F197-D218-4A23-A451-0556553261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11" y="519290"/>
            <a:ext cx="10351911" cy="5419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964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1494C40-3322-4894-82DA-9B9FFC59F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892" y="627590"/>
            <a:ext cx="8811330" cy="292841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7A57846-D0F4-494F-99F8-D48BBACF0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2202" y="3556000"/>
            <a:ext cx="9542639" cy="8763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089869-A6CC-4744-8D27-EE8E6BBEC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311" y="4432300"/>
            <a:ext cx="7249759" cy="205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585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FF8DA9B-746B-4A78-98E2-396DCE17E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157" y="541866"/>
            <a:ext cx="10284176" cy="535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529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70D9064-C075-4FD1-A3C1-562AB305B0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1" y="338667"/>
            <a:ext cx="11672710" cy="5971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8883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2F9C5-4B2F-4460-BC3E-09224816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Аппроксимация производных посредством глобальной интерполяции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9D25942F-94C6-47AA-B397-30F919327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5289" y="1943894"/>
            <a:ext cx="9211733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61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626D8-48B0-435B-B528-3B2CEC93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0164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2EA25C-1F9D-4050-AAF0-426B3C2A8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290"/>
            <a:ext cx="10515600" cy="4641673"/>
          </a:xfrm>
        </p:spPr>
        <p:txBody>
          <a:bodyPr/>
          <a:lstStyle/>
          <a:p>
            <a:pPr marL="0" indent="457200" algn="just">
              <a:buNone/>
            </a:pP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Численное дифференцирование (ЧД) применяется, если функцию </a:t>
            </a:r>
            <a:r>
              <a:rPr lang="en-US" sz="4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4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4400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sz="4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трудно или невозможно продифференцировать аналитически – например, если она задана таблично, а также при решении дифференциальных уравнений при помощи разностных методов.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030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81906FE-D804-421B-8334-74AC48057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32178"/>
            <a:ext cx="10509956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6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B82FF18-F1C1-4CC6-9DF7-AC18648F0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722489"/>
            <a:ext cx="10792177" cy="545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90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900E575-2C40-4218-8050-BBF9A1546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090" y="553157"/>
            <a:ext cx="10984088" cy="5623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99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B9C947C-9635-4F6E-9C7B-24BD33248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79" y="695324"/>
            <a:ext cx="10611554" cy="558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80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FC2545B-3025-43EC-904F-833C90E82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22" y="643467"/>
            <a:ext cx="10600267" cy="521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699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3CFC785-6C13-4AF1-BFE6-6FC69D080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44" y="676275"/>
            <a:ext cx="10656712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2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0D7B99D-873F-4A03-97CB-51C2B8C579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044" y="762000"/>
            <a:ext cx="9889067" cy="566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42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9B9E2B2-C906-4E03-B8A7-CFBF9BA334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222" y="835378"/>
            <a:ext cx="10509956" cy="521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64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D1412B-A706-425C-AF55-3EC4D4B75A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95867"/>
            <a:ext cx="9144000" cy="3324577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2060"/>
                </a:solidFill>
              </a:rPr>
              <a:t>Численное решение обыкновенных дифференциальных уравнений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7DD15E-D331-4B9E-A99D-44F1625D1A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0090"/>
            <a:ext cx="9144000" cy="1004710"/>
          </a:xfrm>
        </p:spPr>
        <p:txBody>
          <a:bodyPr>
            <a:noAutofit/>
          </a:bodyPr>
          <a:lstStyle/>
          <a:p>
            <a:r>
              <a:rPr lang="ru-RU" sz="3200" b="1" dirty="0">
                <a:solidFill>
                  <a:srgbClr val="0070C0"/>
                </a:solidFill>
              </a:rPr>
              <a:t>Метод Эйлера – простейший численный метод</a:t>
            </a:r>
            <a:endParaRPr lang="ru-RU" sz="3200" b="1" dirty="0"/>
          </a:p>
        </p:txBody>
      </p:sp>
    </p:spTree>
    <p:extLst>
      <p:ext uri="{BB962C8B-B14F-4D97-AF65-F5344CB8AC3E}">
        <p14:creationId xmlns:p14="http://schemas.microsoft.com/office/powerpoint/2010/main" val="41660748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F10CDA-E07B-4DF8-BF2A-56F12124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Постановка задачи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5693E20-38B1-45CE-9AA6-427C85C3A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9512"/>
            <a:ext cx="10515600" cy="3121200"/>
          </a:xfrm>
          <a:prstGeom prst="rect">
            <a:avLst/>
          </a:prstGeom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55D621BA-EA37-40DF-8382-6DB6E2584D75}"/>
              </a:ext>
            </a:extLst>
          </p:cNvPr>
          <p:cNvSpPr/>
          <p:nvPr/>
        </p:nvSpPr>
        <p:spPr>
          <a:xfrm>
            <a:off x="1334910" y="4878001"/>
            <a:ext cx="992011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0215" algn="just">
              <a:spcAft>
                <a:spcPts val="0"/>
              </a:spcAft>
            </a:pPr>
            <a:r>
              <a:rPr lang="ru-RU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Требуется, чтобы решение задачи Коши существовало,  было единственно и устойчиво по Ляпунову, т. е. малые изменения начальных данных не вызывали больших изменений решения.</a:t>
            </a:r>
            <a:endParaRPr lang="ru-RU" sz="2800" b="1" dirty="0">
              <a:solidFill>
                <a:srgbClr val="0070C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0835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B557645-1113-4BDC-BB0B-572D7E54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745066"/>
            <a:ext cx="10103555" cy="519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705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E3A5A046-665C-4513-9469-0030D95F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822" y="474133"/>
            <a:ext cx="10137422" cy="5825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19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7572051-645A-4AA6-A359-059B7C513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133" y="338666"/>
            <a:ext cx="10080978" cy="608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2991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7F4D466B-7892-477C-84ED-87CDDEA05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067" y="564445"/>
            <a:ext cx="10013244" cy="544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1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9825450-4FE6-43F7-B22F-E0E2BA3CA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979" y="601133"/>
            <a:ext cx="9663288" cy="565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0331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C429742-AEFA-4619-872D-5BB94332F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304" y="513644"/>
            <a:ext cx="9153525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645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BB55C4F0-8436-4094-8D2F-BFF68599AB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111" y="925689"/>
            <a:ext cx="9324622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432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3F6DB23-CEC5-4022-8FBD-4D4038ABD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956" y="496711"/>
            <a:ext cx="9832622" cy="5644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99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C274B7-3BE7-45DB-803C-7292DFBE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21808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 решения задачи ЧД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61729C75-CE2C-49A8-BD0C-C8136ECB4D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69386" y="1286934"/>
            <a:ext cx="9353458" cy="494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148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EDB67-94F1-48C7-A492-5DB8B28C8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2164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Неустойчивость численного дифференцирования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0663D027-55CA-47EA-8006-054305FF9E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28889"/>
            <a:ext cx="1005557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68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28A6C44-1A89-4D18-A954-898029943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90" y="575732"/>
            <a:ext cx="10363200" cy="5791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34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4EDD3FB-A744-4F4D-ACE1-755D9318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487" y="461962"/>
            <a:ext cx="8963025" cy="593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389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3EA7836B-F113-4D23-A3A5-1F35DE8565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845" y="891823"/>
            <a:ext cx="10239022" cy="4809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2503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166</Words>
  <Application>Microsoft Office PowerPoint</Application>
  <PresentationFormat>Широкоэкранный</PresentationFormat>
  <Paragraphs>31</Paragraphs>
  <Slides>35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Times New Roman</vt:lpstr>
      <vt:lpstr>Тема Office</vt:lpstr>
      <vt:lpstr>Лекция</vt:lpstr>
      <vt:lpstr>Постановка задачи</vt:lpstr>
      <vt:lpstr>Презентация PowerPoint</vt:lpstr>
      <vt:lpstr>Презентация PowerPoint</vt:lpstr>
      <vt:lpstr>Основная идея решения задачи ЧД</vt:lpstr>
      <vt:lpstr>Неустойчивость численного дифференцирования</vt:lpstr>
      <vt:lpstr>Презентация PowerPoint</vt:lpstr>
      <vt:lpstr>Презентация PowerPoint</vt:lpstr>
      <vt:lpstr>Презентация PowerPoint</vt:lpstr>
      <vt:lpstr>Аппроксимация производных посредством локальной интерполяции</vt:lpstr>
      <vt:lpstr>Аппроксимация производной с помощью отношения конечных разностей</vt:lpstr>
      <vt:lpstr>Аппроксимация производной с помощью отношения конечных разностей</vt:lpstr>
      <vt:lpstr>Презентация PowerPoint</vt:lpstr>
      <vt:lpstr>Вторая разностная производная</vt:lpstr>
      <vt:lpstr>Презентация PowerPoint</vt:lpstr>
      <vt:lpstr>Презентация PowerPoint</vt:lpstr>
      <vt:lpstr>Презентация PowerPoint</vt:lpstr>
      <vt:lpstr>Презентация PowerPoint</vt:lpstr>
      <vt:lpstr>Аппроксимация производных посредством глобальной интерполяции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Численное решение обыкновенных дифференциальных уравнений </vt:lpstr>
      <vt:lpstr>Постановка задачи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</dc:title>
  <dc:creator>Luda</dc:creator>
  <cp:lastModifiedBy>Luda</cp:lastModifiedBy>
  <cp:revision>13</cp:revision>
  <dcterms:created xsi:type="dcterms:W3CDTF">2025-04-02T07:56:39Z</dcterms:created>
  <dcterms:modified xsi:type="dcterms:W3CDTF">2025-04-03T11:25:37Z</dcterms:modified>
</cp:coreProperties>
</file>