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53" r:id="rId2"/>
    <p:sldId id="473" r:id="rId3"/>
    <p:sldId id="507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06" r:id="rId37"/>
    <p:sldId id="508" r:id="rId38"/>
    <p:sldId id="509" r:id="rId39"/>
    <p:sldId id="510" r:id="rId40"/>
    <p:sldId id="511" r:id="rId41"/>
    <p:sldId id="51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4838412" y="2059851"/>
            <a:ext cx="2515176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NP</a:t>
            </a: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  <a:sym typeface="Comic Sans MS"/>
              </a:rPr>
              <a:t> задачи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6B8C67-5C36-4175-8D8D-D5735C5A392B}"/>
              </a:ext>
            </a:extLst>
          </p:cNvPr>
          <p:cNvSpPr/>
          <p:nvPr/>
        </p:nvSpPr>
        <p:spPr>
          <a:xfrm>
            <a:off x="3686880" y="2838069"/>
            <a:ext cx="4818242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/>
              <a:t>Задача коммивояжёра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4B70C7-A585-49BE-ACB7-4E5165039723}"/>
              </a:ext>
            </a:extLst>
          </p:cNvPr>
          <p:cNvSpPr/>
          <p:nvPr/>
        </p:nvSpPr>
        <p:spPr>
          <a:xfrm>
            <a:off x="1807165" y="3616287"/>
            <a:ext cx="8577669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94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B333B6-858D-45F6-8106-336F9B0DD47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FD9D8C-C942-458D-87AA-91A39F8D8588}"/>
              </a:ext>
            </a:extLst>
          </p:cNvPr>
          <p:cNvSpPr/>
          <p:nvPr/>
        </p:nvSpPr>
        <p:spPr>
          <a:xfrm>
            <a:off x="414921" y="765415"/>
            <a:ext cx="113621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Ход решения задачи коммивояжера удобно представить в виде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графа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где вершинами будут ключевые решения по включению / невключению в итоговый маршрут тех или иных отрезков пути, а ребра показывающие ход решения, образуют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ветви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альтернативных вариантов маршрута. Пока у нас есть только одна вершина — «корень» дерева решения, куда мы вписываем значение локальной нижней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H = 35.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4FF3DA-09E9-4C88-9D62-2F2559EB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917" y="2876396"/>
            <a:ext cx="3510771" cy="8437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F7A5F54-D194-4E47-BF66-1D04E93AC9A5}"/>
              </a:ext>
            </a:extLst>
          </p:cNvPr>
          <p:cNvSpPr/>
          <p:nvPr/>
        </p:nvSpPr>
        <p:spPr>
          <a:xfrm>
            <a:off x="329907" y="5552854"/>
            <a:ext cx="1064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Отметим, что по сути значение H, это ни что иное как текущая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минимальная длина маршрута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Т. е. короче вычисляемый маршрут быть не может, длиннее — возможно.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8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8438791-17FA-45BD-A929-CCBC75022B3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824794B-45B6-4489-84E0-4E234F6E2965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F260A5-95FE-4A3B-B5E7-A12C415BE73A}"/>
              </a:ext>
            </a:extLst>
          </p:cNvPr>
          <p:cNvSpPr/>
          <p:nvPr/>
        </p:nvSpPr>
        <p:spPr>
          <a:xfrm>
            <a:off x="446384" y="1306677"/>
            <a:ext cx="115450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каждой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нулевой клетки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преобразованной матрицы находим «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»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Ею будет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сумма минимума по строке и минимума по столбцу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на пересечении которых находится данная клетка с нулем. При этом сама нулевая клетка для которой вычисляется оценка и найденные ранее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учитываются (но другие нулевые клетки, если они есть в рассматриваемых строке и столбце, учитывать нужно; также учитываются ячейки с M, которые означают бесконечно большое число). Полученную оценку записываем рядом с нулем, в скобках.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первая строка таблицы содержит одну нулевую клетку A-E. Вычислим для нее оценку: 4 (минимальное значение среди ячеек строки) + 1 (минимальное значение среди ячеек столбца) = 5.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B45964-CEC3-4E9D-A5AA-FC67FCA3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05" y="3892000"/>
            <a:ext cx="6486032" cy="25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48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FCAC216-6F47-4423-B7D1-2B9D367C3E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475BC60-F162-4890-BA48-363FAC144ABE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7. Вычисление оценок нулевых клеток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B9FC68-1564-4459-9A26-43A60F61B405}"/>
              </a:ext>
            </a:extLst>
          </p:cNvPr>
          <p:cNvSpPr/>
          <p:nvPr/>
        </p:nvSpPr>
        <p:spPr>
          <a:xfrm>
            <a:off x="446384" y="1363739"/>
            <a:ext cx="10974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Аналогично находим оценки для всех остальных нулевых клеток: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F58162-24D7-430E-B3B9-0439EBFC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426" y="1825303"/>
            <a:ext cx="6593915" cy="279389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B5E487-D121-410D-B7A2-E2FC46165761}"/>
              </a:ext>
            </a:extLst>
          </p:cNvPr>
          <p:cNvSpPr/>
          <p:nvPr/>
        </p:nvSpPr>
        <p:spPr>
          <a:xfrm>
            <a:off x="446384" y="4729123"/>
            <a:ext cx="1150571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Вычисленные нами оценки также 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штрафами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за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НЕиспользование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тех отрезков маршрута, которым соответствуют клетки с нулями (напоминаем, что каждая клетка «указывает» на два города: по своей строке — на город из которого выезжаем, и по своему столбцу — на город в который приезжаем). Штраф указывают на затраты расстояния, времени, стоимости (или иного параметра, в целях оптимизации которого мы решаем задачу коммивояжера), которые появятся если НЕ выбрать данную клетку.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60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A138808-E2C8-4C93-A694-C1E832B266D8}"/>
              </a:ext>
            </a:extLst>
          </p:cNvPr>
          <p:cNvSpPr/>
          <p:nvPr/>
        </p:nvSpPr>
        <p:spPr>
          <a:xfrm>
            <a:off x="446384" y="6935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8. Выбор нулевой клетки с максимальной оценкой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7B837D4-AAD3-4180-BA5E-1434240DE25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FD61FEB-B51C-4128-999D-C7CBD0A8A1F5}"/>
              </a:ext>
            </a:extLst>
          </p:cNvPr>
          <p:cNvSpPr/>
          <p:nvPr/>
        </p:nvSpPr>
        <p:spPr>
          <a:xfrm>
            <a:off x="446384" y="1161125"/>
            <a:ext cx="114703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Следующий важный шаг — выбор среди нулевых клеток матрицы той,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наибольшую оценку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Это делается для того, чтобы избежать максимального удлинения маршрута, которое появится если НЕ выбрать такую ячейку.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31C85-C84E-4A88-B1ED-0A2E7F68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33" y="2182708"/>
            <a:ext cx="6439529" cy="277482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BB7AB14-AA92-4346-9B27-68A25B8B0ABA}"/>
              </a:ext>
            </a:extLst>
          </p:cNvPr>
          <p:cNvSpPr/>
          <p:nvPr/>
        </p:nvSpPr>
        <p:spPr>
          <a:xfrm>
            <a:off x="446384" y="5174701"/>
            <a:ext cx="116295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максимальную оценку имеет клетку E-B. Этой ячейке соответствует отрезок пути от города E к городу B.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Стоит отметить, что когда не одна, а несколько нулевых ячеек имеют одинаковую максимальную оценку, можно выбрать любую из них.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65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23DAD5E-AF25-40B3-AF47-79D923F064F5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1A3E204-BBDC-4C8A-A0FA-AE50CDDE632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019DB2F-352C-4B3C-8C59-DDAF2FFEF0AF}"/>
              </a:ext>
            </a:extLst>
          </p:cNvPr>
          <p:cNvSpPr/>
          <p:nvPr/>
        </p:nvSpPr>
        <p:spPr>
          <a:xfrm>
            <a:off x="503580" y="1057675"/>
            <a:ext cx="10524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решение задачи начинает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ветвиться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Возникает развилка с парой альтернативных вариантов: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 решения, где мы включаем в маршрут выбранный отрезок пути (E-B);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ветвь, где мы его в маршрут НЕ включаем.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D622863-A4D3-49EF-B9C2-92830A1BF01C}"/>
              </a:ext>
            </a:extLst>
          </p:cNvPr>
          <p:cNvSpPr/>
          <p:nvPr/>
        </p:nvSpPr>
        <p:spPr>
          <a:xfrm>
            <a:off x="503580" y="2258004"/>
            <a:ext cx="11520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начала рассмотрим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первую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решения, предусматривающую включение отрезка в маршрут. Для проверки этого варианта необходимо провести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Делается это следующим образом: выбрав клетку с максимальной оценкой, вписываем в нее букву M, и затем полностью вычеркиваем соответствующие ей строку и столбец.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2908D2A-FF02-4961-9AF5-FDB5E66C0597}"/>
              </a:ext>
            </a:extLst>
          </p:cNvPr>
          <p:cNvSpPr/>
          <p:nvPr/>
        </p:nvSpPr>
        <p:spPr>
          <a:xfrm>
            <a:off x="503580" y="3458333"/>
            <a:ext cx="113597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мы включаем в итоговый маршрут движение из города E в город B. Следовательно, из города E в другие города выезжать уже не будем, а в город B по условиям задачи дважды заезжать нельзя. Поэтому данные строка и столбец нам более не понадобятся.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98C942-7248-4EB2-BCF7-9CD29767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01" y="4376466"/>
            <a:ext cx="5959748" cy="23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7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B117805-B99A-44CB-9DF3-506BCE6BEA47}"/>
              </a:ext>
            </a:extLst>
          </p:cNvPr>
          <p:cNvSpPr/>
          <p:nvPr/>
        </p:nvSpPr>
        <p:spPr>
          <a:xfrm>
            <a:off x="446384" y="6935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9. Редукция матрицы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3057D72-DA40-47B2-B326-517B5E4402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2F2A37-77EA-4A9E-B599-6F5CC49B1B17}"/>
              </a:ext>
            </a:extLst>
          </p:cNvPr>
          <p:cNvSpPr/>
          <p:nvPr/>
        </p:nvSpPr>
        <p:spPr>
          <a:xfrm>
            <a:off x="551290" y="1339871"/>
            <a:ext cx="1085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Georgia" panose="02040502050405020303" pitchFamily="18" charset="0"/>
              </a:rPr>
              <a:t>Важный момент!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клетку соответствующую обратному пути (B-E) ставим еще одну М (т. к. мы уже не будем возвращаться обратно из города B в город E).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7AAAFC-3E9B-442F-9C64-12ADBB8D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395" y="2619375"/>
            <a:ext cx="5112865" cy="19754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F1E46C-11A1-49DE-A169-D8DDD7726EE5}"/>
              </a:ext>
            </a:extLst>
          </p:cNvPr>
          <p:cNvSpPr/>
          <p:nvPr/>
        </p:nvSpPr>
        <p:spPr>
          <a:xfrm>
            <a:off x="551290" y="5437393"/>
            <a:ext cx="109781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результате редукции (исключения строки и столбца нулевой клетки с максимальной оценкой) получаем новую уменьшенную таблицу.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199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F9114D-7824-4564-A528-D68C353C8E7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8984EE8-733F-48DF-B678-35112F3723F1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12F488-662F-4350-B232-DB7E209BB590}"/>
              </a:ext>
            </a:extLst>
          </p:cNvPr>
          <p:cNvSpPr/>
          <p:nvPr/>
        </p:nvSpPr>
        <p:spPr>
          <a:xfrm>
            <a:off x="446383" y="1267827"/>
            <a:ext cx="115441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необходимо вычислить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первой ветви решения задачи, предполагающей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включение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в итоговый маршрут выбранного отрезка пути (у нас это E-B).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Чтобы это сделать, для новой таблицы вновь находим минимумы по строкам и проводим редукцию строк.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4A81E-D856-40FC-82E6-70DC38BC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24" y="3308399"/>
            <a:ext cx="6355100" cy="2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3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A47D01F-0212-4538-AD83-81A7F1AFDEB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C0F5B5-005F-4DBB-97F1-6500968F35CF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10. Вычисление нижней границы первой ветви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0071E-5D8D-41CF-8961-2E33CFD80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167" y="1788763"/>
            <a:ext cx="4981665" cy="2343647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211B1A4-2F75-4C01-92BB-CB07898EE692}"/>
              </a:ext>
            </a:extLst>
          </p:cNvPr>
          <p:cNvSpPr/>
          <p:nvPr/>
        </p:nvSpPr>
        <p:spPr>
          <a:xfrm>
            <a:off x="446384" y="1267827"/>
            <a:ext cx="1079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минимумы по столбцам и проводим редукцию столбцов.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4D17A58-AAD2-41D4-9A31-9C3A0CB152FE}"/>
              </a:ext>
            </a:extLst>
          </p:cNvPr>
          <p:cNvSpPr/>
          <p:nvPr/>
        </p:nvSpPr>
        <p:spPr>
          <a:xfrm>
            <a:off x="446383" y="4221441"/>
            <a:ext cx="116236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Затем вычисляем значение локальной нижней границы по формуле: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в этом случае локальная нижняя граница рассчитывается немного не так, как в пункте 6. Здесь это сумма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ветвящейся вершины (т. е. того участка графа, из которого исходят рассматриваемые ветви) 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 приведения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: H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+ (0 + 0 + 0 + 0) + (0 + 0 + 0 + 0) = 35. Полученное значение — локальная нижняя граница для данной ветви решения. Оно означает, что включение отрезка пути E-B на данном этапе не приводит к удлинению итогового маршрута (поскольку корневая нижняя граница также равна 35).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5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72DB02B-785F-4654-AC4F-A70B9F5F89C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4D4F06-1E2D-4E6D-B111-F711B2025AE6}"/>
              </a:ext>
            </a:extLst>
          </p:cNvPr>
          <p:cNvSpPr/>
          <p:nvPr/>
        </p:nvSpPr>
        <p:spPr>
          <a:xfrm>
            <a:off x="446384" y="74689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11</a:t>
            </a:r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. Вычисление нижней границы для второй ветви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4EB2F4-D280-483B-AED9-E10064321070}"/>
              </a:ext>
            </a:extLst>
          </p:cNvPr>
          <p:cNvSpPr/>
          <p:nvPr/>
        </p:nvSpPr>
        <p:spPr>
          <a:xfrm>
            <a:off x="446384" y="1481568"/>
            <a:ext cx="115759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необходимо проверить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вторую ветвь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вычислим для нее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 этом случае мы </a:t>
            </a:r>
            <a:r>
              <a:rPr lang="ru-RU" b="1" u="sng" dirty="0">
                <a:solidFill>
                  <a:srgbClr val="222222"/>
                </a:solidFill>
                <a:latin typeface="Georgia" panose="02040502050405020303" pitchFamily="18" charset="0"/>
              </a:rPr>
              <a:t>НЕ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исключаем из таблицы отрезок E-B и локальная нижняя граница будет равна сумме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предыдущей локальной нижней границы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максимальной оценки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(т. е. оценки той нулевой клетки, которую мы выбрали на предыдущем шаге):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k-1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+ </a:t>
            </a:r>
            <a:r>
              <a:rPr lang="ru-RU" sz="2800" dirty="0" err="1">
                <a:solidFill>
                  <a:srgbClr val="222222"/>
                </a:solidFill>
                <a:latin typeface="Georgia" panose="02040502050405020303" pitchFamily="18" charset="0"/>
              </a:rPr>
              <a:t>p</a:t>
            </a:r>
            <a:r>
              <a:rPr lang="ru-RU" sz="2800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sz="2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Таким образом локальная нижняя граница для второй ветви (пометим ее звездочкой) составит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algn="ctr"/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sz="2800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1</a:t>
            </a:r>
            <a:r>
              <a:rPr lang="ru-RU" sz="2800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 = 35 + 6 = </a:t>
            </a:r>
            <a:r>
              <a:rPr lang="ru-RU" sz="2800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sz="2800" dirty="0">
                <a:solidFill>
                  <a:srgbClr val="222222"/>
                </a:solidFill>
                <a:latin typeface="Georgia" panose="02040502050405020303" pitchFamily="18" charset="0"/>
              </a:rPr>
              <a:t>. 	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Как видите, данная ветвь решения увеличивает минимально возможную длину итогового маршрута до значения 41.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418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CCAD52-86D7-44A6-A02B-E173D793E45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9847008-F8F0-4332-951C-36358301F410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287AE0A-BA33-410A-B1F3-6C3BF037CB54}"/>
              </a:ext>
            </a:extLst>
          </p:cNvPr>
          <p:cNvSpPr/>
          <p:nvPr/>
        </p:nvSpPr>
        <p:spPr>
          <a:xfrm>
            <a:off x="446384" y="1068833"/>
            <a:ext cx="11528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Прежде всего, для наглядности, добавим обе рассмотренных ветви решения задачи в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граф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Здесь рассматриваемая пара ветвей исходит из корневой вершины. Запишем для каждой ветви относящийся к ней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отрезок пути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(звездочками помечена ветвь в которой отрезок пути НЕ включен в итоговый маршрут) и значение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F7EC7-D984-4353-AE71-DBC420AE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4" y="2420964"/>
            <a:ext cx="11598971" cy="24690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08FF10-7380-472A-937E-AB2ED149EF7C}"/>
              </a:ext>
            </a:extLst>
          </p:cNvPr>
          <p:cNvSpPr/>
          <p:nvPr/>
        </p:nvSpPr>
        <p:spPr>
          <a:xfrm>
            <a:off x="446383" y="4940033"/>
            <a:ext cx="11528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из всех (!)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НЕ ветвившихся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вершин графа выбираем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</a:t>
            </a:r>
            <a:br>
              <a:rPr lang="ru-RU" dirty="0"/>
            </a:b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F6C333-EF9C-4A32-B123-7EB22DAA4AF2}"/>
              </a:ext>
            </a:extLst>
          </p:cNvPr>
          <p:cNvSpPr/>
          <p:nvPr/>
        </p:nvSpPr>
        <p:spPr>
          <a:xfrm>
            <a:off x="446383" y="5644412"/>
            <a:ext cx="1152828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ВНИМАНИЕ! 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Еще раз обращаю ваше внимание, что мы учитываем только те вершины (прямоугольники на рисунке), которые еще </a:t>
            </a:r>
            <a:r>
              <a:rPr lang="ru-RU" sz="1700" dirty="0">
                <a:solidFill>
                  <a:srgbClr val="FF0000"/>
                </a:solidFill>
                <a:latin typeface="Georgia" panose="02040502050405020303" pitchFamily="18" charset="0"/>
              </a:rPr>
              <a:t>НЕ</a:t>
            </a:r>
            <a:r>
              <a:rPr lang="ru-RU" sz="1700" dirty="0">
                <a:solidFill>
                  <a:srgbClr val="222222"/>
                </a:solidFill>
                <a:latin typeface="Georgia" panose="02040502050405020303" pitchFamily="18" charset="0"/>
              </a:rPr>
              <a:t> ветвились. К примеру, на данном этапе корень дерева решения уже ветвился и мы его не учитываем, поэтому выбор ведется среди двух ветвей заканчивающихся вершинами E*-B* и E-B. 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416895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0893BCF-742B-47AF-8342-9AFB93B3B177}"/>
              </a:ext>
            </a:extLst>
          </p:cNvPr>
          <p:cNvSpPr/>
          <p:nvPr/>
        </p:nvSpPr>
        <p:spPr>
          <a:xfrm>
            <a:off x="410988" y="375787"/>
            <a:ext cx="114939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Задача коммивояжера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пожалуй, одна из самых известных оптимизационных задач. Ее цель заключается в нахождении самого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выгодного маршрута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(кратчайшего, самого быстрого, наиболее дешевого), проходящего через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все заданные точки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(пункты, города)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по одному разу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с последующим возвратом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в исходную точку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330A77-9384-43A3-9F74-40684CD905E6}"/>
              </a:ext>
            </a:extLst>
          </p:cNvPr>
          <p:cNvSpPr/>
          <p:nvPr/>
        </p:nvSpPr>
        <p:spPr>
          <a:xfrm>
            <a:off x="410988" y="1944745"/>
            <a:ext cx="11204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Методы решения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задачи коммивояжера довольно разнообразны и различаются применяемым инструментарием, точностью находимого решения и сложностью требуемых вычислений. Вот лишь некоторые из них: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13C55C-985C-479B-8FA3-89666FDD0C30}"/>
              </a:ext>
            </a:extLst>
          </p:cNvPr>
          <p:cNvSpPr/>
          <p:nvPr/>
        </p:nvSpPr>
        <p:spPr>
          <a:xfrm>
            <a:off x="794446" y="2979675"/>
            <a:ext cx="6096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полный перебор (метод «грубой силы»)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случайный перебор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жадные алгоритмы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минимального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остовного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дерева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генетический алгоритм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метод ветвей и границ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 другие.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5101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6DFD8F2-E9E3-4A90-B147-B54E237D470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78A56C3-2625-4232-85FF-E78C25C743B2}"/>
              </a:ext>
            </a:extLst>
          </p:cNvPr>
          <p:cNvSpPr/>
          <p:nvPr/>
        </p:nvSpPr>
        <p:spPr>
          <a:xfrm>
            <a:off x="446384" y="595287"/>
            <a:ext cx="951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12. Выбор ветви с минимальным значением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D0E4809-6BF3-4F27-AD34-FF3D3C28E99B}"/>
              </a:ext>
            </a:extLst>
          </p:cNvPr>
          <p:cNvSpPr/>
          <p:nvPr/>
        </p:nvSpPr>
        <p:spPr>
          <a:xfrm>
            <a:off x="446384" y="1120676"/>
            <a:ext cx="114567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Важный нюанс — при выборе следует рассматривать не только проверяемую в текущий момент пару ветвей, но 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другие ветви, даже откинутые на предыдущих этапах (пока таких нет, но далее по ходу решения задачи подобный случай будет разобран подробнее). </a:t>
            </a:r>
          </a:p>
          <a:p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в нашем примере пока всего две ветви и та, что включает в маршрут отрезок E → B, имеет значение локальной нижней границы меньше, чем в случае альтернативного варианта (35 &lt; 41), выбираем ее.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50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A1F034-0BCC-4134-8F9A-E7E9D75AED4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9160740-2969-451D-8188-39C2C7AF8DC9}"/>
              </a:ext>
            </a:extLst>
          </p:cNvPr>
          <p:cNvSpPr/>
          <p:nvPr/>
        </p:nvSpPr>
        <p:spPr>
          <a:xfrm>
            <a:off x="446384" y="703808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br>
              <a:rPr lang="ru-RU" dirty="0">
                <a:solidFill>
                  <a:srgbClr val="00B050"/>
                </a:solidFill>
              </a:rPr>
            </a:b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20154D-99F3-4E61-B458-671845394458}"/>
              </a:ext>
            </a:extLst>
          </p:cNvPr>
          <p:cNvSpPr/>
          <p:nvPr/>
        </p:nvSpPr>
        <p:spPr>
          <a:xfrm>
            <a:off x="446384" y="1398556"/>
            <a:ext cx="114567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Если мы еще не нашли все отрезки пути, то продолжаем решение задачи и здесь возможны 3 варианта: </a:t>
            </a: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 этом случае решение задачи продолжается с пункта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7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Вновь находить минимумы по строкам и столбцам, а также проводить редукцию строк и столбцов не нужно, т. к. все это уже было сделано при вычислении локальной нижней границы в пункте 10. Поэтому сразу переходим к этапу вычисления оценок нулевых клеток;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ветви НЕ включающей рассматриваемый отрезок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такой вариант предусматривает исключение из итогового маршрута искомого отрезка, для чего в соответствующую ему клетку таблицы необходимо поставить M. Затем возвращаемся к пункту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2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продолжаем решение задачи; </a:t>
            </a:r>
          </a:p>
          <a:p>
            <a:pPr marL="342900" indent="-342900">
              <a:buAutoNum type="arabicPeriod"/>
            </a:pPr>
            <a:endParaRPr lang="ru-RU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выбор другой ветви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здесь мы возвращаемся к соответствующим этой ветви этапу решения и таблице с данными. 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641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060432B-241B-4999-AFEF-348E8887333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3CFF7-ED2B-4342-A672-7D574922444E}"/>
              </a:ext>
            </a:extLst>
          </p:cNvPr>
          <p:cNvSpPr/>
          <p:nvPr/>
        </p:nvSpPr>
        <p:spPr>
          <a:xfrm>
            <a:off x="446384" y="703808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BD49AF-CAA6-4E11-95EF-8E07B500961C}"/>
              </a:ext>
            </a:extLst>
          </p:cNvPr>
          <p:cNvSpPr/>
          <p:nvPr/>
        </p:nvSpPr>
        <p:spPr>
          <a:xfrm>
            <a:off x="446384" y="1350139"/>
            <a:ext cx="115123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случае мы выбрали вариант с включением в итоговый маршрут ветви содержащей отрезок пути E-B, а значит вновь находить минимумы по строкам и столбцам, а также проводить их редукцию не нужно — это мы уже делали ранее. Поэтому сразу вычисляем оценки для нулевых клеток и определяем ячейку с максимальной (D-C).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2F1943-01EC-476A-81BA-8940188A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14" y="2550468"/>
            <a:ext cx="4856457" cy="20908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F3AE059-0B6C-4504-A178-943A1AAD0D54}"/>
              </a:ext>
            </a:extLst>
          </p:cNvPr>
          <p:cNvSpPr/>
          <p:nvPr/>
        </p:nvSpPr>
        <p:spPr>
          <a:xfrm>
            <a:off x="446383" y="4721809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Рассматриваем два варианта: с включением ветви D → C в маршрут и без этой ветви. В последнем случае, как мы подсчитали выше, локальная минимальная нижняя граница будет равна H</a:t>
            </a:r>
            <a:r>
              <a:rPr lang="ru-RU" baseline="30000" dirty="0">
                <a:solidFill>
                  <a:srgbClr val="222222"/>
                </a:solidFill>
                <a:latin typeface="Georgia" panose="02040502050405020303" pitchFamily="18" charset="0"/>
              </a:rPr>
              <a:t>*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35 (предыдущая локальная нижняя граница) + 9 (максимальная оценка нулевой клетки) = 44.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76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A5A650-252A-486C-B060-1F6141A1622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3DDCF9-FC99-44A4-84F2-2A05CBACE068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D79B94-6BC9-4F6F-B82E-AF476DCA27FE}"/>
              </a:ext>
            </a:extLst>
          </p:cNvPr>
          <p:cNvSpPr/>
          <p:nvPr/>
        </p:nvSpPr>
        <p:spPr>
          <a:xfrm>
            <a:off x="446383" y="1380965"/>
            <a:ext cx="114567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Рассмотрим теперь первый вариант, предусматривающий включение ветви D-C в маршрут. Для этого проводим редукцию матрицы и ставим M на обратный путь (C-D).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CD8364-DEF9-460E-BC86-0E53F910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07" y="2114549"/>
            <a:ext cx="4048059" cy="157805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A218155-4944-45DD-B9D5-1EAC782E135B}"/>
              </a:ext>
            </a:extLst>
          </p:cNvPr>
          <p:cNvSpPr/>
          <p:nvPr/>
        </p:nvSpPr>
        <p:spPr>
          <a:xfrm>
            <a:off x="446383" y="39779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минимумы по строкам.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9C859C-B8D3-4F16-AF1D-281F8A2F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77" y="4720553"/>
            <a:ext cx="5052053" cy="15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8E44E4-5D8A-4904-B8A8-2D6A9C1F242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E7C776-1164-4424-AE32-66036E639F7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89F4A-147D-4151-95A4-AC30F3F62C88}"/>
              </a:ext>
            </a:extLst>
          </p:cNvPr>
          <p:cNvSpPr/>
          <p:nvPr/>
        </p:nvSpPr>
        <p:spPr>
          <a:xfrm>
            <a:off x="446384" y="13670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42397D-9B41-4452-9AE0-DFAEFC47D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57" y="1796994"/>
            <a:ext cx="5054685" cy="163200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A7585-35E3-4557-B404-8D278392D55C}"/>
              </a:ext>
            </a:extLst>
          </p:cNvPr>
          <p:cNvSpPr/>
          <p:nvPr/>
        </p:nvSpPr>
        <p:spPr>
          <a:xfrm>
            <a:off x="520657" y="34895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столбцам.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5D2F32-AEB0-45C5-A507-27C96655C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48" y="3950995"/>
            <a:ext cx="4699504" cy="23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6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984A73-A4F0-41C6-8343-DB6E3AC560C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75F054E-F8AC-457C-8B9A-44B99EBCC0CF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9D554D0-E856-42B8-BC2A-1A15BE24D11B}"/>
              </a:ext>
            </a:extLst>
          </p:cNvPr>
          <p:cNvSpPr/>
          <p:nvPr/>
        </p:nvSpPr>
        <p:spPr>
          <a:xfrm>
            <a:off x="446384" y="15181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1C7A78-DAE0-4774-9A7F-BF49123C0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48" y="2268219"/>
            <a:ext cx="4252881" cy="205595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BF22FF2-981F-4A64-A137-57E8C713A55E}"/>
              </a:ext>
            </a:extLst>
          </p:cNvPr>
          <p:cNvSpPr/>
          <p:nvPr/>
        </p:nvSpPr>
        <p:spPr>
          <a:xfrm>
            <a:off x="446384" y="4601170"/>
            <a:ext cx="10931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локальную нижнюю границу: H = 35 + (0 + 0 + 5) + (0 + 2 + 0) = 42.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68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0CCB81C-E9FF-4B38-959C-F5F2E3873C8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BAFAAB-1337-4214-8ABE-5E2E3FC54EFC}"/>
              </a:ext>
            </a:extLst>
          </p:cNvPr>
          <p:cNvSpPr/>
          <p:nvPr/>
        </p:nvSpPr>
        <p:spPr>
          <a:xfrm>
            <a:off x="446384" y="147841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Не забываем отметить оба варианта в нашем графе.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61D115-EA69-43F5-97B8-570DF641BD0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190C3F-8B03-4C01-82D5-D5513614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6" y="2084536"/>
            <a:ext cx="11349407" cy="314416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8AFB36F-FB31-49BF-A3AF-249F5C1DE024}"/>
              </a:ext>
            </a:extLst>
          </p:cNvPr>
          <p:cNvSpPr/>
          <p:nvPr/>
        </p:nvSpPr>
        <p:spPr>
          <a:xfrm>
            <a:off x="497125" y="5465490"/>
            <a:ext cx="11349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Теперь выбираем из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всех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еще не ветвившихся вершин ту, что имеет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наименьшее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значение локальной нижней границы. Здесь этому условию отвечает вершина E* — B*, которая имеет локальную нижнюю минимальную границу равную 41. Поэтому нам необходимо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вернуться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и продолжить развитие этой ветви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2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A38A2BB-DB32-4FE6-867C-A7789FB39ED5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43B80F4-3FC3-4204-811C-BA7C760D558A}"/>
              </a:ext>
            </a:extLst>
          </p:cNvPr>
          <p:cNvSpPr/>
          <p:nvPr/>
        </p:nvSpPr>
        <p:spPr>
          <a:xfrm>
            <a:off x="446384" y="1318652"/>
            <a:ext cx="11456718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ВНИМАНИЕ! Если мы отбрасываем одну из ветвей и возвращаемся обратно, нам необходимо эту ветвь полностью исключить для дальнейшего рассмотрения, поэтому в соответствующую ей ячейку нужно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поставить M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, а также заново определить константы приведения и провести новую редукцию строк и столбцов!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E4D9C3-6828-4671-9D35-8242D9C16A0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7F7A15-6FFB-4105-A2B7-7CBEA5E31D7B}"/>
              </a:ext>
            </a:extLst>
          </p:cNvPr>
          <p:cNvSpPr/>
          <p:nvPr/>
        </p:nvSpPr>
        <p:spPr>
          <a:xfrm>
            <a:off x="446384" y="2596015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Итак, возвращаемся по графу к ветви НЕ предусматривающей включение отрезка E-B в итоговый маршрут. Поскольку, данный отрезок пути был нами отвергнут, необходимо поставить в ячейку E-B символ M.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50A0AA-07D8-416F-8109-FBCA6FC2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57" y="3519345"/>
            <a:ext cx="6106377" cy="241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F0163E-1ED9-4494-BDF2-7D0E86AB579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22AF5B-4012-4126-BE1C-43DB91C1816A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E487D72-00A4-44A3-82BD-5D0A271FF8DD}"/>
              </a:ext>
            </a:extLst>
          </p:cNvPr>
          <p:cNvSpPr/>
          <p:nvPr/>
        </p:nvSpPr>
        <p:spPr>
          <a:xfrm>
            <a:off x="446384" y="145455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строкам.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3FB4E4-AEE7-4076-B8F0-86F97A6F4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8" y="1823889"/>
            <a:ext cx="5886450" cy="19907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38ADF1A-DD95-4122-B268-1794FA0D942E}"/>
              </a:ext>
            </a:extLst>
          </p:cNvPr>
          <p:cNvSpPr/>
          <p:nvPr/>
        </p:nvSpPr>
        <p:spPr>
          <a:xfrm>
            <a:off x="446384" y="3814614"/>
            <a:ext cx="11456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строк. Т. к. минимумы или иначе константы приведения для строк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нулевые, данные не изменятся.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19D56-4BD3-4095-B1F4-22E8D19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63" y="4629937"/>
            <a:ext cx="58769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DFF615-951A-4249-9D98-68A1B22971D3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AF9A3D2-888D-4858-88F7-70A3F4803AD5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6F3E09-131A-4627-83F2-990EDED2BC9D}"/>
              </a:ext>
            </a:extLst>
          </p:cNvPr>
          <p:cNvSpPr/>
          <p:nvPr/>
        </p:nvSpPr>
        <p:spPr>
          <a:xfrm>
            <a:off x="519485" y="13511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Определяем минимумы по столбцам.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235F0D-7E71-43A4-9FD2-991666D9671C}"/>
              </a:ext>
            </a:extLst>
          </p:cNvPr>
          <p:cNvSpPr/>
          <p:nvPr/>
        </p:nvSpPr>
        <p:spPr>
          <a:xfrm>
            <a:off x="519485" y="40255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столбцов.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705E12-E691-4C60-8411-3256A31E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485" y="1720522"/>
            <a:ext cx="5048250" cy="2305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414432-10D9-4856-805C-597451784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485" y="4394904"/>
            <a:ext cx="5095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3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E3459C02-6CF2-487F-B90B-9EBB32D7B466}"/>
              </a:ext>
            </a:extLst>
          </p:cNvPr>
          <p:cNvSpPr txBox="1">
            <a:spLocks/>
          </p:cNvSpPr>
          <p:nvPr/>
        </p:nvSpPr>
        <p:spPr>
          <a:xfrm>
            <a:off x="358877" y="966901"/>
            <a:ext cx="7847126" cy="55400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Применительно к задаче о коммивояжере идея метода ветвей и границ такова:</a:t>
            </a:r>
          </a:p>
          <a:p>
            <a:pPr marL="0" indent="449263" algn="just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Ветвление основано на следующем простом соображении: </a:t>
            </a:r>
            <a:r>
              <a:rPr lang="ru-RU" altLang="ru-RU" sz="2400" i="1" dirty="0">
                <a:solidFill>
                  <a:srgbClr val="0000CC"/>
                </a:solidFill>
                <a:latin typeface="Georgia" panose="02040502050405020303" pitchFamily="18" charset="0"/>
              </a:rPr>
              <a:t>переезд из любого данного города i в любой другой город j может либо принадлежать оптимальному циклу коммивояжера, либо не принадлежать ему</a:t>
            </a:r>
            <a:r>
              <a:rPr lang="ru-RU" altLang="ru-RU" sz="2400" dirty="0">
                <a:latin typeface="Georgia" panose="02040502050405020303" pitchFamily="18" charset="0"/>
              </a:rPr>
              <a:t>. При вычислении же границ используется тот факт, что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изменение длин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всех путей, приводящих в данный город, или всех путей, выводящих из данного города, </a:t>
            </a:r>
            <a:r>
              <a:rPr lang="ru-RU" altLang="ru-RU" sz="2400" b="1" i="1" dirty="0">
                <a:solidFill>
                  <a:srgbClr val="800080"/>
                </a:solidFill>
                <a:latin typeface="Georgia" panose="02040502050405020303" pitchFamily="18" charset="0"/>
              </a:rPr>
              <a:t>на одну и ту же величину </a:t>
            </a:r>
            <a:r>
              <a:rPr lang="ru-RU" altLang="ru-RU" sz="2400" dirty="0">
                <a:solidFill>
                  <a:srgbClr val="800080"/>
                </a:solidFill>
                <a:latin typeface="Georgia" panose="02040502050405020303" pitchFamily="18" charset="0"/>
              </a:rPr>
              <a:t>приводит к новой задаче, оптимальный план которой совпадает с оптимальным планом исходной задачи.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352B2B0-DA4F-439C-A1FB-BA6F77C8019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D6FAE-8D22-4D88-B914-03E5D98C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403" y="909975"/>
            <a:ext cx="3835597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55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E669262-A197-47F6-85E0-7DB55326793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9D22B9-8D3E-4835-9339-C6B23A2CF372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9C361E-EF6C-4D2F-AAF9-08F1371BFBD1}"/>
              </a:ext>
            </a:extLst>
          </p:cNvPr>
          <p:cNvSpPr/>
          <p:nvPr/>
        </p:nvSpPr>
        <p:spPr>
          <a:xfrm>
            <a:off x="446384" y="1305229"/>
            <a:ext cx="11299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Вычисляем оценки нулевых клеток преобразованной матрицы и выбираем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8B317C-19DB-471D-A175-DB6C20FC8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738172"/>
            <a:ext cx="5048250" cy="22002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DBE996-1DF4-44AB-8622-B0DEF20D593C}"/>
              </a:ext>
            </a:extLst>
          </p:cNvPr>
          <p:cNvSpPr/>
          <p:nvPr/>
        </p:nvSpPr>
        <p:spPr>
          <a:xfrm>
            <a:off x="446383" y="393844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клетка с максимальной оценкой D-B. Проводим редукцию матрицы, вычеркивая соответствующие этой ячейке строку и столбец. Не забываем поставить на обратный путь (B-D) букву M.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A731A8-2DBA-46EB-82F9-E7A18CAF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26" y="4584778"/>
            <a:ext cx="5053431" cy="197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5BAAB8D-CBDF-4B23-A6BD-A5838F2AC4E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F29E4C-2667-4E72-8AF4-534C59C18B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DB6101-D1AC-4157-8A00-A3BDC3F8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30" y="1887949"/>
            <a:ext cx="5076825" cy="202882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E52247-FB0E-445E-A1D8-37221F1B0E66}"/>
              </a:ext>
            </a:extLst>
          </p:cNvPr>
          <p:cNvSpPr/>
          <p:nvPr/>
        </p:nvSpPr>
        <p:spPr>
          <a:xfrm>
            <a:off x="446384" y="1241618"/>
            <a:ext cx="11745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константы приведения, а также проведем редукцию строк и столбцов для новой таблицы.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A54DE0-01D8-42D0-8F1D-D5C5DEE8C041}"/>
              </a:ext>
            </a:extLst>
          </p:cNvPr>
          <p:cNvSpPr/>
          <p:nvPr/>
        </p:nvSpPr>
        <p:spPr>
          <a:xfrm>
            <a:off x="446383" y="4133413"/>
            <a:ext cx="11273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минимумы по строкам и столбцам равны 0, а следовательно данные не меняются. Далее определим локальную нижнюю границу: H = 41 + (0 + 0 + 0 + 0) + (0 + 0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Что касается варианта не предусматривающего включение отрезка D-B в итоговый маршрут, то для него H* = 41 + 6 = 47.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83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B8D698-3376-477C-8D3C-D20FF8EB9C0E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84057B4-3801-4CE5-833A-019184580D53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BCEAB8-6056-4D34-824D-B302291A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745808"/>
            <a:ext cx="11772900" cy="28575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81A6D01-6675-4D6D-8A29-71E63611BACE}"/>
              </a:ext>
            </a:extLst>
          </p:cNvPr>
          <p:cNvSpPr/>
          <p:nvPr/>
        </p:nvSpPr>
        <p:spPr>
          <a:xfrm>
            <a:off x="209550" y="4919296"/>
            <a:ext cx="116935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Поскольку 41 меньше, чем локальные нижние границы других ветвей, выбираем данную ветвь, предусматривающую включение в итоговый маршрут отрезка D-B.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0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2E3E330-3554-4A0B-807D-160AA3BF1FD4}"/>
              </a:ext>
            </a:extLst>
          </p:cNvPr>
          <p:cNvSpPr/>
          <p:nvPr/>
        </p:nvSpPr>
        <p:spPr>
          <a:xfrm>
            <a:off x="446384" y="1312730"/>
            <a:ext cx="116236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Продолжаем решение задачи. Теперь следует вычислить оценки нулевых клеток и определить среди них максимальную.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B03D6F3-49E5-49A0-A897-1B7BC8185CA7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49E90E1-7D2C-4CCC-87FC-503AD01878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87184-355E-4524-A01B-2679B397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687" y="1839342"/>
            <a:ext cx="4238625" cy="18383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21A112-1970-462B-B72A-BCED6BA8179F}"/>
              </a:ext>
            </a:extLst>
          </p:cNvPr>
          <p:cNvSpPr/>
          <p:nvPr/>
        </p:nvSpPr>
        <p:spPr>
          <a:xfrm>
            <a:off x="436033" y="3733723"/>
            <a:ext cx="114567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Вновь у нас две клетки с одинаковой максимальной оценкой равной 9: A-E и E-C. Выбираем любую, например A-E.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Проверяем новые ветви: с включением в итоговый маршрут отрезка A-E и без этого отрезка пути.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варианта с включением отрезка в маршрут проводим редукцию матрицы, а также исключаем обратный путь (E-A).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468D3E-C82C-4511-BEC6-64114199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24" y="5097497"/>
            <a:ext cx="4101838" cy="160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7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30F8A85-B69A-474C-9C4D-DD8C2FFFDF0B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9BDE947-5B1F-4F8D-BB59-9626E09789D0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A85220-A82D-4F8C-99BB-89EE5DBBABE9}"/>
              </a:ext>
            </a:extLst>
          </p:cNvPr>
          <p:cNvSpPr/>
          <p:nvPr/>
        </p:nvSpPr>
        <p:spPr>
          <a:xfrm>
            <a:off x="446384" y="2992298"/>
            <a:ext cx="11552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минимумы по строкам — везде 0, проводим редукцию строк (данные, понятное дело, в этом случае не изменятся). Находим минимумы по столбцам — также 0, проводим редукцию столбцов (данные остаются прежними).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035BF-8984-4222-AEED-8E51A2609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652" y="1312676"/>
            <a:ext cx="4101838" cy="160856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3E8ABA-BA97-405D-92CF-744CB882C6D1}"/>
              </a:ext>
            </a:extLst>
          </p:cNvPr>
          <p:cNvSpPr/>
          <p:nvPr/>
        </p:nvSpPr>
        <p:spPr>
          <a:xfrm>
            <a:off x="446384" y="4025589"/>
            <a:ext cx="11456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Считаем H = 41 + (0 + 0 + 0) + (0 + 0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Для ветви не включающей отрезок пути A-E значение H* = 41 + 9 = 50.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7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467CD0-2B2B-4D55-93B9-A4A5E4B4ACE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961F30A-24D4-42BB-BAD5-2026E65900BB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E3AF0C-9F77-4430-A340-0DC7F3F181D0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Занесем все эти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A9E51-DB74-476B-A0F4-EEFB6F0D6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610950"/>
            <a:ext cx="11820525" cy="401002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E35D952-FA1C-4DDB-A7C1-8BBBC8433796}"/>
              </a:ext>
            </a:extLst>
          </p:cNvPr>
          <p:cNvSpPr/>
          <p:nvPr/>
        </p:nvSpPr>
        <p:spPr>
          <a:xfrm>
            <a:off x="185737" y="5730328"/>
            <a:ext cx="117173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Т. к. нет других ветвей решения со значением локальной нижней границы меньше 41, выбираем ветвь с включением отрезка пути A-E в итоговый маршрут и продолжаем ее решение.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49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908D347-D89C-4A18-A819-2A8EF04CCD4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CA0C7A6-09B6-4525-B178-24C9C616D3AD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F07BDE0-8819-4FB6-B055-82A36CFD0172}"/>
              </a:ext>
            </a:extLst>
          </p:cNvPr>
          <p:cNvSpPr/>
          <p:nvPr/>
        </p:nvSpPr>
        <p:spPr>
          <a:xfrm>
            <a:off x="446383" y="1241618"/>
            <a:ext cx="11067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Переходим к этапу вычисления оценок нулевых клеток и определения максимальной среди них.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21F9B-9DD5-48E8-823F-E7FD5048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1692160"/>
            <a:ext cx="3381375" cy="14478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DF3B1-85CC-4543-A54A-160AA3FB6D5B}"/>
              </a:ext>
            </a:extLst>
          </p:cNvPr>
          <p:cNvSpPr/>
          <p:nvPr/>
        </p:nvSpPr>
        <p:spPr>
          <a:xfrm>
            <a:off x="446383" y="3243924"/>
            <a:ext cx="11528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Ячейка B-A имеет максимальную оценку 9, поэтому выбираем ее. Проводим редукцию матрицы. Исключать обратный путь (A-B) нужды нет, поскольку такая ячейка в таблице отсутствует.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4A1411-F215-4B40-9395-04DE2EC69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726" y="3994219"/>
            <a:ext cx="3273593" cy="1289966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D58CB06-89CF-4724-9F71-80906C13C2BC}"/>
              </a:ext>
            </a:extLst>
          </p:cNvPr>
          <p:cNvSpPr/>
          <p:nvPr/>
        </p:nvSpPr>
        <p:spPr>
          <a:xfrm>
            <a:off x="182880" y="5404016"/>
            <a:ext cx="11720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Найдем для новой таблицы минимумы по строкам (везде 0) и столбцам (также 0). Данные, в результате редукции строк и столбцов, не изменятся.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локальную нижнюю границу для ветви включающей отрезок B-A: H = 41 + (0 + 0) + (0 + 0) = 41.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то же время локальная нижняя граница для ветви не включающей отрезок B-A равна: H* = 41 + 15 = 56.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83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E56D4D1-B432-4897-B46B-B55299697678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91CE732-A2B3-4399-9288-3FA076D4E7D6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AE0754-5F43-4D9F-93DF-429A41086B82}"/>
              </a:ext>
            </a:extLst>
          </p:cNvPr>
          <p:cNvSpPr/>
          <p:nvPr/>
        </p:nvSpPr>
        <p:spPr>
          <a:xfrm>
            <a:off x="446384" y="12416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Добавим оба варианта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93579A-DF88-4355-841E-865B0C73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03" y="1583250"/>
            <a:ext cx="10574124" cy="466831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BCF71F-8C72-46B5-BD61-BDD961192DA0}"/>
              </a:ext>
            </a:extLst>
          </p:cNvPr>
          <p:cNvSpPr/>
          <p:nvPr/>
        </p:nvSpPr>
        <p:spPr>
          <a:xfrm>
            <a:off x="195263" y="6211669"/>
            <a:ext cx="1180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Ветвь, включающая отрезок B-A в итоговый маршрут, имеет локальную нижнюю границу 41. Это меньше, чем соответствующие значения других ветвей, следовательно продолжаем решение ветви с вершиной B-A.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613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E22294-1893-442F-8EC1-F92E572724D9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EC3A11-10A5-403C-9514-A53EE35A7E94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B80F90-68EF-4D34-ABE9-6D520FC0FDA2}"/>
              </a:ext>
            </a:extLst>
          </p:cNvPr>
          <p:cNvSpPr/>
          <p:nvPr/>
        </p:nvSpPr>
        <p:spPr>
          <a:xfrm>
            <a:off x="446383" y="1260084"/>
            <a:ext cx="11154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Вычислим оценки для нулевых клеток и найдем среди них максимальную.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7AB350-30B7-45DC-8F27-D8714120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741763"/>
            <a:ext cx="2552700" cy="11049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23581D-85D6-4AA6-A649-F5EAF241E57E}"/>
              </a:ext>
            </a:extLst>
          </p:cNvPr>
          <p:cNvSpPr/>
          <p:nvPr/>
        </p:nvSpPr>
        <p:spPr>
          <a:xfrm>
            <a:off x="535388" y="2959010"/>
            <a:ext cx="11240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Здесь две клетки (C-D и E-C) имеют максимальное значение оценки, которое бесконечно велико (напомню, что M означает бесконечно большое число, и, к примеру, в строке C оно является минимумом, т. к. саму нулевую клетку при подсчете оценки не учитываем, а других клеток в этой строке нет). Выбираем любую из этих двух ячеек, допустим, C-D.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6FB088F-85EC-474D-A621-8E58126F974F}"/>
              </a:ext>
            </a:extLst>
          </p:cNvPr>
          <p:cNvSpPr/>
          <p:nvPr/>
        </p:nvSpPr>
        <p:spPr>
          <a:xfrm>
            <a:off x="535388" y="4473270"/>
            <a:ext cx="11065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Проводим редукцию матрицы. Обратного пути в таблице нет, поэтому исключать его нужды нет.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781AC9-06C3-46D8-904B-065E3070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097" y="5024644"/>
            <a:ext cx="1743075" cy="704850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E1584D-8445-4EB3-8C5C-AC516C6700A3}"/>
              </a:ext>
            </a:extLst>
          </p:cNvPr>
          <p:cNvSpPr/>
          <p:nvPr/>
        </p:nvSpPr>
        <p:spPr>
          <a:xfrm>
            <a:off x="535387" y="5801890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Минимумы по строкам и столбцам — нулевые, редукция строк и столбцов данные не изменит. Определим локальную нижнюю границу для ветви включающей отрезок C-D: H = 41 + (0) + (0) = 41.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2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38C46B-0D84-41C1-8A3E-EF7E0237C5F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1E3A5DD-BF7C-41BB-8213-8327B86121EC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ACD803-EF6C-425F-B0F1-3DE158DE826B}"/>
              </a:ext>
            </a:extLst>
          </p:cNvPr>
          <p:cNvSpPr/>
          <p:nvPr/>
        </p:nvSpPr>
        <p:spPr>
          <a:xfrm>
            <a:off x="446384" y="1241618"/>
            <a:ext cx="11512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Тогда локальная нижняя граница для варианта не включающего отрезок C-D будет: H* = 41 + ∞ = ∞. Занесем новые данные в граф.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B85F95-582C-458D-9116-0857D0200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56" y="1887949"/>
            <a:ext cx="9279172" cy="492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0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62061B8-CE78-4A41-847E-EC11EB66D454}"/>
              </a:ext>
            </a:extLst>
          </p:cNvPr>
          <p:cNvSpPr/>
          <p:nvPr/>
        </p:nvSpPr>
        <p:spPr>
          <a:xfrm>
            <a:off x="446384" y="797024"/>
            <a:ext cx="11411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целях лучшего понимания задачи будем оперировать не понятиями графа, его вершин и т. д., а понятиями простыми и максимально приближенными к реальности: вершины графа будут называться «города», ребра их соединяющие – «дороги».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243197F-B618-467F-8DA5-D1615D45C594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A88140-3A63-4E7C-ACA9-24217C3A6671}"/>
              </a:ext>
            </a:extLst>
          </p:cNvPr>
          <p:cNvSpPr/>
          <p:nvPr/>
        </p:nvSpPr>
        <p:spPr>
          <a:xfrm>
            <a:off x="446384" y="206809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1. Построение матрицы с исходными данными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81AECC-BB73-457D-9D2B-E055773A58D6}"/>
              </a:ext>
            </a:extLst>
          </p:cNvPr>
          <p:cNvSpPr/>
          <p:nvPr/>
        </p:nvSpPr>
        <p:spPr>
          <a:xfrm>
            <a:off x="446384" y="2610344"/>
            <a:ext cx="11187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Сначала необходимо расстояния между городами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представить в виде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матрицы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(таблицы). Конечно, кроме расстояний в таблице может быть указано время передвижения, стоимость перевозок или другие виды затрат.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3D2468-A08E-43B0-9FF3-55CF7BFEA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900" y="3550286"/>
            <a:ext cx="6262106" cy="24308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649078B-C36C-45C4-ACF9-35A20B56036D}"/>
              </a:ext>
            </a:extLst>
          </p:cNvPr>
          <p:cNvSpPr/>
          <p:nvPr/>
        </p:nvSpPr>
        <p:spPr>
          <a:xfrm>
            <a:off x="446384" y="6060976"/>
            <a:ext cx="114703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Расстояние от города к этому же городу обозначено буквой M. Также используется знак бесконечности (∞) или сокращение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(от англ. «</a:t>
            </a:r>
            <a:r>
              <a:rPr lang="ru-RU" sz="1600" i="1" dirty="0" err="1">
                <a:solidFill>
                  <a:srgbClr val="222222"/>
                </a:solidFill>
                <a:latin typeface="Georgia" panose="02040502050405020303" pitchFamily="18" charset="0"/>
              </a:rPr>
              <a:t>Infinity</a:t>
            </a:r>
            <a:r>
              <a:rPr lang="ru-RU" sz="1600" i="1" dirty="0">
                <a:solidFill>
                  <a:srgbClr val="222222"/>
                </a:solidFill>
                <a:latin typeface="Georgia" panose="02040502050405020303" pitchFamily="18" charset="0"/>
              </a:rPr>
              <a:t>» — бесконечность).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470225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603776D-1DD0-42D2-81A7-B9913CBF58A1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AA83688-5DC5-450B-A8AF-558E26621ADE}"/>
              </a:ext>
            </a:extLst>
          </p:cNvPr>
          <p:cNvSpPr/>
          <p:nvPr/>
        </p:nvSpPr>
        <p:spPr>
          <a:xfrm>
            <a:off x="446384" y="595287"/>
            <a:ext cx="114567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13. Если полный маршрут еще не найден, продолжаем решение задачи, если найден — </a:t>
            </a:r>
            <a:r>
              <a:rPr lang="ru-RU" dirty="0">
                <a:solidFill>
                  <a:srgbClr val="0070C0"/>
                </a:solidFill>
                <a:latin typeface="Georgia" panose="02040502050405020303" pitchFamily="18" charset="0"/>
              </a:rPr>
              <a:t>переходим к пункту 14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FE8CE1-8ACC-42B2-9BEA-0BD88339DE5B}"/>
              </a:ext>
            </a:extLst>
          </p:cNvPr>
          <p:cNvSpPr/>
          <p:nvPr/>
        </p:nvSpPr>
        <p:spPr>
          <a:xfrm>
            <a:off x="446384" y="1337034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матрице осталась единственная ячейка E-C. Альтернатив нет, поэтому добавляем в маршрут и этот участок пути.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67B94E-F31E-404E-9853-D71414D7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698" y="2138321"/>
            <a:ext cx="1733550" cy="70485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2601D8-D669-4D96-A3FE-F39749CC15A3}"/>
              </a:ext>
            </a:extLst>
          </p:cNvPr>
          <p:cNvSpPr/>
          <p:nvPr/>
        </p:nvSpPr>
        <p:spPr>
          <a:xfrm>
            <a:off x="446383" y="2967335"/>
            <a:ext cx="112181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основная часть решения задачи может считаться завершенной и мы переходим к последнему пункту 14.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295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E54A09-F4BD-446B-B6CA-92C35562250A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6368957-66EF-4FB0-BEBE-48CC56B07A69}"/>
              </a:ext>
            </a:extLst>
          </p:cNvPr>
          <p:cNvSpPr/>
          <p:nvPr/>
        </p:nvSpPr>
        <p:spPr>
          <a:xfrm>
            <a:off x="446384" y="679954"/>
            <a:ext cx="8783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14. Построение полного маршрута и определение его длины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7476A8-87F1-465B-BCF1-C4095B59419A}"/>
              </a:ext>
            </a:extLst>
          </p:cNvPr>
          <p:cNvSpPr/>
          <p:nvPr/>
        </p:nvSpPr>
        <p:spPr>
          <a:xfrm>
            <a:off x="446383" y="1392073"/>
            <a:ext cx="112738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Найдя все отрезки пути, остается только соединить их между собой и рассчитать общую длину пути (стоимость поездки по этому маршруту, затраченное время и т. д.). Расстояния между городами берем из самой первой таблицы с исходными данными.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нашем примере в ходе решения задачи коммивояжера мы нашли следующие участки пути: D-B (17), A-E (8), B-A (5), C-D (6) и E-C (5). В скобках указано расстояние между городами. Упорядочим и соединим эти отрезки, тогда маршрут получится следующий: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A → E → C → D → B → A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Общая длина пути: L = ∑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8 + 5 + 6 + 17 + 5 =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41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длину маршрута мы уже знали, это самое последнее значение локальной нижней границы правильной ветви решения.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52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53846E2-AEBD-4883-8F7E-CA3897A75224}"/>
              </a:ext>
            </a:extLst>
          </p:cNvPr>
          <p:cNvSpPr/>
          <p:nvPr/>
        </p:nvSpPr>
        <p:spPr>
          <a:xfrm>
            <a:off x="446384" y="6994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2. Нахождение минимумов по строкам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5F17A0-CFEB-43A9-98CC-D2881C83486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D5E635-82FC-4360-9D19-91FBF6D81A46}"/>
              </a:ext>
            </a:extLst>
          </p:cNvPr>
          <p:cNvSpPr/>
          <p:nvPr/>
        </p:nvSpPr>
        <p:spPr>
          <a:xfrm>
            <a:off x="670559" y="1179663"/>
            <a:ext cx="110632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минимальное значение в каждой строке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 и выписываем его в отдельный столбец.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7CF259-EA87-48CB-808B-8297BB38B6BB}"/>
              </a:ext>
            </a:extLst>
          </p:cNvPr>
          <p:cNvSpPr/>
          <p:nvPr/>
        </p:nvSpPr>
        <p:spPr>
          <a:xfrm>
            <a:off x="340196" y="5380672"/>
            <a:ext cx="115116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первой строке у нас имеются такие значения как: M, 20, 18, 12 и 8. Как было сказано выше, символ M означает бесконечно большое число. Поэтому минимум по первой строке — 8. Точно также находим минимумы по остальным строкам.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sz="800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строк</a:t>
            </a:r>
            <a:r>
              <a:rPr lang="en-US" i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endParaRPr lang="ru-RU" i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DC214C-7D2D-4774-A47D-899A8E5C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50" y="2169329"/>
            <a:ext cx="7299963" cy="248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A6D209-3EB7-454E-8D52-B61C570FB7C2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46AC69-47B6-4C78-AEE7-3D7273E041D4}"/>
              </a:ext>
            </a:extLst>
          </p:cNvPr>
          <p:cNvSpPr/>
          <p:nvPr/>
        </p:nvSpPr>
        <p:spPr>
          <a:xfrm>
            <a:off x="446384" y="85872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3. Редукция строк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635FD4-37C9-45BA-A415-9D384B8831CD}"/>
              </a:ext>
            </a:extLst>
          </p:cNvPr>
          <p:cNvSpPr/>
          <p:nvPr/>
        </p:nvSpPr>
        <p:spPr>
          <a:xfrm>
            <a:off x="696124" y="1491489"/>
            <a:ext cx="11244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b="1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строк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– из каждого элемента в каждой строке вычитаем соответствующее ей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CA0B5-D266-4CCF-8780-BC2290A9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457" y="2553160"/>
            <a:ext cx="7734644" cy="260877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C9A1EE0-8C41-41F3-81DD-B54C989244FC}"/>
              </a:ext>
            </a:extLst>
          </p:cNvPr>
          <p:cNvSpPr/>
          <p:nvPr/>
        </p:nvSpPr>
        <p:spPr>
          <a:xfrm>
            <a:off x="446384" y="5926268"/>
            <a:ext cx="10821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итоге получаем таблицу с </a:t>
            </a:r>
            <a:r>
              <a:rPr lang="ru-RU" i="1" dirty="0"/>
              <a:t>новыми данными</a:t>
            </a:r>
            <a:r>
              <a:rPr lang="ru-RU" dirty="0"/>
              <a:t>, в каждой строке которой будет хотя бы одна нулевая клетка.</a:t>
            </a:r>
          </a:p>
        </p:txBody>
      </p:sp>
    </p:spTree>
    <p:extLst>
      <p:ext uri="{BB962C8B-B14F-4D97-AF65-F5344CB8AC3E}">
        <p14:creationId xmlns:p14="http://schemas.microsoft.com/office/powerpoint/2010/main" val="6774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BE85614-E5DB-4945-8FC1-D74E0DA367E5}"/>
              </a:ext>
            </a:extLst>
          </p:cNvPr>
          <p:cNvSpPr/>
          <p:nvPr/>
        </p:nvSpPr>
        <p:spPr>
          <a:xfrm>
            <a:off x="446384" y="782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4. Нахождение минимумов по столбцам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3FF61F-5955-4B84-804A-3DB8986D38B6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58370A4-BEFC-43EF-91DD-9FEDCDBE3D51}"/>
              </a:ext>
            </a:extLst>
          </p:cNvPr>
          <p:cNvSpPr/>
          <p:nvPr/>
        </p:nvSpPr>
        <p:spPr>
          <a:xfrm>
            <a:off x="694157" y="1338107"/>
            <a:ext cx="11417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Далее находим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минимальные значения в каждом столбце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 Эти минимумы (включая нули) выписываем в отдельную строку.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A8FE2F-4FFB-4482-B1BB-37C4623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32" y="2171182"/>
            <a:ext cx="6522136" cy="297128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AAF253-0F6C-401A-B873-36101F46495A}"/>
              </a:ext>
            </a:extLst>
          </p:cNvPr>
          <p:cNvSpPr/>
          <p:nvPr/>
        </p:nvSpPr>
        <p:spPr>
          <a:xfrm>
            <a:off x="694157" y="5467129"/>
            <a:ext cx="110278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Найденные значение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называются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константами приведения для столбцов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Так совпало, что здесь все они нулевые, но конечно их значения могут быть и больше нуля (но никак не отрицательными).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488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34DCB6-1A2B-41B6-8F26-22C12B63DCCC}"/>
              </a:ext>
            </a:extLst>
          </p:cNvPr>
          <p:cNvSpPr/>
          <p:nvPr/>
        </p:nvSpPr>
        <p:spPr>
          <a:xfrm>
            <a:off x="446384" y="8056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B050"/>
                </a:solidFill>
                <a:latin typeface="Georgia" panose="02040502050405020303" pitchFamily="18" charset="0"/>
              </a:rPr>
              <a:t>5. Редукция столбцов</a:t>
            </a:r>
            <a:r>
              <a:rPr lang="en-US" dirty="0">
                <a:solidFill>
                  <a:srgbClr val="00B050"/>
                </a:solidFill>
                <a:latin typeface="Georgia" panose="02040502050405020303" pitchFamily="18" charset="0"/>
              </a:rPr>
              <a:t>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A4D144D-FADF-4950-849D-7007868B6720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76F323-02E0-425C-AF80-D63F1FE34CF5}"/>
              </a:ext>
            </a:extLst>
          </p:cNvPr>
          <p:cNvSpPr/>
          <p:nvPr/>
        </p:nvSpPr>
        <p:spPr>
          <a:xfrm>
            <a:off x="717754" y="1385301"/>
            <a:ext cx="11240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Производим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редукцию столбцов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— вычитаем из каждого элемента каждого столбца соответствующее ему значение минимума (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=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C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</a:t>
            </a:r>
            <a:r>
              <a:rPr lang="ru-RU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2E3724-9B30-4B64-B551-94443FC7F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025" y="2299110"/>
            <a:ext cx="5860225" cy="269174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1CCB0F-A24B-478A-8BB5-0ABE14E1FFB4}"/>
              </a:ext>
            </a:extLst>
          </p:cNvPr>
          <p:cNvSpPr/>
          <p:nvPr/>
        </p:nvSpPr>
        <p:spPr>
          <a:xfrm>
            <a:off x="241871" y="5173184"/>
            <a:ext cx="117161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Например, ячейка B-A после редукции (</a:t>
            </a:r>
            <a:r>
              <a:rPr lang="en-US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 — 0) будет равна 0. Далее для остальных ячеек первого столбца: 6 — 0 = 6, 0 — 0 = 0, 0 — 0 = 0 и т. д. Напоминаю, что ячейки с M при редукции не меняются. </a:t>
            </a:r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endParaRPr lang="en-US" dirty="0">
              <a:solidFill>
                <a:srgbClr val="222222"/>
              </a:solidFill>
              <a:latin typeface="Georgia" panose="02040502050405020303" pitchFamily="18" charset="0"/>
            </a:endParaRPr>
          </a:p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В итоге в каждом столбце будет </a:t>
            </a:r>
            <a:r>
              <a:rPr lang="ru-RU" u="sng" dirty="0">
                <a:solidFill>
                  <a:srgbClr val="222222"/>
                </a:solidFill>
                <a:latin typeface="Georgia" panose="02040502050405020303" pitchFamily="18" charset="0"/>
              </a:rPr>
              <a:t>хотя бы одна нулевая клетка.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7907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74583F-0B26-453E-8FEE-EBA9F48A6FA4}"/>
              </a:ext>
            </a:extLst>
          </p:cNvPr>
          <p:cNvSpPr/>
          <p:nvPr/>
        </p:nvSpPr>
        <p:spPr>
          <a:xfrm>
            <a:off x="446384" y="8233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>
                <a:solidFill>
                  <a:srgbClr val="00B050"/>
                </a:solidFill>
                <a:latin typeface="Georgia" panose="02040502050405020303" pitchFamily="18" charset="0"/>
              </a:rPr>
              <a:t>6. Нахождение корневой нижней границы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89CBD8-D787-4C43-897F-F95D9796676D}"/>
              </a:ext>
            </a:extLst>
          </p:cNvPr>
          <p:cNvSpPr/>
          <p:nvPr/>
        </p:nvSpPr>
        <p:spPr>
          <a:xfrm>
            <a:off x="446384" y="253655"/>
            <a:ext cx="438350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Метод ветвей и границ (алгоритм Литтла)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3BA94BD-5BDE-43AB-8A80-2B2A1FD5C4FE}"/>
              </a:ext>
            </a:extLst>
          </p:cNvPr>
          <p:cNvSpPr/>
          <p:nvPr/>
        </p:nvSpPr>
        <p:spPr>
          <a:xfrm>
            <a:off x="517176" y="1316870"/>
            <a:ext cx="113936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 этом этапе следует провести небольшое, но крайне важное вычисление, а именно определить корневую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локальную нижнюю границу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(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k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)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длины (стоимости, длительности) маршрута. Для этого нужно суммировать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константы приведения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 и </a:t>
            </a:r>
            <a:r>
              <a:rPr lang="ru-RU" i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i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Обратите внимание, что мы не вычисляем заново константы приведения для строк, а используем найденные ранее значения.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67E729-0612-449C-964C-C12FD153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04" y="2641411"/>
            <a:ext cx="5905804" cy="233057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7B13D6-EBBF-45AA-B889-42357DC17D6C}"/>
              </a:ext>
            </a:extLst>
          </p:cNvPr>
          <p:cNvSpPr/>
          <p:nvPr/>
        </p:nvSpPr>
        <p:spPr>
          <a:xfrm>
            <a:off x="446384" y="5096193"/>
            <a:ext cx="11617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Формула для вычисления локальной нижней границы в корневой (стартовой) точке решения следующая (далее мы будем использовать несколько отличающиеся формулы):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</a:t>
            </a:r>
            <a:r>
              <a:rPr lang="ru-RU" b="1" baseline="-25000" dirty="0">
                <a:solidFill>
                  <a:srgbClr val="222222"/>
                </a:solidFill>
                <a:latin typeface="Georgia" panose="02040502050405020303" pitchFamily="18" charset="0"/>
              </a:rPr>
              <a:t>0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=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i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 + ∑</a:t>
            </a:r>
            <a:r>
              <a:rPr lang="ru-RU" b="1" dirty="0" err="1">
                <a:solidFill>
                  <a:srgbClr val="222222"/>
                </a:solidFill>
                <a:latin typeface="Georgia" panose="02040502050405020303" pitchFamily="18" charset="0"/>
              </a:rPr>
              <a:t>d</a:t>
            </a:r>
            <a:r>
              <a:rPr lang="ru-RU" b="1" baseline="-25000" dirty="0" err="1">
                <a:solidFill>
                  <a:srgbClr val="222222"/>
                </a:solidFill>
                <a:latin typeface="Georgia" panose="02040502050405020303" pitchFamily="18" charset="0"/>
              </a:rPr>
              <a:t>j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.</a:t>
            </a:r>
            <a:br>
              <a:rPr lang="ru-RU" b="1" dirty="0"/>
            </a:b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A175226-D605-40D0-9BB9-0452E2D0CF05}"/>
              </a:ext>
            </a:extLst>
          </p:cNvPr>
          <p:cNvSpPr/>
          <p:nvPr/>
        </p:nvSpPr>
        <p:spPr>
          <a:xfrm>
            <a:off x="446384" y="5735488"/>
            <a:ext cx="116590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Найденное значение </a:t>
            </a:r>
            <a:r>
              <a:rPr lang="ru-RU" b="1" dirty="0">
                <a:solidFill>
                  <a:srgbClr val="222222"/>
                </a:solidFill>
                <a:latin typeface="Georgia" panose="02040502050405020303" pitchFamily="18" charset="0"/>
              </a:rPr>
              <a:t>H = 35 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является текущей или </a:t>
            </a:r>
            <a:r>
              <a:rPr lang="ru-RU" i="1" dirty="0">
                <a:solidFill>
                  <a:srgbClr val="222222"/>
                </a:solidFill>
                <a:latin typeface="Georgia" panose="02040502050405020303" pitchFamily="18" charset="0"/>
              </a:rPr>
              <a:t>локальной нижней границей</a:t>
            </a:r>
            <a:r>
              <a:rPr lang="ru-RU" dirty="0">
                <a:solidFill>
                  <a:srgbClr val="222222"/>
                </a:solidFill>
                <a:latin typeface="Georgia" panose="02040502050405020303" pitchFamily="18" charset="0"/>
              </a:rPr>
              <a:t>. Вообще, при последующих вычислениях H к предыдущему значению локальной нижней границы прибавляется новое значение локальной нижней границы. В же первый раз, нижняя граница вычисляется просто как сумма констант приведения.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97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4026</Words>
  <Application>Microsoft Office PowerPoint</Application>
  <PresentationFormat>Широкоэкранный</PresentationFormat>
  <Paragraphs>206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Georgia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Victoria Kazakova</cp:lastModifiedBy>
  <cp:revision>141</cp:revision>
  <dcterms:created xsi:type="dcterms:W3CDTF">2021-07-10T19:33:53Z</dcterms:created>
  <dcterms:modified xsi:type="dcterms:W3CDTF">2025-02-25T18:55:48Z</dcterms:modified>
</cp:coreProperties>
</file>