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34" r:id="rId73"/>
    <p:sldId id="338" r:id="rId74"/>
    <p:sldId id="348" r:id="rId75"/>
    <p:sldId id="330" r:id="rId76"/>
    <p:sldId id="343" r:id="rId77"/>
    <p:sldId id="358" r:id="rId78"/>
    <p:sldId id="355" r:id="rId79"/>
    <p:sldId id="357" r:id="rId80"/>
    <p:sldId id="356" r:id="rId81"/>
    <p:sldId id="359" r:id="rId82"/>
    <p:sldId id="361" r:id="rId83"/>
    <p:sldId id="362" r:id="rId84"/>
    <p:sldId id="363" r:id="rId85"/>
    <p:sldId id="364" r:id="rId86"/>
    <p:sldId id="365" r:id="rId87"/>
    <p:sldId id="366" r:id="rId88"/>
    <p:sldId id="367" r:id="rId89"/>
    <p:sldId id="368" r:id="rId90"/>
    <p:sldId id="369" r:id="rId91"/>
    <p:sldId id="370" r:id="rId92"/>
    <p:sldId id="371" r:id="rId93"/>
    <p:sldId id="372" r:id="rId94"/>
    <p:sldId id="373" r:id="rId95"/>
    <p:sldId id="374" r:id="rId96"/>
    <p:sldId id="375" r:id="rId97"/>
    <p:sldId id="376" r:id="rId98"/>
    <p:sldId id="377" r:id="rId99"/>
    <p:sldId id="378" r:id="rId100"/>
    <p:sldId id="379" r:id="rId101"/>
    <p:sldId id="380" r:id="rId102"/>
    <p:sldId id="381" r:id="rId103"/>
    <p:sldId id="382" r:id="rId104"/>
    <p:sldId id="383" r:id="rId105"/>
    <p:sldId id="384" r:id="rId106"/>
    <p:sldId id="385" r:id="rId10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01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5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3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3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4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1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5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4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39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96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95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FA7C5-D9DB-44D1-A5F4-11AC54B42FA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04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FA7C5-D9DB-44D1-A5F4-11AC54B42FA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ADE65-4CEA-4805-B08F-22E9AA10E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73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0.wmf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1.wmf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32.wmf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33.wmf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34.wmf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5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wmf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5.wmf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6.wmf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7.wmf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8.wmf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0.wmf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1.wmf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2.wmf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3.wmf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4.wmf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5.wmf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6.wmf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7.wmf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8.wmf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2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CB16-3639-42AD-841E-AC8770E14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BEBF2-911F-4513-A630-9EBF971A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54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CB16-3639-42AD-841E-AC8770E14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Графическое представление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BEBF2-911F-4513-A630-9EBF971A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49565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338328"/>
            <a:ext cx="8229600" cy="1002440"/>
          </a:xfrm>
        </p:spPr>
        <p:txBody>
          <a:bodyPr>
            <a:noAutofit/>
          </a:bodyPr>
          <a:lstStyle/>
          <a:p>
            <a:r>
              <a:rPr lang="ru-RU" sz="3200" dirty="0"/>
              <a:t>Нахождение кратчайшего пути в неориентированном графе </a:t>
            </a:r>
          </a:p>
        </p:txBody>
      </p:sp>
      <p:grpSp>
        <p:nvGrpSpPr>
          <p:cNvPr id="57" name="Группа 56"/>
          <p:cNvGrpSpPr/>
          <p:nvPr/>
        </p:nvGrpSpPr>
        <p:grpSpPr>
          <a:xfrm>
            <a:off x="1775521" y="3501009"/>
            <a:ext cx="4896543" cy="2299497"/>
            <a:chOff x="1026508" y="2051405"/>
            <a:chExt cx="4625612" cy="2065534"/>
          </a:xfrm>
        </p:grpSpPr>
        <p:sp>
          <p:nvSpPr>
            <p:cNvPr id="4" name="Овал 3"/>
            <p:cNvSpPr/>
            <p:nvPr/>
          </p:nvSpPr>
          <p:spPr>
            <a:xfrm>
              <a:off x="1026508" y="292494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1871700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1871700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Прямая соединительная линия 7"/>
            <p:cNvCxnSpPr>
              <a:stCxn id="5" idx="4"/>
              <a:endCxn id="6" idx="0"/>
            </p:cNvCxnSpPr>
            <p:nvPr/>
          </p:nvCxnSpPr>
          <p:spPr>
            <a:xfrm>
              <a:off x="2051720" y="2564904"/>
              <a:ext cx="0" cy="107897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>
              <a:stCxn id="4" idx="7"/>
              <a:endCxn id="5" idx="3"/>
            </p:cNvCxnSpPr>
            <p:nvPr/>
          </p:nvCxnSpPr>
          <p:spPr>
            <a:xfrm flipV="1">
              <a:off x="1333821" y="2512177"/>
              <a:ext cx="590606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>
              <a:stCxn id="4" idx="5"/>
              <a:endCxn id="6" idx="1"/>
            </p:cNvCxnSpPr>
            <p:nvPr/>
          </p:nvCxnSpPr>
          <p:spPr>
            <a:xfrm>
              <a:off x="1333821" y="3232257"/>
              <a:ext cx="590606" cy="4643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3259872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275856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499992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4499992" y="3650885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5292080" y="292494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Прямая соединительная линия 18"/>
            <p:cNvCxnSpPr>
              <a:stCxn id="6" idx="6"/>
              <a:endCxn id="14" idx="2"/>
            </p:cNvCxnSpPr>
            <p:nvPr/>
          </p:nvCxnSpPr>
          <p:spPr>
            <a:xfrm>
              <a:off x="2231740" y="3823898"/>
              <a:ext cx="10441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4" idx="6"/>
              <a:endCxn id="16" idx="2"/>
            </p:cNvCxnSpPr>
            <p:nvPr/>
          </p:nvCxnSpPr>
          <p:spPr>
            <a:xfrm>
              <a:off x="3635896" y="3823898"/>
              <a:ext cx="864096" cy="700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5" idx="6"/>
              <a:endCxn id="13" idx="2"/>
            </p:cNvCxnSpPr>
            <p:nvPr/>
          </p:nvCxnSpPr>
          <p:spPr>
            <a:xfrm>
              <a:off x="2231740" y="2384884"/>
              <a:ext cx="102813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3" idx="6"/>
              <a:endCxn id="15" idx="2"/>
            </p:cNvCxnSpPr>
            <p:nvPr/>
          </p:nvCxnSpPr>
          <p:spPr>
            <a:xfrm>
              <a:off x="3619912" y="2384884"/>
              <a:ext cx="8800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7" idx="3"/>
              <a:endCxn id="16" idx="7"/>
            </p:cNvCxnSpPr>
            <p:nvPr/>
          </p:nvCxnSpPr>
          <p:spPr>
            <a:xfrm flipH="1">
              <a:off x="4807305" y="3232257"/>
              <a:ext cx="537502" cy="47135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7" idx="1"/>
              <a:endCxn id="15" idx="5"/>
            </p:cNvCxnSpPr>
            <p:nvPr/>
          </p:nvCxnSpPr>
          <p:spPr>
            <a:xfrm flipH="1" flipV="1">
              <a:off x="4807305" y="2512177"/>
              <a:ext cx="537502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6" idx="7"/>
              <a:endCxn id="13" idx="3"/>
            </p:cNvCxnSpPr>
            <p:nvPr/>
          </p:nvCxnSpPr>
          <p:spPr>
            <a:xfrm flipV="1">
              <a:off x="2179013" y="2512177"/>
              <a:ext cx="1133586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3" idx="5"/>
              <a:endCxn id="16" idx="1"/>
            </p:cNvCxnSpPr>
            <p:nvPr/>
          </p:nvCxnSpPr>
          <p:spPr>
            <a:xfrm>
              <a:off x="3567185" y="2512177"/>
              <a:ext cx="985534" cy="119143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4" idx="1"/>
              <a:endCxn id="5" idx="5"/>
            </p:cNvCxnSpPr>
            <p:nvPr/>
          </p:nvCxnSpPr>
          <p:spPr>
            <a:xfrm flipH="1" flipV="1">
              <a:off x="2179013" y="2512177"/>
              <a:ext cx="114957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14" idx="7"/>
              <a:endCxn id="15" idx="3"/>
            </p:cNvCxnSpPr>
            <p:nvPr/>
          </p:nvCxnSpPr>
          <p:spPr>
            <a:xfrm flipV="1">
              <a:off x="3583169" y="2512177"/>
              <a:ext cx="96955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443698" y="245502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30076" y="3327273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43788" y="2915652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40864" y="3093311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43170" y="3070674"/>
              <a:ext cx="395537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ru-RU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70316" y="205285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70316" y="3758339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18704" y="205140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91342" y="255347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35896" y="3081048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48633" y="378518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05680" y="242996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41766" y="3324650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sp>
        <p:nvSpPr>
          <p:cNvPr id="55" name="Прямоугольник 54"/>
          <p:cNvSpPr/>
          <p:nvPr/>
        </p:nvSpPr>
        <p:spPr>
          <a:xfrm>
            <a:off x="6960096" y="3386143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6960096" y="376410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6816080" y="3708204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6953250" y="3438526"/>
          <a:ext cx="3322638" cy="303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Формула" r:id="rId3" imgW="2019240" imgH="2031840" progId="Equation.3">
                  <p:embed/>
                </p:oleObj>
              </mc:Choice>
              <mc:Fallback>
                <p:oleObj name="Формула" r:id="rId3" imgW="2019240" imgH="2031840" progId="Equation.3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0" y="3438526"/>
                        <a:ext cx="3322638" cy="303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Прямоугольник 60"/>
          <p:cNvSpPr/>
          <p:nvPr/>
        </p:nvSpPr>
        <p:spPr>
          <a:xfrm>
            <a:off x="7824192" y="4116884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7824250" y="338328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/>
          <p:cNvSpPr/>
          <p:nvPr/>
        </p:nvSpPr>
        <p:spPr>
          <a:xfrm>
            <a:off x="7398846" y="4461962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 66"/>
          <p:cNvSpPr/>
          <p:nvPr/>
        </p:nvSpPr>
        <p:spPr>
          <a:xfrm>
            <a:off x="7394862" y="3395731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Прямоугольник 65"/>
          <p:cNvSpPr/>
          <p:nvPr/>
        </p:nvSpPr>
        <p:spPr>
          <a:xfrm>
            <a:off x="8697889" y="4790688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рямоугольник 68"/>
          <p:cNvSpPr/>
          <p:nvPr/>
        </p:nvSpPr>
        <p:spPr>
          <a:xfrm>
            <a:off x="8688288" y="339471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Прямоугольник 69"/>
          <p:cNvSpPr/>
          <p:nvPr/>
        </p:nvSpPr>
        <p:spPr>
          <a:xfrm>
            <a:off x="8216693" y="5134332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/>
          <p:cNvSpPr/>
          <p:nvPr/>
        </p:nvSpPr>
        <p:spPr>
          <a:xfrm>
            <a:off x="8209896" y="339609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Объект 2"/>
          <p:cNvSpPr>
            <a:spLocks noGrp="1"/>
          </p:cNvSpPr>
          <p:nvPr>
            <p:ph idx="1"/>
          </p:nvPr>
        </p:nvSpPr>
        <p:spPr>
          <a:xfrm>
            <a:off x="2726033" y="1988840"/>
            <a:ext cx="6989455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libri" pitchFamily="34" charset="0"/>
              </a:rPr>
              <a:t>Повторяем шаг 5 для выделения новой вершины с минимальной стоимостью пути</a:t>
            </a:r>
          </a:p>
        </p:txBody>
      </p:sp>
      <p:sp>
        <p:nvSpPr>
          <p:cNvPr id="73" name="Прямоугольник 72"/>
          <p:cNvSpPr/>
          <p:nvPr/>
        </p:nvSpPr>
        <p:spPr>
          <a:xfrm>
            <a:off x="9543734" y="5445256"/>
            <a:ext cx="236104" cy="28800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4" name="Стрелка вправо 73"/>
          <p:cNvSpPr/>
          <p:nvPr/>
        </p:nvSpPr>
        <p:spPr>
          <a:xfrm rot="19637737">
            <a:off x="8390851" y="5983108"/>
            <a:ext cx="1186550" cy="17092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Прямоугольник 74"/>
          <p:cNvSpPr/>
          <p:nvPr/>
        </p:nvSpPr>
        <p:spPr>
          <a:xfrm>
            <a:off x="9552384" y="3394710"/>
            <a:ext cx="236104" cy="28800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934100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338328"/>
            <a:ext cx="8229600" cy="1002440"/>
          </a:xfrm>
        </p:spPr>
        <p:txBody>
          <a:bodyPr>
            <a:noAutofit/>
          </a:bodyPr>
          <a:lstStyle/>
          <a:p>
            <a:r>
              <a:rPr lang="ru-RU" sz="3200" dirty="0"/>
              <a:t>Нахождение кратчайшего пути в неориентированном графе </a:t>
            </a:r>
          </a:p>
        </p:txBody>
      </p:sp>
      <p:grpSp>
        <p:nvGrpSpPr>
          <p:cNvPr id="57" name="Группа 56"/>
          <p:cNvGrpSpPr/>
          <p:nvPr/>
        </p:nvGrpSpPr>
        <p:grpSpPr>
          <a:xfrm>
            <a:off x="1775521" y="3501009"/>
            <a:ext cx="4896543" cy="2299497"/>
            <a:chOff x="1026508" y="2051405"/>
            <a:chExt cx="4625612" cy="2065534"/>
          </a:xfrm>
        </p:grpSpPr>
        <p:sp>
          <p:nvSpPr>
            <p:cNvPr id="4" name="Овал 3"/>
            <p:cNvSpPr/>
            <p:nvPr/>
          </p:nvSpPr>
          <p:spPr>
            <a:xfrm>
              <a:off x="1026508" y="292494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1871700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1871700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Прямая соединительная линия 7"/>
            <p:cNvCxnSpPr>
              <a:stCxn id="5" idx="4"/>
              <a:endCxn id="6" idx="0"/>
            </p:cNvCxnSpPr>
            <p:nvPr/>
          </p:nvCxnSpPr>
          <p:spPr>
            <a:xfrm>
              <a:off x="2051720" y="2564904"/>
              <a:ext cx="0" cy="107897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>
              <a:stCxn id="4" idx="7"/>
              <a:endCxn id="5" idx="3"/>
            </p:cNvCxnSpPr>
            <p:nvPr/>
          </p:nvCxnSpPr>
          <p:spPr>
            <a:xfrm flipV="1">
              <a:off x="1333821" y="2512177"/>
              <a:ext cx="590606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>
              <a:stCxn id="4" idx="5"/>
              <a:endCxn id="6" idx="1"/>
            </p:cNvCxnSpPr>
            <p:nvPr/>
          </p:nvCxnSpPr>
          <p:spPr>
            <a:xfrm>
              <a:off x="1333821" y="3232257"/>
              <a:ext cx="590606" cy="4643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3259872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275856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499992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4499992" y="3650885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5292080" y="292494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Прямая соединительная линия 18"/>
            <p:cNvCxnSpPr>
              <a:stCxn id="6" idx="6"/>
              <a:endCxn id="14" idx="2"/>
            </p:cNvCxnSpPr>
            <p:nvPr/>
          </p:nvCxnSpPr>
          <p:spPr>
            <a:xfrm>
              <a:off x="2231740" y="3823898"/>
              <a:ext cx="10441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4" idx="6"/>
              <a:endCxn id="16" idx="2"/>
            </p:cNvCxnSpPr>
            <p:nvPr/>
          </p:nvCxnSpPr>
          <p:spPr>
            <a:xfrm>
              <a:off x="3635896" y="3823898"/>
              <a:ext cx="864096" cy="700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5" idx="6"/>
              <a:endCxn id="13" idx="2"/>
            </p:cNvCxnSpPr>
            <p:nvPr/>
          </p:nvCxnSpPr>
          <p:spPr>
            <a:xfrm>
              <a:off x="2231740" y="2384884"/>
              <a:ext cx="102813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3" idx="6"/>
              <a:endCxn id="15" idx="2"/>
            </p:cNvCxnSpPr>
            <p:nvPr/>
          </p:nvCxnSpPr>
          <p:spPr>
            <a:xfrm>
              <a:off x="3619912" y="2384884"/>
              <a:ext cx="8800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7" idx="3"/>
              <a:endCxn id="16" idx="7"/>
            </p:cNvCxnSpPr>
            <p:nvPr/>
          </p:nvCxnSpPr>
          <p:spPr>
            <a:xfrm flipH="1">
              <a:off x="4807305" y="3232257"/>
              <a:ext cx="537502" cy="47135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7" idx="1"/>
              <a:endCxn id="15" idx="5"/>
            </p:cNvCxnSpPr>
            <p:nvPr/>
          </p:nvCxnSpPr>
          <p:spPr>
            <a:xfrm flipH="1" flipV="1">
              <a:off x="4807305" y="2512177"/>
              <a:ext cx="537502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6" idx="7"/>
              <a:endCxn id="13" idx="3"/>
            </p:cNvCxnSpPr>
            <p:nvPr/>
          </p:nvCxnSpPr>
          <p:spPr>
            <a:xfrm flipV="1">
              <a:off x="2179013" y="2512177"/>
              <a:ext cx="1133586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3" idx="5"/>
              <a:endCxn id="16" idx="1"/>
            </p:cNvCxnSpPr>
            <p:nvPr/>
          </p:nvCxnSpPr>
          <p:spPr>
            <a:xfrm>
              <a:off x="3567185" y="2512177"/>
              <a:ext cx="985534" cy="119143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4" idx="1"/>
              <a:endCxn id="5" idx="5"/>
            </p:cNvCxnSpPr>
            <p:nvPr/>
          </p:nvCxnSpPr>
          <p:spPr>
            <a:xfrm flipH="1" flipV="1">
              <a:off x="2179013" y="2512177"/>
              <a:ext cx="114957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14" idx="7"/>
              <a:endCxn id="15" idx="3"/>
            </p:cNvCxnSpPr>
            <p:nvPr/>
          </p:nvCxnSpPr>
          <p:spPr>
            <a:xfrm flipV="1">
              <a:off x="3583169" y="2512177"/>
              <a:ext cx="96955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443698" y="245502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30076" y="3327273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43788" y="2915652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40864" y="3093311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43170" y="3070674"/>
              <a:ext cx="395537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ru-RU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70316" y="205285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70316" y="3758339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18704" y="205140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91342" y="255347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35896" y="3081048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48633" y="378518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05680" y="242996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41766" y="3324650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sp>
        <p:nvSpPr>
          <p:cNvPr id="55" name="Прямоугольник 54"/>
          <p:cNvSpPr/>
          <p:nvPr/>
        </p:nvSpPr>
        <p:spPr>
          <a:xfrm>
            <a:off x="6960096" y="3386143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6960096" y="376410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6816080" y="3708204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6953250" y="3438526"/>
          <a:ext cx="3322638" cy="303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Формула" r:id="rId3" imgW="2019240" imgH="2031840" progId="Equation.3">
                  <p:embed/>
                </p:oleObj>
              </mc:Choice>
              <mc:Fallback>
                <p:oleObj name="Формула" r:id="rId3" imgW="2019240" imgH="2031840" progId="Equation.3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0" y="3438526"/>
                        <a:ext cx="3322638" cy="303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Прямоугольник 60"/>
          <p:cNvSpPr/>
          <p:nvPr/>
        </p:nvSpPr>
        <p:spPr>
          <a:xfrm>
            <a:off x="7824192" y="4116884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7824250" y="338328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/>
          <p:cNvSpPr/>
          <p:nvPr/>
        </p:nvSpPr>
        <p:spPr>
          <a:xfrm>
            <a:off x="7398846" y="4461962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 66"/>
          <p:cNvSpPr/>
          <p:nvPr/>
        </p:nvSpPr>
        <p:spPr>
          <a:xfrm>
            <a:off x="7394862" y="3395731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Прямоугольник 65"/>
          <p:cNvSpPr/>
          <p:nvPr/>
        </p:nvSpPr>
        <p:spPr>
          <a:xfrm>
            <a:off x="8697889" y="4790688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рямоугольник 68"/>
          <p:cNvSpPr/>
          <p:nvPr/>
        </p:nvSpPr>
        <p:spPr>
          <a:xfrm>
            <a:off x="8688288" y="339471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Прямоугольник 69"/>
          <p:cNvSpPr/>
          <p:nvPr/>
        </p:nvSpPr>
        <p:spPr>
          <a:xfrm>
            <a:off x="8216693" y="5134332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/>
          <p:cNvSpPr/>
          <p:nvPr/>
        </p:nvSpPr>
        <p:spPr>
          <a:xfrm>
            <a:off x="8209896" y="339609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Прямоугольник 72"/>
          <p:cNvSpPr/>
          <p:nvPr/>
        </p:nvSpPr>
        <p:spPr>
          <a:xfrm>
            <a:off x="9543734" y="5445256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Прямоугольник 74"/>
          <p:cNvSpPr/>
          <p:nvPr/>
        </p:nvSpPr>
        <p:spPr>
          <a:xfrm>
            <a:off x="9552384" y="339471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Объект 2"/>
          <p:cNvSpPr>
            <a:spLocks noGrp="1"/>
          </p:cNvSpPr>
          <p:nvPr>
            <p:ph idx="1"/>
          </p:nvPr>
        </p:nvSpPr>
        <p:spPr>
          <a:xfrm>
            <a:off x="2999657" y="1988840"/>
            <a:ext cx="6715831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libri" pitchFamily="34" charset="0"/>
              </a:rPr>
              <a:t>Повторяем шаг 4 для новой вершины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273050" y="5830178"/>
            <a:ext cx="1834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alibri" pitchFamily="34" charset="0"/>
              </a:rPr>
              <a:t>10+2=12</a:t>
            </a:r>
            <a:r>
              <a:rPr lang="en-US" sz="1600" dirty="0">
                <a:latin typeface="Calibri" pitchFamily="34" charset="0"/>
              </a:rPr>
              <a:t> &lt; </a:t>
            </a:r>
            <a:r>
              <a:rPr lang="ru-RU" sz="1600" dirty="0">
                <a:latin typeface="Calibri" pitchFamily="34" charset="0"/>
              </a:rPr>
              <a:t>∞</a:t>
            </a:r>
            <a:r>
              <a:rPr lang="en-US" sz="1600" dirty="0">
                <a:latin typeface="Calibri" pitchFamily="34" charset="0"/>
              </a:rPr>
              <a:t> ? </a:t>
            </a:r>
            <a:r>
              <a:rPr lang="ru-RU" sz="1600" dirty="0">
                <a:latin typeface="Calibri" pitchFamily="34" charset="0"/>
              </a:rPr>
              <a:t>Да</a:t>
            </a:r>
          </a:p>
        </p:txBody>
      </p:sp>
      <p:sp>
        <p:nvSpPr>
          <p:cNvPr id="18" name="Полилиния 17"/>
          <p:cNvSpPr/>
          <p:nvPr/>
        </p:nvSpPr>
        <p:spPr>
          <a:xfrm>
            <a:off x="5764530" y="4057650"/>
            <a:ext cx="525780" cy="502920"/>
          </a:xfrm>
          <a:custGeom>
            <a:avLst/>
            <a:gdLst>
              <a:gd name="connsiteX0" fmla="*/ 0 w 525780"/>
              <a:gd name="connsiteY0" fmla="*/ 0 h 502920"/>
              <a:gd name="connsiteX1" fmla="*/ 194310 w 525780"/>
              <a:gd name="connsiteY1" fmla="*/ 320040 h 502920"/>
              <a:gd name="connsiteX2" fmla="*/ 525780 w 525780"/>
              <a:gd name="connsiteY2" fmla="*/ 502920 h 502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5780" h="502920">
                <a:moveTo>
                  <a:pt x="0" y="0"/>
                </a:moveTo>
                <a:cubicBezTo>
                  <a:pt x="53340" y="118110"/>
                  <a:pt x="106680" y="236220"/>
                  <a:pt x="194310" y="320040"/>
                </a:cubicBezTo>
                <a:cubicBezTo>
                  <a:pt x="281940" y="403860"/>
                  <a:pt x="403860" y="453390"/>
                  <a:pt x="525780" y="50292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единительная линия 21"/>
          <p:cNvCxnSpPr>
            <a:stCxn id="18" idx="1"/>
            <a:endCxn id="60" idx="0"/>
          </p:cNvCxnSpPr>
          <p:nvPr/>
        </p:nvCxnSpPr>
        <p:spPr>
          <a:xfrm>
            <a:off x="5958841" y="4377690"/>
            <a:ext cx="231597" cy="1452488"/>
          </a:xfrm>
          <a:prstGeom prst="line">
            <a:avLst/>
          </a:prstGeom>
          <a:noFill/>
          <a:ln w="19050">
            <a:solidFill>
              <a:srgbClr val="FFC00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Полилиния 26"/>
          <p:cNvSpPr/>
          <p:nvPr/>
        </p:nvSpPr>
        <p:spPr>
          <a:xfrm>
            <a:off x="6918960" y="6046470"/>
            <a:ext cx="3051810" cy="205740"/>
          </a:xfrm>
          <a:custGeom>
            <a:avLst/>
            <a:gdLst>
              <a:gd name="connsiteX0" fmla="*/ 0 w 3051810"/>
              <a:gd name="connsiteY0" fmla="*/ 0 h 205740"/>
              <a:gd name="connsiteX1" fmla="*/ 1634490 w 3051810"/>
              <a:gd name="connsiteY1" fmla="*/ 205740 h 205740"/>
              <a:gd name="connsiteX2" fmla="*/ 3051810 w 3051810"/>
              <a:gd name="connsiteY2" fmla="*/ 0 h 205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51810" h="205740">
                <a:moveTo>
                  <a:pt x="0" y="0"/>
                </a:moveTo>
                <a:cubicBezTo>
                  <a:pt x="562927" y="102870"/>
                  <a:pt x="1125855" y="205740"/>
                  <a:pt x="1634490" y="205740"/>
                </a:cubicBezTo>
                <a:cubicBezTo>
                  <a:pt x="2143125" y="205740"/>
                  <a:pt x="2597467" y="102870"/>
                  <a:pt x="3051810" y="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38225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338328"/>
            <a:ext cx="8229600" cy="1002440"/>
          </a:xfrm>
        </p:spPr>
        <p:txBody>
          <a:bodyPr>
            <a:noAutofit/>
          </a:bodyPr>
          <a:lstStyle/>
          <a:p>
            <a:r>
              <a:rPr lang="ru-RU" sz="3200" dirty="0"/>
              <a:t>Нахождение кратчайшего пути в неориентированном графе </a:t>
            </a:r>
          </a:p>
        </p:txBody>
      </p:sp>
      <p:grpSp>
        <p:nvGrpSpPr>
          <p:cNvPr id="57" name="Группа 56"/>
          <p:cNvGrpSpPr/>
          <p:nvPr/>
        </p:nvGrpSpPr>
        <p:grpSpPr>
          <a:xfrm>
            <a:off x="1775521" y="3501009"/>
            <a:ext cx="4896543" cy="2299497"/>
            <a:chOff x="1026508" y="2051405"/>
            <a:chExt cx="4625612" cy="2065534"/>
          </a:xfrm>
        </p:grpSpPr>
        <p:sp>
          <p:nvSpPr>
            <p:cNvPr id="4" name="Овал 3"/>
            <p:cNvSpPr/>
            <p:nvPr/>
          </p:nvSpPr>
          <p:spPr>
            <a:xfrm>
              <a:off x="1026508" y="292494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1871700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1871700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Прямая соединительная линия 7"/>
            <p:cNvCxnSpPr>
              <a:stCxn id="5" idx="4"/>
              <a:endCxn id="6" idx="0"/>
            </p:cNvCxnSpPr>
            <p:nvPr/>
          </p:nvCxnSpPr>
          <p:spPr>
            <a:xfrm>
              <a:off x="2051720" y="2564904"/>
              <a:ext cx="0" cy="107897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>
              <a:stCxn id="4" idx="7"/>
              <a:endCxn id="5" idx="3"/>
            </p:cNvCxnSpPr>
            <p:nvPr/>
          </p:nvCxnSpPr>
          <p:spPr>
            <a:xfrm flipV="1">
              <a:off x="1333821" y="2512177"/>
              <a:ext cx="590606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>
              <a:stCxn id="4" idx="5"/>
              <a:endCxn id="6" idx="1"/>
            </p:cNvCxnSpPr>
            <p:nvPr/>
          </p:nvCxnSpPr>
          <p:spPr>
            <a:xfrm>
              <a:off x="1333821" y="3232257"/>
              <a:ext cx="590606" cy="4643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3259872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275856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499992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4499992" y="3650885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5292080" y="292494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Прямая соединительная линия 18"/>
            <p:cNvCxnSpPr>
              <a:stCxn id="6" idx="6"/>
              <a:endCxn id="14" idx="2"/>
            </p:cNvCxnSpPr>
            <p:nvPr/>
          </p:nvCxnSpPr>
          <p:spPr>
            <a:xfrm>
              <a:off x="2231740" y="3823898"/>
              <a:ext cx="10441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4" idx="6"/>
              <a:endCxn id="16" idx="2"/>
            </p:cNvCxnSpPr>
            <p:nvPr/>
          </p:nvCxnSpPr>
          <p:spPr>
            <a:xfrm>
              <a:off x="3635896" y="3823898"/>
              <a:ext cx="864096" cy="700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5" idx="6"/>
              <a:endCxn id="13" idx="2"/>
            </p:cNvCxnSpPr>
            <p:nvPr/>
          </p:nvCxnSpPr>
          <p:spPr>
            <a:xfrm>
              <a:off x="2231740" y="2384884"/>
              <a:ext cx="102813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3" idx="6"/>
              <a:endCxn id="15" idx="2"/>
            </p:cNvCxnSpPr>
            <p:nvPr/>
          </p:nvCxnSpPr>
          <p:spPr>
            <a:xfrm>
              <a:off x="3619912" y="2384884"/>
              <a:ext cx="8800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7" idx="3"/>
              <a:endCxn id="16" idx="7"/>
            </p:cNvCxnSpPr>
            <p:nvPr/>
          </p:nvCxnSpPr>
          <p:spPr>
            <a:xfrm flipH="1">
              <a:off x="4807305" y="3232257"/>
              <a:ext cx="537502" cy="47135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7" idx="1"/>
              <a:endCxn id="15" idx="5"/>
            </p:cNvCxnSpPr>
            <p:nvPr/>
          </p:nvCxnSpPr>
          <p:spPr>
            <a:xfrm flipH="1" flipV="1">
              <a:off x="4807305" y="2512177"/>
              <a:ext cx="537502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6" idx="7"/>
              <a:endCxn id="13" idx="3"/>
            </p:cNvCxnSpPr>
            <p:nvPr/>
          </p:nvCxnSpPr>
          <p:spPr>
            <a:xfrm flipV="1">
              <a:off x="2179013" y="2512177"/>
              <a:ext cx="1133586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3" idx="5"/>
              <a:endCxn id="16" idx="1"/>
            </p:cNvCxnSpPr>
            <p:nvPr/>
          </p:nvCxnSpPr>
          <p:spPr>
            <a:xfrm>
              <a:off x="3567185" y="2512177"/>
              <a:ext cx="985534" cy="119143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4" idx="1"/>
              <a:endCxn id="5" idx="5"/>
            </p:cNvCxnSpPr>
            <p:nvPr/>
          </p:nvCxnSpPr>
          <p:spPr>
            <a:xfrm flipH="1" flipV="1">
              <a:off x="2179013" y="2512177"/>
              <a:ext cx="114957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14" idx="7"/>
              <a:endCxn id="15" idx="3"/>
            </p:cNvCxnSpPr>
            <p:nvPr/>
          </p:nvCxnSpPr>
          <p:spPr>
            <a:xfrm flipV="1">
              <a:off x="3583169" y="2512177"/>
              <a:ext cx="96955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443698" y="245502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30076" y="3327273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43788" y="2915652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40864" y="3093311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43170" y="3070674"/>
              <a:ext cx="395537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ru-RU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70316" y="205285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70316" y="3758339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18704" y="205140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91342" y="255347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35896" y="3081048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48633" y="378518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05680" y="242996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41766" y="3324650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sp>
        <p:nvSpPr>
          <p:cNvPr id="55" name="Прямоугольник 54"/>
          <p:cNvSpPr/>
          <p:nvPr/>
        </p:nvSpPr>
        <p:spPr>
          <a:xfrm>
            <a:off x="6960096" y="3386143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6960096" y="376410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6816080" y="3708204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6953250" y="3438526"/>
          <a:ext cx="3322638" cy="303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Формула" r:id="rId3" imgW="2019240" imgH="2031840" progId="Equation.3">
                  <p:embed/>
                </p:oleObj>
              </mc:Choice>
              <mc:Fallback>
                <p:oleObj name="Формула" r:id="rId3" imgW="2019240" imgH="2031840" progId="Equation.3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0" y="3438526"/>
                        <a:ext cx="3322638" cy="303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Прямоугольник 60"/>
          <p:cNvSpPr/>
          <p:nvPr/>
        </p:nvSpPr>
        <p:spPr>
          <a:xfrm>
            <a:off x="7824192" y="4116884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7824250" y="338328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/>
          <p:cNvSpPr/>
          <p:nvPr/>
        </p:nvSpPr>
        <p:spPr>
          <a:xfrm>
            <a:off x="7398846" y="4461962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 66"/>
          <p:cNvSpPr/>
          <p:nvPr/>
        </p:nvSpPr>
        <p:spPr>
          <a:xfrm>
            <a:off x="7394862" y="3395731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Прямоугольник 65"/>
          <p:cNvSpPr/>
          <p:nvPr/>
        </p:nvSpPr>
        <p:spPr>
          <a:xfrm>
            <a:off x="8697889" y="4790688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рямоугольник 68"/>
          <p:cNvSpPr/>
          <p:nvPr/>
        </p:nvSpPr>
        <p:spPr>
          <a:xfrm>
            <a:off x="8688288" y="339471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Прямоугольник 69"/>
          <p:cNvSpPr/>
          <p:nvPr/>
        </p:nvSpPr>
        <p:spPr>
          <a:xfrm>
            <a:off x="8216693" y="5134332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/>
          <p:cNvSpPr/>
          <p:nvPr/>
        </p:nvSpPr>
        <p:spPr>
          <a:xfrm>
            <a:off x="8209896" y="339609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Прямоугольник 72"/>
          <p:cNvSpPr/>
          <p:nvPr/>
        </p:nvSpPr>
        <p:spPr>
          <a:xfrm>
            <a:off x="9543734" y="5445256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Прямоугольник 74"/>
          <p:cNvSpPr/>
          <p:nvPr/>
        </p:nvSpPr>
        <p:spPr>
          <a:xfrm>
            <a:off x="9552384" y="339471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Объект 2"/>
          <p:cNvSpPr>
            <a:spLocks noGrp="1"/>
          </p:cNvSpPr>
          <p:nvPr>
            <p:ph idx="1"/>
          </p:nvPr>
        </p:nvSpPr>
        <p:spPr>
          <a:xfrm>
            <a:off x="2726033" y="1988840"/>
            <a:ext cx="6989455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libri" pitchFamily="34" charset="0"/>
              </a:rPr>
              <a:t>Повторяем шаг 5 для выделения новой вершины с минимальной стоимостью пути</a:t>
            </a:r>
          </a:p>
        </p:txBody>
      </p:sp>
      <p:sp>
        <p:nvSpPr>
          <p:cNvPr id="64" name="Прямоугольник 63"/>
          <p:cNvSpPr/>
          <p:nvPr/>
        </p:nvSpPr>
        <p:spPr>
          <a:xfrm>
            <a:off x="10002070" y="5797602"/>
            <a:ext cx="236104" cy="28800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Стрелка вправо 67"/>
          <p:cNvSpPr/>
          <p:nvPr/>
        </p:nvSpPr>
        <p:spPr>
          <a:xfrm rot="20584972">
            <a:off x="8793781" y="6067758"/>
            <a:ext cx="1186550" cy="17092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Прямоугольник 70"/>
          <p:cNvSpPr/>
          <p:nvPr/>
        </p:nvSpPr>
        <p:spPr>
          <a:xfrm>
            <a:off x="10002070" y="3391067"/>
            <a:ext cx="236104" cy="28800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486306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338328"/>
            <a:ext cx="8229600" cy="1002440"/>
          </a:xfrm>
        </p:spPr>
        <p:txBody>
          <a:bodyPr>
            <a:noAutofit/>
          </a:bodyPr>
          <a:lstStyle/>
          <a:p>
            <a:r>
              <a:rPr lang="ru-RU" sz="3200" dirty="0"/>
              <a:t>Нахождение кратчайшего пути в неориентированном графе </a:t>
            </a:r>
          </a:p>
        </p:txBody>
      </p:sp>
      <p:grpSp>
        <p:nvGrpSpPr>
          <p:cNvPr id="57" name="Группа 56"/>
          <p:cNvGrpSpPr/>
          <p:nvPr/>
        </p:nvGrpSpPr>
        <p:grpSpPr>
          <a:xfrm>
            <a:off x="1775521" y="3501009"/>
            <a:ext cx="4896543" cy="2299497"/>
            <a:chOff x="1026508" y="2051405"/>
            <a:chExt cx="4625612" cy="2065534"/>
          </a:xfrm>
        </p:grpSpPr>
        <p:sp>
          <p:nvSpPr>
            <p:cNvPr id="4" name="Овал 3"/>
            <p:cNvSpPr/>
            <p:nvPr/>
          </p:nvSpPr>
          <p:spPr>
            <a:xfrm>
              <a:off x="1026508" y="292494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1871700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1871700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Прямая соединительная линия 7"/>
            <p:cNvCxnSpPr>
              <a:stCxn id="5" idx="4"/>
              <a:endCxn id="6" idx="0"/>
            </p:cNvCxnSpPr>
            <p:nvPr/>
          </p:nvCxnSpPr>
          <p:spPr>
            <a:xfrm>
              <a:off x="2051720" y="2564904"/>
              <a:ext cx="0" cy="107897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>
              <a:stCxn id="4" idx="7"/>
              <a:endCxn id="5" idx="3"/>
            </p:cNvCxnSpPr>
            <p:nvPr/>
          </p:nvCxnSpPr>
          <p:spPr>
            <a:xfrm flipV="1">
              <a:off x="1333821" y="2512177"/>
              <a:ext cx="590606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>
              <a:stCxn id="4" idx="5"/>
              <a:endCxn id="6" idx="1"/>
            </p:cNvCxnSpPr>
            <p:nvPr/>
          </p:nvCxnSpPr>
          <p:spPr>
            <a:xfrm>
              <a:off x="1333821" y="3232257"/>
              <a:ext cx="590606" cy="4643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3259872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275856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499992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4499992" y="3650885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5292080" y="292494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Прямая соединительная линия 18"/>
            <p:cNvCxnSpPr>
              <a:stCxn id="6" idx="6"/>
              <a:endCxn id="14" idx="2"/>
            </p:cNvCxnSpPr>
            <p:nvPr/>
          </p:nvCxnSpPr>
          <p:spPr>
            <a:xfrm>
              <a:off x="2231740" y="3823898"/>
              <a:ext cx="10441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4" idx="6"/>
              <a:endCxn id="16" idx="2"/>
            </p:cNvCxnSpPr>
            <p:nvPr/>
          </p:nvCxnSpPr>
          <p:spPr>
            <a:xfrm>
              <a:off x="3635896" y="3823898"/>
              <a:ext cx="864096" cy="700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5" idx="6"/>
              <a:endCxn id="13" idx="2"/>
            </p:cNvCxnSpPr>
            <p:nvPr/>
          </p:nvCxnSpPr>
          <p:spPr>
            <a:xfrm>
              <a:off x="2231740" y="2384884"/>
              <a:ext cx="102813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3" idx="6"/>
              <a:endCxn id="15" idx="2"/>
            </p:cNvCxnSpPr>
            <p:nvPr/>
          </p:nvCxnSpPr>
          <p:spPr>
            <a:xfrm>
              <a:off x="3619912" y="2384884"/>
              <a:ext cx="8800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7" idx="3"/>
              <a:endCxn id="16" idx="7"/>
            </p:cNvCxnSpPr>
            <p:nvPr/>
          </p:nvCxnSpPr>
          <p:spPr>
            <a:xfrm flipH="1">
              <a:off x="4807305" y="3232257"/>
              <a:ext cx="537502" cy="47135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7" idx="1"/>
              <a:endCxn id="15" idx="5"/>
            </p:cNvCxnSpPr>
            <p:nvPr/>
          </p:nvCxnSpPr>
          <p:spPr>
            <a:xfrm flipH="1" flipV="1">
              <a:off x="4807305" y="2512177"/>
              <a:ext cx="537502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6" idx="7"/>
              <a:endCxn id="13" idx="3"/>
            </p:cNvCxnSpPr>
            <p:nvPr/>
          </p:nvCxnSpPr>
          <p:spPr>
            <a:xfrm flipV="1">
              <a:off x="2179013" y="2512177"/>
              <a:ext cx="1133586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3" idx="5"/>
              <a:endCxn id="16" idx="1"/>
            </p:cNvCxnSpPr>
            <p:nvPr/>
          </p:nvCxnSpPr>
          <p:spPr>
            <a:xfrm>
              <a:off x="3567185" y="2512177"/>
              <a:ext cx="985534" cy="119143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4" idx="1"/>
              <a:endCxn id="5" idx="5"/>
            </p:cNvCxnSpPr>
            <p:nvPr/>
          </p:nvCxnSpPr>
          <p:spPr>
            <a:xfrm flipH="1" flipV="1">
              <a:off x="2179013" y="2512177"/>
              <a:ext cx="114957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14" idx="7"/>
              <a:endCxn id="15" idx="3"/>
            </p:cNvCxnSpPr>
            <p:nvPr/>
          </p:nvCxnSpPr>
          <p:spPr>
            <a:xfrm flipV="1">
              <a:off x="3583169" y="2512177"/>
              <a:ext cx="96955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443698" y="245502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30076" y="3327273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43788" y="2915652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40864" y="3093311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43170" y="3070674"/>
              <a:ext cx="395537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ru-RU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70316" y="205285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70316" y="3758339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18704" y="205140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91342" y="255347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35896" y="3081048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48633" y="378518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05680" y="242996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41766" y="3324650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sp>
        <p:nvSpPr>
          <p:cNvPr id="55" name="Прямоугольник 54"/>
          <p:cNvSpPr/>
          <p:nvPr/>
        </p:nvSpPr>
        <p:spPr>
          <a:xfrm>
            <a:off x="6960096" y="3386143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6960096" y="376410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6816080" y="3708204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6953250" y="3438526"/>
          <a:ext cx="3322638" cy="303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Формула" r:id="rId3" imgW="2019240" imgH="2031840" progId="Equation.3">
                  <p:embed/>
                </p:oleObj>
              </mc:Choice>
              <mc:Fallback>
                <p:oleObj name="Формула" r:id="rId3" imgW="2019240" imgH="2031840" progId="Equation.3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0" y="3438526"/>
                        <a:ext cx="3322638" cy="303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Прямоугольник 60"/>
          <p:cNvSpPr/>
          <p:nvPr/>
        </p:nvSpPr>
        <p:spPr>
          <a:xfrm>
            <a:off x="7824192" y="4116884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7824250" y="338328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/>
          <p:cNvSpPr/>
          <p:nvPr/>
        </p:nvSpPr>
        <p:spPr>
          <a:xfrm>
            <a:off x="7398846" y="4461962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 66"/>
          <p:cNvSpPr/>
          <p:nvPr/>
        </p:nvSpPr>
        <p:spPr>
          <a:xfrm>
            <a:off x="7394862" y="3395731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Прямоугольник 65"/>
          <p:cNvSpPr/>
          <p:nvPr/>
        </p:nvSpPr>
        <p:spPr>
          <a:xfrm>
            <a:off x="8697889" y="4790688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рямоугольник 68"/>
          <p:cNvSpPr/>
          <p:nvPr/>
        </p:nvSpPr>
        <p:spPr>
          <a:xfrm>
            <a:off x="8688288" y="339471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Прямоугольник 69"/>
          <p:cNvSpPr/>
          <p:nvPr/>
        </p:nvSpPr>
        <p:spPr>
          <a:xfrm>
            <a:off x="8216693" y="5134332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/>
          <p:cNvSpPr/>
          <p:nvPr/>
        </p:nvSpPr>
        <p:spPr>
          <a:xfrm>
            <a:off x="8209896" y="339609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Прямоугольник 72"/>
          <p:cNvSpPr/>
          <p:nvPr/>
        </p:nvSpPr>
        <p:spPr>
          <a:xfrm>
            <a:off x="9543734" y="5445256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Прямоугольник 74"/>
          <p:cNvSpPr/>
          <p:nvPr/>
        </p:nvSpPr>
        <p:spPr>
          <a:xfrm>
            <a:off x="9552384" y="339471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Прямоугольник 63"/>
          <p:cNvSpPr/>
          <p:nvPr/>
        </p:nvSpPr>
        <p:spPr>
          <a:xfrm>
            <a:off x="10002070" y="5797602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Прямоугольник 70"/>
          <p:cNvSpPr/>
          <p:nvPr/>
        </p:nvSpPr>
        <p:spPr>
          <a:xfrm>
            <a:off x="10002070" y="3391067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Объект 2"/>
          <p:cNvSpPr>
            <a:spLocks noGrp="1"/>
          </p:cNvSpPr>
          <p:nvPr>
            <p:ph idx="1"/>
          </p:nvPr>
        </p:nvSpPr>
        <p:spPr>
          <a:xfrm>
            <a:off x="2999657" y="1988840"/>
            <a:ext cx="6715831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libri" pitchFamily="34" charset="0"/>
              </a:rPr>
              <a:t>Повторяем шаг 4 для новой вершины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01924" y="5941602"/>
            <a:ext cx="1834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alibri" pitchFamily="34" charset="0"/>
              </a:rPr>
              <a:t>12+3=15</a:t>
            </a:r>
            <a:r>
              <a:rPr lang="en-US" sz="1600" dirty="0">
                <a:latin typeface="Calibri" pitchFamily="34" charset="0"/>
              </a:rPr>
              <a:t> &lt; </a:t>
            </a:r>
            <a:r>
              <a:rPr lang="ru-RU" sz="1600" dirty="0">
                <a:latin typeface="Calibri" pitchFamily="34" charset="0"/>
              </a:rPr>
              <a:t>12</a:t>
            </a:r>
            <a:r>
              <a:rPr lang="en-US" sz="1600" dirty="0">
                <a:latin typeface="Calibri" pitchFamily="34" charset="0"/>
              </a:rPr>
              <a:t> ? </a:t>
            </a:r>
            <a:r>
              <a:rPr lang="ru-RU" sz="1600" dirty="0">
                <a:latin typeface="Calibri" pitchFamily="34" charset="0"/>
              </a:rPr>
              <a:t>Нет</a:t>
            </a:r>
          </a:p>
        </p:txBody>
      </p:sp>
      <p:sp>
        <p:nvSpPr>
          <p:cNvPr id="9" name="Полилиния 8"/>
          <p:cNvSpPr/>
          <p:nvPr/>
        </p:nvSpPr>
        <p:spPr>
          <a:xfrm>
            <a:off x="5867400" y="4914900"/>
            <a:ext cx="640080" cy="582930"/>
          </a:xfrm>
          <a:custGeom>
            <a:avLst/>
            <a:gdLst>
              <a:gd name="connsiteX0" fmla="*/ 640080 w 640080"/>
              <a:gd name="connsiteY0" fmla="*/ 0 h 582930"/>
              <a:gd name="connsiteX1" fmla="*/ 445770 w 640080"/>
              <a:gd name="connsiteY1" fmla="*/ 365760 h 582930"/>
              <a:gd name="connsiteX2" fmla="*/ 0 w 640080"/>
              <a:gd name="connsiteY2" fmla="*/ 582930 h 582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0080" h="582930">
                <a:moveTo>
                  <a:pt x="640080" y="0"/>
                </a:moveTo>
                <a:cubicBezTo>
                  <a:pt x="596265" y="134302"/>
                  <a:pt x="552450" y="268605"/>
                  <a:pt x="445770" y="365760"/>
                </a:cubicBezTo>
                <a:cubicBezTo>
                  <a:pt x="339090" y="462915"/>
                  <a:pt x="169545" y="522922"/>
                  <a:pt x="0" y="58293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единительная линия 17"/>
          <p:cNvCxnSpPr>
            <a:stCxn id="9" idx="1"/>
            <a:endCxn id="60" idx="0"/>
          </p:cNvCxnSpPr>
          <p:nvPr/>
        </p:nvCxnSpPr>
        <p:spPr>
          <a:xfrm>
            <a:off x="6313171" y="5280660"/>
            <a:ext cx="6141" cy="660942"/>
          </a:xfrm>
          <a:prstGeom prst="line">
            <a:avLst/>
          </a:prstGeom>
          <a:noFill/>
          <a:ln w="19050">
            <a:solidFill>
              <a:srgbClr val="FFC00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4" name="Стрелка вправо 73"/>
          <p:cNvSpPr/>
          <p:nvPr/>
        </p:nvSpPr>
        <p:spPr>
          <a:xfrm rot="5400000">
            <a:off x="9125142" y="5986587"/>
            <a:ext cx="151052" cy="304679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олилиния 19"/>
          <p:cNvSpPr/>
          <p:nvPr/>
        </p:nvSpPr>
        <p:spPr>
          <a:xfrm>
            <a:off x="7136130" y="6126480"/>
            <a:ext cx="1897380" cy="80010"/>
          </a:xfrm>
          <a:custGeom>
            <a:avLst/>
            <a:gdLst>
              <a:gd name="connsiteX0" fmla="*/ 0 w 1897380"/>
              <a:gd name="connsiteY0" fmla="*/ 0 h 80010"/>
              <a:gd name="connsiteX1" fmla="*/ 994410 w 1897380"/>
              <a:gd name="connsiteY1" fmla="*/ 80010 h 80010"/>
              <a:gd name="connsiteX2" fmla="*/ 1897380 w 1897380"/>
              <a:gd name="connsiteY2" fmla="*/ 0 h 80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7380" h="80010">
                <a:moveTo>
                  <a:pt x="0" y="0"/>
                </a:moveTo>
                <a:cubicBezTo>
                  <a:pt x="339090" y="40005"/>
                  <a:pt x="678180" y="80010"/>
                  <a:pt x="994410" y="80010"/>
                </a:cubicBezTo>
                <a:cubicBezTo>
                  <a:pt x="1310640" y="80010"/>
                  <a:pt x="1604010" y="40005"/>
                  <a:pt x="1897380" y="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3820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338328"/>
            <a:ext cx="8229600" cy="1002440"/>
          </a:xfrm>
        </p:spPr>
        <p:txBody>
          <a:bodyPr>
            <a:noAutofit/>
          </a:bodyPr>
          <a:lstStyle/>
          <a:p>
            <a:r>
              <a:rPr lang="ru-RU" sz="3200" dirty="0"/>
              <a:t>Нахождение кратчайшего пути в неориентированном графе </a:t>
            </a:r>
          </a:p>
        </p:txBody>
      </p:sp>
      <p:grpSp>
        <p:nvGrpSpPr>
          <p:cNvPr id="57" name="Группа 56"/>
          <p:cNvGrpSpPr/>
          <p:nvPr/>
        </p:nvGrpSpPr>
        <p:grpSpPr>
          <a:xfrm>
            <a:off x="1775521" y="3501009"/>
            <a:ext cx="4896543" cy="2299497"/>
            <a:chOff x="1026508" y="2051405"/>
            <a:chExt cx="4625612" cy="2065534"/>
          </a:xfrm>
        </p:grpSpPr>
        <p:sp>
          <p:nvSpPr>
            <p:cNvPr id="4" name="Овал 3"/>
            <p:cNvSpPr/>
            <p:nvPr/>
          </p:nvSpPr>
          <p:spPr>
            <a:xfrm>
              <a:off x="1026508" y="292494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1871700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1871700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Прямая соединительная линия 7"/>
            <p:cNvCxnSpPr>
              <a:stCxn id="5" idx="4"/>
              <a:endCxn id="6" idx="0"/>
            </p:cNvCxnSpPr>
            <p:nvPr/>
          </p:nvCxnSpPr>
          <p:spPr>
            <a:xfrm>
              <a:off x="2051720" y="2564904"/>
              <a:ext cx="0" cy="107897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>
              <a:stCxn id="4" idx="7"/>
              <a:endCxn id="5" idx="3"/>
            </p:cNvCxnSpPr>
            <p:nvPr/>
          </p:nvCxnSpPr>
          <p:spPr>
            <a:xfrm flipV="1">
              <a:off x="1333821" y="2512177"/>
              <a:ext cx="590606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>
              <a:stCxn id="4" idx="5"/>
              <a:endCxn id="6" idx="1"/>
            </p:cNvCxnSpPr>
            <p:nvPr/>
          </p:nvCxnSpPr>
          <p:spPr>
            <a:xfrm>
              <a:off x="1333821" y="3232257"/>
              <a:ext cx="590606" cy="4643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3259872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275856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499992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4499992" y="3650885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5292080" y="292494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Прямая соединительная линия 18"/>
            <p:cNvCxnSpPr>
              <a:stCxn id="6" idx="6"/>
              <a:endCxn id="14" idx="2"/>
            </p:cNvCxnSpPr>
            <p:nvPr/>
          </p:nvCxnSpPr>
          <p:spPr>
            <a:xfrm>
              <a:off x="2231740" y="3823898"/>
              <a:ext cx="10441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4" idx="6"/>
              <a:endCxn id="16" idx="2"/>
            </p:cNvCxnSpPr>
            <p:nvPr/>
          </p:nvCxnSpPr>
          <p:spPr>
            <a:xfrm>
              <a:off x="3635896" y="3823898"/>
              <a:ext cx="864096" cy="700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5" idx="6"/>
              <a:endCxn id="13" idx="2"/>
            </p:cNvCxnSpPr>
            <p:nvPr/>
          </p:nvCxnSpPr>
          <p:spPr>
            <a:xfrm>
              <a:off x="2231740" y="2384884"/>
              <a:ext cx="102813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3" idx="6"/>
              <a:endCxn id="15" idx="2"/>
            </p:cNvCxnSpPr>
            <p:nvPr/>
          </p:nvCxnSpPr>
          <p:spPr>
            <a:xfrm>
              <a:off x="3619912" y="2384884"/>
              <a:ext cx="8800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7" idx="3"/>
              <a:endCxn id="16" idx="7"/>
            </p:cNvCxnSpPr>
            <p:nvPr/>
          </p:nvCxnSpPr>
          <p:spPr>
            <a:xfrm flipH="1">
              <a:off x="4807305" y="3232257"/>
              <a:ext cx="537502" cy="47135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7" idx="1"/>
              <a:endCxn id="15" idx="5"/>
            </p:cNvCxnSpPr>
            <p:nvPr/>
          </p:nvCxnSpPr>
          <p:spPr>
            <a:xfrm flipH="1" flipV="1">
              <a:off x="4807305" y="2512177"/>
              <a:ext cx="537502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6" idx="7"/>
              <a:endCxn id="13" idx="3"/>
            </p:cNvCxnSpPr>
            <p:nvPr/>
          </p:nvCxnSpPr>
          <p:spPr>
            <a:xfrm flipV="1">
              <a:off x="2179013" y="2512177"/>
              <a:ext cx="1133586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3" idx="5"/>
              <a:endCxn id="16" idx="1"/>
            </p:cNvCxnSpPr>
            <p:nvPr/>
          </p:nvCxnSpPr>
          <p:spPr>
            <a:xfrm>
              <a:off x="3567185" y="2512177"/>
              <a:ext cx="985534" cy="119143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4" idx="1"/>
              <a:endCxn id="5" idx="5"/>
            </p:cNvCxnSpPr>
            <p:nvPr/>
          </p:nvCxnSpPr>
          <p:spPr>
            <a:xfrm flipH="1" flipV="1">
              <a:off x="2179013" y="2512177"/>
              <a:ext cx="114957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14" idx="7"/>
              <a:endCxn id="15" idx="3"/>
            </p:cNvCxnSpPr>
            <p:nvPr/>
          </p:nvCxnSpPr>
          <p:spPr>
            <a:xfrm flipV="1">
              <a:off x="3583169" y="2512177"/>
              <a:ext cx="96955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443698" y="245502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30076" y="3327273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43788" y="2915652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40864" y="3093311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43170" y="3070674"/>
              <a:ext cx="395537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ru-RU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70316" y="205285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70316" y="3758339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18704" y="205140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91342" y="255347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35896" y="3081048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48633" y="378518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05680" y="242996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41766" y="3324650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sp>
        <p:nvSpPr>
          <p:cNvPr id="55" name="Прямоугольник 54"/>
          <p:cNvSpPr/>
          <p:nvPr/>
        </p:nvSpPr>
        <p:spPr>
          <a:xfrm>
            <a:off x="6960096" y="3386143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6960096" y="376410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6816080" y="3708204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6953250" y="3438526"/>
          <a:ext cx="3322638" cy="303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Формула" r:id="rId3" imgW="2019240" imgH="2031840" progId="Equation.3">
                  <p:embed/>
                </p:oleObj>
              </mc:Choice>
              <mc:Fallback>
                <p:oleObj name="Формула" r:id="rId3" imgW="2019240" imgH="2031840" progId="Equation.3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0" y="3438526"/>
                        <a:ext cx="3322638" cy="303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Прямоугольник 60"/>
          <p:cNvSpPr/>
          <p:nvPr/>
        </p:nvSpPr>
        <p:spPr>
          <a:xfrm>
            <a:off x="7824192" y="4116884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7824250" y="338328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/>
          <p:cNvSpPr/>
          <p:nvPr/>
        </p:nvSpPr>
        <p:spPr>
          <a:xfrm>
            <a:off x="7398846" y="4461962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 66"/>
          <p:cNvSpPr/>
          <p:nvPr/>
        </p:nvSpPr>
        <p:spPr>
          <a:xfrm>
            <a:off x="7394862" y="3395731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Прямоугольник 65"/>
          <p:cNvSpPr/>
          <p:nvPr/>
        </p:nvSpPr>
        <p:spPr>
          <a:xfrm>
            <a:off x="8697889" y="4790688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рямоугольник 68"/>
          <p:cNvSpPr/>
          <p:nvPr/>
        </p:nvSpPr>
        <p:spPr>
          <a:xfrm>
            <a:off x="8688288" y="339471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Прямоугольник 69"/>
          <p:cNvSpPr/>
          <p:nvPr/>
        </p:nvSpPr>
        <p:spPr>
          <a:xfrm>
            <a:off x="8216693" y="5134332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/>
          <p:cNvSpPr/>
          <p:nvPr/>
        </p:nvSpPr>
        <p:spPr>
          <a:xfrm>
            <a:off x="8209896" y="339609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Прямоугольник 72"/>
          <p:cNvSpPr/>
          <p:nvPr/>
        </p:nvSpPr>
        <p:spPr>
          <a:xfrm>
            <a:off x="9543734" y="5445256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Прямоугольник 74"/>
          <p:cNvSpPr/>
          <p:nvPr/>
        </p:nvSpPr>
        <p:spPr>
          <a:xfrm>
            <a:off x="9552384" y="339471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Прямоугольник 63"/>
          <p:cNvSpPr/>
          <p:nvPr/>
        </p:nvSpPr>
        <p:spPr>
          <a:xfrm>
            <a:off x="10002070" y="5797602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Прямоугольник 70"/>
          <p:cNvSpPr/>
          <p:nvPr/>
        </p:nvSpPr>
        <p:spPr>
          <a:xfrm>
            <a:off x="10002070" y="3391067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Объект 2"/>
          <p:cNvSpPr>
            <a:spLocks noGrp="1"/>
          </p:cNvSpPr>
          <p:nvPr>
            <p:ph idx="1"/>
          </p:nvPr>
        </p:nvSpPr>
        <p:spPr>
          <a:xfrm>
            <a:off x="2533110" y="1988840"/>
            <a:ext cx="7705065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libri" pitchFamily="34" charset="0"/>
              </a:rPr>
              <a:t>Шаг 6. Все вершины выделены, до них найдены кратчайшие пути, алгоритм завершается.</a:t>
            </a:r>
          </a:p>
        </p:txBody>
      </p:sp>
      <p:sp>
        <p:nvSpPr>
          <p:cNvPr id="62" name="Прямоугольник 61"/>
          <p:cNvSpPr/>
          <p:nvPr/>
        </p:nvSpPr>
        <p:spPr>
          <a:xfrm>
            <a:off x="9086046" y="6131046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Прямоугольник 67"/>
          <p:cNvSpPr/>
          <p:nvPr/>
        </p:nvSpPr>
        <p:spPr>
          <a:xfrm>
            <a:off x="9100256" y="339471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32053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2"/>
          <p:cNvSpPr>
            <a:spLocks noGrp="1"/>
          </p:cNvSpPr>
          <p:nvPr>
            <p:ph type="title"/>
          </p:nvPr>
        </p:nvSpPr>
        <p:spPr>
          <a:xfrm>
            <a:off x="1981200" y="338328"/>
            <a:ext cx="8229600" cy="1002440"/>
          </a:xfrm>
        </p:spPr>
        <p:txBody>
          <a:bodyPr>
            <a:noAutofit/>
          </a:bodyPr>
          <a:lstStyle/>
          <a:p>
            <a:r>
              <a:rPr lang="ru-RU" sz="4000" dirty="0"/>
              <a:t>Результаты работы алгоритма</a:t>
            </a:r>
          </a:p>
        </p:txBody>
      </p:sp>
      <p:sp>
        <p:nvSpPr>
          <p:cNvPr id="5" name="Объект 1"/>
          <p:cNvSpPr>
            <a:spLocks noGrp="1"/>
          </p:cNvSpPr>
          <p:nvPr>
            <p:ph idx="1"/>
          </p:nvPr>
        </p:nvSpPr>
        <p:spPr>
          <a:xfrm>
            <a:off x="2224618" y="1469927"/>
            <a:ext cx="7948405" cy="47133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>
                <a:latin typeface="Calibri" pitchFamily="34" charset="0"/>
              </a:rPr>
              <a:t>Были найдены следующие кратчайшие пути: </a:t>
            </a:r>
            <a:endParaRPr lang="en-US" dirty="0">
              <a:latin typeface="Calibri" pitchFamily="34" charset="0"/>
            </a:endParaRPr>
          </a:p>
          <a:p>
            <a:pPr marL="457200" indent="-457200">
              <a:buAutoNum type="arabicPeriod"/>
            </a:pPr>
            <a:r>
              <a:rPr lang="en-US" dirty="0">
                <a:latin typeface="Calibri" pitchFamily="34" charset="0"/>
              </a:rPr>
              <a:t>A </a:t>
            </a:r>
            <a:r>
              <a:rPr lang="ru-RU" dirty="0">
                <a:latin typeface="Calibri" pitchFamily="34" charset="0"/>
              </a:rPr>
              <a:t>→ </a:t>
            </a:r>
            <a:r>
              <a:rPr lang="en-US" dirty="0">
                <a:latin typeface="Calibri" pitchFamily="34" charset="0"/>
              </a:rPr>
              <a:t>A = 0</a:t>
            </a:r>
            <a:r>
              <a:rPr lang="ru-RU" dirty="0">
                <a:latin typeface="Calibri" pitchFamily="34" charset="0"/>
              </a:rPr>
              <a:t>;</a:t>
            </a:r>
          </a:p>
          <a:p>
            <a:pPr marL="457200" indent="-457200">
              <a:buFont typeface="Symbol" pitchFamily="18" charset="2"/>
              <a:buAutoNum type="arabicPeriod"/>
            </a:pPr>
            <a:r>
              <a:rPr lang="en-US" dirty="0">
                <a:latin typeface="Calibri" pitchFamily="34" charset="0"/>
              </a:rPr>
              <a:t>A </a:t>
            </a:r>
            <a:r>
              <a:rPr lang="ru-RU" dirty="0">
                <a:latin typeface="Calibri" pitchFamily="34" charset="0"/>
              </a:rPr>
              <a:t>→ </a:t>
            </a:r>
            <a:r>
              <a:rPr lang="en-US" dirty="0">
                <a:latin typeface="Calibri" pitchFamily="34" charset="0"/>
              </a:rPr>
              <a:t>B = 4</a:t>
            </a:r>
            <a:r>
              <a:rPr lang="ru-RU" dirty="0">
                <a:latin typeface="Calibri" pitchFamily="34" charset="0"/>
              </a:rPr>
              <a:t>;</a:t>
            </a:r>
            <a:endParaRPr lang="en-US" dirty="0">
              <a:latin typeface="Calibri" pitchFamily="34" charset="0"/>
            </a:endParaRPr>
          </a:p>
          <a:p>
            <a:pPr marL="457200" indent="-457200">
              <a:buFont typeface="Symbol" pitchFamily="18" charset="2"/>
              <a:buAutoNum type="arabicPeriod"/>
            </a:pPr>
            <a:r>
              <a:rPr lang="en-US" dirty="0">
                <a:latin typeface="Calibri" pitchFamily="34" charset="0"/>
              </a:rPr>
              <a:t>A </a:t>
            </a:r>
            <a:r>
              <a:rPr lang="ru-RU" dirty="0">
                <a:latin typeface="Calibri" pitchFamily="34" charset="0"/>
              </a:rPr>
              <a:t>→ </a:t>
            </a:r>
            <a:r>
              <a:rPr lang="en-US" dirty="0">
                <a:latin typeface="Calibri" pitchFamily="34" charset="0"/>
              </a:rPr>
              <a:t>C = 2</a:t>
            </a:r>
            <a:r>
              <a:rPr lang="ru-RU" dirty="0">
                <a:latin typeface="Calibri" pitchFamily="34" charset="0"/>
              </a:rPr>
              <a:t>;</a:t>
            </a:r>
            <a:endParaRPr lang="en-US" dirty="0">
              <a:latin typeface="Calibri" pitchFamily="34" charset="0"/>
            </a:endParaRPr>
          </a:p>
          <a:p>
            <a:pPr marL="457200" indent="-457200">
              <a:buFont typeface="Symbol" pitchFamily="18" charset="2"/>
              <a:buAutoNum type="arabicPeriod"/>
            </a:pPr>
            <a:r>
              <a:rPr lang="en-US" dirty="0">
                <a:latin typeface="Calibri" pitchFamily="34" charset="0"/>
              </a:rPr>
              <a:t>A </a:t>
            </a:r>
            <a:r>
              <a:rPr lang="ru-RU" dirty="0">
                <a:latin typeface="Calibri" pitchFamily="34" charset="0"/>
              </a:rPr>
              <a:t>→ </a:t>
            </a:r>
            <a:r>
              <a:rPr lang="en-US" dirty="0">
                <a:latin typeface="Calibri" pitchFamily="34" charset="0"/>
              </a:rPr>
              <a:t>D = 7</a:t>
            </a:r>
            <a:r>
              <a:rPr lang="ru-RU" dirty="0">
                <a:latin typeface="Calibri" pitchFamily="34" charset="0"/>
              </a:rPr>
              <a:t>;</a:t>
            </a:r>
            <a:endParaRPr lang="en-US" dirty="0">
              <a:latin typeface="Calibri" pitchFamily="34" charset="0"/>
            </a:endParaRPr>
          </a:p>
          <a:p>
            <a:pPr marL="457200" indent="-457200">
              <a:buFont typeface="Symbol" pitchFamily="18" charset="2"/>
              <a:buAutoNum type="arabicPeriod"/>
            </a:pPr>
            <a:r>
              <a:rPr lang="en-US" dirty="0">
                <a:latin typeface="Calibri" pitchFamily="34" charset="0"/>
              </a:rPr>
              <a:t>A </a:t>
            </a:r>
            <a:r>
              <a:rPr lang="ru-RU" dirty="0">
                <a:latin typeface="Calibri" pitchFamily="34" charset="0"/>
              </a:rPr>
              <a:t>→</a:t>
            </a:r>
            <a:r>
              <a:rPr lang="en-US" dirty="0">
                <a:latin typeface="Calibri" pitchFamily="34" charset="0"/>
              </a:rPr>
              <a:t> E = 6</a:t>
            </a:r>
            <a:r>
              <a:rPr lang="ru-RU" dirty="0">
                <a:latin typeface="Calibri" pitchFamily="34" charset="0"/>
              </a:rPr>
              <a:t>;</a:t>
            </a:r>
            <a:endParaRPr lang="en-US" dirty="0">
              <a:latin typeface="Calibri" pitchFamily="34" charset="0"/>
            </a:endParaRPr>
          </a:p>
          <a:p>
            <a:pPr marL="457200" indent="-457200">
              <a:buFont typeface="Symbol" pitchFamily="18" charset="2"/>
              <a:buAutoNum type="arabicPeriod"/>
            </a:pPr>
            <a:r>
              <a:rPr lang="en-US" dirty="0">
                <a:latin typeface="Calibri" pitchFamily="34" charset="0"/>
              </a:rPr>
              <a:t>A </a:t>
            </a:r>
            <a:r>
              <a:rPr lang="ru-RU" dirty="0">
                <a:latin typeface="Calibri" pitchFamily="34" charset="0"/>
              </a:rPr>
              <a:t>→ </a:t>
            </a:r>
            <a:r>
              <a:rPr lang="en-US" dirty="0">
                <a:latin typeface="Calibri" pitchFamily="34" charset="0"/>
              </a:rPr>
              <a:t>F = 12</a:t>
            </a:r>
            <a:r>
              <a:rPr lang="ru-RU" dirty="0">
                <a:latin typeface="Calibri" pitchFamily="34" charset="0"/>
              </a:rPr>
              <a:t>;</a:t>
            </a:r>
            <a:endParaRPr lang="en-US" dirty="0">
              <a:latin typeface="Calibri" pitchFamily="34" charset="0"/>
            </a:endParaRPr>
          </a:p>
          <a:p>
            <a:pPr marL="457200" indent="-457200">
              <a:buFont typeface="Symbol" pitchFamily="18" charset="2"/>
              <a:buAutoNum type="arabicPeriod"/>
            </a:pPr>
            <a:r>
              <a:rPr lang="en-US" dirty="0">
                <a:latin typeface="Calibri" pitchFamily="34" charset="0"/>
              </a:rPr>
              <a:t>A </a:t>
            </a:r>
            <a:r>
              <a:rPr lang="ru-RU" dirty="0">
                <a:latin typeface="Calibri" pitchFamily="34" charset="0"/>
              </a:rPr>
              <a:t>→ </a:t>
            </a:r>
            <a:r>
              <a:rPr lang="en-US" dirty="0">
                <a:latin typeface="Calibri" pitchFamily="34" charset="0"/>
              </a:rPr>
              <a:t>G = 10</a:t>
            </a:r>
            <a:r>
              <a:rPr lang="ru-RU" dirty="0">
                <a:latin typeface="Calibri" pitchFamily="34" charset="0"/>
              </a:rPr>
              <a:t>;</a:t>
            </a:r>
            <a:endParaRPr lang="en-US" dirty="0">
              <a:latin typeface="Calibri" pitchFamily="34" charset="0"/>
            </a:endParaRPr>
          </a:p>
          <a:p>
            <a:pPr marL="457200" indent="-457200">
              <a:buFont typeface="Symbol" pitchFamily="18" charset="2"/>
              <a:buAutoNum type="arabicPeriod"/>
            </a:pPr>
            <a:r>
              <a:rPr lang="en-US" dirty="0">
                <a:latin typeface="Calibri" pitchFamily="34" charset="0"/>
              </a:rPr>
              <a:t>A </a:t>
            </a:r>
            <a:r>
              <a:rPr lang="ru-RU" dirty="0">
                <a:latin typeface="Calibri" pitchFamily="34" charset="0"/>
              </a:rPr>
              <a:t>→ </a:t>
            </a:r>
            <a:r>
              <a:rPr lang="en-US" dirty="0">
                <a:latin typeface="Calibri" pitchFamily="34" charset="0"/>
              </a:rPr>
              <a:t>H = 12</a:t>
            </a:r>
            <a:r>
              <a:rPr lang="ru-RU" dirty="0">
                <a:latin typeface="Calibri" pitchFamily="34" charset="0"/>
              </a:rPr>
              <a:t>;</a:t>
            </a:r>
          </a:p>
          <a:p>
            <a:pPr marL="457200" indent="-457200">
              <a:buFont typeface="Symbol" pitchFamily="18" charset="2"/>
              <a:buAutoNum type="arabicPeriod"/>
            </a:pPr>
            <a:endParaRPr lang="en-US" sz="1800" dirty="0">
              <a:latin typeface="Calibri" pitchFamily="34" charset="0"/>
            </a:endParaRPr>
          </a:p>
          <a:p>
            <a:pPr marL="457200" indent="-457200">
              <a:buFont typeface="Symbol" pitchFamily="18" charset="2"/>
              <a:buAutoNum type="arabicPeriod"/>
            </a:pPr>
            <a:endParaRPr lang="ru-RU" sz="1800" dirty="0">
              <a:latin typeface="Calibri" pitchFamily="34" charset="0"/>
            </a:endParaRPr>
          </a:p>
          <a:p>
            <a:pPr marL="457200" indent="-457200">
              <a:buFont typeface="Symbol" pitchFamily="18" charset="2"/>
              <a:buAutoNum type="arabicPeriod"/>
            </a:pPr>
            <a:endParaRPr lang="ru-RU" sz="1800" dirty="0">
              <a:latin typeface="Calibri" pitchFamily="34" charset="0"/>
            </a:endParaRPr>
          </a:p>
          <a:p>
            <a:pPr marL="457200" indent="-457200">
              <a:buFont typeface="Symbol" pitchFamily="18" charset="2"/>
              <a:buAutoNum type="arabicPeriod"/>
            </a:pPr>
            <a:endParaRPr lang="ru-RU" sz="1800" dirty="0">
              <a:latin typeface="Calibri" pitchFamily="34" charset="0"/>
            </a:endParaRPr>
          </a:p>
          <a:p>
            <a:pPr marL="457200" indent="-457200">
              <a:buFont typeface="Symbol" pitchFamily="18" charset="2"/>
              <a:buAutoNum type="arabicPeriod"/>
            </a:pPr>
            <a:endParaRPr lang="ru-RU" sz="1800" dirty="0">
              <a:latin typeface="Calibri" pitchFamily="34" charset="0"/>
            </a:endParaRPr>
          </a:p>
          <a:p>
            <a:pPr marL="457200" indent="-457200">
              <a:buFont typeface="Symbol" pitchFamily="18" charset="2"/>
              <a:buAutoNum type="arabicPeriod"/>
            </a:pPr>
            <a:endParaRPr lang="ru-RU" sz="1800" dirty="0">
              <a:latin typeface="Calibri" pitchFamily="34" charset="0"/>
            </a:endParaRPr>
          </a:p>
          <a:p>
            <a:pPr marL="457200" indent="-457200">
              <a:buFont typeface="Symbol" pitchFamily="18" charset="2"/>
              <a:buAutoNum type="arabicPeriod"/>
            </a:pPr>
            <a:endParaRPr lang="ru-RU" sz="1800" dirty="0">
              <a:latin typeface="Calibri" pitchFamily="34" charset="0"/>
            </a:endParaRPr>
          </a:p>
          <a:p>
            <a:pPr marL="457200" indent="-457200">
              <a:buAutoNum type="arabicPeriod"/>
            </a:pPr>
            <a:endParaRPr lang="ru-RU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07046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81E5A82F-34FB-4FA7-94CC-3AE4B6AED271}"/>
              </a:ext>
            </a:extLst>
          </p:cNvPr>
          <p:cNvSpPr txBox="1">
            <a:spLocks noChangeArrowheads="1"/>
          </p:cNvSpPr>
          <p:nvPr/>
        </p:nvSpPr>
        <p:spPr>
          <a:xfrm>
            <a:off x="710292" y="1465264"/>
            <a:ext cx="10858501" cy="33026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altLang="ru-RU" sz="2400" dirty="0"/>
              <a:t>Основной цикл выполняется максимум </a:t>
            </a:r>
            <a:r>
              <a:rPr lang="ru-RU" altLang="ru-RU" sz="2400" i="1" dirty="0"/>
              <a:t>n</a:t>
            </a:r>
            <a:r>
              <a:rPr lang="ru-RU" altLang="ru-RU" sz="2400" dirty="0"/>
              <a:t> раз, в каждом из них на нахождение минимума тратится порядка </a:t>
            </a:r>
            <a:r>
              <a:rPr lang="ru-RU" altLang="ru-RU" sz="2400" i="1" dirty="0"/>
              <a:t>n</a:t>
            </a:r>
            <a:r>
              <a:rPr lang="ru-RU" altLang="ru-RU" sz="2400" dirty="0"/>
              <a:t> операций. </a:t>
            </a:r>
          </a:p>
          <a:p>
            <a:pPr marL="0" indent="0">
              <a:buNone/>
            </a:pPr>
            <a:r>
              <a:rPr lang="ru-RU" altLang="ru-RU" sz="2400" dirty="0"/>
              <a:t>На циклы поиска по соседям тратится количество операций, пропорциональное количеству рёбер </a:t>
            </a:r>
            <a:r>
              <a:rPr lang="ru-RU" altLang="ru-RU" sz="2400" i="1" dirty="0"/>
              <a:t>m</a:t>
            </a:r>
            <a:r>
              <a:rPr lang="ru-RU" altLang="ru-RU" sz="2400" dirty="0"/>
              <a:t> (поскольку каждое ребро встречается в этих циклах ровно дважды и требует константное число операций). Таким образом, общее время работы алгоритма:</a:t>
            </a:r>
            <a:r>
              <a:rPr lang="en-US" altLang="ru-RU" sz="2400" dirty="0"/>
              <a:t> </a:t>
            </a:r>
            <a:r>
              <a:rPr lang="ru-RU" altLang="ru-RU" sz="2400" dirty="0"/>
              <a:t> </a:t>
            </a:r>
            <a:endParaRPr lang="en-US" altLang="ru-RU" sz="2400" dirty="0"/>
          </a:p>
          <a:p>
            <a:pPr marL="0" indent="0">
              <a:buNone/>
            </a:pPr>
            <a:endParaRPr lang="en-US" altLang="ru-RU" sz="2400" dirty="0"/>
          </a:p>
          <a:p>
            <a:pPr marL="0" indent="0">
              <a:buNone/>
            </a:pPr>
            <a:r>
              <a:rPr lang="ru-RU" altLang="ru-RU" sz="2400" dirty="0"/>
              <a:t> </a:t>
            </a:r>
            <a:r>
              <a:rPr lang="ru-RU" altLang="ru-RU" dirty="0"/>
              <a:t> </a:t>
            </a:r>
          </a:p>
          <a:p>
            <a:pPr marL="0" indent="0">
              <a:buNone/>
            </a:pPr>
            <a:endParaRPr lang="ru-RU" altLang="ru-RU" dirty="0"/>
          </a:p>
        </p:txBody>
      </p:sp>
      <p:graphicFrame>
        <p:nvGraphicFramePr>
          <p:cNvPr id="3" name="Object 6">
            <a:extLst>
              <a:ext uri="{FF2B5EF4-FFF2-40B4-BE49-F238E27FC236}">
                <a16:creationId xmlns:a16="http://schemas.microsoft.com/office/drawing/2014/main" id="{8DF50B64-33ED-44BF-B31A-A571458EB0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8569596"/>
              </p:ext>
            </p:extLst>
          </p:nvPr>
        </p:nvGraphicFramePr>
        <p:xfrm>
          <a:off x="4551589" y="3916587"/>
          <a:ext cx="187166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4" name="Формула" r:id="rId3" imgW="571252" imgH="215806" progId="Equation.3">
                  <p:embed/>
                </p:oleObj>
              </mc:Choice>
              <mc:Fallback>
                <p:oleObj name="Формула" r:id="rId3" imgW="571252" imgH="215806" progId="Equation.3">
                  <p:embed/>
                  <p:pic>
                    <p:nvPicPr>
                      <p:cNvPr id="1026" name="Object 6">
                        <a:extLst>
                          <a:ext uri="{FF2B5EF4-FFF2-40B4-BE49-F238E27FC236}">
                            <a16:creationId xmlns:a16="http://schemas.microsoft.com/office/drawing/2014/main" id="{C86CFEC0-0F52-492C-A18B-DB18EDE500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1589" y="3916587"/>
                        <a:ext cx="1871663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8">
            <a:extLst>
              <a:ext uri="{FF2B5EF4-FFF2-40B4-BE49-F238E27FC236}">
                <a16:creationId xmlns:a16="http://schemas.microsoft.com/office/drawing/2014/main" id="{680EB0D6-C1AA-434A-8BB7-044CA04E1E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4881705"/>
              </p:ext>
            </p:extLst>
          </p:nvPr>
        </p:nvGraphicFramePr>
        <p:xfrm>
          <a:off x="4551589" y="4822823"/>
          <a:ext cx="201612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5" name="Формула" r:id="rId5" imgW="634449" imgH="177646" progId="Equation.3">
                  <p:embed/>
                </p:oleObj>
              </mc:Choice>
              <mc:Fallback>
                <p:oleObj name="Формула" r:id="rId5" imgW="634449" imgH="177646" progId="Equation.3">
                  <p:embed/>
                  <p:pic>
                    <p:nvPicPr>
                      <p:cNvPr id="1027" name="Object 8">
                        <a:extLst>
                          <a:ext uri="{FF2B5EF4-FFF2-40B4-BE49-F238E27FC236}">
                            <a16:creationId xmlns:a16="http://schemas.microsoft.com/office/drawing/2014/main" id="{98394EFD-4A19-4A1C-A307-F0CBC293C7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1589" y="4822823"/>
                        <a:ext cx="2016125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397E1107-482E-4252-A6D2-B946A45F31B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Дейкстры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187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граф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Представление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78297" cy="4351338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Нужно представить график в компьютере.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обычных вида представления</a:t>
            </a:r>
            <a:r>
              <a:rPr lang="hy-AM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։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ребер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Матрица смежности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смежности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055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граф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Представление. Список ребер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78297" cy="4351338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Простое перечисление ребер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этого примера список узлов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{1, 2}, {2, 1}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{1, 3}, {3, 1}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{2, 3}, {3, 2}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{2, 5}, {5, 2}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{3, 4}, {4, 3}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использовать 2 массива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Может использоваться массив пар.</a:t>
            </a:r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3B13D6-FFA0-49C2-9506-E0FF53BBE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814" y="1606669"/>
            <a:ext cx="4162425" cy="3762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37425B-DA74-4425-8BB6-5CFF788CF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5735" y="4081056"/>
            <a:ext cx="9525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79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граф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Представление: Список смежности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6883613" cy="4351338"/>
              </a:xfrm>
            </p:spPr>
            <p:txBody>
              <a:bodyPr>
                <a:normAutofit/>
              </a:bodyPr>
              <a:lstStyle/>
              <a:p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Хранить для каждой вершины все ее соседние вершины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1"/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этого примера список смежности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{2, 3} 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{1, 3, 5}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{1, 2, 4}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{3}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{2}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{}</a:t>
                </a:r>
              </a:p>
              <a:p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Можно использовать массив массивов.</a:t>
                </a:r>
              </a:p>
              <a:p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Карту можно использовать.</a:t>
                </a: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6883613" cy="4351338"/>
              </a:xfrm>
              <a:blipFill>
                <a:blip r:embed="rId2"/>
                <a:stretch>
                  <a:fillRect l="-1240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D3B13D6-FFA0-49C2-9506-E0FF53BBE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814" y="1606669"/>
            <a:ext cx="4162425" cy="3762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37425B-DA74-4425-8BB6-5CFF788CFA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5735" y="4081056"/>
            <a:ext cx="9525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306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граф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Представление</a:t>
            </a:r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>։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Матрица смежности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883613" cy="4351338"/>
          </a:xfrm>
        </p:spPr>
        <p:txBody>
          <a:bodyPr>
            <a:normAutofit fontScale="62500" lnSpcReduction="20000"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между вершинами </a:t>
            </a:r>
            <a:r>
              <a:rPr lang="ru-RU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есть ребро, то (</a:t>
            </a:r>
            <a:r>
              <a:rPr lang="ru-RU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)-я матрица устанавливается в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в противном случае - в </a:t>
            </a:r>
            <a:r>
              <a:rPr lang="ru-R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этого примера матрица смежности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Можно использовать массив массивов.</a:t>
            </a:r>
            <a:endParaRPr lang="hy-AM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3B13D6-FFA0-49C2-9506-E0FF53BBE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814" y="1606669"/>
            <a:ext cx="4162425" cy="3762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37425B-DA74-4425-8BB6-5CFF788CF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5735" y="4081056"/>
            <a:ext cx="952500" cy="933450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ABB7F6D-7EC6-47E0-908E-588187FE4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423048"/>
              </p:ext>
            </p:extLst>
          </p:nvPr>
        </p:nvGraphicFramePr>
        <p:xfrm>
          <a:off x="3120329" y="2961163"/>
          <a:ext cx="3039085" cy="2595880"/>
        </p:xfrm>
        <a:graphic>
          <a:graphicData uri="http://schemas.openxmlformats.org/drawingml/2006/table">
            <a:tbl>
              <a:tblPr firstRow="1" firstCol="1">
                <a:tableStyleId>{5940675A-B579-460E-94D1-54222C63F5DA}</a:tableStyleId>
              </a:tblPr>
              <a:tblGrid>
                <a:gridCol w="434155">
                  <a:extLst>
                    <a:ext uri="{9D8B030D-6E8A-4147-A177-3AD203B41FA5}">
                      <a16:colId xmlns:a16="http://schemas.microsoft.com/office/drawing/2014/main" val="3134942860"/>
                    </a:ext>
                  </a:extLst>
                </a:gridCol>
                <a:gridCol w="434155">
                  <a:extLst>
                    <a:ext uri="{9D8B030D-6E8A-4147-A177-3AD203B41FA5}">
                      <a16:colId xmlns:a16="http://schemas.microsoft.com/office/drawing/2014/main" val="3701320106"/>
                    </a:ext>
                  </a:extLst>
                </a:gridCol>
                <a:gridCol w="434155">
                  <a:extLst>
                    <a:ext uri="{9D8B030D-6E8A-4147-A177-3AD203B41FA5}">
                      <a16:colId xmlns:a16="http://schemas.microsoft.com/office/drawing/2014/main" val="2928918456"/>
                    </a:ext>
                  </a:extLst>
                </a:gridCol>
                <a:gridCol w="434155">
                  <a:extLst>
                    <a:ext uri="{9D8B030D-6E8A-4147-A177-3AD203B41FA5}">
                      <a16:colId xmlns:a16="http://schemas.microsoft.com/office/drawing/2014/main" val="3700110030"/>
                    </a:ext>
                  </a:extLst>
                </a:gridCol>
                <a:gridCol w="434155">
                  <a:extLst>
                    <a:ext uri="{9D8B030D-6E8A-4147-A177-3AD203B41FA5}">
                      <a16:colId xmlns:a16="http://schemas.microsoft.com/office/drawing/2014/main" val="1764340423"/>
                    </a:ext>
                  </a:extLst>
                </a:gridCol>
                <a:gridCol w="434155">
                  <a:extLst>
                    <a:ext uri="{9D8B030D-6E8A-4147-A177-3AD203B41FA5}">
                      <a16:colId xmlns:a16="http://schemas.microsoft.com/office/drawing/2014/main" val="2129014550"/>
                    </a:ext>
                  </a:extLst>
                </a:gridCol>
                <a:gridCol w="434155">
                  <a:extLst>
                    <a:ext uri="{9D8B030D-6E8A-4147-A177-3AD203B41FA5}">
                      <a16:colId xmlns:a16="http://schemas.microsoft.com/office/drawing/2014/main" val="3314570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2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3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4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5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6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584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326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2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900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3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06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4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56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5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697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6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093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162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граф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Представление. Ориентированный граф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086599" cy="4426894"/>
          </a:xfrm>
        </p:spPr>
        <p:txBody>
          <a:bodyPr>
            <a:normAutofit fontScale="62500" lnSpcReduction="20000"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случае ориентированного графа представление остается прежним, но ребра добавляются только в одном направлении.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Например, матрица соединений для ориентированного графа будет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Обратите внимание, что для неориентированного графа (</a:t>
            </a:r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всегда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равно (</a:t>
            </a:r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В случае направленного такого правила нет.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hy-AM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ABB7F6D-7EC6-47E0-908E-588187FE4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030450"/>
              </p:ext>
            </p:extLst>
          </p:nvPr>
        </p:nvGraphicFramePr>
        <p:xfrm>
          <a:off x="3558081" y="2936148"/>
          <a:ext cx="3039085" cy="2595880"/>
        </p:xfrm>
        <a:graphic>
          <a:graphicData uri="http://schemas.openxmlformats.org/drawingml/2006/table">
            <a:tbl>
              <a:tblPr firstRow="1" firstCol="1">
                <a:tableStyleId>{5940675A-B579-460E-94D1-54222C63F5DA}</a:tableStyleId>
              </a:tblPr>
              <a:tblGrid>
                <a:gridCol w="434155">
                  <a:extLst>
                    <a:ext uri="{9D8B030D-6E8A-4147-A177-3AD203B41FA5}">
                      <a16:colId xmlns:a16="http://schemas.microsoft.com/office/drawing/2014/main" val="3134942860"/>
                    </a:ext>
                  </a:extLst>
                </a:gridCol>
                <a:gridCol w="434155">
                  <a:extLst>
                    <a:ext uri="{9D8B030D-6E8A-4147-A177-3AD203B41FA5}">
                      <a16:colId xmlns:a16="http://schemas.microsoft.com/office/drawing/2014/main" val="3701320106"/>
                    </a:ext>
                  </a:extLst>
                </a:gridCol>
                <a:gridCol w="434155">
                  <a:extLst>
                    <a:ext uri="{9D8B030D-6E8A-4147-A177-3AD203B41FA5}">
                      <a16:colId xmlns:a16="http://schemas.microsoft.com/office/drawing/2014/main" val="2928918456"/>
                    </a:ext>
                  </a:extLst>
                </a:gridCol>
                <a:gridCol w="434155">
                  <a:extLst>
                    <a:ext uri="{9D8B030D-6E8A-4147-A177-3AD203B41FA5}">
                      <a16:colId xmlns:a16="http://schemas.microsoft.com/office/drawing/2014/main" val="3700110030"/>
                    </a:ext>
                  </a:extLst>
                </a:gridCol>
                <a:gridCol w="434155">
                  <a:extLst>
                    <a:ext uri="{9D8B030D-6E8A-4147-A177-3AD203B41FA5}">
                      <a16:colId xmlns:a16="http://schemas.microsoft.com/office/drawing/2014/main" val="1764340423"/>
                    </a:ext>
                  </a:extLst>
                </a:gridCol>
                <a:gridCol w="434155">
                  <a:extLst>
                    <a:ext uri="{9D8B030D-6E8A-4147-A177-3AD203B41FA5}">
                      <a16:colId xmlns:a16="http://schemas.microsoft.com/office/drawing/2014/main" val="2129014550"/>
                    </a:ext>
                  </a:extLst>
                </a:gridCol>
                <a:gridCol w="434155">
                  <a:extLst>
                    <a:ext uri="{9D8B030D-6E8A-4147-A177-3AD203B41FA5}">
                      <a16:colId xmlns:a16="http://schemas.microsoft.com/office/drawing/2014/main" val="3314570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2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3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4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5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6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2584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326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2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900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3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1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06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4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56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5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697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6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chemeClr val="accent1">
                                <a:lumMod val="50000"/>
                              </a:schemeClr>
                            </a:solidFill>
                          </a:ln>
                        </a:rPr>
                        <a:t>0</a:t>
                      </a:r>
                      <a:endParaRPr lang="en-US" dirty="0">
                        <a:ln>
                          <a:solidFill>
                            <a:schemeClr val="accent1">
                              <a:lumMod val="50000"/>
                            </a:schemeClr>
                          </a:solidFill>
                        </a:ln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093782"/>
                  </a:ext>
                </a:extLst>
              </a:tr>
            </a:tbl>
          </a:graphicData>
        </a:graphic>
      </p:graphicFrame>
      <p:pic>
        <p:nvPicPr>
          <p:cNvPr id="10" name="Picture 4">
            <a:extLst>
              <a:ext uri="{FF2B5EF4-FFF2-40B4-BE49-F238E27FC236}">
                <a16:creationId xmlns:a16="http://schemas.microsoft.com/office/drawing/2014/main" id="{5D3B13D6-FFA0-49C2-9506-E0FF53BBE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814" y="1606669"/>
            <a:ext cx="4162425" cy="3762375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8F82B72E-F611-4EFB-81B2-C4AE4C565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698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5F8EE851-469D-45D9-8F4A-10905EC47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698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814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CB16-3639-42AD-841E-AC8770E14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BEBF2-911F-4513-A630-9EBF971A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в ширину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457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7086599" cy="4426894"/>
          </a:xfrm>
        </p:spPr>
        <p:txBody>
          <a:bodyPr>
            <a:normAutofit/>
          </a:bodyPr>
          <a:lstStyle/>
          <a:p>
            <a:pPr lvl="1"/>
            <a:r>
              <a:rPr lang="en-US" sz="2800" dirty="0"/>
              <a:t>BFS </a:t>
            </a:r>
            <a:r>
              <a:rPr lang="ru-RU" sz="2800" dirty="0"/>
              <a:t>также является методом обхода графа</a:t>
            </a:r>
            <a:r>
              <a:rPr lang="en-US" sz="2800" dirty="0"/>
              <a:t>. </a:t>
            </a:r>
          </a:p>
          <a:p>
            <a:pPr lvl="1"/>
            <a:r>
              <a:rPr lang="ru-RU" sz="2800" dirty="0"/>
              <a:t>Алгоритм</a:t>
            </a:r>
            <a:r>
              <a:rPr lang="en-US" sz="2800" dirty="0"/>
              <a:t>: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pPr marL="457200" lvl="1" indent="0">
              <a:buNone/>
            </a:pPr>
            <a:endParaRPr lang="hy-AM" sz="2800" dirty="0"/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A9F4D1-9247-4D07-9EE8-7584E2B8E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0573" y="1690688"/>
            <a:ext cx="4086225" cy="3752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97F83C-D5A5-43EA-8585-75BA7E855C6C}"/>
              </a:ext>
            </a:extLst>
          </p:cNvPr>
          <p:cNvSpPr txBox="1"/>
          <p:nvPr/>
        </p:nvSpPr>
        <p:spPr>
          <a:xfrm>
            <a:off x="2209972" y="3125132"/>
            <a:ext cx="643848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BFS(</a:t>
            </a:r>
            <a:r>
              <a:rPr lang="en-US" sz="2000" i="1" dirty="0"/>
              <a:t>v</a:t>
            </a:r>
            <a:r>
              <a:rPr lang="en-US" sz="2000" dirty="0"/>
              <a:t>)</a:t>
            </a:r>
          </a:p>
          <a:p>
            <a:r>
              <a:rPr lang="en-US" sz="2000" dirty="0"/>
              <a:t>{</a:t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ru-RU" sz="2000" dirty="0"/>
              <a:t>добавить</a:t>
            </a:r>
            <a:r>
              <a:rPr lang="en-US" sz="2000" dirty="0"/>
              <a:t> </a:t>
            </a:r>
            <a:r>
              <a:rPr lang="en-US" sz="2000" b="1" i="1" dirty="0"/>
              <a:t>v</a:t>
            </a:r>
            <a:r>
              <a:rPr lang="en-US" sz="2000" dirty="0"/>
              <a:t> </a:t>
            </a:r>
            <a:r>
              <a:rPr lang="ru-RU" sz="2000" dirty="0"/>
              <a:t>в очередь </a:t>
            </a:r>
            <a:r>
              <a:rPr lang="en-US" sz="2000" b="1" i="1" dirty="0"/>
              <a:t>q</a:t>
            </a:r>
          </a:p>
          <a:p>
            <a:r>
              <a:rPr lang="en-US" sz="2000" dirty="0"/>
              <a:t>        </a:t>
            </a:r>
            <a:r>
              <a:rPr lang="ru-RU" sz="2000" dirty="0"/>
              <a:t>пока </a:t>
            </a:r>
            <a:r>
              <a:rPr lang="en-US" sz="2000" b="1" i="1" dirty="0"/>
              <a:t>q </a:t>
            </a:r>
            <a:r>
              <a:rPr lang="ru-RU" sz="2000" dirty="0"/>
              <a:t>не пусто</a:t>
            </a:r>
            <a:br>
              <a:rPr lang="en-US" sz="2000" dirty="0"/>
            </a:br>
            <a:r>
              <a:rPr lang="en-US" sz="2000" dirty="0"/>
              <a:t>                </a:t>
            </a:r>
            <a:r>
              <a:rPr lang="ru-RU" sz="2000" dirty="0"/>
              <a:t>взять первую вершину </a:t>
            </a:r>
            <a:r>
              <a:rPr lang="en-US" sz="2000" b="1" i="1" dirty="0"/>
              <a:t>u</a:t>
            </a:r>
            <a:r>
              <a:rPr lang="en-US" sz="2000" dirty="0"/>
              <a:t> </a:t>
            </a:r>
            <a:r>
              <a:rPr lang="ru-RU" sz="2000" dirty="0"/>
              <a:t>из</a:t>
            </a:r>
            <a:r>
              <a:rPr lang="en-US" sz="2000" dirty="0"/>
              <a:t> </a:t>
            </a:r>
            <a:r>
              <a:rPr lang="en-US" sz="2000" b="1" i="1" dirty="0"/>
              <a:t>q</a:t>
            </a:r>
          </a:p>
          <a:p>
            <a:r>
              <a:rPr lang="en-US" sz="2000" b="1" i="1" dirty="0"/>
              <a:t> </a:t>
            </a:r>
            <a:r>
              <a:rPr lang="ru-RU" sz="2000" b="1" i="1" dirty="0"/>
              <a:t>               </a:t>
            </a:r>
            <a:r>
              <a:rPr lang="ru-RU" sz="2000" dirty="0"/>
              <a:t>удалить первую вершину из </a:t>
            </a:r>
            <a:r>
              <a:rPr lang="en-US" sz="2000" b="1" i="1" dirty="0"/>
              <a:t>q</a:t>
            </a:r>
            <a:endParaRPr lang="en-US" sz="2000" dirty="0"/>
          </a:p>
          <a:p>
            <a:r>
              <a:rPr lang="en-US" sz="2000" dirty="0"/>
              <a:t>                </a:t>
            </a:r>
            <a:r>
              <a:rPr lang="ru-RU" sz="2000" dirty="0"/>
              <a:t>пометить</a:t>
            </a:r>
            <a:r>
              <a:rPr lang="en-US" sz="2000" dirty="0"/>
              <a:t> </a:t>
            </a:r>
            <a:r>
              <a:rPr lang="en-US" sz="2000" b="1" i="1" dirty="0"/>
              <a:t>u</a:t>
            </a:r>
            <a:r>
              <a:rPr lang="en-US" sz="2000" dirty="0"/>
              <a:t> </a:t>
            </a:r>
            <a:r>
              <a:rPr lang="ru-RU" sz="2000" dirty="0"/>
              <a:t>как посетившую</a:t>
            </a:r>
            <a:endParaRPr lang="en-US" sz="2000" dirty="0"/>
          </a:p>
          <a:p>
            <a:r>
              <a:rPr lang="en-US" sz="2000" i="1" dirty="0"/>
              <a:t> </a:t>
            </a:r>
            <a:r>
              <a:rPr lang="ru-RU" sz="2000" i="1" dirty="0"/>
              <a:t>              для всех </a:t>
            </a:r>
            <a:r>
              <a:rPr lang="ru-RU" sz="2000" i="1" dirty="0" err="1"/>
              <a:t>непосещенных</a:t>
            </a:r>
            <a:r>
              <a:rPr lang="ru-RU" sz="2000" i="1" dirty="0"/>
              <a:t> смежных вершин </a:t>
            </a:r>
            <a:r>
              <a:rPr lang="en-US" sz="2000" b="1" i="1" dirty="0"/>
              <a:t>w</a:t>
            </a:r>
            <a:r>
              <a:rPr lang="en-US" sz="2000" dirty="0"/>
              <a:t> </a:t>
            </a:r>
            <a:r>
              <a:rPr lang="ru-RU" sz="2000" dirty="0"/>
              <a:t>из </a:t>
            </a:r>
            <a:r>
              <a:rPr lang="en-US" sz="2000" b="1" i="1" dirty="0"/>
              <a:t>u</a:t>
            </a:r>
            <a:r>
              <a:rPr lang="en-US" sz="2000" dirty="0"/>
              <a:t> </a:t>
            </a:r>
          </a:p>
          <a:p>
            <a:r>
              <a:rPr lang="en-US" sz="2000" dirty="0"/>
              <a:t>                        </a:t>
            </a:r>
            <a:r>
              <a:rPr lang="ru-RU" sz="2000" dirty="0"/>
              <a:t>добавить </a:t>
            </a:r>
            <a:r>
              <a:rPr lang="en-US" sz="2000" b="1" i="1" dirty="0"/>
              <a:t>w</a:t>
            </a:r>
            <a:r>
              <a:rPr lang="en-US" sz="2000" dirty="0"/>
              <a:t> </a:t>
            </a:r>
            <a:r>
              <a:rPr lang="ru-RU" sz="2000" dirty="0"/>
              <a:t>в</a:t>
            </a:r>
            <a:r>
              <a:rPr lang="en-US" sz="2000" dirty="0"/>
              <a:t> </a:t>
            </a:r>
            <a:r>
              <a:rPr lang="en-US" sz="2000" b="1" i="1" dirty="0"/>
              <a:t>q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2930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{}</a:t>
            </a:r>
            <a:br>
              <a:rPr lang="en-US" dirty="0"/>
            </a:br>
            <a:r>
              <a:rPr lang="ru-RU" dirty="0"/>
              <a:t>Очередь</a:t>
            </a:r>
            <a:r>
              <a:rPr lang="en-US" dirty="0"/>
              <a:t>: {}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BCBADC-1EF5-4BE6-B6F9-0D66966D9481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135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{1}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-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25D1426-66A9-4470-923A-3355CC42C1C0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823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граф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это структура, представляющая собой набор объектов, в котором некоторые пары объектов в некотором смысле «связаны».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Объекты, называемые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вершинами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(также называемыми 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узлами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или </a:t>
            </a:r>
            <a:r>
              <a:rPr lang="ru-RU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точками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Каждая из связанных пар вершин называется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ребром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225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D47A895-16DC-4374-BE01-AD9A1F41D752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818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4C40AEA8-1845-403C-9DCF-6A693701E505}"/>
              </a:ext>
            </a:extLst>
          </p:cNvPr>
          <p:cNvCxnSpPr>
            <a:stCxn id="3" idx="7"/>
            <a:endCxn id="8" idx="1"/>
          </p:cNvCxnSpPr>
          <p:nvPr/>
        </p:nvCxnSpPr>
        <p:spPr>
          <a:xfrm rot="5400000" flipH="1" flipV="1">
            <a:off x="5435036" y="2192628"/>
            <a:ext cx="12700" cy="1172781"/>
          </a:xfrm>
          <a:prstGeom prst="curvedConnector3">
            <a:avLst>
              <a:gd name="adj1" fmla="val 118231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80CE3BEF-4945-4192-8710-CF7AC81579ED}"/>
              </a:ext>
            </a:extLst>
          </p:cNvPr>
          <p:cNvCxnSpPr>
            <a:stCxn id="3" idx="2"/>
            <a:endCxn id="9" idx="0"/>
          </p:cNvCxnSpPr>
          <p:nvPr/>
        </p:nvCxnSpPr>
        <p:spPr>
          <a:xfrm rot="10800000" flipV="1">
            <a:off x="3233351" y="2927731"/>
            <a:ext cx="1256271" cy="118538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043A4AB-4C26-422C-A906-AD066F0A089C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822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/>
              <a:t>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</a:t>
            </a:r>
            <a:r>
              <a:rPr lang="en-US" dirty="0"/>
              <a:t>: 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4C40AEA8-1845-403C-9DCF-6A693701E505}"/>
              </a:ext>
            </a:extLst>
          </p:cNvPr>
          <p:cNvCxnSpPr>
            <a:stCxn id="3" idx="7"/>
            <a:endCxn id="8" idx="1"/>
          </p:cNvCxnSpPr>
          <p:nvPr/>
        </p:nvCxnSpPr>
        <p:spPr>
          <a:xfrm rot="5400000" flipH="1" flipV="1">
            <a:off x="5435036" y="2192628"/>
            <a:ext cx="12700" cy="1172781"/>
          </a:xfrm>
          <a:prstGeom prst="curvedConnector3">
            <a:avLst>
              <a:gd name="adj1" fmla="val 118231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80CE3BEF-4945-4192-8710-CF7AC81579ED}"/>
              </a:ext>
            </a:extLst>
          </p:cNvPr>
          <p:cNvCxnSpPr>
            <a:stCxn id="3" idx="2"/>
            <a:endCxn id="9" idx="0"/>
          </p:cNvCxnSpPr>
          <p:nvPr/>
        </p:nvCxnSpPr>
        <p:spPr>
          <a:xfrm rot="10800000" flipV="1">
            <a:off x="3233351" y="2927731"/>
            <a:ext cx="1256271" cy="118538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2BC982D-E53E-4FE5-8168-734BD34659B3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011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{2, 4}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</a:t>
            </a:r>
            <a:r>
              <a:rPr lang="en-US" dirty="0"/>
              <a:t>: 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DE05A0D-E9C6-450A-8F8B-3478593F1739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853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{2, 4}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C7A50F-BC0A-45A8-AFC5-668444C81861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47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{4}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2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1762E0B-B0BD-4229-8848-55DA9D6939E8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746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{4}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2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114A21C3-AFF6-4418-BB9F-9944D57C6DDE}"/>
              </a:ext>
            </a:extLst>
          </p:cNvPr>
          <p:cNvCxnSpPr>
            <a:stCxn id="8" idx="1"/>
            <a:endCxn id="3" idx="7"/>
          </p:cNvCxnSpPr>
          <p:nvPr/>
        </p:nvCxnSpPr>
        <p:spPr>
          <a:xfrm rot="16200000" flipV="1">
            <a:off x="5435037" y="2192627"/>
            <a:ext cx="12700" cy="1172781"/>
          </a:xfrm>
          <a:prstGeom prst="curvedConnector3">
            <a:avLst>
              <a:gd name="adj1" fmla="val 228503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05096855-8785-4DA5-8BB7-944F0A8D6871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10800000" flipV="1">
            <a:off x="4708418" y="2927731"/>
            <a:ext cx="1251411" cy="258258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EED2DB83-A008-4CDB-8501-2712FF281D36}"/>
              </a:ext>
            </a:extLst>
          </p:cNvPr>
          <p:cNvCxnSpPr>
            <a:stCxn id="8" idx="5"/>
            <a:endCxn id="11" idx="0"/>
          </p:cNvCxnSpPr>
          <p:nvPr/>
        </p:nvCxnSpPr>
        <p:spPr>
          <a:xfrm rot="5400000">
            <a:off x="5025749" y="4221326"/>
            <a:ext cx="2437987" cy="14822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92551A7-B007-48F9-81B4-285E8F81595D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6447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{4, </a:t>
            </a:r>
            <a:r>
              <a:rPr lang="en-US" dirty="0">
                <a:solidFill>
                  <a:srgbClr val="FF0000"/>
                </a:solidFill>
              </a:rPr>
              <a:t>6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7</a:t>
            </a:r>
            <a:r>
              <a:rPr lang="en-US" dirty="0"/>
              <a:t>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2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114A21C3-AFF6-4418-BB9F-9944D57C6DDE}"/>
              </a:ext>
            </a:extLst>
          </p:cNvPr>
          <p:cNvCxnSpPr>
            <a:stCxn id="8" idx="1"/>
            <a:endCxn id="3" idx="7"/>
          </p:cNvCxnSpPr>
          <p:nvPr/>
        </p:nvCxnSpPr>
        <p:spPr>
          <a:xfrm rot="16200000" flipV="1">
            <a:off x="5435037" y="2192627"/>
            <a:ext cx="12700" cy="1172781"/>
          </a:xfrm>
          <a:prstGeom prst="curvedConnector3">
            <a:avLst>
              <a:gd name="adj1" fmla="val 228503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05096855-8785-4DA5-8BB7-944F0A8D6871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10800000" flipV="1">
            <a:off x="4708418" y="2927731"/>
            <a:ext cx="1251411" cy="258258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EED2DB83-A008-4CDB-8501-2712FF281D36}"/>
              </a:ext>
            </a:extLst>
          </p:cNvPr>
          <p:cNvCxnSpPr>
            <a:stCxn id="8" idx="5"/>
            <a:endCxn id="11" idx="0"/>
          </p:cNvCxnSpPr>
          <p:nvPr/>
        </p:nvCxnSpPr>
        <p:spPr>
          <a:xfrm rot="5400000">
            <a:off x="5025749" y="4221326"/>
            <a:ext cx="2437987" cy="14822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CAAF33D-F5C9-4B19-9EB5-72B731A80CF4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7769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{4, 6, 7}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2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0A17E76-B7D6-4AFA-BABF-526571464824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460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{4, 6, 7}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7681E8D-A41C-4749-B2AA-321F679034D2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492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граф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72257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Вершины</a:t>
            </a:r>
            <a:r>
              <a:rPr lang="hy-AM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желтые кружки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V = {1,2,3,4,5}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Ребра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черные линии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пары вершин, которые связаны. В этом случае ребра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= {(1, 2), (1, 3), (2, 4),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(2, 5), (3, 4), (4, 5)}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Мы также определяем граф как пару V и E. Если коротко, то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= (V, E).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Мы будем использовать это обозначение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E5BDA5-F8AC-4CB4-8B20-EAD9A528A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770" y="1265115"/>
            <a:ext cx="4532356" cy="311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1216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</a:t>
            </a:r>
            <a:r>
              <a:rPr lang="en-US" dirty="0">
                <a:solidFill>
                  <a:srgbClr val="FF0000"/>
                </a:solidFill>
              </a:rPr>
              <a:t>4</a:t>
            </a:r>
            <a:r>
              <a:rPr lang="en-US" dirty="0"/>
              <a:t>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{6, 7}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C5745EB-46D7-477E-BA1A-DBFE9FBA0AD0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9898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{6, 7}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</a:t>
            </a:r>
            <a:r>
              <a:rPr lang="en-US" dirty="0"/>
              <a:t>: 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DBE0F0CA-FEED-4681-AC7B-C5C950D553C5}"/>
              </a:ext>
            </a:extLst>
          </p:cNvPr>
          <p:cNvCxnSpPr>
            <a:cxnSpLocks/>
            <a:stCxn id="9" idx="0"/>
            <a:endCxn id="3" idx="2"/>
          </p:cNvCxnSpPr>
          <p:nvPr/>
        </p:nvCxnSpPr>
        <p:spPr>
          <a:xfrm rot="5400000" flipH="1" flipV="1">
            <a:off x="3268791" y="2892290"/>
            <a:ext cx="1185388" cy="1256271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E8E3C2C4-45AE-4409-BC20-D055D1B04DF3}"/>
              </a:ext>
            </a:extLst>
          </p:cNvPr>
          <p:cNvCxnSpPr>
            <a:cxnSpLocks/>
            <a:stCxn id="9" idx="7"/>
            <a:endCxn id="14" idx="1"/>
          </p:cNvCxnSpPr>
          <p:nvPr/>
        </p:nvCxnSpPr>
        <p:spPr>
          <a:xfrm rot="16200000" flipH="1">
            <a:off x="6167893" y="1388887"/>
            <a:ext cx="869" cy="5572530"/>
          </a:xfrm>
          <a:prstGeom prst="curvedConnector3">
            <a:avLst>
              <a:gd name="adj1" fmla="val -3339459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BDD326A-FB2C-42F7-A7FE-70CADD743624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4658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{6, 7,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</a:t>
            </a:r>
            <a:r>
              <a:rPr lang="en-US" dirty="0"/>
              <a:t>: 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DBE0F0CA-FEED-4681-AC7B-C5C950D553C5}"/>
              </a:ext>
            </a:extLst>
          </p:cNvPr>
          <p:cNvCxnSpPr>
            <a:cxnSpLocks/>
            <a:stCxn id="9" idx="0"/>
            <a:endCxn id="3" idx="2"/>
          </p:cNvCxnSpPr>
          <p:nvPr/>
        </p:nvCxnSpPr>
        <p:spPr>
          <a:xfrm rot="5400000" flipH="1" flipV="1">
            <a:off x="3268791" y="2892290"/>
            <a:ext cx="1185388" cy="1256271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E8E3C2C4-45AE-4409-BC20-D055D1B04DF3}"/>
              </a:ext>
            </a:extLst>
          </p:cNvPr>
          <p:cNvCxnSpPr>
            <a:cxnSpLocks/>
            <a:stCxn id="9" idx="7"/>
            <a:endCxn id="14" idx="1"/>
          </p:cNvCxnSpPr>
          <p:nvPr/>
        </p:nvCxnSpPr>
        <p:spPr>
          <a:xfrm rot="16200000" flipH="1">
            <a:off x="6167893" y="1388887"/>
            <a:ext cx="869" cy="5572530"/>
          </a:xfrm>
          <a:prstGeom prst="curvedConnector3">
            <a:avLst>
              <a:gd name="adj1" fmla="val -3339459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49E00C2-A1C6-4016-8922-B7C186D5F393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2592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{6, 7, 5}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65B633C-5C28-48AD-912E-862C629C8DC6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6609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{6, 7, 5}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D602B31-935D-4AC7-A6A8-CD957B7FD5D2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9001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</a:t>
            </a:r>
            <a:r>
              <a:rPr lang="en-US" dirty="0">
                <a:solidFill>
                  <a:srgbClr val="FF0000"/>
                </a:solidFill>
              </a:rPr>
              <a:t>6</a:t>
            </a:r>
            <a:r>
              <a:rPr lang="en-US" dirty="0"/>
              <a:t>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{7, 5}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EFCC235-8CE5-42DA-8520-C0F7EC6433D0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3680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{7, 5}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7B7A3CBE-F1A4-4DAB-A492-67A8CF64F631}"/>
              </a:ext>
            </a:extLst>
          </p:cNvPr>
          <p:cNvCxnSpPr/>
          <p:nvPr/>
        </p:nvCxnSpPr>
        <p:spPr>
          <a:xfrm rot="5400000" flipH="1" flipV="1">
            <a:off x="4042830" y="3593318"/>
            <a:ext cx="2582584" cy="1251411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8FD62B25-B5AF-46CF-9DBD-D7357879033C}"/>
              </a:ext>
            </a:extLst>
          </p:cNvPr>
          <p:cNvCxnSpPr/>
          <p:nvPr/>
        </p:nvCxnSpPr>
        <p:spPr>
          <a:xfrm rot="16200000" flipH="1">
            <a:off x="5437465" y="4991579"/>
            <a:ext cx="4116" cy="1164787"/>
          </a:xfrm>
          <a:prstGeom prst="curvedConnector3">
            <a:avLst>
              <a:gd name="adj1" fmla="val -705051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5CA9DFA-AF61-440F-B29D-A4124704AA19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7281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{7, 5}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142A5E2-F670-4C18-9131-855A4D3B74CC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2013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{7, 5}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619C817-06BE-4933-9075-04D8AA9DAEE6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1299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</a:t>
            </a:r>
            <a:r>
              <a:rPr lang="en-US" dirty="0">
                <a:solidFill>
                  <a:srgbClr val="FF0000"/>
                </a:solidFill>
              </a:rPr>
              <a:t>7</a:t>
            </a:r>
            <a:r>
              <a:rPr lang="en-US" dirty="0"/>
              <a:t>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{5}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DAC6E2F-67B4-4D23-83A7-03F326435B86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983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граф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89377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Параллельные вершины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Два или более ребра, соединяющие одну и ту же пару вершин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примере вершины 1 и 2 соединены с 2 ребрами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Петля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Ребро, которое начинается и заканчивается в одной вершине.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E55E28-5F8E-4401-AE19-0E63E8BFF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925" y="1500768"/>
            <a:ext cx="3952875" cy="19282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7AE024-C5BF-4595-8703-D107D8B59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1524" y="4180682"/>
            <a:ext cx="1971675" cy="139065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A35ABFAD-9675-4B48-81ED-DB5EBF572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3412" y="5255608"/>
            <a:ext cx="1971675" cy="1390650"/>
          </a:xfrm>
          <a:prstGeom prst="rect">
            <a:avLst/>
          </a:prstGeom>
        </p:spPr>
      </p:pic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234B32EE-4DBC-43B8-B560-7D9F9964C3A1}"/>
              </a:ext>
            </a:extLst>
          </p:cNvPr>
          <p:cNvGrpSpPr/>
          <p:nvPr/>
        </p:nvGrpSpPr>
        <p:grpSpPr>
          <a:xfrm>
            <a:off x="4028646" y="5255608"/>
            <a:ext cx="1971675" cy="1390650"/>
            <a:chOff x="5110162" y="5102225"/>
            <a:chExt cx="1971675" cy="1390650"/>
          </a:xfrm>
        </p:grpSpPr>
        <p:pic>
          <p:nvPicPr>
            <p:cNvPr id="10" name="Picture 8">
              <a:extLst>
                <a:ext uri="{FF2B5EF4-FFF2-40B4-BE49-F238E27FC236}">
                  <a16:creationId xmlns:a16="http://schemas.microsoft.com/office/drawing/2014/main" id="{CBA17917-A1EA-4215-BA24-C6752C246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0162" y="5102225"/>
              <a:ext cx="1971675" cy="1390650"/>
            </a:xfrm>
            <a:prstGeom prst="rect">
              <a:avLst/>
            </a:prstGeom>
          </p:spPr>
        </p:pic>
        <p:cxnSp>
          <p:nvCxnSpPr>
            <p:cNvPr id="6" name="Прямая со стрелкой 5">
              <a:extLst>
                <a:ext uri="{FF2B5EF4-FFF2-40B4-BE49-F238E27FC236}">
                  <a16:creationId xmlns:a16="http://schemas.microsoft.com/office/drawing/2014/main" id="{79BA215D-6832-4E32-A204-039DCBE110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02963" y="5505138"/>
              <a:ext cx="386594" cy="1606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4E471ABA-E943-4E4A-8F13-F979FD592ABF}"/>
              </a:ext>
            </a:extLst>
          </p:cNvPr>
          <p:cNvGrpSpPr/>
          <p:nvPr/>
        </p:nvGrpSpPr>
        <p:grpSpPr>
          <a:xfrm>
            <a:off x="5867494" y="5255608"/>
            <a:ext cx="1971675" cy="1390650"/>
            <a:chOff x="5943965" y="5102225"/>
            <a:chExt cx="1971675" cy="1390650"/>
          </a:xfrm>
        </p:grpSpPr>
        <p:pic>
          <p:nvPicPr>
            <p:cNvPr id="14" name="Picture 8">
              <a:extLst>
                <a:ext uri="{FF2B5EF4-FFF2-40B4-BE49-F238E27FC236}">
                  <a16:creationId xmlns:a16="http://schemas.microsoft.com/office/drawing/2014/main" id="{7844287C-79D4-4D34-B58E-F0F9D1E21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43965" y="5102225"/>
              <a:ext cx="1971675" cy="1390650"/>
            </a:xfrm>
            <a:prstGeom prst="rect">
              <a:avLst/>
            </a:prstGeom>
          </p:spPr>
        </p:pic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2CF5C403-130A-4783-9076-F8BD84EB02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01787" y="5939852"/>
              <a:ext cx="412230" cy="1349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51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{5}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97743C5E-6CFB-4CB8-8F19-C15C3075D04C}"/>
              </a:ext>
            </a:extLst>
          </p:cNvPr>
          <p:cNvCxnSpPr>
            <a:stCxn id="11" idx="1"/>
            <a:endCxn id="10" idx="7"/>
          </p:cNvCxnSpPr>
          <p:nvPr/>
        </p:nvCxnSpPr>
        <p:spPr>
          <a:xfrm rot="16200000" flipV="1">
            <a:off x="5437466" y="4991578"/>
            <a:ext cx="4116" cy="1164787"/>
          </a:xfrm>
          <a:prstGeom prst="curvedConnector3">
            <a:avLst>
              <a:gd name="adj1" fmla="val 715051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174DAF77-3540-4F80-BC46-8A57AD2E0641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6200000" flipV="1">
            <a:off x="4771879" y="4325992"/>
            <a:ext cx="2499586" cy="49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10E031E-D537-455A-A992-D9A383E256E4}"/>
              </a:ext>
            </a:extLst>
          </p:cNvPr>
          <p:cNvCxnSpPr>
            <a:stCxn id="11" idx="0"/>
            <a:endCxn id="15" idx="2"/>
          </p:cNvCxnSpPr>
          <p:nvPr/>
        </p:nvCxnSpPr>
        <p:spPr>
          <a:xfrm flipV="1">
            <a:off x="6170630" y="2927986"/>
            <a:ext cx="1260150" cy="25864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E507B97-C632-4A73-85EC-CC41130ABD98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8206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{5,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97743C5E-6CFB-4CB8-8F19-C15C3075D04C}"/>
              </a:ext>
            </a:extLst>
          </p:cNvPr>
          <p:cNvCxnSpPr>
            <a:stCxn id="11" idx="1"/>
            <a:endCxn id="10" idx="7"/>
          </p:cNvCxnSpPr>
          <p:nvPr/>
        </p:nvCxnSpPr>
        <p:spPr>
          <a:xfrm rot="16200000" flipV="1">
            <a:off x="5437466" y="4991578"/>
            <a:ext cx="4116" cy="1164787"/>
          </a:xfrm>
          <a:prstGeom prst="curvedConnector3">
            <a:avLst>
              <a:gd name="adj1" fmla="val 715051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174DAF77-3540-4F80-BC46-8A57AD2E0641}"/>
              </a:ext>
            </a:extLst>
          </p:cNvPr>
          <p:cNvCxnSpPr>
            <a:stCxn id="11" idx="1"/>
            <a:endCxn id="8" idx="3"/>
          </p:cNvCxnSpPr>
          <p:nvPr/>
        </p:nvCxnSpPr>
        <p:spPr>
          <a:xfrm rot="16200000" flipV="1">
            <a:off x="4771879" y="4325992"/>
            <a:ext cx="2499586" cy="49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10E031E-D537-455A-A992-D9A383E256E4}"/>
              </a:ext>
            </a:extLst>
          </p:cNvPr>
          <p:cNvCxnSpPr>
            <a:stCxn id="11" idx="0"/>
            <a:endCxn id="15" idx="2"/>
          </p:cNvCxnSpPr>
          <p:nvPr/>
        </p:nvCxnSpPr>
        <p:spPr>
          <a:xfrm flipV="1">
            <a:off x="6170630" y="2927986"/>
            <a:ext cx="1260150" cy="25864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F8BF817-059D-42C4-A2AE-337A888A539E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7786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{5, 3}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EA7D3F3-2125-44BC-8064-01524C614747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6170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{5, 3}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E900337-7E9F-4C64-A1AA-9FEA662D8B21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3086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7,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{3}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8BE1F8D-7582-4DA0-9B71-340A9607F367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9267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7, 5}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{3}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A4075F70-723B-4CE0-8B01-52B1A4367F1F}"/>
              </a:ext>
            </a:extLst>
          </p:cNvPr>
          <p:cNvCxnSpPr>
            <a:stCxn id="14" idx="1"/>
            <a:endCxn id="9" idx="7"/>
          </p:cNvCxnSpPr>
          <p:nvPr/>
        </p:nvCxnSpPr>
        <p:spPr>
          <a:xfrm rot="16200000" flipV="1">
            <a:off x="6167894" y="1388888"/>
            <a:ext cx="869" cy="5572530"/>
          </a:xfrm>
          <a:prstGeom prst="curvedConnector3">
            <a:avLst>
              <a:gd name="adj1" fmla="val 3349459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EB7E3B2B-75EF-4ED4-8FBB-A6384A436EA7}"/>
              </a:ext>
            </a:extLst>
          </p:cNvPr>
          <p:cNvCxnSpPr>
            <a:stCxn id="14" idx="4"/>
            <a:endCxn id="13" idx="6"/>
          </p:cNvCxnSpPr>
          <p:nvPr/>
        </p:nvCxnSpPr>
        <p:spPr>
          <a:xfrm rot="5400000">
            <a:off x="7888466" y="4505780"/>
            <a:ext cx="1186009" cy="124367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CA183C7-76AE-449B-A6DD-4F5115EF3F74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5486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7, 5}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{3, </a:t>
            </a:r>
            <a:r>
              <a:rPr lang="en-US" dirty="0">
                <a:solidFill>
                  <a:srgbClr val="FF0000"/>
                </a:solidFill>
              </a:rPr>
              <a:t>8</a:t>
            </a:r>
            <a:r>
              <a:rPr lang="en-US" dirty="0"/>
              <a:t>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A4075F70-723B-4CE0-8B01-52B1A4367F1F}"/>
              </a:ext>
            </a:extLst>
          </p:cNvPr>
          <p:cNvCxnSpPr>
            <a:stCxn id="14" idx="1"/>
            <a:endCxn id="9" idx="7"/>
          </p:cNvCxnSpPr>
          <p:nvPr/>
        </p:nvCxnSpPr>
        <p:spPr>
          <a:xfrm rot="16200000" flipV="1">
            <a:off x="6167894" y="1388888"/>
            <a:ext cx="869" cy="5572530"/>
          </a:xfrm>
          <a:prstGeom prst="curvedConnector3">
            <a:avLst>
              <a:gd name="adj1" fmla="val 3349459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EB7E3B2B-75EF-4ED4-8FBB-A6384A436EA7}"/>
              </a:ext>
            </a:extLst>
          </p:cNvPr>
          <p:cNvCxnSpPr>
            <a:stCxn id="14" idx="4"/>
            <a:endCxn id="13" idx="6"/>
          </p:cNvCxnSpPr>
          <p:nvPr/>
        </p:nvCxnSpPr>
        <p:spPr>
          <a:xfrm rot="5400000">
            <a:off x="7888466" y="4505780"/>
            <a:ext cx="1186009" cy="124367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DF99CCF-A3BD-4C96-8B86-5603E3A88BE5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170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7, 5}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{3, 8}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9A7AC32-FE51-488E-92EE-8DCD7D516F13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442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7, 5}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{3, 8}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1756774-A032-4A86-B0C4-C623A5C21501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0068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7, 5,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{8}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D9F0D89-6576-4788-90B5-45CB7B49CF83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876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граф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Типы графов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09735" cy="4351338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ребра в графе ориентированы, т. е. указывают только в одном направлении, граф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называется ориентированным графом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орграфом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ребра в графе не имеют направления, граф называется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неориентированным графом.</a:t>
            </a:r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0E2AF0-E313-4282-B807-3D03A2682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020" y="659863"/>
            <a:ext cx="4556497" cy="29859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4F3721-8230-4B0D-9595-0FE32285E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3155" y="3735516"/>
            <a:ext cx="4356228" cy="298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1611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7, 5, 3}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{8}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AF1C61EA-0D15-4AA8-AA30-287E2F80A4DA}"/>
              </a:ext>
            </a:extLst>
          </p:cNvPr>
          <p:cNvCxnSpPr>
            <a:cxnSpLocks/>
            <a:stCxn id="15" idx="2"/>
            <a:endCxn id="11" idx="0"/>
          </p:cNvCxnSpPr>
          <p:nvPr/>
        </p:nvCxnSpPr>
        <p:spPr>
          <a:xfrm rot="10800000" flipV="1">
            <a:off x="6170630" y="2927985"/>
            <a:ext cx="1260150" cy="2586445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18F3966-9DB1-4F8D-B752-56BF8E8E905C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5216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7, 5, 3}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{8}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37FD4B9-68E3-4A8E-B9B4-452E9E1E1795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8132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7, 5, 3}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{8}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C657CCB-D76E-422A-B2B6-98BDEF174068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6233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7, 5, 3, </a:t>
            </a:r>
            <a:r>
              <a:rPr lang="en-US" dirty="0">
                <a:solidFill>
                  <a:srgbClr val="FF0000"/>
                </a:solidFill>
              </a:rPr>
              <a:t>8</a:t>
            </a:r>
            <a:r>
              <a:rPr lang="en-US" dirty="0"/>
              <a:t>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7BD3D32-9D71-454C-B916-8D4C30934EA4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176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7, 5, 3, 8}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7C4661A6-9B01-4815-B072-C011994CD311}"/>
              </a:ext>
            </a:extLst>
          </p:cNvPr>
          <p:cNvCxnSpPr>
            <a:stCxn id="13" idx="6"/>
            <a:endCxn id="14" idx="5"/>
          </p:cNvCxnSpPr>
          <p:nvPr/>
        </p:nvCxnSpPr>
        <p:spPr>
          <a:xfrm flipV="1">
            <a:off x="7859634" y="4473013"/>
            <a:ext cx="1392385" cy="1247608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656B5AD-931C-41BE-ABF8-80A4FDDDB0E7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6872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7, 5, 3, 8}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7508369-F346-4843-A217-1D8A5311513F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8462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7, 5, 3, 8}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6B00D4A-4AB7-4B3D-BC23-17B869BB3848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8668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4, 6, 7, 5, 3, 8}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-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4352CB2-5AAF-4EF4-B2D0-9B148336FEC4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5604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Breadth First Search (BFS)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5628C0EB-7E6B-42C2-B47C-FD13658B38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sz="2400" dirty="0"/>
                  <a:t>Сложность </a:t>
                </a:r>
                <a:r>
                  <a:rPr lang="en-US" sz="2400" dirty="0"/>
                  <a:t>:</a:t>
                </a:r>
                <a:endParaRPr lang="ru-RU" sz="2400" dirty="0"/>
              </a:p>
              <a:p>
                <a:endParaRPr lang="en-US" sz="2400" dirty="0"/>
              </a:p>
              <a:p>
                <a:pPr lvl="1"/>
                <a:r>
                  <a:rPr lang="en-US" dirty="0"/>
                  <a:t>BFS </a:t>
                </a:r>
                <a:r>
                  <a:rPr lang="ru-RU" dirty="0"/>
                  <a:t>отмечает каждый узел, посещенный только один раз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BFS </a:t>
                </a:r>
                <a:r>
                  <a:rPr lang="ru-RU" dirty="0"/>
                  <a:t>проверить каждое ребро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ru-RU" dirty="0"/>
                  <a:t>Также</a:t>
                </a:r>
                <a:r>
                  <a:rPr lang="en-US" dirty="0"/>
                  <a:t> </a:t>
                </a:r>
                <a:r>
                  <a:rPr lang="en-US" b="1" i="1" dirty="0"/>
                  <a:t>O(|V| + |E|) </a:t>
                </a:r>
                <a:r>
                  <a:rPr lang="ru-RU" dirty="0"/>
                  <a:t>если мы используем список соединений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ru-RU" dirty="0"/>
                  <a:t>И</a:t>
                </a:r>
                <a:r>
                  <a:rPr lang="en-US" dirty="0"/>
                  <a:t> </a:t>
                </a:r>
                <a:r>
                  <a:rPr lang="en-US" b="1" i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1" i="1" dirty="0"/>
                          <m:t>|</m:t>
                        </m:r>
                        <m:r>
                          <m:rPr>
                            <m:nor/>
                          </m:rPr>
                          <a:rPr lang="en-US" b="1" i="1" dirty="0"/>
                          <m:t>V</m:t>
                        </m:r>
                        <m:r>
                          <m:rPr>
                            <m:nor/>
                          </m:rPr>
                          <a:rPr lang="en-US" b="1" i="1" dirty="0"/>
                          <m:t>|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i="1" dirty="0"/>
                  <a:t>) </a:t>
                </a:r>
                <a:r>
                  <a:rPr lang="ru-RU" dirty="0"/>
                  <a:t>если мы используем матрицу смежности (потому что нам нужно найти каждое ребро, поэтому нужно перебрать всю матрицу</a:t>
                </a:r>
                <a:r>
                  <a:rPr lang="en-US" dirty="0"/>
                  <a:t>).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5628C0EB-7E6B-42C2-B47C-FD13658B38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16739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CB16-3639-42AD-841E-AC8770E14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 (DFS)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BEBF2-911F-4513-A630-9EBF971AC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в глубину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80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09735" cy="43513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Граф, в котором каждое ребро имеет числовой «вес», называется 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взвешенным графом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347030-39E9-40D1-B5CB-7FFEDA2FF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935" y="1350728"/>
            <a:ext cx="4838700" cy="38862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FF752B4-C135-4C09-9B3B-08C6CECA3003}"/>
              </a:ext>
            </a:extLst>
          </p:cNvPr>
          <p:cNvSpPr txBox="1">
            <a:spLocks/>
          </p:cNvSpPr>
          <p:nvPr/>
        </p:nvSpPr>
        <p:spPr>
          <a:xfrm>
            <a:off x="912042" y="41069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граф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Типы графов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7957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 (DFS)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{}</a:t>
            </a:r>
            <a:br>
              <a:rPr lang="en-US" dirty="0"/>
            </a:br>
            <a:r>
              <a:rPr lang="ru-RU" dirty="0"/>
              <a:t>Стек</a:t>
            </a:r>
            <a:r>
              <a:rPr lang="en-US" dirty="0"/>
              <a:t>: {}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BCBADC-1EF5-4BE6-B6F9-0D66966D9481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4104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 (DFS)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{}</a:t>
            </a:r>
            <a:br>
              <a:rPr lang="en-US" dirty="0"/>
            </a:br>
            <a:r>
              <a:rPr lang="ru-RU" dirty="0"/>
              <a:t>Стек </a:t>
            </a:r>
            <a:r>
              <a:rPr lang="en-US" dirty="0"/>
              <a:t>: {1}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-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25D1426-66A9-4470-923A-3355CC42C1C0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2188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 (DFS)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}</a:t>
            </a:r>
            <a:br>
              <a:rPr lang="en-US" dirty="0"/>
            </a:br>
            <a:r>
              <a:rPr lang="ru-RU" dirty="0"/>
              <a:t>Стек </a:t>
            </a:r>
            <a:r>
              <a:rPr lang="en-US" dirty="0"/>
              <a:t>: {}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D47A895-16DC-4374-BE01-AD9A1F41D752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86509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 (DFS)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{1}</a:t>
            </a:r>
            <a:br>
              <a:rPr lang="en-US" dirty="0"/>
            </a:br>
            <a:r>
              <a:rPr lang="ru-RU" dirty="0"/>
              <a:t>Стек </a:t>
            </a:r>
            <a:r>
              <a:rPr lang="en-US" dirty="0"/>
              <a:t>: {}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4C40AEA8-1845-403C-9DCF-6A693701E505}"/>
              </a:ext>
            </a:extLst>
          </p:cNvPr>
          <p:cNvCxnSpPr>
            <a:stCxn id="3" idx="7"/>
            <a:endCxn id="8" idx="1"/>
          </p:cNvCxnSpPr>
          <p:nvPr/>
        </p:nvCxnSpPr>
        <p:spPr>
          <a:xfrm rot="5400000" flipH="1" flipV="1">
            <a:off x="5435036" y="2192628"/>
            <a:ext cx="12700" cy="1172781"/>
          </a:xfrm>
          <a:prstGeom prst="curvedConnector3">
            <a:avLst>
              <a:gd name="adj1" fmla="val 118231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80CE3BEF-4945-4192-8710-CF7AC81579ED}"/>
              </a:ext>
            </a:extLst>
          </p:cNvPr>
          <p:cNvCxnSpPr>
            <a:stCxn id="3" idx="2"/>
            <a:endCxn id="9" idx="0"/>
          </p:cNvCxnSpPr>
          <p:nvPr/>
        </p:nvCxnSpPr>
        <p:spPr>
          <a:xfrm rot="10800000" flipV="1">
            <a:off x="3233351" y="2927731"/>
            <a:ext cx="1256271" cy="118538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043A4AB-4C26-422C-A906-AD066F0A089C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5671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 (DFS)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{1}</a:t>
            </a:r>
            <a:br>
              <a:rPr lang="en-US" dirty="0"/>
            </a:br>
            <a:r>
              <a:rPr lang="ru-RU" dirty="0"/>
              <a:t>Стек </a:t>
            </a:r>
            <a:r>
              <a:rPr lang="en-US" dirty="0"/>
              <a:t>: {</a:t>
            </a:r>
            <a:r>
              <a:rPr lang="en-US" dirty="0">
                <a:solidFill>
                  <a:srgbClr val="FF0000"/>
                </a:solidFill>
              </a:rPr>
              <a:t>2, 4</a:t>
            </a:r>
            <a:r>
              <a:rPr lang="en-US" dirty="0"/>
              <a:t>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</a:t>
            </a:r>
            <a:r>
              <a:rPr lang="en-US" dirty="0"/>
              <a:t>: 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4C40AEA8-1845-403C-9DCF-6A693701E505}"/>
              </a:ext>
            </a:extLst>
          </p:cNvPr>
          <p:cNvCxnSpPr>
            <a:stCxn id="3" idx="7"/>
            <a:endCxn id="8" idx="1"/>
          </p:cNvCxnSpPr>
          <p:nvPr/>
        </p:nvCxnSpPr>
        <p:spPr>
          <a:xfrm rot="5400000" flipH="1" flipV="1">
            <a:off x="5435036" y="2192628"/>
            <a:ext cx="12700" cy="1172781"/>
          </a:xfrm>
          <a:prstGeom prst="curvedConnector3">
            <a:avLst>
              <a:gd name="adj1" fmla="val 118231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2BC982D-E53E-4FE5-8168-734BD34659B3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58442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 (DFS)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{1}</a:t>
            </a:r>
            <a:br>
              <a:rPr lang="en-US" dirty="0"/>
            </a:br>
            <a:r>
              <a:rPr lang="en-US" dirty="0"/>
              <a:t>C</a:t>
            </a:r>
            <a:r>
              <a:rPr lang="ru-RU" dirty="0"/>
              <a:t>тек </a:t>
            </a:r>
            <a:r>
              <a:rPr lang="en-US" dirty="0"/>
              <a:t>: {2, 4}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</a:t>
            </a:r>
            <a:r>
              <a:rPr lang="en-US" dirty="0"/>
              <a:t>: 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DE05A0D-E9C6-450A-8F8B-3478593F1739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6805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 (DFS)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{1}</a:t>
            </a:r>
            <a:br>
              <a:rPr lang="en-US" dirty="0"/>
            </a:br>
            <a:r>
              <a:rPr lang="ru-RU" dirty="0"/>
              <a:t>Стек </a:t>
            </a:r>
            <a:r>
              <a:rPr lang="en-US" dirty="0"/>
              <a:t>: {2</a:t>
            </a:r>
            <a:r>
              <a:rPr lang="ru-RU" dirty="0"/>
              <a:t>, 4</a:t>
            </a:r>
            <a:r>
              <a:rPr lang="en-US" dirty="0"/>
              <a:t>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1C7A50F-BC0A-45A8-AFC5-668444C81861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95029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 (DFS)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}</a:t>
            </a:r>
            <a:br>
              <a:rPr lang="en-US" dirty="0"/>
            </a:br>
            <a:r>
              <a:rPr lang="ru-RU" dirty="0"/>
              <a:t>Стек </a:t>
            </a:r>
            <a:r>
              <a:rPr lang="en-US" dirty="0"/>
              <a:t>: {</a:t>
            </a:r>
            <a:r>
              <a:rPr lang="ru-RU" dirty="0"/>
              <a:t>4</a:t>
            </a:r>
            <a:r>
              <a:rPr lang="en-US" dirty="0"/>
              <a:t>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2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1762E0B-B0BD-4229-8848-55DA9D6939E8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419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 (DFS)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2}</a:t>
            </a:r>
            <a:br>
              <a:rPr lang="en-US" dirty="0"/>
            </a:br>
            <a:r>
              <a:rPr lang="ru-RU" dirty="0"/>
              <a:t>Стек </a:t>
            </a:r>
            <a:r>
              <a:rPr lang="en-US" dirty="0"/>
              <a:t>: {</a:t>
            </a:r>
            <a:r>
              <a:rPr lang="ru-RU" dirty="0"/>
              <a:t>6, 7, </a:t>
            </a:r>
            <a:r>
              <a:rPr lang="en-US" dirty="0"/>
              <a:t>4}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2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114A21C3-AFF6-4418-BB9F-9944D57C6DDE}"/>
              </a:ext>
            </a:extLst>
          </p:cNvPr>
          <p:cNvCxnSpPr>
            <a:stCxn id="8" idx="1"/>
            <a:endCxn id="3" idx="7"/>
          </p:cNvCxnSpPr>
          <p:nvPr/>
        </p:nvCxnSpPr>
        <p:spPr>
          <a:xfrm rot="16200000" flipV="1">
            <a:off x="5435037" y="2192627"/>
            <a:ext cx="12700" cy="1172781"/>
          </a:xfrm>
          <a:prstGeom prst="curvedConnector3">
            <a:avLst>
              <a:gd name="adj1" fmla="val 228503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05096855-8785-4DA5-8BB7-944F0A8D6871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10800000" flipV="1">
            <a:off x="4708418" y="2927731"/>
            <a:ext cx="1251411" cy="258258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EED2DB83-A008-4CDB-8501-2712FF281D36}"/>
              </a:ext>
            </a:extLst>
          </p:cNvPr>
          <p:cNvCxnSpPr>
            <a:stCxn id="8" idx="5"/>
            <a:endCxn id="11" idx="0"/>
          </p:cNvCxnSpPr>
          <p:nvPr/>
        </p:nvCxnSpPr>
        <p:spPr>
          <a:xfrm rot="5400000">
            <a:off x="5025749" y="4221326"/>
            <a:ext cx="2437987" cy="14822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92551A7-B007-48F9-81B4-285E8F81595D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485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 (DFS)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2}</a:t>
            </a:r>
            <a:br>
              <a:rPr lang="en-US" dirty="0"/>
            </a:br>
            <a:r>
              <a:rPr lang="ru-RU" dirty="0"/>
              <a:t>Стек </a:t>
            </a:r>
            <a:r>
              <a:rPr lang="en-US" dirty="0"/>
              <a:t>: {</a:t>
            </a:r>
            <a:r>
              <a:rPr lang="en-US" dirty="0">
                <a:solidFill>
                  <a:srgbClr val="FF0000"/>
                </a:solidFill>
              </a:rPr>
              <a:t>6</a:t>
            </a:r>
            <a:r>
              <a:rPr lang="ru-RU" dirty="0">
                <a:solidFill>
                  <a:srgbClr val="FF0000"/>
                </a:solidFill>
              </a:rPr>
              <a:t>, </a:t>
            </a:r>
            <a:r>
              <a:rPr lang="ru-RU" dirty="0"/>
              <a:t>7, 4</a:t>
            </a:r>
            <a:r>
              <a:rPr lang="en-US" dirty="0"/>
              <a:t>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2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114A21C3-AFF6-4418-BB9F-9944D57C6DDE}"/>
              </a:ext>
            </a:extLst>
          </p:cNvPr>
          <p:cNvCxnSpPr>
            <a:stCxn id="8" idx="1"/>
            <a:endCxn id="3" idx="7"/>
          </p:cNvCxnSpPr>
          <p:nvPr/>
        </p:nvCxnSpPr>
        <p:spPr>
          <a:xfrm rot="16200000" flipV="1">
            <a:off x="5435037" y="2192627"/>
            <a:ext cx="12700" cy="1172781"/>
          </a:xfrm>
          <a:prstGeom prst="curvedConnector3">
            <a:avLst>
              <a:gd name="adj1" fmla="val 228503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05096855-8785-4DA5-8BB7-944F0A8D6871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10800000" flipV="1">
            <a:off x="4708418" y="2927731"/>
            <a:ext cx="1251411" cy="2582584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EED2DB83-A008-4CDB-8501-2712FF281D36}"/>
              </a:ext>
            </a:extLst>
          </p:cNvPr>
          <p:cNvCxnSpPr>
            <a:stCxn id="8" idx="5"/>
            <a:endCxn id="11" idx="0"/>
          </p:cNvCxnSpPr>
          <p:nvPr/>
        </p:nvCxnSpPr>
        <p:spPr>
          <a:xfrm rot="5400000">
            <a:off x="5025749" y="4221326"/>
            <a:ext cx="2437987" cy="148223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CAAF33D-F5C9-4B19-9EB5-72B731A80CF4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242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граф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Терминология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747C-3D4F-42E6-9BD5-EA99DA4D3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48081" cy="4351338"/>
          </a:xfrm>
        </p:spPr>
        <p:txBody>
          <a:bodyPr>
            <a:normAutofit lnSpcReduction="10000"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Вершины 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называются 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смежными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если 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соединены некоторым ребром.</a:t>
            </a:r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ребер, инцидентных вершине, называется 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степенью вершины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 </a:t>
            </a:r>
            <a:r>
              <a:rPr lang="ru-RU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deg</a:t>
            </a: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Вершина инцидентна ребру, если эта вершина является одной из двух вершин, которые соединяет ребро. Например, град(3) = 3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Листовая вершина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это вершина с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deg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 = 1, например, 5 — листовая вершина.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Изолированная вершина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это вершина с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deg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 = 0 , например, 6 — изолированная вершина.</a:t>
            </a:r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y-AM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BC27D9-A359-4FBA-883F-595F18454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1025" y="1309302"/>
            <a:ext cx="3152775" cy="1257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D6A6D7-CCB7-4AF7-9AA5-10F0EBBF3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144" y="2776537"/>
            <a:ext cx="4162425" cy="3762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1102A4-A86D-4EB9-8F6F-914E250E1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5285025"/>
            <a:ext cx="9525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92690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 (DFS)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2}</a:t>
            </a:r>
            <a:br>
              <a:rPr lang="en-US" dirty="0"/>
            </a:br>
            <a:r>
              <a:rPr lang="ru-RU" dirty="0"/>
              <a:t>Стек </a:t>
            </a:r>
            <a:r>
              <a:rPr lang="en-US" dirty="0"/>
              <a:t>: {6</a:t>
            </a:r>
            <a:r>
              <a:rPr lang="ru-RU" dirty="0"/>
              <a:t>, 7, 4</a:t>
            </a:r>
            <a:r>
              <a:rPr lang="en-US" dirty="0"/>
              <a:t>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2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0A17E76-B7D6-4AFA-BABF-526571464824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83369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 (DFS)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2}</a:t>
            </a:r>
            <a:br>
              <a:rPr lang="en-US" dirty="0"/>
            </a:br>
            <a:r>
              <a:rPr lang="ru-RU" dirty="0"/>
              <a:t>Стек </a:t>
            </a:r>
            <a:r>
              <a:rPr lang="en-US" dirty="0"/>
              <a:t>: {6</a:t>
            </a:r>
            <a:r>
              <a:rPr lang="ru-RU" dirty="0"/>
              <a:t>, 7, 4</a:t>
            </a:r>
            <a:r>
              <a:rPr lang="en-US" dirty="0"/>
              <a:t>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7681E8D-A41C-4749-B2AA-321F679034D2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55923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 (DFS)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6}</a:t>
            </a:r>
            <a:br>
              <a:rPr lang="en-US" dirty="0"/>
            </a:br>
            <a:r>
              <a:rPr lang="ru-RU" dirty="0"/>
              <a:t>Стек </a:t>
            </a:r>
            <a:r>
              <a:rPr lang="en-US" dirty="0"/>
              <a:t>: {7</a:t>
            </a:r>
            <a:r>
              <a:rPr lang="ru-RU" dirty="0"/>
              <a:t>, 4</a:t>
            </a:r>
            <a:r>
              <a:rPr lang="en-US" dirty="0"/>
              <a:t>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7B7A3CBE-F1A4-4DAB-A492-67A8CF64F631}"/>
              </a:ext>
            </a:extLst>
          </p:cNvPr>
          <p:cNvCxnSpPr/>
          <p:nvPr/>
        </p:nvCxnSpPr>
        <p:spPr>
          <a:xfrm rot="5400000" flipH="1" flipV="1">
            <a:off x="4042830" y="3593318"/>
            <a:ext cx="2582584" cy="1251411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8FD62B25-B5AF-46CF-9DBD-D7357879033C}"/>
              </a:ext>
            </a:extLst>
          </p:cNvPr>
          <p:cNvCxnSpPr/>
          <p:nvPr/>
        </p:nvCxnSpPr>
        <p:spPr>
          <a:xfrm rot="16200000" flipH="1">
            <a:off x="5437465" y="4991579"/>
            <a:ext cx="4116" cy="1164787"/>
          </a:xfrm>
          <a:prstGeom prst="curvedConnector3">
            <a:avLst>
              <a:gd name="adj1" fmla="val -705051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5CA9DFA-AF61-440F-B29D-A4124704AA19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72927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 (DFS)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6, 7}</a:t>
            </a:r>
            <a:br>
              <a:rPr lang="en-US" dirty="0"/>
            </a:br>
            <a:r>
              <a:rPr lang="ru-RU" dirty="0"/>
              <a:t>Стек </a:t>
            </a:r>
            <a:r>
              <a:rPr lang="en-US" dirty="0"/>
              <a:t>: {3</a:t>
            </a:r>
            <a:r>
              <a:rPr lang="ru-RU" dirty="0"/>
              <a:t>, 4</a:t>
            </a:r>
            <a:r>
              <a:rPr lang="en-US" dirty="0"/>
              <a:t>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97743C5E-6CFB-4CB8-8F19-C15C3075D04C}"/>
              </a:ext>
            </a:extLst>
          </p:cNvPr>
          <p:cNvCxnSpPr>
            <a:stCxn id="11" idx="1"/>
            <a:endCxn id="10" idx="7"/>
          </p:cNvCxnSpPr>
          <p:nvPr/>
        </p:nvCxnSpPr>
        <p:spPr>
          <a:xfrm rot="16200000" flipV="1">
            <a:off x="5437466" y="4991578"/>
            <a:ext cx="4116" cy="1164787"/>
          </a:xfrm>
          <a:prstGeom prst="curvedConnector3">
            <a:avLst>
              <a:gd name="adj1" fmla="val 715051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174DAF77-3540-4F80-BC46-8A57AD2E0641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rot="16200000" flipV="1">
            <a:off x="4771879" y="4325992"/>
            <a:ext cx="2499586" cy="49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10E031E-D537-455A-A992-D9A383E256E4}"/>
              </a:ext>
            </a:extLst>
          </p:cNvPr>
          <p:cNvCxnSpPr>
            <a:stCxn id="11" idx="0"/>
            <a:endCxn id="15" idx="2"/>
          </p:cNvCxnSpPr>
          <p:nvPr/>
        </p:nvCxnSpPr>
        <p:spPr>
          <a:xfrm flipV="1">
            <a:off x="6170630" y="2927986"/>
            <a:ext cx="1260150" cy="25864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E507B97-C632-4A73-85EC-CC41130ABD98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00337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 (DFS)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6, 7, 3}</a:t>
            </a:r>
            <a:br>
              <a:rPr lang="en-US" dirty="0"/>
            </a:br>
            <a:r>
              <a:rPr lang="ru-RU" dirty="0"/>
              <a:t>Стек </a:t>
            </a:r>
            <a:r>
              <a:rPr lang="en-US" dirty="0"/>
              <a:t>: {4}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AF1C61EA-0D15-4AA8-AA30-287E2F80A4DA}"/>
              </a:ext>
            </a:extLst>
          </p:cNvPr>
          <p:cNvCxnSpPr>
            <a:cxnSpLocks/>
            <a:stCxn id="15" idx="2"/>
            <a:endCxn id="11" idx="0"/>
          </p:cNvCxnSpPr>
          <p:nvPr/>
        </p:nvCxnSpPr>
        <p:spPr>
          <a:xfrm rot="10800000" flipV="1">
            <a:off x="6170630" y="2927985"/>
            <a:ext cx="1260150" cy="2586445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18F3966-9DB1-4F8D-B752-56BF8E8E905C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  <p:cxnSp>
        <p:nvCxnSpPr>
          <p:cNvPr id="22" name="Connector: Curved 18">
            <a:extLst>
              <a:ext uri="{FF2B5EF4-FFF2-40B4-BE49-F238E27FC236}">
                <a16:creationId xmlns:a16="http://schemas.microsoft.com/office/drawing/2014/main" id="{342184EE-7877-42F8-B64C-4CF9546C9160}"/>
              </a:ext>
            </a:extLst>
          </p:cNvPr>
          <p:cNvCxnSpPr/>
          <p:nvPr/>
        </p:nvCxnSpPr>
        <p:spPr>
          <a:xfrm rot="10800000" flipV="1">
            <a:off x="3233351" y="2927731"/>
            <a:ext cx="1256271" cy="118538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47202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 (DFS)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6, 7, 3, 4}</a:t>
            </a:r>
            <a:br>
              <a:rPr lang="en-US" dirty="0"/>
            </a:br>
            <a:r>
              <a:rPr lang="ru-RU" dirty="0"/>
              <a:t>Стек </a:t>
            </a:r>
            <a:r>
              <a:rPr lang="en-US" dirty="0"/>
              <a:t>: {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</a:t>
            </a:r>
            <a:r>
              <a:rPr lang="en-US" dirty="0"/>
              <a:t>: 4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DBE0F0CA-FEED-4681-AC7B-C5C950D553C5}"/>
              </a:ext>
            </a:extLst>
          </p:cNvPr>
          <p:cNvCxnSpPr>
            <a:cxnSpLocks/>
            <a:stCxn id="9" idx="0"/>
            <a:endCxn id="3" idx="2"/>
          </p:cNvCxnSpPr>
          <p:nvPr/>
        </p:nvCxnSpPr>
        <p:spPr>
          <a:xfrm rot="5400000" flipH="1" flipV="1">
            <a:off x="3268791" y="2892290"/>
            <a:ext cx="1185388" cy="1256271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E8E3C2C4-45AE-4409-BC20-D055D1B04DF3}"/>
              </a:ext>
            </a:extLst>
          </p:cNvPr>
          <p:cNvCxnSpPr>
            <a:cxnSpLocks/>
            <a:stCxn id="9" idx="7"/>
            <a:endCxn id="14" idx="1"/>
          </p:cNvCxnSpPr>
          <p:nvPr/>
        </p:nvCxnSpPr>
        <p:spPr>
          <a:xfrm rot="16200000" flipH="1">
            <a:off x="6167893" y="1388887"/>
            <a:ext cx="869" cy="5572530"/>
          </a:xfrm>
          <a:prstGeom prst="curvedConnector3">
            <a:avLst>
              <a:gd name="adj1" fmla="val -33394591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49E00C2-A1C6-4016-8922-B7C186D5F393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20718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 (DFS)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6, 7, 3, 4, 5}</a:t>
            </a:r>
            <a:br>
              <a:rPr lang="en-US" dirty="0"/>
            </a:br>
            <a:r>
              <a:rPr lang="ru-RU" dirty="0"/>
              <a:t>Стек </a:t>
            </a:r>
            <a:r>
              <a:rPr lang="en-US" dirty="0"/>
              <a:t>: {8}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A4075F70-723B-4CE0-8B01-52B1A4367F1F}"/>
              </a:ext>
            </a:extLst>
          </p:cNvPr>
          <p:cNvCxnSpPr>
            <a:stCxn id="14" idx="1"/>
            <a:endCxn id="9" idx="7"/>
          </p:cNvCxnSpPr>
          <p:nvPr/>
        </p:nvCxnSpPr>
        <p:spPr>
          <a:xfrm rot="16200000" flipV="1">
            <a:off x="6167894" y="1388888"/>
            <a:ext cx="869" cy="5572530"/>
          </a:xfrm>
          <a:prstGeom prst="curvedConnector3">
            <a:avLst>
              <a:gd name="adj1" fmla="val 3349459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EB7E3B2B-75EF-4ED4-8FBB-A6384A436EA7}"/>
              </a:ext>
            </a:extLst>
          </p:cNvPr>
          <p:cNvCxnSpPr>
            <a:stCxn id="14" idx="4"/>
            <a:endCxn id="13" idx="6"/>
          </p:cNvCxnSpPr>
          <p:nvPr/>
        </p:nvCxnSpPr>
        <p:spPr>
          <a:xfrm rot="5400000">
            <a:off x="7888466" y="4505780"/>
            <a:ext cx="1186009" cy="1243672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CA183C7-76AE-449B-A6DD-4F5115EF3F74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10401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 (DFS)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6, 7, 3, 4, 5}</a:t>
            </a:r>
            <a:br>
              <a:rPr lang="en-US" dirty="0"/>
            </a:br>
            <a:r>
              <a:rPr lang="ru-RU" dirty="0"/>
              <a:t>Стек </a:t>
            </a:r>
            <a:r>
              <a:rPr lang="en-US" dirty="0"/>
              <a:t>: {}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</a:t>
            </a:r>
            <a:r>
              <a:rPr lang="ru-RU" dirty="0"/>
              <a:t>8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CA183C7-76AE-449B-A6DD-4F5115EF3F74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78603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 (DFS)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628C0EB-7E6B-42C2-B47C-FD13658B3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Посещенные вершины </a:t>
            </a:r>
            <a:r>
              <a:rPr lang="en-US" dirty="0"/>
              <a:t>: {1, 2, 6, 7, 3, 4, 5, 8}</a:t>
            </a:r>
            <a:br>
              <a:rPr lang="en-US" dirty="0"/>
            </a:br>
            <a:r>
              <a:rPr lang="ru-RU" dirty="0"/>
              <a:t>Очередь </a:t>
            </a:r>
            <a:r>
              <a:rPr lang="en-US" dirty="0"/>
              <a:t>: {}</a:t>
            </a:r>
            <a:endParaRPr lang="hy-AM" dirty="0"/>
          </a:p>
          <a:p>
            <a:pPr marL="0" indent="0">
              <a:buNone/>
            </a:pPr>
            <a:r>
              <a:rPr lang="ru-RU" dirty="0"/>
              <a:t>Текущая вершина </a:t>
            </a:r>
            <a:r>
              <a:rPr lang="en-US" dirty="0"/>
              <a:t>: -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8EBFCB-52C7-4AA8-AE39-83F8379EDB18}"/>
              </a:ext>
            </a:extLst>
          </p:cNvPr>
          <p:cNvSpPr/>
          <p:nvPr/>
        </p:nvSpPr>
        <p:spPr>
          <a:xfrm>
            <a:off x="4489621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FBB764-2484-41C7-BF5A-FA89F70CDF70}"/>
              </a:ext>
            </a:extLst>
          </p:cNvPr>
          <p:cNvSpPr/>
          <p:nvPr/>
        </p:nvSpPr>
        <p:spPr>
          <a:xfrm>
            <a:off x="5959828" y="27174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1E310B-498C-4EEA-AA94-C2510818E0DE}"/>
              </a:ext>
            </a:extLst>
          </p:cNvPr>
          <p:cNvSpPr/>
          <p:nvPr/>
        </p:nvSpPr>
        <p:spPr>
          <a:xfrm>
            <a:off x="3023038" y="411311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DD3025-1B54-4DE0-BB42-9BD717139587}"/>
              </a:ext>
            </a:extLst>
          </p:cNvPr>
          <p:cNvSpPr/>
          <p:nvPr/>
        </p:nvSpPr>
        <p:spPr>
          <a:xfrm>
            <a:off x="4498105" y="5510315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C118D9D-D45A-45AF-A15A-18BF20C74818}"/>
              </a:ext>
            </a:extLst>
          </p:cNvPr>
          <p:cNvSpPr/>
          <p:nvPr/>
        </p:nvSpPr>
        <p:spPr>
          <a:xfrm>
            <a:off x="5960318" y="5514431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D0AA00-C925-4638-B355-987945E9640A}"/>
              </a:ext>
            </a:extLst>
          </p:cNvPr>
          <p:cNvSpPr/>
          <p:nvPr/>
        </p:nvSpPr>
        <p:spPr>
          <a:xfrm>
            <a:off x="7439010" y="5510309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AA33BA-3C80-4EDC-AC38-48B6DBC57281}"/>
              </a:ext>
            </a:extLst>
          </p:cNvPr>
          <p:cNvSpPr/>
          <p:nvPr/>
        </p:nvSpPr>
        <p:spPr>
          <a:xfrm>
            <a:off x="8892994" y="4113988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63DC1-BC7D-49E0-AA26-5AC23BE77FC5}"/>
              </a:ext>
            </a:extLst>
          </p:cNvPr>
          <p:cNvSpPr/>
          <p:nvPr/>
        </p:nvSpPr>
        <p:spPr>
          <a:xfrm>
            <a:off x="7430780" y="2717674"/>
            <a:ext cx="420624" cy="4206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524A1FB-EE0C-4983-BDA9-A6C4E13C50F9}"/>
              </a:ext>
            </a:extLst>
          </p:cNvPr>
          <p:cNvCxnSpPr>
            <a:cxnSpLocks/>
            <a:stCxn id="9" idx="7"/>
            <a:endCxn id="3" idx="3"/>
          </p:cNvCxnSpPr>
          <p:nvPr/>
        </p:nvCxnSpPr>
        <p:spPr>
          <a:xfrm flipV="1">
            <a:off x="3382063" y="3076444"/>
            <a:ext cx="1169157" cy="10982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840926-DFF1-46B7-AAAE-43341960836F}"/>
              </a:ext>
            </a:extLst>
          </p:cNvPr>
          <p:cNvCxnSpPr>
            <a:stCxn id="9" idx="6"/>
            <a:endCxn id="14" idx="2"/>
          </p:cNvCxnSpPr>
          <p:nvPr/>
        </p:nvCxnSpPr>
        <p:spPr>
          <a:xfrm>
            <a:off x="3443662" y="4323431"/>
            <a:ext cx="5449332" cy="8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F8447E-6693-43FC-9DCC-77DE6E14B5AD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4910245" y="2927731"/>
            <a:ext cx="104958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35561E0-C7D0-4C80-A8EC-3CEF396F58E9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6170140" y="3138043"/>
            <a:ext cx="490" cy="23763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B6B630-3617-4CC1-AC00-072C0170B6E2}"/>
              </a:ext>
            </a:extLst>
          </p:cNvPr>
          <p:cNvCxnSpPr>
            <a:stCxn id="8" idx="3"/>
            <a:endCxn id="10" idx="7"/>
          </p:cNvCxnSpPr>
          <p:nvPr/>
        </p:nvCxnSpPr>
        <p:spPr>
          <a:xfrm flipH="1">
            <a:off x="4857130" y="3076444"/>
            <a:ext cx="1164297" cy="24954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65C98B1-7BAF-4EF9-868F-167AE560C91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4918729" y="5720627"/>
            <a:ext cx="1041589" cy="41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A015C2-4757-4B61-8876-C0A3C16F3AC6}"/>
              </a:ext>
            </a:extLst>
          </p:cNvPr>
          <p:cNvCxnSpPr>
            <a:stCxn id="11" idx="7"/>
            <a:endCxn id="15" idx="3"/>
          </p:cNvCxnSpPr>
          <p:nvPr/>
        </p:nvCxnSpPr>
        <p:spPr>
          <a:xfrm flipV="1">
            <a:off x="6319343" y="3076699"/>
            <a:ext cx="1173036" cy="24993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0485C6-5606-4DA3-9A5E-61FB19D22019}"/>
              </a:ext>
            </a:extLst>
          </p:cNvPr>
          <p:cNvCxnSpPr>
            <a:stCxn id="14" idx="3"/>
            <a:endCxn id="13" idx="7"/>
          </p:cNvCxnSpPr>
          <p:nvPr/>
        </p:nvCxnSpPr>
        <p:spPr>
          <a:xfrm flipH="1">
            <a:off x="7798035" y="4473013"/>
            <a:ext cx="1156558" cy="109889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4352CB2-5AAF-4EF4-B2D0-9B148336FEC4}"/>
              </a:ext>
            </a:extLst>
          </p:cNvPr>
          <p:cNvSpPr txBox="1"/>
          <p:nvPr/>
        </p:nvSpPr>
        <p:spPr>
          <a:xfrm>
            <a:off x="8146630" y="1185859"/>
            <a:ext cx="390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Легенда</a:t>
            </a:r>
            <a:r>
              <a:rPr lang="en-US" dirty="0"/>
              <a:t>:</a:t>
            </a:r>
          </a:p>
          <a:p>
            <a:r>
              <a:rPr lang="ru-RU" dirty="0">
                <a:solidFill>
                  <a:schemeClr val="accent6"/>
                </a:solidFill>
              </a:rPr>
              <a:t>Зеленый</a:t>
            </a:r>
            <a:r>
              <a:rPr lang="en-US" dirty="0"/>
              <a:t> </a:t>
            </a:r>
            <a:r>
              <a:rPr lang="ru-RU" dirty="0"/>
              <a:t>вершины не посещены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Серый</a:t>
            </a:r>
            <a:r>
              <a:rPr lang="en-US" dirty="0"/>
              <a:t> </a:t>
            </a:r>
            <a:r>
              <a:rPr lang="ru-RU" dirty="0"/>
              <a:t>вершины в очереди</a:t>
            </a:r>
          </a:p>
          <a:p>
            <a:r>
              <a:rPr lang="ru-RU" dirty="0"/>
              <a:t>Черный вершины посещаются</a:t>
            </a:r>
          </a:p>
          <a:p>
            <a:r>
              <a:rPr lang="ru-RU" dirty="0">
                <a:solidFill>
                  <a:schemeClr val="accent2">
                    <a:lumMod val="75000"/>
                  </a:schemeClr>
                </a:solidFill>
              </a:rPr>
              <a:t>Оранжевый</a:t>
            </a:r>
            <a:r>
              <a:rPr lang="en-US" dirty="0"/>
              <a:t> </a:t>
            </a:r>
            <a:r>
              <a:rPr lang="ru-RU" dirty="0"/>
              <a:t>вершина является текущей вершиной</a:t>
            </a:r>
            <a:endParaRPr lang="hy-AM" dirty="0"/>
          </a:p>
          <a:p>
            <a:r>
              <a:rPr lang="ru-RU" dirty="0">
                <a:solidFill>
                  <a:srgbClr val="0070C0"/>
                </a:solidFill>
              </a:rPr>
              <a:t>Голубой</a:t>
            </a:r>
            <a:r>
              <a:rPr lang="en-US" dirty="0"/>
              <a:t> </a:t>
            </a:r>
            <a:r>
              <a:rPr lang="ru-RU" dirty="0"/>
              <a:t>стрелки пути по которому мы идем</a:t>
            </a:r>
          </a:p>
          <a:p>
            <a:r>
              <a:rPr lang="ru-RU" dirty="0">
                <a:solidFill>
                  <a:srgbClr val="FF0000"/>
                </a:solidFill>
              </a:rPr>
              <a:t>Красный</a:t>
            </a:r>
            <a:r>
              <a:rPr lang="en-US" dirty="0"/>
              <a:t> </a:t>
            </a:r>
            <a:r>
              <a:rPr lang="ru-RU" dirty="0"/>
              <a:t>стрелки - это направление, в котором мы не можем идти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13790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First Search (DFS)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5628C0EB-7E6B-42C2-B47C-FD13658B38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sz="2400" dirty="0"/>
                  <a:t>Сложность </a:t>
                </a:r>
                <a:r>
                  <a:rPr lang="en-US" sz="2400" dirty="0"/>
                  <a:t>:</a:t>
                </a:r>
                <a:endParaRPr lang="ru-RU" sz="2400" dirty="0"/>
              </a:p>
              <a:p>
                <a:endParaRPr lang="en-US" sz="2400" dirty="0"/>
              </a:p>
              <a:p>
                <a:pPr lvl="1"/>
                <a:r>
                  <a:rPr lang="en-US" dirty="0"/>
                  <a:t>DFS </a:t>
                </a:r>
                <a:r>
                  <a:rPr lang="ru-RU" dirty="0"/>
                  <a:t>отмечает каждый узел, посещенный только один раз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DFS </a:t>
                </a:r>
                <a:r>
                  <a:rPr lang="ru-RU" dirty="0"/>
                  <a:t>проверить каждое ребро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ru-RU" dirty="0"/>
                  <a:t>Также</a:t>
                </a:r>
                <a:r>
                  <a:rPr lang="en-US" dirty="0"/>
                  <a:t> </a:t>
                </a:r>
                <a:r>
                  <a:rPr lang="en-US" b="1" i="1" dirty="0"/>
                  <a:t>O(|V| + |E|) </a:t>
                </a:r>
                <a:r>
                  <a:rPr lang="ru-RU" dirty="0"/>
                  <a:t>если мы используем список соединений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ru-RU" dirty="0"/>
                  <a:t>И</a:t>
                </a:r>
                <a:r>
                  <a:rPr lang="en-US" dirty="0"/>
                  <a:t> </a:t>
                </a:r>
                <a:r>
                  <a:rPr lang="en-US" b="1" i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1" i="1" dirty="0"/>
                          <m:t>|</m:t>
                        </m:r>
                        <m:r>
                          <m:rPr>
                            <m:nor/>
                          </m:rPr>
                          <a:rPr lang="en-US" b="1" i="1" dirty="0"/>
                          <m:t>V</m:t>
                        </m:r>
                        <m:r>
                          <m:rPr>
                            <m:nor/>
                          </m:rPr>
                          <a:rPr lang="en-US" b="1" i="1" dirty="0"/>
                          <m:t>|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i="1" dirty="0"/>
                  <a:t>) </a:t>
                </a:r>
                <a:r>
                  <a:rPr lang="ru-RU" dirty="0"/>
                  <a:t>если мы используем матрицу смежности (потому что нам нужно найти каждое ребро, поэтому нужно перебрать всю матрицу</a:t>
                </a:r>
                <a:r>
                  <a:rPr lang="en-US" dirty="0"/>
                  <a:t>).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5628C0EB-7E6B-42C2-B47C-FD13658B38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1605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граф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Лемма о рукопожатии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114535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Лемма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∙|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𝑬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sub>
                        <m:sup/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𝒅𝒆𝒈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|E|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количество ребер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457200" lvl="1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Другими словами, сумма степени всех вершин равна количеству ребер, умноженному на 2. </a:t>
                </a:r>
                <a:endParaRPr lang="hy-AM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114535" cy="4351338"/>
              </a:xfrm>
              <a:blipFill>
                <a:blip r:embed="rId2"/>
                <a:stretch>
                  <a:fillRect l="-1396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5DD6A6D7-CCB7-4AF7-9AA5-10F0EBBF3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814" y="1606669"/>
            <a:ext cx="4162425" cy="3762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1102A4-A86D-4EB9-8F6F-914E250E1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5735" y="4081056"/>
            <a:ext cx="9525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2466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0A8890C-F972-45F8-8587-39354D1C2D33}"/>
              </a:ext>
            </a:extLst>
          </p:cNvPr>
          <p:cNvSpPr txBox="1">
            <a:spLocks/>
          </p:cNvSpPr>
          <p:nvPr/>
        </p:nvSpPr>
        <p:spPr>
          <a:xfrm>
            <a:off x="908957" y="244429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Дейкстры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698418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919536" y="1700809"/>
            <a:ext cx="8424936" cy="4641379"/>
          </a:xfrm>
        </p:spPr>
        <p:txBody>
          <a:bodyPr>
            <a:normAutofit fontScale="32500" lnSpcReduction="20000"/>
          </a:bodyPr>
          <a:lstStyle/>
          <a:p>
            <a:pPr marL="0" indent="536575" algn="just">
              <a:lnSpc>
                <a:spcPct val="170000"/>
              </a:lnSpc>
              <a:buNone/>
            </a:pPr>
            <a:r>
              <a:rPr lang="ru-RU" sz="5500" b="1" dirty="0" err="1">
                <a:latin typeface="Calibri" pitchFamily="34" charset="0"/>
              </a:rPr>
              <a:t>Э́дсгер</a:t>
            </a:r>
            <a:r>
              <a:rPr lang="ru-RU" sz="5500" b="1" dirty="0">
                <a:latin typeface="Calibri" pitchFamily="34" charset="0"/>
              </a:rPr>
              <a:t> </a:t>
            </a:r>
            <a:r>
              <a:rPr lang="ru-RU" sz="5500" b="1" dirty="0" err="1">
                <a:latin typeface="Calibri" pitchFamily="34" charset="0"/>
              </a:rPr>
              <a:t>Ви́бе</a:t>
            </a:r>
            <a:r>
              <a:rPr lang="ru-RU" sz="5500" b="1" dirty="0">
                <a:latin typeface="Calibri" pitchFamily="34" charset="0"/>
              </a:rPr>
              <a:t> </a:t>
            </a:r>
            <a:r>
              <a:rPr lang="ru-RU" sz="5500" b="1" dirty="0" err="1">
                <a:latin typeface="Calibri" pitchFamily="34" charset="0"/>
              </a:rPr>
              <a:t>Де́йкстра</a:t>
            </a:r>
            <a:r>
              <a:rPr lang="ru-RU" sz="5500" dirty="0">
                <a:latin typeface="Calibri" pitchFamily="34" charset="0"/>
              </a:rPr>
              <a:t> (11.05.1930— 6.08.2002) — нидерландский учёный, труды которого оказали влияние на развитие информатики и информационных технологий, является одним из разработчиков концепции структурного программирования и других идей,  лауреат премии Тьюринга 1972г. </a:t>
            </a:r>
          </a:p>
          <a:p>
            <a:pPr marL="0" indent="536575" algn="just">
              <a:lnSpc>
                <a:spcPct val="170000"/>
              </a:lnSpc>
              <a:buNone/>
            </a:pPr>
            <a:r>
              <a:rPr lang="ru-RU" sz="5500" dirty="0">
                <a:latin typeface="Calibri" pitchFamily="34" charset="0"/>
              </a:rPr>
              <a:t>Известность </a:t>
            </a:r>
            <a:r>
              <a:rPr lang="ru-RU" sz="5500" dirty="0" err="1">
                <a:latin typeface="Calibri" pitchFamily="34" charset="0"/>
              </a:rPr>
              <a:t>Дейкстре</a:t>
            </a:r>
            <a:r>
              <a:rPr lang="ru-RU" sz="5500" dirty="0">
                <a:latin typeface="Calibri" pitchFamily="34" charset="0"/>
              </a:rPr>
              <a:t> принесли его работы в области применения математической логики при разработке компьютерных программ, идея применения «семафоров» для синхронизации процессов в многозадачных системах, а так же разработка алгоритма нахождения кратчайшего пути на взвешенном графе без ребер отрицательного веса.</a:t>
            </a:r>
          </a:p>
          <a:p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542134A-C861-494D-A4C5-609DB3A85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Дейкстры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55216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224618" y="1469927"/>
            <a:ext cx="7948405" cy="4713387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ru-RU" sz="1800" dirty="0">
                <a:latin typeface="Calibri" pitchFamily="34" charset="0"/>
              </a:rPr>
              <a:t>Выбрать начальную вершину, присвоить стоимость пути до нее – 0, остальным вершинам ∞;</a:t>
            </a:r>
          </a:p>
          <a:p>
            <a:pPr marL="457200" indent="-457200">
              <a:buAutoNum type="arabicPeriod"/>
            </a:pPr>
            <a:r>
              <a:rPr lang="ru-RU" sz="1800" dirty="0">
                <a:latin typeface="Calibri" pitchFamily="34" charset="0"/>
              </a:rPr>
              <a:t>Все вершины являются не выделенными;</a:t>
            </a:r>
          </a:p>
          <a:p>
            <a:pPr marL="457200" indent="-457200">
              <a:buAutoNum type="arabicPeriod"/>
            </a:pPr>
            <a:r>
              <a:rPr lang="ru-RU" sz="1800" dirty="0">
                <a:latin typeface="Calibri" pitchFamily="34" charset="0"/>
              </a:rPr>
              <a:t>Объявить первую вершину текущей;</a:t>
            </a:r>
          </a:p>
          <a:p>
            <a:pPr marL="457200" indent="-457200">
              <a:buAutoNum type="arabicPeriod"/>
            </a:pPr>
            <a:r>
              <a:rPr lang="ru-RU" sz="1800" dirty="0">
                <a:latin typeface="Calibri" pitchFamily="34" charset="0"/>
              </a:rPr>
              <a:t>Стоимости путей до всех невыделенных вершин находятся след. образом: стоимость пути до невыделенной вершины есть минимальное число из стоимости старого пути до данной вершины, равное сумме стоимости  пути до текущей вершины и веса ребра соединяющего текущую и невыделенную вершины.</a:t>
            </a:r>
          </a:p>
          <a:p>
            <a:pPr marL="457200" indent="-457200">
              <a:buAutoNum type="arabicPeriod"/>
            </a:pPr>
            <a:r>
              <a:rPr lang="ru-RU" sz="1800" dirty="0">
                <a:latin typeface="Calibri" pitchFamily="34" charset="0"/>
              </a:rPr>
              <a:t>Среди невыделенных вершин выбирается вершина с минимальной стоимостью пути до нее. Если такой вершины нет (стоимость путей до всех вершин равна ∞), то путь не существует и алгоритм завершается, иначе текущей вершиной становится найденная, и она же выделяется.</a:t>
            </a:r>
          </a:p>
          <a:p>
            <a:pPr marL="457200" indent="-457200">
              <a:buAutoNum type="arabicPeriod"/>
            </a:pPr>
            <a:r>
              <a:rPr lang="ru-RU" sz="1800" dirty="0">
                <a:latin typeface="Calibri" pitchFamily="34" charset="0"/>
              </a:rPr>
              <a:t>Если все вершины являются выделенными (до всех них найден кратчайший путь), то алгоритм завершается, иначе переход на шаг 4.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Последовательность шагов</a:t>
            </a:r>
          </a:p>
        </p:txBody>
      </p:sp>
    </p:spTree>
    <p:extLst>
      <p:ext uri="{BB962C8B-B14F-4D97-AF65-F5344CB8AC3E}">
        <p14:creationId xmlns:p14="http://schemas.microsoft.com/office/powerpoint/2010/main" val="297797546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338328"/>
            <a:ext cx="8229600" cy="1434488"/>
          </a:xfrm>
        </p:spPr>
        <p:txBody>
          <a:bodyPr>
            <a:normAutofit/>
          </a:bodyPr>
          <a:lstStyle/>
          <a:p>
            <a:r>
              <a:rPr lang="ru-RU" sz="3600" dirty="0"/>
              <a:t>Нахождение кратчайшего пути в неориентированном графе</a:t>
            </a:r>
          </a:p>
        </p:txBody>
      </p:sp>
      <p:grpSp>
        <p:nvGrpSpPr>
          <p:cNvPr id="57" name="Группа 56"/>
          <p:cNvGrpSpPr/>
          <p:nvPr/>
        </p:nvGrpSpPr>
        <p:grpSpPr>
          <a:xfrm>
            <a:off x="2910548" y="3378972"/>
            <a:ext cx="6425812" cy="2547624"/>
            <a:chOff x="1026508" y="2051405"/>
            <a:chExt cx="4625612" cy="2027744"/>
          </a:xfrm>
        </p:grpSpPr>
        <p:sp>
          <p:nvSpPr>
            <p:cNvPr id="4" name="Овал 3"/>
            <p:cNvSpPr/>
            <p:nvPr/>
          </p:nvSpPr>
          <p:spPr>
            <a:xfrm>
              <a:off x="1026508" y="292494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1871700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1871700" y="3643878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Прямая соединительная линия 7"/>
            <p:cNvCxnSpPr>
              <a:stCxn id="5" idx="4"/>
              <a:endCxn id="6" idx="0"/>
            </p:cNvCxnSpPr>
            <p:nvPr/>
          </p:nvCxnSpPr>
          <p:spPr>
            <a:xfrm>
              <a:off x="2051720" y="2564904"/>
              <a:ext cx="0" cy="107897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>
              <a:stCxn id="4" idx="7"/>
              <a:endCxn id="5" idx="3"/>
            </p:cNvCxnSpPr>
            <p:nvPr/>
          </p:nvCxnSpPr>
          <p:spPr>
            <a:xfrm flipV="1">
              <a:off x="1333821" y="2512177"/>
              <a:ext cx="590606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>
              <a:stCxn id="4" idx="5"/>
              <a:endCxn id="6" idx="1"/>
            </p:cNvCxnSpPr>
            <p:nvPr/>
          </p:nvCxnSpPr>
          <p:spPr>
            <a:xfrm>
              <a:off x="1333821" y="3232257"/>
              <a:ext cx="590606" cy="4643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325987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275856" y="3643878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49999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4499992" y="3650885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5292080" y="292494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Прямая соединительная линия 18"/>
            <p:cNvCxnSpPr>
              <a:stCxn id="6" idx="6"/>
              <a:endCxn id="14" idx="2"/>
            </p:cNvCxnSpPr>
            <p:nvPr/>
          </p:nvCxnSpPr>
          <p:spPr>
            <a:xfrm>
              <a:off x="2231740" y="3823898"/>
              <a:ext cx="10441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4" idx="6"/>
              <a:endCxn id="16" idx="2"/>
            </p:cNvCxnSpPr>
            <p:nvPr/>
          </p:nvCxnSpPr>
          <p:spPr>
            <a:xfrm>
              <a:off x="3635896" y="3823898"/>
              <a:ext cx="864096" cy="700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5" idx="6"/>
              <a:endCxn id="13" idx="2"/>
            </p:cNvCxnSpPr>
            <p:nvPr/>
          </p:nvCxnSpPr>
          <p:spPr>
            <a:xfrm>
              <a:off x="2231740" y="2384884"/>
              <a:ext cx="102813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3" idx="6"/>
              <a:endCxn id="15" idx="2"/>
            </p:cNvCxnSpPr>
            <p:nvPr/>
          </p:nvCxnSpPr>
          <p:spPr>
            <a:xfrm>
              <a:off x="3619912" y="2384884"/>
              <a:ext cx="8800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7" idx="3"/>
              <a:endCxn id="16" idx="7"/>
            </p:cNvCxnSpPr>
            <p:nvPr/>
          </p:nvCxnSpPr>
          <p:spPr>
            <a:xfrm flipH="1">
              <a:off x="4807305" y="3232257"/>
              <a:ext cx="537502" cy="47135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7" idx="1"/>
              <a:endCxn id="15" idx="5"/>
            </p:cNvCxnSpPr>
            <p:nvPr/>
          </p:nvCxnSpPr>
          <p:spPr>
            <a:xfrm flipH="1" flipV="1">
              <a:off x="4807305" y="2512177"/>
              <a:ext cx="537502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6" idx="7"/>
              <a:endCxn id="13" idx="3"/>
            </p:cNvCxnSpPr>
            <p:nvPr/>
          </p:nvCxnSpPr>
          <p:spPr>
            <a:xfrm flipV="1">
              <a:off x="2179013" y="2512177"/>
              <a:ext cx="1133586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3" idx="5"/>
              <a:endCxn id="16" idx="1"/>
            </p:cNvCxnSpPr>
            <p:nvPr/>
          </p:nvCxnSpPr>
          <p:spPr>
            <a:xfrm>
              <a:off x="3567185" y="2512177"/>
              <a:ext cx="985534" cy="119143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4" idx="1"/>
              <a:endCxn id="5" idx="5"/>
            </p:cNvCxnSpPr>
            <p:nvPr/>
          </p:nvCxnSpPr>
          <p:spPr>
            <a:xfrm flipH="1" flipV="1">
              <a:off x="2179013" y="2512177"/>
              <a:ext cx="114957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14" idx="7"/>
              <a:endCxn id="15" idx="3"/>
            </p:cNvCxnSpPr>
            <p:nvPr/>
          </p:nvCxnSpPr>
          <p:spPr>
            <a:xfrm flipV="1">
              <a:off x="3583169" y="2512177"/>
              <a:ext cx="96955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443698" y="2455027"/>
              <a:ext cx="217168" cy="293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30076" y="3327273"/>
              <a:ext cx="217168" cy="293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43788" y="2915652"/>
              <a:ext cx="217168" cy="293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40864" y="3093311"/>
              <a:ext cx="217168" cy="293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43170" y="3070674"/>
              <a:ext cx="301404" cy="293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ru-RU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70316" y="2052854"/>
              <a:ext cx="217168" cy="293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70316" y="3758339"/>
              <a:ext cx="217168" cy="293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18704" y="2051405"/>
              <a:ext cx="217168" cy="293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91342" y="2553474"/>
              <a:ext cx="217168" cy="293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35896" y="3081048"/>
              <a:ext cx="217168" cy="293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48633" y="3785185"/>
              <a:ext cx="217168" cy="293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05680" y="2429967"/>
              <a:ext cx="217168" cy="293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41766" y="3324650"/>
              <a:ext cx="217168" cy="293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sp>
        <p:nvSpPr>
          <p:cNvPr id="58" name="Объект 2"/>
          <p:cNvSpPr>
            <a:spLocks noGrp="1"/>
          </p:cNvSpPr>
          <p:nvPr>
            <p:ph idx="1"/>
          </p:nvPr>
        </p:nvSpPr>
        <p:spPr>
          <a:xfrm>
            <a:off x="2351584" y="1954550"/>
            <a:ext cx="7848872" cy="12961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tx1"/>
                </a:solidFill>
                <a:latin typeface="Calibri" pitchFamily="34" charset="0"/>
              </a:rPr>
              <a:t>Дан неориентированный граф без ребер отрицательного веса. Необходимо найти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Calibri" pitchFamily="34" charset="0"/>
              </a:rPr>
              <a:t>в нем кратчайшие пути из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Calibri" pitchFamily="34" charset="0"/>
              </a:rPr>
              <a:t>вершины 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A</a:t>
            </a:r>
            <a:r>
              <a:rPr lang="ru-RU" dirty="0">
                <a:solidFill>
                  <a:schemeClr val="tx1"/>
                </a:solidFill>
                <a:latin typeface="Calibri" pitchFamily="34" charset="0"/>
              </a:rPr>
              <a:t> до всех остальных вершин</a:t>
            </a:r>
            <a:r>
              <a:rPr lang="en-US" dirty="0">
                <a:solidFill>
                  <a:schemeClr val="tx1"/>
                </a:solidFill>
                <a:latin typeface="Calibri" pitchFamily="34" charset="0"/>
              </a:rPr>
              <a:t>.</a:t>
            </a:r>
            <a:endParaRPr lang="ru-RU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57371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338328"/>
            <a:ext cx="8229600" cy="1002440"/>
          </a:xfrm>
        </p:spPr>
        <p:txBody>
          <a:bodyPr>
            <a:normAutofit fontScale="90000"/>
          </a:bodyPr>
          <a:lstStyle/>
          <a:p>
            <a:r>
              <a:rPr lang="ru-RU" sz="3600" dirty="0"/>
              <a:t>Нахождение кратчайшего пути в неориентированном графе </a:t>
            </a:r>
          </a:p>
        </p:txBody>
      </p:sp>
      <p:grpSp>
        <p:nvGrpSpPr>
          <p:cNvPr id="57" name="Группа 56"/>
          <p:cNvGrpSpPr/>
          <p:nvPr/>
        </p:nvGrpSpPr>
        <p:grpSpPr>
          <a:xfrm>
            <a:off x="1775521" y="3501009"/>
            <a:ext cx="4896543" cy="2299497"/>
            <a:chOff x="1026508" y="2051405"/>
            <a:chExt cx="4625612" cy="2065534"/>
          </a:xfrm>
        </p:grpSpPr>
        <p:sp>
          <p:nvSpPr>
            <p:cNvPr id="4" name="Овал 3"/>
            <p:cNvSpPr/>
            <p:nvPr/>
          </p:nvSpPr>
          <p:spPr>
            <a:xfrm>
              <a:off x="1026508" y="292494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1871700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1871700" y="3643878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Прямая соединительная линия 7"/>
            <p:cNvCxnSpPr>
              <a:stCxn id="5" idx="4"/>
              <a:endCxn id="6" idx="0"/>
            </p:cNvCxnSpPr>
            <p:nvPr/>
          </p:nvCxnSpPr>
          <p:spPr>
            <a:xfrm>
              <a:off x="2051720" y="2564904"/>
              <a:ext cx="0" cy="107897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>
              <a:stCxn id="4" idx="7"/>
              <a:endCxn id="5" idx="3"/>
            </p:cNvCxnSpPr>
            <p:nvPr/>
          </p:nvCxnSpPr>
          <p:spPr>
            <a:xfrm flipV="1">
              <a:off x="1333821" y="2512177"/>
              <a:ext cx="590606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>
              <a:stCxn id="4" idx="5"/>
              <a:endCxn id="6" idx="1"/>
            </p:cNvCxnSpPr>
            <p:nvPr/>
          </p:nvCxnSpPr>
          <p:spPr>
            <a:xfrm>
              <a:off x="1333821" y="3232257"/>
              <a:ext cx="590606" cy="4643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325987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275856" y="3643878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49999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4499992" y="3650885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5292080" y="292494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Прямая соединительная линия 18"/>
            <p:cNvCxnSpPr>
              <a:stCxn id="6" idx="6"/>
              <a:endCxn id="14" idx="2"/>
            </p:cNvCxnSpPr>
            <p:nvPr/>
          </p:nvCxnSpPr>
          <p:spPr>
            <a:xfrm>
              <a:off x="2231740" y="3823898"/>
              <a:ext cx="10441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4" idx="6"/>
              <a:endCxn id="16" idx="2"/>
            </p:cNvCxnSpPr>
            <p:nvPr/>
          </p:nvCxnSpPr>
          <p:spPr>
            <a:xfrm>
              <a:off x="3635896" y="3823898"/>
              <a:ext cx="864096" cy="700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5" idx="6"/>
              <a:endCxn id="13" idx="2"/>
            </p:cNvCxnSpPr>
            <p:nvPr/>
          </p:nvCxnSpPr>
          <p:spPr>
            <a:xfrm>
              <a:off x="2231740" y="2384884"/>
              <a:ext cx="102813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3" idx="6"/>
              <a:endCxn id="15" idx="2"/>
            </p:cNvCxnSpPr>
            <p:nvPr/>
          </p:nvCxnSpPr>
          <p:spPr>
            <a:xfrm>
              <a:off x="3619912" y="2384884"/>
              <a:ext cx="8800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7" idx="3"/>
              <a:endCxn id="16" idx="7"/>
            </p:cNvCxnSpPr>
            <p:nvPr/>
          </p:nvCxnSpPr>
          <p:spPr>
            <a:xfrm flipH="1">
              <a:off x="4807305" y="3232257"/>
              <a:ext cx="537502" cy="47135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7" idx="1"/>
              <a:endCxn id="15" idx="5"/>
            </p:cNvCxnSpPr>
            <p:nvPr/>
          </p:nvCxnSpPr>
          <p:spPr>
            <a:xfrm flipH="1" flipV="1">
              <a:off x="4807305" y="2512177"/>
              <a:ext cx="537502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6" idx="7"/>
              <a:endCxn id="13" idx="3"/>
            </p:cNvCxnSpPr>
            <p:nvPr/>
          </p:nvCxnSpPr>
          <p:spPr>
            <a:xfrm flipV="1">
              <a:off x="2179013" y="2512177"/>
              <a:ext cx="1133586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3" idx="5"/>
              <a:endCxn id="16" idx="1"/>
            </p:cNvCxnSpPr>
            <p:nvPr/>
          </p:nvCxnSpPr>
          <p:spPr>
            <a:xfrm>
              <a:off x="3567185" y="2512177"/>
              <a:ext cx="985534" cy="119143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4" idx="1"/>
              <a:endCxn id="5" idx="5"/>
            </p:cNvCxnSpPr>
            <p:nvPr/>
          </p:nvCxnSpPr>
          <p:spPr>
            <a:xfrm flipH="1" flipV="1">
              <a:off x="2179013" y="2512177"/>
              <a:ext cx="114957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14" idx="7"/>
              <a:endCxn id="15" idx="3"/>
            </p:cNvCxnSpPr>
            <p:nvPr/>
          </p:nvCxnSpPr>
          <p:spPr>
            <a:xfrm flipV="1">
              <a:off x="3583169" y="2512177"/>
              <a:ext cx="96955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443698" y="245502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30076" y="3327273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43788" y="2915652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40864" y="3093311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43170" y="3070674"/>
              <a:ext cx="395537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ru-RU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70316" y="205285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70316" y="3758339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18704" y="205140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91342" y="255347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35896" y="3081048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48633" y="378518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05680" y="242996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41766" y="3324650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sp>
        <p:nvSpPr>
          <p:cNvPr id="58" name="Объект 2"/>
          <p:cNvSpPr>
            <a:spLocks noGrp="1"/>
          </p:cNvSpPr>
          <p:nvPr>
            <p:ph idx="1"/>
          </p:nvPr>
        </p:nvSpPr>
        <p:spPr>
          <a:xfrm>
            <a:off x="2100834" y="2204865"/>
            <a:ext cx="8027615" cy="9703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Calibri" pitchFamily="34" charset="0"/>
              </a:rPr>
              <a:t>Шаги 1-3. Выберем вершину А в качестве первой, выделим ее и присвоим ей стоимость пути до нее равную 0, остальным же вершинам присвоим стоимость равную ∞.</a:t>
            </a:r>
          </a:p>
        </p:txBody>
      </p:sp>
      <p:graphicFrame>
        <p:nvGraphicFramePr>
          <p:cNvPr id="22" name="Объект 21"/>
          <p:cNvGraphicFramePr>
            <a:graphicFrameLocks noChangeAspect="1"/>
          </p:cNvGraphicFramePr>
          <p:nvPr/>
        </p:nvGraphicFramePr>
        <p:xfrm>
          <a:off x="7002463" y="3429001"/>
          <a:ext cx="3217862" cy="303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Формула" r:id="rId3" imgW="1955520" imgH="2031840" progId="Equation.3">
                  <p:embed/>
                </p:oleObj>
              </mc:Choice>
              <mc:Fallback>
                <p:oleObj name="Формула" r:id="rId3" imgW="1955520" imgH="2031840" progId="Equation.3">
                  <p:embed/>
                  <p:pic>
                    <p:nvPicPr>
                      <p:cNvPr id="22" name="Объект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2463" y="3429001"/>
                        <a:ext cx="3217862" cy="303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Прямоугольник 54"/>
          <p:cNvSpPr/>
          <p:nvPr/>
        </p:nvSpPr>
        <p:spPr>
          <a:xfrm>
            <a:off x="6960096" y="3386143"/>
            <a:ext cx="236104" cy="28800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6816080" y="3708204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Прямоугольник 59"/>
          <p:cNvSpPr/>
          <p:nvPr/>
        </p:nvSpPr>
        <p:spPr>
          <a:xfrm>
            <a:off x="6960096" y="3754750"/>
            <a:ext cx="236104" cy="28800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Стрелка вправо 60"/>
          <p:cNvSpPr/>
          <p:nvPr/>
        </p:nvSpPr>
        <p:spPr>
          <a:xfrm rot="16200000">
            <a:off x="6496195" y="4617485"/>
            <a:ext cx="1186550" cy="17092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413200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338328"/>
            <a:ext cx="8229600" cy="1002440"/>
          </a:xfrm>
        </p:spPr>
        <p:txBody>
          <a:bodyPr>
            <a:noAutofit/>
          </a:bodyPr>
          <a:lstStyle/>
          <a:p>
            <a:r>
              <a:rPr lang="ru-RU" sz="3200" dirty="0"/>
              <a:t>Нахождение кратчайшего пути в неориентированном графе </a:t>
            </a:r>
          </a:p>
        </p:txBody>
      </p:sp>
      <p:grpSp>
        <p:nvGrpSpPr>
          <p:cNvPr id="57" name="Группа 56"/>
          <p:cNvGrpSpPr/>
          <p:nvPr/>
        </p:nvGrpSpPr>
        <p:grpSpPr>
          <a:xfrm>
            <a:off x="1775521" y="3501009"/>
            <a:ext cx="4896543" cy="2299497"/>
            <a:chOff x="1026508" y="2051405"/>
            <a:chExt cx="4625612" cy="2065534"/>
          </a:xfrm>
        </p:grpSpPr>
        <p:sp>
          <p:nvSpPr>
            <p:cNvPr id="4" name="Овал 3"/>
            <p:cNvSpPr/>
            <p:nvPr/>
          </p:nvSpPr>
          <p:spPr>
            <a:xfrm>
              <a:off x="1026508" y="292494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1871700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1871700" y="3643878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Прямая соединительная линия 7"/>
            <p:cNvCxnSpPr>
              <a:stCxn id="5" idx="4"/>
              <a:endCxn id="6" idx="0"/>
            </p:cNvCxnSpPr>
            <p:nvPr/>
          </p:nvCxnSpPr>
          <p:spPr>
            <a:xfrm>
              <a:off x="2051720" y="2564904"/>
              <a:ext cx="0" cy="107897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>
              <a:stCxn id="4" idx="7"/>
              <a:endCxn id="5" idx="3"/>
            </p:cNvCxnSpPr>
            <p:nvPr/>
          </p:nvCxnSpPr>
          <p:spPr>
            <a:xfrm flipV="1">
              <a:off x="1333821" y="2512177"/>
              <a:ext cx="590606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>
              <a:stCxn id="4" idx="5"/>
              <a:endCxn id="6" idx="1"/>
            </p:cNvCxnSpPr>
            <p:nvPr/>
          </p:nvCxnSpPr>
          <p:spPr>
            <a:xfrm>
              <a:off x="1333821" y="3232257"/>
              <a:ext cx="590606" cy="4643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325987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275856" y="3643878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49999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4499992" y="3650885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5292080" y="292494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Прямая соединительная линия 18"/>
            <p:cNvCxnSpPr>
              <a:stCxn id="6" idx="6"/>
              <a:endCxn id="14" idx="2"/>
            </p:cNvCxnSpPr>
            <p:nvPr/>
          </p:nvCxnSpPr>
          <p:spPr>
            <a:xfrm>
              <a:off x="2231740" y="3823898"/>
              <a:ext cx="10441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4" idx="6"/>
              <a:endCxn id="16" idx="2"/>
            </p:cNvCxnSpPr>
            <p:nvPr/>
          </p:nvCxnSpPr>
          <p:spPr>
            <a:xfrm>
              <a:off x="3635896" y="3823898"/>
              <a:ext cx="864096" cy="700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5" idx="6"/>
              <a:endCxn id="13" idx="2"/>
            </p:cNvCxnSpPr>
            <p:nvPr/>
          </p:nvCxnSpPr>
          <p:spPr>
            <a:xfrm>
              <a:off x="2231740" y="2384884"/>
              <a:ext cx="102813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3" idx="6"/>
              <a:endCxn id="15" idx="2"/>
            </p:cNvCxnSpPr>
            <p:nvPr/>
          </p:nvCxnSpPr>
          <p:spPr>
            <a:xfrm>
              <a:off x="3619912" y="2384884"/>
              <a:ext cx="8800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7" idx="3"/>
              <a:endCxn id="16" idx="7"/>
            </p:cNvCxnSpPr>
            <p:nvPr/>
          </p:nvCxnSpPr>
          <p:spPr>
            <a:xfrm flipH="1">
              <a:off x="4807305" y="3232257"/>
              <a:ext cx="537502" cy="47135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7" idx="1"/>
              <a:endCxn id="15" idx="5"/>
            </p:cNvCxnSpPr>
            <p:nvPr/>
          </p:nvCxnSpPr>
          <p:spPr>
            <a:xfrm flipH="1" flipV="1">
              <a:off x="4807305" y="2512177"/>
              <a:ext cx="537502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6" idx="7"/>
              <a:endCxn id="13" idx="3"/>
            </p:cNvCxnSpPr>
            <p:nvPr/>
          </p:nvCxnSpPr>
          <p:spPr>
            <a:xfrm flipV="1">
              <a:off x="2179013" y="2512177"/>
              <a:ext cx="1133586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3" idx="5"/>
              <a:endCxn id="16" idx="1"/>
            </p:cNvCxnSpPr>
            <p:nvPr/>
          </p:nvCxnSpPr>
          <p:spPr>
            <a:xfrm>
              <a:off x="3567185" y="2512177"/>
              <a:ext cx="985534" cy="119143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4" idx="1"/>
              <a:endCxn id="5" idx="5"/>
            </p:cNvCxnSpPr>
            <p:nvPr/>
          </p:nvCxnSpPr>
          <p:spPr>
            <a:xfrm flipH="1" flipV="1">
              <a:off x="2179013" y="2512177"/>
              <a:ext cx="114957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14" idx="7"/>
              <a:endCxn id="15" idx="3"/>
            </p:cNvCxnSpPr>
            <p:nvPr/>
          </p:nvCxnSpPr>
          <p:spPr>
            <a:xfrm flipV="1">
              <a:off x="3583169" y="2512177"/>
              <a:ext cx="96955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443698" y="245502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30076" y="3327273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43788" y="2915652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40864" y="3093311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43170" y="3070674"/>
              <a:ext cx="395537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ru-RU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70316" y="205285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70316" y="3758339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18704" y="205140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91342" y="255347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35896" y="3081048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48633" y="378518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05680" y="242996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41766" y="3324650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sp>
        <p:nvSpPr>
          <p:cNvPr id="58" name="Объект 2"/>
          <p:cNvSpPr>
            <a:spLocks noGrp="1"/>
          </p:cNvSpPr>
          <p:nvPr>
            <p:ph idx="1"/>
          </p:nvPr>
        </p:nvSpPr>
        <p:spPr>
          <a:xfrm>
            <a:off x="1881819" y="1412777"/>
            <a:ext cx="8246630" cy="1762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Calibri" pitchFamily="34" charset="0"/>
              </a:rPr>
              <a:t>Шаг 4. Для каждой невыделенной вершины выполним вычисление: суммируем стоимость пути до текущей вершины и вес ребра соединяющего ее с невыделенной вершиной. Если эта сумма меньше стоимости пути до невыделенной вершины, то присваиваем найденную стоимость невыделенной вершине, иначе, продолжаем считать прежнюю стоимость пути до невыделенной вершины минимальной.</a:t>
            </a:r>
          </a:p>
        </p:txBody>
      </p:sp>
      <p:sp>
        <p:nvSpPr>
          <p:cNvPr id="55" name="Прямоугольник 54"/>
          <p:cNvSpPr/>
          <p:nvPr/>
        </p:nvSpPr>
        <p:spPr>
          <a:xfrm>
            <a:off x="6960096" y="3386143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6960096" y="376410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6816080" y="3708204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7004050" y="3438526"/>
          <a:ext cx="3219450" cy="303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Формула" r:id="rId3" imgW="1955520" imgH="2031840" progId="Equation.3">
                  <p:embed/>
                </p:oleObj>
              </mc:Choice>
              <mc:Fallback>
                <p:oleObj name="Формула" r:id="rId3" imgW="1955520" imgH="2031840" progId="Equation.3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4050" y="3438526"/>
                        <a:ext cx="3219450" cy="303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Полилиния 26"/>
          <p:cNvSpPr/>
          <p:nvPr/>
        </p:nvSpPr>
        <p:spPr>
          <a:xfrm>
            <a:off x="1881818" y="3762752"/>
            <a:ext cx="720090" cy="617220"/>
          </a:xfrm>
          <a:custGeom>
            <a:avLst/>
            <a:gdLst>
              <a:gd name="connsiteX0" fmla="*/ 0 w 720090"/>
              <a:gd name="connsiteY0" fmla="*/ 617220 h 617220"/>
              <a:gd name="connsiteX1" fmla="*/ 262890 w 720090"/>
              <a:gd name="connsiteY1" fmla="*/ 160020 h 617220"/>
              <a:gd name="connsiteX2" fmla="*/ 720090 w 720090"/>
              <a:gd name="connsiteY2" fmla="*/ 0 h 617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0090" h="617220">
                <a:moveTo>
                  <a:pt x="0" y="617220"/>
                </a:moveTo>
                <a:cubicBezTo>
                  <a:pt x="71437" y="440055"/>
                  <a:pt x="142875" y="262890"/>
                  <a:pt x="262890" y="160020"/>
                </a:cubicBezTo>
                <a:cubicBezTo>
                  <a:pt x="382905" y="57150"/>
                  <a:pt x="551497" y="28575"/>
                  <a:pt x="720090" y="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1623261" y="3383163"/>
            <a:ext cx="1567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alibri" pitchFamily="34" charset="0"/>
              </a:rPr>
              <a:t>0+5=5</a:t>
            </a:r>
            <a:r>
              <a:rPr lang="en-US" sz="1600" dirty="0">
                <a:latin typeface="Calibri" pitchFamily="34" charset="0"/>
              </a:rPr>
              <a:t> &lt; ∞ ? </a:t>
            </a:r>
            <a:r>
              <a:rPr lang="ru-RU" sz="1600" dirty="0">
                <a:latin typeface="Calibri" pitchFamily="34" charset="0"/>
              </a:rPr>
              <a:t>Да</a:t>
            </a:r>
          </a:p>
        </p:txBody>
      </p:sp>
      <p:sp>
        <p:nvSpPr>
          <p:cNvPr id="60" name="Полилиния 59"/>
          <p:cNvSpPr/>
          <p:nvPr/>
        </p:nvSpPr>
        <p:spPr>
          <a:xfrm>
            <a:off x="3109118" y="3287472"/>
            <a:ext cx="4240530" cy="992389"/>
          </a:xfrm>
          <a:custGeom>
            <a:avLst/>
            <a:gdLst>
              <a:gd name="connsiteX0" fmla="*/ 0 w 720090"/>
              <a:gd name="connsiteY0" fmla="*/ 617220 h 617220"/>
              <a:gd name="connsiteX1" fmla="*/ 262890 w 720090"/>
              <a:gd name="connsiteY1" fmla="*/ 160020 h 617220"/>
              <a:gd name="connsiteX2" fmla="*/ 720090 w 720090"/>
              <a:gd name="connsiteY2" fmla="*/ 0 h 617220"/>
              <a:gd name="connsiteX0" fmla="*/ 0 w 960120"/>
              <a:gd name="connsiteY0" fmla="*/ 411480 h 411480"/>
              <a:gd name="connsiteX1" fmla="*/ 502920 w 960120"/>
              <a:gd name="connsiteY1" fmla="*/ 160020 h 411480"/>
              <a:gd name="connsiteX2" fmla="*/ 960120 w 960120"/>
              <a:gd name="connsiteY2" fmla="*/ 0 h 411480"/>
              <a:gd name="connsiteX0" fmla="*/ 0 w 3634740"/>
              <a:gd name="connsiteY0" fmla="*/ 251593 h 276377"/>
              <a:gd name="connsiteX1" fmla="*/ 502920 w 3634740"/>
              <a:gd name="connsiteY1" fmla="*/ 133 h 276377"/>
              <a:gd name="connsiteX2" fmla="*/ 3634740 w 3634740"/>
              <a:gd name="connsiteY2" fmla="*/ 274453 h 276377"/>
              <a:gd name="connsiteX0" fmla="*/ 0 w 3634740"/>
              <a:gd name="connsiteY0" fmla="*/ 377242 h 401481"/>
              <a:gd name="connsiteX1" fmla="*/ 1531620 w 3634740"/>
              <a:gd name="connsiteY1" fmla="*/ 52 h 401481"/>
              <a:gd name="connsiteX2" fmla="*/ 3634740 w 3634740"/>
              <a:gd name="connsiteY2" fmla="*/ 400102 h 401481"/>
              <a:gd name="connsiteX0" fmla="*/ 0 w 4297680"/>
              <a:gd name="connsiteY0" fmla="*/ 398587 h 1027882"/>
              <a:gd name="connsiteX1" fmla="*/ 1531620 w 4297680"/>
              <a:gd name="connsiteY1" fmla="*/ 21397 h 1027882"/>
              <a:gd name="connsiteX2" fmla="*/ 4297680 w 4297680"/>
              <a:gd name="connsiteY2" fmla="*/ 1027237 h 1027882"/>
              <a:gd name="connsiteX0" fmla="*/ 0 w 4171950"/>
              <a:gd name="connsiteY0" fmla="*/ 237625 h 1061252"/>
              <a:gd name="connsiteX1" fmla="*/ 1405890 w 4171950"/>
              <a:gd name="connsiteY1" fmla="*/ 54745 h 1061252"/>
              <a:gd name="connsiteX2" fmla="*/ 4171950 w 4171950"/>
              <a:gd name="connsiteY2" fmla="*/ 1060585 h 1061252"/>
              <a:gd name="connsiteX0" fmla="*/ 0 w 4171950"/>
              <a:gd name="connsiteY0" fmla="*/ 177313 h 1001004"/>
              <a:gd name="connsiteX1" fmla="*/ 2354580 w 4171950"/>
              <a:gd name="connsiteY1" fmla="*/ 74443 h 1001004"/>
              <a:gd name="connsiteX2" fmla="*/ 4171950 w 4171950"/>
              <a:gd name="connsiteY2" fmla="*/ 1000273 h 1001004"/>
              <a:gd name="connsiteX0" fmla="*/ 0 w 4103370"/>
              <a:gd name="connsiteY0" fmla="*/ 180667 h 1050046"/>
              <a:gd name="connsiteX1" fmla="*/ 2354580 w 4103370"/>
              <a:gd name="connsiteY1" fmla="*/ 77797 h 1050046"/>
              <a:gd name="connsiteX2" fmla="*/ 4103370 w 4103370"/>
              <a:gd name="connsiteY2" fmla="*/ 1049347 h 1050046"/>
              <a:gd name="connsiteX0" fmla="*/ 0 w 4103370"/>
              <a:gd name="connsiteY0" fmla="*/ 180667 h 1049347"/>
              <a:gd name="connsiteX1" fmla="*/ 2354580 w 4103370"/>
              <a:gd name="connsiteY1" fmla="*/ 77797 h 1049347"/>
              <a:gd name="connsiteX2" fmla="*/ 4103370 w 4103370"/>
              <a:gd name="connsiteY2" fmla="*/ 1049347 h 1049347"/>
              <a:gd name="connsiteX0" fmla="*/ 0 w 4240530"/>
              <a:gd name="connsiteY0" fmla="*/ 195199 h 1041019"/>
              <a:gd name="connsiteX1" fmla="*/ 2491740 w 4240530"/>
              <a:gd name="connsiteY1" fmla="*/ 69469 h 1041019"/>
              <a:gd name="connsiteX2" fmla="*/ 4240530 w 4240530"/>
              <a:gd name="connsiteY2" fmla="*/ 1041019 h 1041019"/>
              <a:gd name="connsiteX0" fmla="*/ 0 w 4240530"/>
              <a:gd name="connsiteY0" fmla="*/ 187814 h 1033634"/>
              <a:gd name="connsiteX1" fmla="*/ 2491740 w 4240530"/>
              <a:gd name="connsiteY1" fmla="*/ 62084 h 1033634"/>
              <a:gd name="connsiteX2" fmla="*/ 4240530 w 4240530"/>
              <a:gd name="connsiteY2" fmla="*/ 1033634 h 1033634"/>
              <a:gd name="connsiteX0" fmla="*/ 0 w 4240530"/>
              <a:gd name="connsiteY0" fmla="*/ 146569 h 992389"/>
              <a:gd name="connsiteX1" fmla="*/ 2514600 w 4240530"/>
              <a:gd name="connsiteY1" fmla="*/ 77989 h 992389"/>
              <a:gd name="connsiteX2" fmla="*/ 4240530 w 4240530"/>
              <a:gd name="connsiteY2" fmla="*/ 992389 h 992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40530" h="992389">
                <a:moveTo>
                  <a:pt x="0" y="146569"/>
                </a:moveTo>
                <a:cubicBezTo>
                  <a:pt x="208597" y="3694"/>
                  <a:pt x="1807845" y="-62981"/>
                  <a:pt x="2514600" y="77989"/>
                </a:cubicBezTo>
                <a:cubicBezTo>
                  <a:pt x="3221355" y="218959"/>
                  <a:pt x="4106227" y="872374"/>
                  <a:pt x="4240530" y="992389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Прямая соединительная линия 30"/>
          <p:cNvCxnSpPr>
            <a:stCxn id="27" idx="1"/>
          </p:cNvCxnSpPr>
          <p:nvPr/>
        </p:nvCxnSpPr>
        <p:spPr>
          <a:xfrm flipH="1" flipV="1">
            <a:off x="2100834" y="3671850"/>
            <a:ext cx="43875" cy="250923"/>
          </a:xfrm>
          <a:prstGeom prst="line">
            <a:avLst/>
          </a:prstGeom>
          <a:noFill/>
          <a:ln w="19050">
            <a:solidFill>
              <a:srgbClr val="FFC00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76921936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338328"/>
            <a:ext cx="8229600" cy="1002440"/>
          </a:xfrm>
        </p:spPr>
        <p:txBody>
          <a:bodyPr>
            <a:noAutofit/>
          </a:bodyPr>
          <a:lstStyle/>
          <a:p>
            <a:r>
              <a:rPr lang="ru-RU" sz="3200" dirty="0"/>
              <a:t>Нахождение кратчайшего пути в неориентированном графе </a:t>
            </a:r>
          </a:p>
        </p:txBody>
      </p:sp>
      <p:grpSp>
        <p:nvGrpSpPr>
          <p:cNvPr id="57" name="Группа 56"/>
          <p:cNvGrpSpPr/>
          <p:nvPr/>
        </p:nvGrpSpPr>
        <p:grpSpPr>
          <a:xfrm>
            <a:off x="1775521" y="3501009"/>
            <a:ext cx="4896543" cy="2299497"/>
            <a:chOff x="1026508" y="2051405"/>
            <a:chExt cx="4625612" cy="2065534"/>
          </a:xfrm>
        </p:grpSpPr>
        <p:sp>
          <p:nvSpPr>
            <p:cNvPr id="4" name="Овал 3"/>
            <p:cNvSpPr/>
            <p:nvPr/>
          </p:nvSpPr>
          <p:spPr>
            <a:xfrm>
              <a:off x="1026508" y="292494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1871700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1871700" y="3643878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Прямая соединительная линия 7"/>
            <p:cNvCxnSpPr>
              <a:stCxn id="5" idx="4"/>
              <a:endCxn id="6" idx="0"/>
            </p:cNvCxnSpPr>
            <p:nvPr/>
          </p:nvCxnSpPr>
          <p:spPr>
            <a:xfrm>
              <a:off x="2051720" y="2564904"/>
              <a:ext cx="0" cy="107897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>
              <a:stCxn id="4" idx="7"/>
              <a:endCxn id="5" idx="3"/>
            </p:cNvCxnSpPr>
            <p:nvPr/>
          </p:nvCxnSpPr>
          <p:spPr>
            <a:xfrm flipV="1">
              <a:off x="1333821" y="2512177"/>
              <a:ext cx="590606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>
              <a:stCxn id="4" idx="5"/>
              <a:endCxn id="6" idx="1"/>
            </p:cNvCxnSpPr>
            <p:nvPr/>
          </p:nvCxnSpPr>
          <p:spPr>
            <a:xfrm>
              <a:off x="1333821" y="3232257"/>
              <a:ext cx="590606" cy="4643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325987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275856" y="3643878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49999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4499992" y="3650885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5292080" y="292494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Прямая соединительная линия 18"/>
            <p:cNvCxnSpPr>
              <a:stCxn id="6" idx="6"/>
              <a:endCxn id="14" idx="2"/>
            </p:cNvCxnSpPr>
            <p:nvPr/>
          </p:nvCxnSpPr>
          <p:spPr>
            <a:xfrm>
              <a:off x="2231740" y="3823898"/>
              <a:ext cx="10441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4" idx="6"/>
              <a:endCxn id="16" idx="2"/>
            </p:cNvCxnSpPr>
            <p:nvPr/>
          </p:nvCxnSpPr>
          <p:spPr>
            <a:xfrm>
              <a:off x="3635896" y="3823898"/>
              <a:ext cx="864096" cy="700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5" idx="6"/>
              <a:endCxn id="13" idx="2"/>
            </p:cNvCxnSpPr>
            <p:nvPr/>
          </p:nvCxnSpPr>
          <p:spPr>
            <a:xfrm>
              <a:off x="2231740" y="2384884"/>
              <a:ext cx="102813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3" idx="6"/>
              <a:endCxn id="15" idx="2"/>
            </p:cNvCxnSpPr>
            <p:nvPr/>
          </p:nvCxnSpPr>
          <p:spPr>
            <a:xfrm>
              <a:off x="3619912" y="2384884"/>
              <a:ext cx="8800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7" idx="3"/>
              <a:endCxn id="16" idx="7"/>
            </p:cNvCxnSpPr>
            <p:nvPr/>
          </p:nvCxnSpPr>
          <p:spPr>
            <a:xfrm flipH="1">
              <a:off x="4807305" y="3232257"/>
              <a:ext cx="537502" cy="47135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7" idx="1"/>
              <a:endCxn id="15" idx="5"/>
            </p:cNvCxnSpPr>
            <p:nvPr/>
          </p:nvCxnSpPr>
          <p:spPr>
            <a:xfrm flipH="1" flipV="1">
              <a:off x="4807305" y="2512177"/>
              <a:ext cx="537502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6" idx="7"/>
              <a:endCxn id="13" idx="3"/>
            </p:cNvCxnSpPr>
            <p:nvPr/>
          </p:nvCxnSpPr>
          <p:spPr>
            <a:xfrm flipV="1">
              <a:off x="2179013" y="2512177"/>
              <a:ext cx="1133586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3" idx="5"/>
              <a:endCxn id="16" idx="1"/>
            </p:cNvCxnSpPr>
            <p:nvPr/>
          </p:nvCxnSpPr>
          <p:spPr>
            <a:xfrm>
              <a:off x="3567185" y="2512177"/>
              <a:ext cx="985534" cy="119143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4" idx="1"/>
              <a:endCxn id="5" idx="5"/>
            </p:cNvCxnSpPr>
            <p:nvPr/>
          </p:nvCxnSpPr>
          <p:spPr>
            <a:xfrm flipH="1" flipV="1">
              <a:off x="2179013" y="2512177"/>
              <a:ext cx="114957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14" idx="7"/>
              <a:endCxn id="15" idx="3"/>
            </p:cNvCxnSpPr>
            <p:nvPr/>
          </p:nvCxnSpPr>
          <p:spPr>
            <a:xfrm flipV="1">
              <a:off x="3583169" y="2512177"/>
              <a:ext cx="96955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443698" y="245502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30076" y="3327273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43788" y="2915652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40864" y="3093311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43170" y="3070674"/>
              <a:ext cx="395537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ru-RU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70316" y="205285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70316" y="3758339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18704" y="205140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91342" y="255347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35896" y="3081048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48633" y="378518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05680" y="242996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41766" y="3324650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sp>
        <p:nvSpPr>
          <p:cNvPr id="58" name="Объект 2"/>
          <p:cNvSpPr>
            <a:spLocks noGrp="1"/>
          </p:cNvSpPr>
          <p:nvPr>
            <p:ph idx="1"/>
          </p:nvPr>
        </p:nvSpPr>
        <p:spPr>
          <a:xfrm>
            <a:off x="1881819" y="1412777"/>
            <a:ext cx="8246630" cy="1762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Calibri" pitchFamily="34" charset="0"/>
              </a:rPr>
              <a:t>Шаг 4. Для каждой невыделенной вершины выполним вычисление: суммируем стоимость пути до текущей вершины и вес ребра соединяющего ее с невыделенной вершиной. Если эта сумма меньше стоимости пути до невыделенной вершины, то присваиваем найденную стоимость невыделенной вершине, иначе, продолжаем считать прежнюю стоимость пути до невыделенной вершины минимальной.</a:t>
            </a:r>
          </a:p>
        </p:txBody>
      </p:sp>
      <p:sp>
        <p:nvSpPr>
          <p:cNvPr id="55" name="Прямоугольник 54"/>
          <p:cNvSpPr/>
          <p:nvPr/>
        </p:nvSpPr>
        <p:spPr>
          <a:xfrm>
            <a:off x="6960096" y="3386143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6960096" y="376410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6816080" y="3708204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7004050" y="3438526"/>
          <a:ext cx="3219450" cy="303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Формула" r:id="rId3" imgW="1955520" imgH="2031840" progId="Equation.3">
                  <p:embed/>
                </p:oleObj>
              </mc:Choice>
              <mc:Fallback>
                <p:oleObj name="Формула" r:id="rId3" imgW="1955520" imgH="2031840" progId="Equation.3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4050" y="3438526"/>
                        <a:ext cx="3219450" cy="303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1623261" y="3383163"/>
            <a:ext cx="1567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alibri" pitchFamily="34" charset="0"/>
              </a:rPr>
              <a:t>0+5=5</a:t>
            </a:r>
            <a:r>
              <a:rPr lang="en-US" sz="1600" dirty="0">
                <a:latin typeface="Calibri" pitchFamily="34" charset="0"/>
              </a:rPr>
              <a:t> &lt; ∞ ? </a:t>
            </a:r>
            <a:r>
              <a:rPr lang="ru-RU" sz="1600" dirty="0">
                <a:latin typeface="Calibri" pitchFamily="34" charset="0"/>
              </a:rPr>
              <a:t>Да</a:t>
            </a:r>
          </a:p>
        </p:txBody>
      </p:sp>
      <p:sp>
        <p:nvSpPr>
          <p:cNvPr id="60" name="Полилиния 59"/>
          <p:cNvSpPr/>
          <p:nvPr/>
        </p:nvSpPr>
        <p:spPr>
          <a:xfrm>
            <a:off x="3109118" y="3287472"/>
            <a:ext cx="4240530" cy="992389"/>
          </a:xfrm>
          <a:custGeom>
            <a:avLst/>
            <a:gdLst>
              <a:gd name="connsiteX0" fmla="*/ 0 w 720090"/>
              <a:gd name="connsiteY0" fmla="*/ 617220 h 617220"/>
              <a:gd name="connsiteX1" fmla="*/ 262890 w 720090"/>
              <a:gd name="connsiteY1" fmla="*/ 160020 h 617220"/>
              <a:gd name="connsiteX2" fmla="*/ 720090 w 720090"/>
              <a:gd name="connsiteY2" fmla="*/ 0 h 617220"/>
              <a:gd name="connsiteX0" fmla="*/ 0 w 960120"/>
              <a:gd name="connsiteY0" fmla="*/ 411480 h 411480"/>
              <a:gd name="connsiteX1" fmla="*/ 502920 w 960120"/>
              <a:gd name="connsiteY1" fmla="*/ 160020 h 411480"/>
              <a:gd name="connsiteX2" fmla="*/ 960120 w 960120"/>
              <a:gd name="connsiteY2" fmla="*/ 0 h 411480"/>
              <a:gd name="connsiteX0" fmla="*/ 0 w 3634740"/>
              <a:gd name="connsiteY0" fmla="*/ 251593 h 276377"/>
              <a:gd name="connsiteX1" fmla="*/ 502920 w 3634740"/>
              <a:gd name="connsiteY1" fmla="*/ 133 h 276377"/>
              <a:gd name="connsiteX2" fmla="*/ 3634740 w 3634740"/>
              <a:gd name="connsiteY2" fmla="*/ 274453 h 276377"/>
              <a:gd name="connsiteX0" fmla="*/ 0 w 3634740"/>
              <a:gd name="connsiteY0" fmla="*/ 377242 h 401481"/>
              <a:gd name="connsiteX1" fmla="*/ 1531620 w 3634740"/>
              <a:gd name="connsiteY1" fmla="*/ 52 h 401481"/>
              <a:gd name="connsiteX2" fmla="*/ 3634740 w 3634740"/>
              <a:gd name="connsiteY2" fmla="*/ 400102 h 401481"/>
              <a:gd name="connsiteX0" fmla="*/ 0 w 4297680"/>
              <a:gd name="connsiteY0" fmla="*/ 398587 h 1027882"/>
              <a:gd name="connsiteX1" fmla="*/ 1531620 w 4297680"/>
              <a:gd name="connsiteY1" fmla="*/ 21397 h 1027882"/>
              <a:gd name="connsiteX2" fmla="*/ 4297680 w 4297680"/>
              <a:gd name="connsiteY2" fmla="*/ 1027237 h 1027882"/>
              <a:gd name="connsiteX0" fmla="*/ 0 w 4171950"/>
              <a:gd name="connsiteY0" fmla="*/ 237625 h 1061252"/>
              <a:gd name="connsiteX1" fmla="*/ 1405890 w 4171950"/>
              <a:gd name="connsiteY1" fmla="*/ 54745 h 1061252"/>
              <a:gd name="connsiteX2" fmla="*/ 4171950 w 4171950"/>
              <a:gd name="connsiteY2" fmla="*/ 1060585 h 1061252"/>
              <a:gd name="connsiteX0" fmla="*/ 0 w 4171950"/>
              <a:gd name="connsiteY0" fmla="*/ 177313 h 1001004"/>
              <a:gd name="connsiteX1" fmla="*/ 2354580 w 4171950"/>
              <a:gd name="connsiteY1" fmla="*/ 74443 h 1001004"/>
              <a:gd name="connsiteX2" fmla="*/ 4171950 w 4171950"/>
              <a:gd name="connsiteY2" fmla="*/ 1000273 h 1001004"/>
              <a:gd name="connsiteX0" fmla="*/ 0 w 4103370"/>
              <a:gd name="connsiteY0" fmla="*/ 180667 h 1050046"/>
              <a:gd name="connsiteX1" fmla="*/ 2354580 w 4103370"/>
              <a:gd name="connsiteY1" fmla="*/ 77797 h 1050046"/>
              <a:gd name="connsiteX2" fmla="*/ 4103370 w 4103370"/>
              <a:gd name="connsiteY2" fmla="*/ 1049347 h 1050046"/>
              <a:gd name="connsiteX0" fmla="*/ 0 w 4103370"/>
              <a:gd name="connsiteY0" fmla="*/ 180667 h 1049347"/>
              <a:gd name="connsiteX1" fmla="*/ 2354580 w 4103370"/>
              <a:gd name="connsiteY1" fmla="*/ 77797 h 1049347"/>
              <a:gd name="connsiteX2" fmla="*/ 4103370 w 4103370"/>
              <a:gd name="connsiteY2" fmla="*/ 1049347 h 1049347"/>
              <a:gd name="connsiteX0" fmla="*/ 0 w 4240530"/>
              <a:gd name="connsiteY0" fmla="*/ 195199 h 1041019"/>
              <a:gd name="connsiteX1" fmla="*/ 2491740 w 4240530"/>
              <a:gd name="connsiteY1" fmla="*/ 69469 h 1041019"/>
              <a:gd name="connsiteX2" fmla="*/ 4240530 w 4240530"/>
              <a:gd name="connsiteY2" fmla="*/ 1041019 h 1041019"/>
              <a:gd name="connsiteX0" fmla="*/ 0 w 4240530"/>
              <a:gd name="connsiteY0" fmla="*/ 187814 h 1033634"/>
              <a:gd name="connsiteX1" fmla="*/ 2491740 w 4240530"/>
              <a:gd name="connsiteY1" fmla="*/ 62084 h 1033634"/>
              <a:gd name="connsiteX2" fmla="*/ 4240530 w 4240530"/>
              <a:gd name="connsiteY2" fmla="*/ 1033634 h 1033634"/>
              <a:gd name="connsiteX0" fmla="*/ 0 w 4240530"/>
              <a:gd name="connsiteY0" fmla="*/ 146569 h 992389"/>
              <a:gd name="connsiteX1" fmla="*/ 2514600 w 4240530"/>
              <a:gd name="connsiteY1" fmla="*/ 77989 h 992389"/>
              <a:gd name="connsiteX2" fmla="*/ 4240530 w 4240530"/>
              <a:gd name="connsiteY2" fmla="*/ 992389 h 992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40530" h="992389">
                <a:moveTo>
                  <a:pt x="0" y="146569"/>
                </a:moveTo>
                <a:cubicBezTo>
                  <a:pt x="208597" y="3694"/>
                  <a:pt x="1807845" y="-62981"/>
                  <a:pt x="2514600" y="77989"/>
                </a:cubicBezTo>
                <a:cubicBezTo>
                  <a:pt x="3221355" y="218959"/>
                  <a:pt x="4106227" y="872374"/>
                  <a:pt x="4240530" y="992389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олилиния 6"/>
          <p:cNvSpPr/>
          <p:nvPr/>
        </p:nvSpPr>
        <p:spPr>
          <a:xfrm>
            <a:off x="1814106" y="4961621"/>
            <a:ext cx="777240" cy="640080"/>
          </a:xfrm>
          <a:custGeom>
            <a:avLst/>
            <a:gdLst>
              <a:gd name="connsiteX0" fmla="*/ 0 w 777240"/>
              <a:gd name="connsiteY0" fmla="*/ 0 h 640080"/>
              <a:gd name="connsiteX1" fmla="*/ 308610 w 777240"/>
              <a:gd name="connsiteY1" fmla="*/ 434340 h 640080"/>
              <a:gd name="connsiteX2" fmla="*/ 777240 w 777240"/>
              <a:gd name="connsiteY2" fmla="*/ 64008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7240" h="640080">
                <a:moveTo>
                  <a:pt x="0" y="0"/>
                </a:moveTo>
                <a:cubicBezTo>
                  <a:pt x="89535" y="163830"/>
                  <a:pt x="179070" y="327660"/>
                  <a:pt x="308610" y="434340"/>
                </a:cubicBezTo>
                <a:cubicBezTo>
                  <a:pt x="438150" y="541020"/>
                  <a:pt x="607695" y="590550"/>
                  <a:pt x="777240" y="64008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1692083" y="5744686"/>
            <a:ext cx="1567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alibri" pitchFamily="34" charset="0"/>
              </a:rPr>
              <a:t>0+2=2</a:t>
            </a:r>
            <a:r>
              <a:rPr lang="en-US" sz="1600" dirty="0">
                <a:latin typeface="Calibri" pitchFamily="34" charset="0"/>
              </a:rPr>
              <a:t> &lt; ∞ ? </a:t>
            </a:r>
            <a:r>
              <a:rPr lang="ru-RU" sz="1600" dirty="0">
                <a:latin typeface="Calibri" pitchFamily="34" charset="0"/>
              </a:rPr>
              <a:t>Да</a:t>
            </a:r>
          </a:p>
        </p:txBody>
      </p:sp>
      <p:sp>
        <p:nvSpPr>
          <p:cNvPr id="9" name="Полилиния 8"/>
          <p:cNvSpPr/>
          <p:nvPr/>
        </p:nvSpPr>
        <p:spPr>
          <a:xfrm>
            <a:off x="3067050" y="4411981"/>
            <a:ext cx="4777740" cy="1823199"/>
          </a:xfrm>
          <a:custGeom>
            <a:avLst/>
            <a:gdLst>
              <a:gd name="connsiteX0" fmla="*/ 0 w 4777740"/>
              <a:gd name="connsiteY0" fmla="*/ 1680210 h 1924207"/>
              <a:gd name="connsiteX1" fmla="*/ 3177540 w 4777740"/>
              <a:gd name="connsiteY1" fmla="*/ 1783080 h 1924207"/>
              <a:gd name="connsiteX2" fmla="*/ 4777740 w 4777740"/>
              <a:gd name="connsiteY2" fmla="*/ 0 h 1924207"/>
              <a:gd name="connsiteX0" fmla="*/ 0 w 4777740"/>
              <a:gd name="connsiteY0" fmla="*/ 1680210 h 1823199"/>
              <a:gd name="connsiteX1" fmla="*/ 3097530 w 4777740"/>
              <a:gd name="connsiteY1" fmla="*/ 1611630 h 1823199"/>
              <a:gd name="connsiteX2" fmla="*/ 4777740 w 4777740"/>
              <a:gd name="connsiteY2" fmla="*/ 0 h 1823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77740" h="1823199">
                <a:moveTo>
                  <a:pt x="0" y="1680210"/>
                </a:moveTo>
                <a:cubicBezTo>
                  <a:pt x="1190625" y="1871662"/>
                  <a:pt x="2301240" y="1891665"/>
                  <a:pt x="3097530" y="1611630"/>
                </a:cubicBezTo>
                <a:cubicBezTo>
                  <a:pt x="3893820" y="1331595"/>
                  <a:pt x="4375785" y="751522"/>
                  <a:pt x="4777740" y="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олилиния 62"/>
          <p:cNvSpPr/>
          <p:nvPr/>
        </p:nvSpPr>
        <p:spPr>
          <a:xfrm>
            <a:off x="1881818" y="3762752"/>
            <a:ext cx="720090" cy="617220"/>
          </a:xfrm>
          <a:custGeom>
            <a:avLst/>
            <a:gdLst>
              <a:gd name="connsiteX0" fmla="*/ 0 w 720090"/>
              <a:gd name="connsiteY0" fmla="*/ 617220 h 617220"/>
              <a:gd name="connsiteX1" fmla="*/ 262890 w 720090"/>
              <a:gd name="connsiteY1" fmla="*/ 160020 h 617220"/>
              <a:gd name="connsiteX2" fmla="*/ 720090 w 720090"/>
              <a:gd name="connsiteY2" fmla="*/ 0 h 617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0090" h="617220">
                <a:moveTo>
                  <a:pt x="0" y="617220"/>
                </a:moveTo>
                <a:cubicBezTo>
                  <a:pt x="71437" y="440055"/>
                  <a:pt x="142875" y="262890"/>
                  <a:pt x="262890" y="160020"/>
                </a:cubicBezTo>
                <a:cubicBezTo>
                  <a:pt x="382905" y="57150"/>
                  <a:pt x="551497" y="28575"/>
                  <a:pt x="720090" y="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4" name="Прямая соединительная линия 63"/>
          <p:cNvCxnSpPr>
            <a:stCxn id="63" idx="1"/>
          </p:cNvCxnSpPr>
          <p:nvPr/>
        </p:nvCxnSpPr>
        <p:spPr>
          <a:xfrm flipH="1" flipV="1">
            <a:off x="2100834" y="3671850"/>
            <a:ext cx="43875" cy="250923"/>
          </a:xfrm>
          <a:prstGeom prst="line">
            <a:avLst/>
          </a:prstGeom>
          <a:noFill/>
          <a:ln w="19050">
            <a:solidFill>
              <a:srgbClr val="FFC00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Прямая соединительная линия 17"/>
          <p:cNvCxnSpPr>
            <a:stCxn id="7" idx="1"/>
          </p:cNvCxnSpPr>
          <p:nvPr/>
        </p:nvCxnSpPr>
        <p:spPr>
          <a:xfrm flipH="1">
            <a:off x="2100834" y="5395962"/>
            <a:ext cx="21883" cy="348725"/>
          </a:xfrm>
          <a:prstGeom prst="line">
            <a:avLst/>
          </a:prstGeom>
          <a:noFill/>
          <a:ln w="19050">
            <a:solidFill>
              <a:srgbClr val="FFC00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79941024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338328"/>
            <a:ext cx="8229600" cy="1002440"/>
          </a:xfrm>
        </p:spPr>
        <p:txBody>
          <a:bodyPr>
            <a:noAutofit/>
          </a:bodyPr>
          <a:lstStyle/>
          <a:p>
            <a:r>
              <a:rPr lang="ru-RU" sz="3200" dirty="0"/>
              <a:t>Нахождение кратчайшего пути в неориентированном графе </a:t>
            </a:r>
          </a:p>
        </p:txBody>
      </p:sp>
      <p:grpSp>
        <p:nvGrpSpPr>
          <p:cNvPr id="57" name="Группа 56"/>
          <p:cNvGrpSpPr/>
          <p:nvPr/>
        </p:nvGrpSpPr>
        <p:grpSpPr>
          <a:xfrm>
            <a:off x="1775521" y="3501009"/>
            <a:ext cx="4896543" cy="2299497"/>
            <a:chOff x="1026508" y="2051405"/>
            <a:chExt cx="4625612" cy="2065534"/>
          </a:xfrm>
        </p:grpSpPr>
        <p:sp>
          <p:nvSpPr>
            <p:cNvPr id="4" name="Овал 3"/>
            <p:cNvSpPr/>
            <p:nvPr/>
          </p:nvSpPr>
          <p:spPr>
            <a:xfrm>
              <a:off x="1026508" y="292494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1871700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1871700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Прямая соединительная линия 7"/>
            <p:cNvCxnSpPr>
              <a:stCxn id="5" idx="4"/>
              <a:endCxn id="6" idx="0"/>
            </p:cNvCxnSpPr>
            <p:nvPr/>
          </p:nvCxnSpPr>
          <p:spPr>
            <a:xfrm>
              <a:off x="2051720" y="2564904"/>
              <a:ext cx="0" cy="107897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>
              <a:stCxn id="4" idx="7"/>
              <a:endCxn id="5" idx="3"/>
            </p:cNvCxnSpPr>
            <p:nvPr/>
          </p:nvCxnSpPr>
          <p:spPr>
            <a:xfrm flipV="1">
              <a:off x="1333821" y="2512177"/>
              <a:ext cx="590606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>
              <a:stCxn id="4" idx="5"/>
              <a:endCxn id="6" idx="1"/>
            </p:cNvCxnSpPr>
            <p:nvPr/>
          </p:nvCxnSpPr>
          <p:spPr>
            <a:xfrm>
              <a:off x="1333821" y="3232257"/>
              <a:ext cx="590606" cy="4643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325987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275856" y="3643878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49999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4499992" y="3650885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5292080" y="292494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Прямая соединительная линия 18"/>
            <p:cNvCxnSpPr>
              <a:stCxn id="6" idx="6"/>
              <a:endCxn id="14" idx="2"/>
            </p:cNvCxnSpPr>
            <p:nvPr/>
          </p:nvCxnSpPr>
          <p:spPr>
            <a:xfrm>
              <a:off x="2231740" y="3823898"/>
              <a:ext cx="10441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4" idx="6"/>
              <a:endCxn id="16" idx="2"/>
            </p:cNvCxnSpPr>
            <p:nvPr/>
          </p:nvCxnSpPr>
          <p:spPr>
            <a:xfrm>
              <a:off x="3635896" y="3823898"/>
              <a:ext cx="864096" cy="700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5" idx="6"/>
              <a:endCxn id="13" idx="2"/>
            </p:cNvCxnSpPr>
            <p:nvPr/>
          </p:nvCxnSpPr>
          <p:spPr>
            <a:xfrm>
              <a:off x="2231740" y="2384884"/>
              <a:ext cx="102813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3" idx="6"/>
              <a:endCxn id="15" idx="2"/>
            </p:cNvCxnSpPr>
            <p:nvPr/>
          </p:nvCxnSpPr>
          <p:spPr>
            <a:xfrm>
              <a:off x="3619912" y="2384884"/>
              <a:ext cx="8800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7" idx="3"/>
              <a:endCxn id="16" idx="7"/>
            </p:cNvCxnSpPr>
            <p:nvPr/>
          </p:nvCxnSpPr>
          <p:spPr>
            <a:xfrm flipH="1">
              <a:off x="4807305" y="3232257"/>
              <a:ext cx="537502" cy="47135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7" idx="1"/>
              <a:endCxn id="15" idx="5"/>
            </p:cNvCxnSpPr>
            <p:nvPr/>
          </p:nvCxnSpPr>
          <p:spPr>
            <a:xfrm flipH="1" flipV="1">
              <a:off x="4807305" y="2512177"/>
              <a:ext cx="537502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6" idx="7"/>
              <a:endCxn id="13" idx="3"/>
            </p:cNvCxnSpPr>
            <p:nvPr/>
          </p:nvCxnSpPr>
          <p:spPr>
            <a:xfrm flipV="1">
              <a:off x="2179013" y="2512177"/>
              <a:ext cx="1133586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3" idx="5"/>
              <a:endCxn id="16" idx="1"/>
            </p:cNvCxnSpPr>
            <p:nvPr/>
          </p:nvCxnSpPr>
          <p:spPr>
            <a:xfrm>
              <a:off x="3567185" y="2512177"/>
              <a:ext cx="985534" cy="119143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4" idx="1"/>
              <a:endCxn id="5" idx="5"/>
            </p:cNvCxnSpPr>
            <p:nvPr/>
          </p:nvCxnSpPr>
          <p:spPr>
            <a:xfrm flipH="1" flipV="1">
              <a:off x="2179013" y="2512177"/>
              <a:ext cx="114957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14" idx="7"/>
              <a:endCxn id="15" idx="3"/>
            </p:cNvCxnSpPr>
            <p:nvPr/>
          </p:nvCxnSpPr>
          <p:spPr>
            <a:xfrm flipV="1">
              <a:off x="3583169" y="2512177"/>
              <a:ext cx="96955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443698" y="245502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30076" y="3327273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43788" y="2915652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40864" y="3093311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43170" y="3070674"/>
              <a:ext cx="395537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ru-RU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70316" y="205285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70316" y="3758339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18704" y="205140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91342" y="255347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35896" y="3081048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48633" y="378518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05680" y="242996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41766" y="3324650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sp>
        <p:nvSpPr>
          <p:cNvPr id="58" name="Объект 2"/>
          <p:cNvSpPr>
            <a:spLocks noGrp="1"/>
          </p:cNvSpPr>
          <p:nvPr>
            <p:ph idx="1"/>
          </p:nvPr>
        </p:nvSpPr>
        <p:spPr>
          <a:xfrm>
            <a:off x="1881819" y="1412777"/>
            <a:ext cx="8246630" cy="1368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Calibri" pitchFamily="34" charset="0"/>
              </a:rPr>
              <a:t>Шаг 5. Среди невыделенных вершин выбирается вершина с минимальной стоимостью пути до нее. Если такой вершины нет (стоимость путей до всех вершин равна ∞), то путь не существует и алгоритм завершается, иначе текущей вершиной становится найденная, и она же выделяется</a:t>
            </a:r>
          </a:p>
        </p:txBody>
      </p:sp>
      <p:sp>
        <p:nvSpPr>
          <p:cNvPr id="55" name="Прямоугольник 54"/>
          <p:cNvSpPr/>
          <p:nvPr/>
        </p:nvSpPr>
        <p:spPr>
          <a:xfrm>
            <a:off x="6960096" y="3386143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6960096" y="376410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6816080" y="3708204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7004050" y="3438526"/>
          <a:ext cx="3219450" cy="303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Формула" r:id="rId3" imgW="1955520" imgH="2031840" progId="Equation.3">
                  <p:embed/>
                </p:oleObj>
              </mc:Choice>
              <mc:Fallback>
                <p:oleObj name="Формула" r:id="rId3" imgW="1955520" imgH="2031840" progId="Equation.3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4050" y="3438526"/>
                        <a:ext cx="3219450" cy="303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Прямоугольник 60"/>
          <p:cNvSpPr/>
          <p:nvPr/>
        </p:nvSpPr>
        <p:spPr>
          <a:xfrm>
            <a:off x="7824192" y="4116884"/>
            <a:ext cx="236104" cy="28800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/>
          <p:cNvSpPr/>
          <p:nvPr/>
        </p:nvSpPr>
        <p:spPr>
          <a:xfrm rot="17974595">
            <a:off x="6868393" y="4946184"/>
            <a:ext cx="1186550" cy="17092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7824250" y="3383280"/>
            <a:ext cx="236104" cy="28800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849759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338328"/>
            <a:ext cx="8229600" cy="1002440"/>
          </a:xfrm>
        </p:spPr>
        <p:txBody>
          <a:bodyPr>
            <a:noAutofit/>
          </a:bodyPr>
          <a:lstStyle/>
          <a:p>
            <a:r>
              <a:rPr lang="ru-RU" sz="3200" dirty="0"/>
              <a:t>Нахождение кратчайшего пути в неориентированном графе </a:t>
            </a:r>
          </a:p>
        </p:txBody>
      </p:sp>
      <p:grpSp>
        <p:nvGrpSpPr>
          <p:cNvPr id="57" name="Группа 56"/>
          <p:cNvGrpSpPr/>
          <p:nvPr/>
        </p:nvGrpSpPr>
        <p:grpSpPr>
          <a:xfrm>
            <a:off x="1775521" y="3501009"/>
            <a:ext cx="4896543" cy="2299497"/>
            <a:chOff x="1026508" y="2051405"/>
            <a:chExt cx="4625612" cy="2065534"/>
          </a:xfrm>
        </p:grpSpPr>
        <p:sp>
          <p:nvSpPr>
            <p:cNvPr id="4" name="Овал 3"/>
            <p:cNvSpPr/>
            <p:nvPr/>
          </p:nvSpPr>
          <p:spPr>
            <a:xfrm>
              <a:off x="1026508" y="292494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1871700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1871700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Прямая соединительная линия 7"/>
            <p:cNvCxnSpPr>
              <a:stCxn id="5" idx="4"/>
              <a:endCxn id="6" idx="0"/>
            </p:cNvCxnSpPr>
            <p:nvPr/>
          </p:nvCxnSpPr>
          <p:spPr>
            <a:xfrm>
              <a:off x="2051720" y="2564904"/>
              <a:ext cx="0" cy="107897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>
              <a:stCxn id="4" idx="7"/>
              <a:endCxn id="5" idx="3"/>
            </p:cNvCxnSpPr>
            <p:nvPr/>
          </p:nvCxnSpPr>
          <p:spPr>
            <a:xfrm flipV="1">
              <a:off x="1333821" y="2512177"/>
              <a:ext cx="590606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>
              <a:stCxn id="4" idx="5"/>
              <a:endCxn id="6" idx="1"/>
            </p:cNvCxnSpPr>
            <p:nvPr/>
          </p:nvCxnSpPr>
          <p:spPr>
            <a:xfrm>
              <a:off x="1333821" y="3232257"/>
              <a:ext cx="590606" cy="4643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325987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275856" y="3643878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49999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4499992" y="3650885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5292080" y="292494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Прямая соединительная линия 18"/>
            <p:cNvCxnSpPr>
              <a:stCxn id="6" idx="6"/>
              <a:endCxn id="14" idx="2"/>
            </p:cNvCxnSpPr>
            <p:nvPr/>
          </p:nvCxnSpPr>
          <p:spPr>
            <a:xfrm>
              <a:off x="2231740" y="3823898"/>
              <a:ext cx="10441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4" idx="6"/>
              <a:endCxn id="16" idx="2"/>
            </p:cNvCxnSpPr>
            <p:nvPr/>
          </p:nvCxnSpPr>
          <p:spPr>
            <a:xfrm>
              <a:off x="3635896" y="3823898"/>
              <a:ext cx="864096" cy="700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5" idx="6"/>
              <a:endCxn id="13" idx="2"/>
            </p:cNvCxnSpPr>
            <p:nvPr/>
          </p:nvCxnSpPr>
          <p:spPr>
            <a:xfrm>
              <a:off x="2231740" y="2384884"/>
              <a:ext cx="102813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3" idx="6"/>
              <a:endCxn id="15" idx="2"/>
            </p:cNvCxnSpPr>
            <p:nvPr/>
          </p:nvCxnSpPr>
          <p:spPr>
            <a:xfrm>
              <a:off x="3619912" y="2384884"/>
              <a:ext cx="8800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7" idx="3"/>
              <a:endCxn id="16" idx="7"/>
            </p:cNvCxnSpPr>
            <p:nvPr/>
          </p:nvCxnSpPr>
          <p:spPr>
            <a:xfrm flipH="1">
              <a:off x="4807305" y="3232257"/>
              <a:ext cx="537502" cy="47135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7" idx="1"/>
              <a:endCxn id="15" idx="5"/>
            </p:cNvCxnSpPr>
            <p:nvPr/>
          </p:nvCxnSpPr>
          <p:spPr>
            <a:xfrm flipH="1" flipV="1">
              <a:off x="4807305" y="2512177"/>
              <a:ext cx="537502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6" idx="7"/>
              <a:endCxn id="13" idx="3"/>
            </p:cNvCxnSpPr>
            <p:nvPr/>
          </p:nvCxnSpPr>
          <p:spPr>
            <a:xfrm flipV="1">
              <a:off x="2179013" y="2512177"/>
              <a:ext cx="1133586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3" idx="5"/>
              <a:endCxn id="16" idx="1"/>
            </p:cNvCxnSpPr>
            <p:nvPr/>
          </p:nvCxnSpPr>
          <p:spPr>
            <a:xfrm>
              <a:off x="3567185" y="2512177"/>
              <a:ext cx="985534" cy="119143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4" idx="1"/>
              <a:endCxn id="5" idx="5"/>
            </p:cNvCxnSpPr>
            <p:nvPr/>
          </p:nvCxnSpPr>
          <p:spPr>
            <a:xfrm flipH="1" flipV="1">
              <a:off x="2179013" y="2512177"/>
              <a:ext cx="114957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14" idx="7"/>
              <a:endCxn id="15" idx="3"/>
            </p:cNvCxnSpPr>
            <p:nvPr/>
          </p:nvCxnSpPr>
          <p:spPr>
            <a:xfrm flipV="1">
              <a:off x="3583169" y="2512177"/>
              <a:ext cx="96955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443698" y="245502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30076" y="3327273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43788" y="2915652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40864" y="3093311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43170" y="3070674"/>
              <a:ext cx="395537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ru-RU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70316" y="205285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70316" y="3758339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18704" y="205140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91342" y="255347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35896" y="3081048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48633" y="378518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05680" y="242996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41766" y="3324650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sp>
        <p:nvSpPr>
          <p:cNvPr id="55" name="Прямоугольник 54"/>
          <p:cNvSpPr/>
          <p:nvPr/>
        </p:nvSpPr>
        <p:spPr>
          <a:xfrm>
            <a:off x="6960096" y="3386143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6960096" y="376410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6816080" y="3708204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7004050" y="3438526"/>
          <a:ext cx="3219450" cy="303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Формула" r:id="rId3" imgW="1955520" imgH="2031840" progId="Equation.3">
                  <p:embed/>
                </p:oleObj>
              </mc:Choice>
              <mc:Fallback>
                <p:oleObj name="Формула" r:id="rId3" imgW="1955520" imgH="2031840" progId="Equation.3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4050" y="3438526"/>
                        <a:ext cx="3219450" cy="303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Прямоугольник 60"/>
          <p:cNvSpPr/>
          <p:nvPr/>
        </p:nvSpPr>
        <p:spPr>
          <a:xfrm>
            <a:off x="7824192" y="4116884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7824250" y="338328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1629748" y="5802982"/>
            <a:ext cx="1567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alibri" pitchFamily="34" charset="0"/>
              </a:rPr>
              <a:t>2+2=4</a:t>
            </a:r>
            <a:r>
              <a:rPr lang="en-US" sz="1600" dirty="0">
                <a:latin typeface="Calibri" pitchFamily="34" charset="0"/>
              </a:rPr>
              <a:t> &lt; </a:t>
            </a:r>
            <a:r>
              <a:rPr lang="ru-RU" sz="1600" dirty="0">
                <a:latin typeface="Calibri" pitchFamily="34" charset="0"/>
              </a:rPr>
              <a:t>5</a:t>
            </a:r>
            <a:r>
              <a:rPr lang="en-US" sz="1600" dirty="0">
                <a:latin typeface="Calibri" pitchFamily="34" charset="0"/>
              </a:rPr>
              <a:t> ? </a:t>
            </a:r>
            <a:r>
              <a:rPr lang="ru-RU" sz="1600" dirty="0">
                <a:latin typeface="Calibri" pitchFamily="34" charset="0"/>
              </a:rPr>
              <a:t>Да</a:t>
            </a:r>
          </a:p>
        </p:txBody>
      </p:sp>
      <p:sp>
        <p:nvSpPr>
          <p:cNvPr id="9" name="Полилиния 8"/>
          <p:cNvSpPr/>
          <p:nvPr/>
        </p:nvSpPr>
        <p:spPr>
          <a:xfrm>
            <a:off x="2471396" y="4126230"/>
            <a:ext cx="321334" cy="1108710"/>
          </a:xfrm>
          <a:custGeom>
            <a:avLst/>
            <a:gdLst>
              <a:gd name="connsiteX0" fmla="*/ 321334 w 321334"/>
              <a:gd name="connsiteY0" fmla="*/ 1108710 h 1108710"/>
              <a:gd name="connsiteX1" fmla="*/ 1294 w 321334"/>
              <a:gd name="connsiteY1" fmla="*/ 594360 h 1108710"/>
              <a:gd name="connsiteX2" fmla="*/ 229894 w 321334"/>
              <a:gd name="connsiteY2" fmla="*/ 0 h 1108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334" h="1108710">
                <a:moveTo>
                  <a:pt x="321334" y="1108710"/>
                </a:moveTo>
                <a:cubicBezTo>
                  <a:pt x="168934" y="943927"/>
                  <a:pt x="16534" y="779145"/>
                  <a:pt x="1294" y="594360"/>
                </a:cubicBezTo>
                <a:cubicBezTo>
                  <a:pt x="-13946" y="409575"/>
                  <a:pt x="107974" y="204787"/>
                  <a:pt x="229894" y="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единительная линия 19"/>
          <p:cNvCxnSpPr>
            <a:stCxn id="62" idx="0"/>
            <a:endCxn id="9" idx="1"/>
          </p:cNvCxnSpPr>
          <p:nvPr/>
        </p:nvCxnSpPr>
        <p:spPr>
          <a:xfrm flipV="1">
            <a:off x="2413432" y="4720590"/>
            <a:ext cx="59258" cy="1082392"/>
          </a:xfrm>
          <a:prstGeom prst="line">
            <a:avLst/>
          </a:prstGeom>
          <a:noFill/>
          <a:ln w="19050">
            <a:solidFill>
              <a:srgbClr val="FFC00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Полилиния 26"/>
          <p:cNvSpPr/>
          <p:nvPr/>
        </p:nvSpPr>
        <p:spPr>
          <a:xfrm>
            <a:off x="3101340" y="4777741"/>
            <a:ext cx="4274820" cy="1254397"/>
          </a:xfrm>
          <a:custGeom>
            <a:avLst/>
            <a:gdLst>
              <a:gd name="connsiteX0" fmla="*/ 0 w 4274820"/>
              <a:gd name="connsiteY0" fmla="*/ 1234440 h 1254397"/>
              <a:gd name="connsiteX1" fmla="*/ 2754630 w 4274820"/>
              <a:gd name="connsiteY1" fmla="*/ 1085850 h 1254397"/>
              <a:gd name="connsiteX2" fmla="*/ 4274820 w 4274820"/>
              <a:gd name="connsiteY2" fmla="*/ 0 h 1254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74820" h="1254397">
                <a:moveTo>
                  <a:pt x="0" y="1234440"/>
                </a:moveTo>
                <a:cubicBezTo>
                  <a:pt x="1021080" y="1263015"/>
                  <a:pt x="2042160" y="1291590"/>
                  <a:pt x="2754630" y="1085850"/>
                </a:cubicBezTo>
                <a:cubicBezTo>
                  <a:pt x="3467100" y="880110"/>
                  <a:pt x="3870960" y="440055"/>
                  <a:pt x="4274820" y="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бъект 2"/>
          <p:cNvSpPr>
            <a:spLocks noGrp="1"/>
          </p:cNvSpPr>
          <p:nvPr>
            <p:ph idx="1"/>
          </p:nvPr>
        </p:nvSpPr>
        <p:spPr>
          <a:xfrm>
            <a:off x="1881819" y="1412777"/>
            <a:ext cx="8246630" cy="1762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Calibri" pitchFamily="34" charset="0"/>
              </a:rPr>
              <a:t>Шаг 4. Для каждой невыделенной вершины выполним вычисление: суммируем стоимость пути до текущей вершины и вес ребра соединяющего ее с невыделенной вершиной. Если эта сумма меньше стоимости пути до невыделенной вершины, то присваиваем найденную стоимость невыделенной вершине, иначе, продолжаем считать прежнюю стоимость пути до невыделенной вершины минимальной.</a:t>
            </a:r>
          </a:p>
        </p:txBody>
      </p:sp>
    </p:spTree>
    <p:extLst>
      <p:ext uri="{BB962C8B-B14F-4D97-AF65-F5344CB8AC3E}">
        <p14:creationId xmlns:p14="http://schemas.microsoft.com/office/powerpoint/2010/main" val="88154461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338328"/>
            <a:ext cx="8229600" cy="1002440"/>
          </a:xfrm>
        </p:spPr>
        <p:txBody>
          <a:bodyPr>
            <a:noAutofit/>
          </a:bodyPr>
          <a:lstStyle/>
          <a:p>
            <a:r>
              <a:rPr lang="ru-RU" sz="3200" dirty="0"/>
              <a:t>Нахождение кратчайшего пути в неориентированном графе </a:t>
            </a:r>
          </a:p>
        </p:txBody>
      </p:sp>
      <p:grpSp>
        <p:nvGrpSpPr>
          <p:cNvPr id="57" name="Группа 56"/>
          <p:cNvGrpSpPr/>
          <p:nvPr/>
        </p:nvGrpSpPr>
        <p:grpSpPr>
          <a:xfrm>
            <a:off x="1775521" y="3501009"/>
            <a:ext cx="4896543" cy="2299497"/>
            <a:chOff x="1026508" y="2051405"/>
            <a:chExt cx="4625612" cy="2065534"/>
          </a:xfrm>
        </p:grpSpPr>
        <p:sp>
          <p:nvSpPr>
            <p:cNvPr id="4" name="Овал 3"/>
            <p:cNvSpPr/>
            <p:nvPr/>
          </p:nvSpPr>
          <p:spPr>
            <a:xfrm>
              <a:off x="1026508" y="292494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1871700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1871700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Прямая соединительная линия 7"/>
            <p:cNvCxnSpPr>
              <a:stCxn id="5" idx="4"/>
              <a:endCxn id="6" idx="0"/>
            </p:cNvCxnSpPr>
            <p:nvPr/>
          </p:nvCxnSpPr>
          <p:spPr>
            <a:xfrm>
              <a:off x="2051720" y="2564904"/>
              <a:ext cx="0" cy="107897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>
              <a:stCxn id="4" idx="7"/>
              <a:endCxn id="5" idx="3"/>
            </p:cNvCxnSpPr>
            <p:nvPr/>
          </p:nvCxnSpPr>
          <p:spPr>
            <a:xfrm flipV="1">
              <a:off x="1333821" y="2512177"/>
              <a:ext cx="590606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>
              <a:stCxn id="4" idx="5"/>
              <a:endCxn id="6" idx="1"/>
            </p:cNvCxnSpPr>
            <p:nvPr/>
          </p:nvCxnSpPr>
          <p:spPr>
            <a:xfrm>
              <a:off x="1333821" y="3232257"/>
              <a:ext cx="590606" cy="4643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325987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275856" y="3643878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49999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4499992" y="3650885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5292080" y="292494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Прямая соединительная линия 18"/>
            <p:cNvCxnSpPr>
              <a:stCxn id="6" idx="6"/>
              <a:endCxn id="14" idx="2"/>
            </p:cNvCxnSpPr>
            <p:nvPr/>
          </p:nvCxnSpPr>
          <p:spPr>
            <a:xfrm>
              <a:off x="2231740" y="3823898"/>
              <a:ext cx="10441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4" idx="6"/>
              <a:endCxn id="16" idx="2"/>
            </p:cNvCxnSpPr>
            <p:nvPr/>
          </p:nvCxnSpPr>
          <p:spPr>
            <a:xfrm>
              <a:off x="3635896" y="3823898"/>
              <a:ext cx="864096" cy="700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5" idx="6"/>
              <a:endCxn id="13" idx="2"/>
            </p:cNvCxnSpPr>
            <p:nvPr/>
          </p:nvCxnSpPr>
          <p:spPr>
            <a:xfrm>
              <a:off x="2231740" y="2384884"/>
              <a:ext cx="102813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3" idx="6"/>
              <a:endCxn id="15" idx="2"/>
            </p:cNvCxnSpPr>
            <p:nvPr/>
          </p:nvCxnSpPr>
          <p:spPr>
            <a:xfrm>
              <a:off x="3619912" y="2384884"/>
              <a:ext cx="8800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7" idx="3"/>
              <a:endCxn id="16" idx="7"/>
            </p:cNvCxnSpPr>
            <p:nvPr/>
          </p:nvCxnSpPr>
          <p:spPr>
            <a:xfrm flipH="1">
              <a:off x="4807305" y="3232257"/>
              <a:ext cx="537502" cy="47135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7" idx="1"/>
              <a:endCxn id="15" idx="5"/>
            </p:cNvCxnSpPr>
            <p:nvPr/>
          </p:nvCxnSpPr>
          <p:spPr>
            <a:xfrm flipH="1" flipV="1">
              <a:off x="4807305" y="2512177"/>
              <a:ext cx="537502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6" idx="7"/>
              <a:endCxn id="13" idx="3"/>
            </p:cNvCxnSpPr>
            <p:nvPr/>
          </p:nvCxnSpPr>
          <p:spPr>
            <a:xfrm flipV="1">
              <a:off x="2179013" y="2512177"/>
              <a:ext cx="1133586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3" idx="5"/>
              <a:endCxn id="16" idx="1"/>
            </p:cNvCxnSpPr>
            <p:nvPr/>
          </p:nvCxnSpPr>
          <p:spPr>
            <a:xfrm>
              <a:off x="3567185" y="2512177"/>
              <a:ext cx="985534" cy="119143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4" idx="1"/>
              <a:endCxn id="5" idx="5"/>
            </p:cNvCxnSpPr>
            <p:nvPr/>
          </p:nvCxnSpPr>
          <p:spPr>
            <a:xfrm flipH="1" flipV="1">
              <a:off x="2179013" y="2512177"/>
              <a:ext cx="114957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14" idx="7"/>
              <a:endCxn id="15" idx="3"/>
            </p:cNvCxnSpPr>
            <p:nvPr/>
          </p:nvCxnSpPr>
          <p:spPr>
            <a:xfrm flipV="1">
              <a:off x="3583169" y="2512177"/>
              <a:ext cx="96955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443698" y="245502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30076" y="3327273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43788" y="2915652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40864" y="3093311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43170" y="3070674"/>
              <a:ext cx="395537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ru-RU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70316" y="205285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70316" y="3758339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18704" y="205140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91342" y="255347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35896" y="3081048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48633" y="378518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05680" y="242996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41766" y="3324650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sp>
        <p:nvSpPr>
          <p:cNvPr id="55" name="Прямоугольник 54"/>
          <p:cNvSpPr/>
          <p:nvPr/>
        </p:nvSpPr>
        <p:spPr>
          <a:xfrm>
            <a:off x="6960096" y="3386143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6960096" y="376410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6816080" y="3708204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6983414" y="3438526"/>
          <a:ext cx="3260725" cy="303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Формула" r:id="rId3" imgW="1981080" imgH="2031840" progId="Equation.3">
                  <p:embed/>
                </p:oleObj>
              </mc:Choice>
              <mc:Fallback>
                <p:oleObj name="Формула" r:id="rId3" imgW="1981080" imgH="2031840" progId="Equation.3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3414" y="3438526"/>
                        <a:ext cx="3260725" cy="303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Прямоугольник 60"/>
          <p:cNvSpPr/>
          <p:nvPr/>
        </p:nvSpPr>
        <p:spPr>
          <a:xfrm>
            <a:off x="7824192" y="4116884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7824250" y="338328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1629748" y="5802982"/>
            <a:ext cx="1567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alibri" pitchFamily="34" charset="0"/>
              </a:rPr>
              <a:t>2+2=4</a:t>
            </a:r>
            <a:r>
              <a:rPr lang="en-US" sz="1600" dirty="0">
                <a:latin typeface="Calibri" pitchFamily="34" charset="0"/>
              </a:rPr>
              <a:t> &lt; </a:t>
            </a:r>
            <a:r>
              <a:rPr lang="ru-RU" sz="1600" dirty="0">
                <a:latin typeface="Calibri" pitchFamily="34" charset="0"/>
              </a:rPr>
              <a:t>5</a:t>
            </a:r>
            <a:r>
              <a:rPr lang="en-US" sz="1600" dirty="0">
                <a:latin typeface="Calibri" pitchFamily="34" charset="0"/>
              </a:rPr>
              <a:t> ? </a:t>
            </a:r>
            <a:r>
              <a:rPr lang="ru-RU" sz="1600" dirty="0">
                <a:latin typeface="Calibri" pitchFamily="34" charset="0"/>
              </a:rPr>
              <a:t>Да</a:t>
            </a:r>
          </a:p>
        </p:txBody>
      </p:sp>
      <p:sp>
        <p:nvSpPr>
          <p:cNvPr id="9" name="Полилиния 8"/>
          <p:cNvSpPr/>
          <p:nvPr/>
        </p:nvSpPr>
        <p:spPr>
          <a:xfrm>
            <a:off x="2471396" y="4126230"/>
            <a:ext cx="321334" cy="1108710"/>
          </a:xfrm>
          <a:custGeom>
            <a:avLst/>
            <a:gdLst>
              <a:gd name="connsiteX0" fmla="*/ 321334 w 321334"/>
              <a:gd name="connsiteY0" fmla="*/ 1108710 h 1108710"/>
              <a:gd name="connsiteX1" fmla="*/ 1294 w 321334"/>
              <a:gd name="connsiteY1" fmla="*/ 594360 h 1108710"/>
              <a:gd name="connsiteX2" fmla="*/ 229894 w 321334"/>
              <a:gd name="connsiteY2" fmla="*/ 0 h 1108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334" h="1108710">
                <a:moveTo>
                  <a:pt x="321334" y="1108710"/>
                </a:moveTo>
                <a:cubicBezTo>
                  <a:pt x="168934" y="943927"/>
                  <a:pt x="16534" y="779145"/>
                  <a:pt x="1294" y="594360"/>
                </a:cubicBezTo>
                <a:cubicBezTo>
                  <a:pt x="-13946" y="409575"/>
                  <a:pt x="107974" y="204787"/>
                  <a:pt x="229894" y="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единительная линия 19"/>
          <p:cNvCxnSpPr>
            <a:stCxn id="62" idx="0"/>
            <a:endCxn id="9" idx="1"/>
          </p:cNvCxnSpPr>
          <p:nvPr/>
        </p:nvCxnSpPr>
        <p:spPr>
          <a:xfrm flipV="1">
            <a:off x="2413432" y="4720590"/>
            <a:ext cx="59258" cy="1082392"/>
          </a:xfrm>
          <a:prstGeom prst="line">
            <a:avLst/>
          </a:prstGeom>
          <a:noFill/>
          <a:ln w="19050">
            <a:solidFill>
              <a:srgbClr val="FFC00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Полилиния 26"/>
          <p:cNvSpPr/>
          <p:nvPr/>
        </p:nvSpPr>
        <p:spPr>
          <a:xfrm>
            <a:off x="3101340" y="4777741"/>
            <a:ext cx="4274820" cy="1254397"/>
          </a:xfrm>
          <a:custGeom>
            <a:avLst/>
            <a:gdLst>
              <a:gd name="connsiteX0" fmla="*/ 0 w 4274820"/>
              <a:gd name="connsiteY0" fmla="*/ 1234440 h 1254397"/>
              <a:gd name="connsiteX1" fmla="*/ 2754630 w 4274820"/>
              <a:gd name="connsiteY1" fmla="*/ 1085850 h 1254397"/>
              <a:gd name="connsiteX2" fmla="*/ 4274820 w 4274820"/>
              <a:gd name="connsiteY2" fmla="*/ 0 h 1254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74820" h="1254397">
                <a:moveTo>
                  <a:pt x="0" y="1234440"/>
                </a:moveTo>
                <a:cubicBezTo>
                  <a:pt x="1021080" y="1263015"/>
                  <a:pt x="2042160" y="1291590"/>
                  <a:pt x="2754630" y="1085850"/>
                </a:cubicBezTo>
                <a:cubicBezTo>
                  <a:pt x="3467100" y="880110"/>
                  <a:pt x="3870960" y="440055"/>
                  <a:pt x="4274820" y="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бъект 2"/>
          <p:cNvSpPr>
            <a:spLocks noGrp="1"/>
          </p:cNvSpPr>
          <p:nvPr>
            <p:ph idx="1"/>
          </p:nvPr>
        </p:nvSpPr>
        <p:spPr>
          <a:xfrm>
            <a:off x="2999657" y="1988840"/>
            <a:ext cx="6715831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libri" pitchFamily="34" charset="0"/>
              </a:rPr>
              <a:t>Повторяем шаг 4 для новой вершины</a:t>
            </a:r>
          </a:p>
        </p:txBody>
      </p:sp>
      <p:sp>
        <p:nvSpPr>
          <p:cNvPr id="7" name="Полилиния 6"/>
          <p:cNvSpPr/>
          <p:nvPr/>
        </p:nvSpPr>
        <p:spPr>
          <a:xfrm>
            <a:off x="2975610" y="3943350"/>
            <a:ext cx="1085850" cy="1257300"/>
          </a:xfrm>
          <a:custGeom>
            <a:avLst/>
            <a:gdLst>
              <a:gd name="connsiteX0" fmla="*/ 0 w 1085850"/>
              <a:gd name="connsiteY0" fmla="*/ 1257300 h 1257300"/>
              <a:gd name="connsiteX1" fmla="*/ 331470 w 1085850"/>
              <a:gd name="connsiteY1" fmla="*/ 400050 h 1257300"/>
              <a:gd name="connsiteX2" fmla="*/ 1085850 w 1085850"/>
              <a:gd name="connsiteY2" fmla="*/ 0 h 125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5850" h="1257300">
                <a:moveTo>
                  <a:pt x="0" y="1257300"/>
                </a:moveTo>
                <a:cubicBezTo>
                  <a:pt x="75247" y="933450"/>
                  <a:pt x="150495" y="609600"/>
                  <a:pt x="331470" y="400050"/>
                </a:cubicBezTo>
                <a:cubicBezTo>
                  <a:pt x="512445" y="190500"/>
                  <a:pt x="799147" y="95250"/>
                  <a:pt x="1085850" y="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2512407" y="3162454"/>
            <a:ext cx="1834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alibri" pitchFamily="34" charset="0"/>
              </a:rPr>
              <a:t>2+10=12</a:t>
            </a:r>
            <a:r>
              <a:rPr lang="en-US" sz="1600" dirty="0">
                <a:latin typeface="Calibri" pitchFamily="34" charset="0"/>
              </a:rPr>
              <a:t> &lt; </a:t>
            </a:r>
            <a:r>
              <a:rPr lang="ru-RU" sz="1600" dirty="0">
                <a:latin typeface="Calibri" pitchFamily="34" charset="0"/>
              </a:rPr>
              <a:t>∞</a:t>
            </a:r>
            <a:r>
              <a:rPr lang="en-US" sz="1600" dirty="0">
                <a:latin typeface="Calibri" pitchFamily="34" charset="0"/>
              </a:rPr>
              <a:t> ? </a:t>
            </a:r>
            <a:r>
              <a:rPr lang="ru-RU" sz="1600" dirty="0">
                <a:latin typeface="Calibri" pitchFamily="34" charset="0"/>
              </a:rPr>
              <a:t>Да</a:t>
            </a:r>
          </a:p>
        </p:txBody>
      </p:sp>
      <p:cxnSp>
        <p:nvCxnSpPr>
          <p:cNvPr id="18" name="Прямая соединительная линия 17"/>
          <p:cNvCxnSpPr>
            <a:stCxn id="58" idx="2"/>
            <a:endCxn id="7" idx="1"/>
          </p:cNvCxnSpPr>
          <p:nvPr/>
        </p:nvCxnSpPr>
        <p:spPr>
          <a:xfrm flipH="1">
            <a:off x="3307080" y="3501008"/>
            <a:ext cx="122714" cy="842392"/>
          </a:xfrm>
          <a:prstGeom prst="line">
            <a:avLst/>
          </a:prstGeom>
          <a:noFill/>
          <a:ln w="19050">
            <a:solidFill>
              <a:srgbClr val="FFC00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Полилиния 23"/>
          <p:cNvSpPr/>
          <p:nvPr/>
        </p:nvSpPr>
        <p:spPr>
          <a:xfrm>
            <a:off x="4312920" y="3371850"/>
            <a:ext cx="3806190" cy="1143000"/>
          </a:xfrm>
          <a:custGeom>
            <a:avLst/>
            <a:gdLst>
              <a:gd name="connsiteX0" fmla="*/ 0 w 3806190"/>
              <a:gd name="connsiteY0" fmla="*/ 0 h 1143000"/>
              <a:gd name="connsiteX1" fmla="*/ 2320290 w 3806190"/>
              <a:gd name="connsiteY1" fmla="*/ 422910 h 1143000"/>
              <a:gd name="connsiteX2" fmla="*/ 3806190 w 3806190"/>
              <a:gd name="connsiteY2" fmla="*/ 11430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6190" h="1143000">
                <a:moveTo>
                  <a:pt x="0" y="0"/>
                </a:moveTo>
                <a:cubicBezTo>
                  <a:pt x="842962" y="116205"/>
                  <a:pt x="1685925" y="232410"/>
                  <a:pt x="2320290" y="422910"/>
                </a:cubicBezTo>
                <a:cubicBezTo>
                  <a:pt x="2954655" y="613410"/>
                  <a:pt x="3380422" y="878205"/>
                  <a:pt x="3806190" y="114300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128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789C-6EED-485E-961D-8D2D6691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граф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Терминология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518189" cy="4351338"/>
              </a:xfrm>
            </p:spPr>
            <p:txBody>
              <a:bodyPr>
                <a:normAutofit/>
              </a:bodyPr>
              <a:lstStyle/>
              <a:p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Граф называется </a:t>
                </a:r>
                <a:r>
                  <a:rPr lang="ru-RU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связным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если в нем </a:t>
                </a:r>
                <a:r>
                  <a:rPr lang="ru-RU" sz="24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нет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вершины с </a:t>
                </a:r>
                <a:r>
                  <a:rPr lang="ru-RU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deg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Каждый связный подграф называется компонентом.</a:t>
                </a: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Путь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 графе — это последовательность ребер, соединяющая последовательность вершин.</a:t>
                </a:r>
              </a:p>
              <a:p>
                <a:pPr lvl="1"/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Например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4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5</a:t>
                </a:r>
              </a:p>
              <a:p>
                <a:r>
                  <a:rPr lang="ru-RU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Цикл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— это </a:t>
                </a:r>
                <a:r>
                  <a:rPr lang="ru-RU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путь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который начинается и заканчивается в одной и той же вершине.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Например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3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1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</a:t>
                </a:r>
              </a:p>
              <a:p>
                <a:endParaRPr lang="hy-AM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hy-AM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D2747C-3D4F-42E6-9BD5-EA99DA4D36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518189" cy="4351338"/>
              </a:xfrm>
              <a:blipFill>
                <a:blip r:embed="rId2"/>
                <a:stretch>
                  <a:fillRect l="-1310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5DD6A6D7-CCB7-4AF7-9AA5-10F0EBBF3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814" y="1606669"/>
            <a:ext cx="4162425" cy="3762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1102A4-A86D-4EB9-8F6F-914E250E1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5735" y="4081056"/>
            <a:ext cx="952500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88466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338328"/>
            <a:ext cx="8229600" cy="1002440"/>
          </a:xfrm>
        </p:spPr>
        <p:txBody>
          <a:bodyPr>
            <a:noAutofit/>
          </a:bodyPr>
          <a:lstStyle/>
          <a:p>
            <a:r>
              <a:rPr lang="ru-RU" sz="3200" dirty="0"/>
              <a:t>Нахождение кратчайшего пути в неориентированном графе </a:t>
            </a:r>
          </a:p>
        </p:txBody>
      </p:sp>
      <p:grpSp>
        <p:nvGrpSpPr>
          <p:cNvPr id="57" name="Группа 56"/>
          <p:cNvGrpSpPr/>
          <p:nvPr/>
        </p:nvGrpSpPr>
        <p:grpSpPr>
          <a:xfrm>
            <a:off x="1775521" y="3501009"/>
            <a:ext cx="4896543" cy="2299497"/>
            <a:chOff x="1026508" y="2051405"/>
            <a:chExt cx="4625612" cy="2065534"/>
          </a:xfrm>
        </p:grpSpPr>
        <p:sp>
          <p:nvSpPr>
            <p:cNvPr id="4" name="Овал 3"/>
            <p:cNvSpPr/>
            <p:nvPr/>
          </p:nvSpPr>
          <p:spPr>
            <a:xfrm>
              <a:off x="1026508" y="292494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1871700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1871700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Прямая соединительная линия 7"/>
            <p:cNvCxnSpPr>
              <a:stCxn id="5" idx="4"/>
              <a:endCxn id="6" idx="0"/>
            </p:cNvCxnSpPr>
            <p:nvPr/>
          </p:nvCxnSpPr>
          <p:spPr>
            <a:xfrm>
              <a:off x="2051720" y="2564904"/>
              <a:ext cx="0" cy="107897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>
              <a:stCxn id="4" idx="7"/>
              <a:endCxn id="5" idx="3"/>
            </p:cNvCxnSpPr>
            <p:nvPr/>
          </p:nvCxnSpPr>
          <p:spPr>
            <a:xfrm flipV="1">
              <a:off x="1333821" y="2512177"/>
              <a:ext cx="590606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>
              <a:stCxn id="4" idx="5"/>
              <a:endCxn id="6" idx="1"/>
            </p:cNvCxnSpPr>
            <p:nvPr/>
          </p:nvCxnSpPr>
          <p:spPr>
            <a:xfrm>
              <a:off x="1333821" y="3232257"/>
              <a:ext cx="590606" cy="4643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325987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275856" y="3643878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49999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4499992" y="3650885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5292080" y="292494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Прямая соединительная линия 18"/>
            <p:cNvCxnSpPr>
              <a:stCxn id="6" idx="6"/>
              <a:endCxn id="14" idx="2"/>
            </p:cNvCxnSpPr>
            <p:nvPr/>
          </p:nvCxnSpPr>
          <p:spPr>
            <a:xfrm>
              <a:off x="2231740" y="3823898"/>
              <a:ext cx="10441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4" idx="6"/>
              <a:endCxn id="16" idx="2"/>
            </p:cNvCxnSpPr>
            <p:nvPr/>
          </p:nvCxnSpPr>
          <p:spPr>
            <a:xfrm>
              <a:off x="3635896" y="3823898"/>
              <a:ext cx="864096" cy="700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5" idx="6"/>
              <a:endCxn id="13" idx="2"/>
            </p:cNvCxnSpPr>
            <p:nvPr/>
          </p:nvCxnSpPr>
          <p:spPr>
            <a:xfrm>
              <a:off x="2231740" y="2384884"/>
              <a:ext cx="102813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3" idx="6"/>
              <a:endCxn id="15" idx="2"/>
            </p:cNvCxnSpPr>
            <p:nvPr/>
          </p:nvCxnSpPr>
          <p:spPr>
            <a:xfrm>
              <a:off x="3619912" y="2384884"/>
              <a:ext cx="8800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7" idx="3"/>
              <a:endCxn id="16" idx="7"/>
            </p:cNvCxnSpPr>
            <p:nvPr/>
          </p:nvCxnSpPr>
          <p:spPr>
            <a:xfrm flipH="1">
              <a:off x="4807305" y="3232257"/>
              <a:ext cx="537502" cy="47135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7" idx="1"/>
              <a:endCxn id="15" idx="5"/>
            </p:cNvCxnSpPr>
            <p:nvPr/>
          </p:nvCxnSpPr>
          <p:spPr>
            <a:xfrm flipH="1" flipV="1">
              <a:off x="4807305" y="2512177"/>
              <a:ext cx="537502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6" idx="7"/>
              <a:endCxn id="13" idx="3"/>
            </p:cNvCxnSpPr>
            <p:nvPr/>
          </p:nvCxnSpPr>
          <p:spPr>
            <a:xfrm flipV="1">
              <a:off x="2179013" y="2512177"/>
              <a:ext cx="1133586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3" idx="5"/>
              <a:endCxn id="16" idx="1"/>
            </p:cNvCxnSpPr>
            <p:nvPr/>
          </p:nvCxnSpPr>
          <p:spPr>
            <a:xfrm>
              <a:off x="3567185" y="2512177"/>
              <a:ext cx="985534" cy="119143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4" idx="1"/>
              <a:endCxn id="5" idx="5"/>
            </p:cNvCxnSpPr>
            <p:nvPr/>
          </p:nvCxnSpPr>
          <p:spPr>
            <a:xfrm flipH="1" flipV="1">
              <a:off x="2179013" y="2512177"/>
              <a:ext cx="114957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14" idx="7"/>
              <a:endCxn id="15" idx="3"/>
            </p:cNvCxnSpPr>
            <p:nvPr/>
          </p:nvCxnSpPr>
          <p:spPr>
            <a:xfrm flipV="1">
              <a:off x="3583169" y="2512177"/>
              <a:ext cx="96955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443698" y="245502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30076" y="3327273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43788" y="2915652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40864" y="3093311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43170" y="3070674"/>
              <a:ext cx="395537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ru-RU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70316" y="205285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70316" y="3758339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18704" y="205140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91342" y="255347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35896" y="3081048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48633" y="378518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05680" y="242996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41766" y="3324650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sp>
        <p:nvSpPr>
          <p:cNvPr id="55" name="Прямоугольник 54"/>
          <p:cNvSpPr/>
          <p:nvPr/>
        </p:nvSpPr>
        <p:spPr>
          <a:xfrm>
            <a:off x="6960096" y="3386143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6960096" y="376410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6816080" y="3708204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6983414" y="3438526"/>
          <a:ext cx="3260725" cy="303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Формула" r:id="rId3" imgW="1981080" imgH="2031840" progId="Equation.3">
                  <p:embed/>
                </p:oleObj>
              </mc:Choice>
              <mc:Fallback>
                <p:oleObj name="Формула" r:id="rId3" imgW="1981080" imgH="2031840" progId="Equation.3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3414" y="3438526"/>
                        <a:ext cx="3260725" cy="303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Прямоугольник 60"/>
          <p:cNvSpPr/>
          <p:nvPr/>
        </p:nvSpPr>
        <p:spPr>
          <a:xfrm>
            <a:off x="7824192" y="4116884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7824250" y="338328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1629748" y="5802982"/>
            <a:ext cx="1567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alibri" pitchFamily="34" charset="0"/>
              </a:rPr>
              <a:t>2+2=4</a:t>
            </a:r>
            <a:r>
              <a:rPr lang="en-US" sz="1600" dirty="0">
                <a:latin typeface="Calibri" pitchFamily="34" charset="0"/>
              </a:rPr>
              <a:t> &lt; </a:t>
            </a:r>
            <a:r>
              <a:rPr lang="ru-RU" sz="1600" dirty="0">
                <a:latin typeface="Calibri" pitchFamily="34" charset="0"/>
              </a:rPr>
              <a:t>5</a:t>
            </a:r>
            <a:r>
              <a:rPr lang="en-US" sz="1600" dirty="0">
                <a:latin typeface="Calibri" pitchFamily="34" charset="0"/>
              </a:rPr>
              <a:t> ? </a:t>
            </a:r>
            <a:r>
              <a:rPr lang="ru-RU" sz="1600" dirty="0">
                <a:latin typeface="Calibri" pitchFamily="34" charset="0"/>
              </a:rPr>
              <a:t>Да</a:t>
            </a:r>
          </a:p>
        </p:txBody>
      </p:sp>
      <p:sp>
        <p:nvSpPr>
          <p:cNvPr id="9" name="Полилиния 8"/>
          <p:cNvSpPr/>
          <p:nvPr/>
        </p:nvSpPr>
        <p:spPr>
          <a:xfrm>
            <a:off x="2471396" y="4126230"/>
            <a:ext cx="321334" cy="1108710"/>
          </a:xfrm>
          <a:custGeom>
            <a:avLst/>
            <a:gdLst>
              <a:gd name="connsiteX0" fmla="*/ 321334 w 321334"/>
              <a:gd name="connsiteY0" fmla="*/ 1108710 h 1108710"/>
              <a:gd name="connsiteX1" fmla="*/ 1294 w 321334"/>
              <a:gd name="connsiteY1" fmla="*/ 594360 h 1108710"/>
              <a:gd name="connsiteX2" fmla="*/ 229894 w 321334"/>
              <a:gd name="connsiteY2" fmla="*/ 0 h 1108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1334" h="1108710">
                <a:moveTo>
                  <a:pt x="321334" y="1108710"/>
                </a:moveTo>
                <a:cubicBezTo>
                  <a:pt x="168934" y="943927"/>
                  <a:pt x="16534" y="779145"/>
                  <a:pt x="1294" y="594360"/>
                </a:cubicBezTo>
                <a:cubicBezTo>
                  <a:pt x="-13946" y="409575"/>
                  <a:pt x="107974" y="204787"/>
                  <a:pt x="229894" y="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единительная линия 19"/>
          <p:cNvCxnSpPr>
            <a:stCxn id="62" idx="0"/>
            <a:endCxn id="9" idx="1"/>
          </p:cNvCxnSpPr>
          <p:nvPr/>
        </p:nvCxnSpPr>
        <p:spPr>
          <a:xfrm flipV="1">
            <a:off x="2413432" y="4720590"/>
            <a:ext cx="59258" cy="1082392"/>
          </a:xfrm>
          <a:prstGeom prst="line">
            <a:avLst/>
          </a:prstGeom>
          <a:noFill/>
          <a:ln w="19050">
            <a:solidFill>
              <a:srgbClr val="FFC00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Полилиния 26"/>
          <p:cNvSpPr/>
          <p:nvPr/>
        </p:nvSpPr>
        <p:spPr>
          <a:xfrm>
            <a:off x="3101340" y="4777741"/>
            <a:ext cx="4274820" cy="1254397"/>
          </a:xfrm>
          <a:custGeom>
            <a:avLst/>
            <a:gdLst>
              <a:gd name="connsiteX0" fmla="*/ 0 w 4274820"/>
              <a:gd name="connsiteY0" fmla="*/ 1234440 h 1254397"/>
              <a:gd name="connsiteX1" fmla="*/ 2754630 w 4274820"/>
              <a:gd name="connsiteY1" fmla="*/ 1085850 h 1254397"/>
              <a:gd name="connsiteX2" fmla="*/ 4274820 w 4274820"/>
              <a:gd name="connsiteY2" fmla="*/ 0 h 1254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74820" h="1254397">
                <a:moveTo>
                  <a:pt x="0" y="1234440"/>
                </a:moveTo>
                <a:cubicBezTo>
                  <a:pt x="1021080" y="1263015"/>
                  <a:pt x="2042160" y="1291590"/>
                  <a:pt x="2754630" y="1085850"/>
                </a:cubicBezTo>
                <a:cubicBezTo>
                  <a:pt x="3467100" y="880110"/>
                  <a:pt x="3870960" y="440055"/>
                  <a:pt x="4274820" y="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бъект 2"/>
          <p:cNvSpPr>
            <a:spLocks noGrp="1"/>
          </p:cNvSpPr>
          <p:nvPr>
            <p:ph idx="1"/>
          </p:nvPr>
        </p:nvSpPr>
        <p:spPr>
          <a:xfrm>
            <a:off x="2999657" y="1988840"/>
            <a:ext cx="6715831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libri" pitchFamily="34" charset="0"/>
              </a:rPr>
              <a:t>Повторяем шаг 4 для новой вершины</a:t>
            </a:r>
          </a:p>
        </p:txBody>
      </p:sp>
      <p:sp>
        <p:nvSpPr>
          <p:cNvPr id="7" name="Полилиния 6"/>
          <p:cNvSpPr/>
          <p:nvPr/>
        </p:nvSpPr>
        <p:spPr>
          <a:xfrm>
            <a:off x="2975610" y="3943350"/>
            <a:ext cx="1085850" cy="1257300"/>
          </a:xfrm>
          <a:custGeom>
            <a:avLst/>
            <a:gdLst>
              <a:gd name="connsiteX0" fmla="*/ 0 w 1085850"/>
              <a:gd name="connsiteY0" fmla="*/ 1257300 h 1257300"/>
              <a:gd name="connsiteX1" fmla="*/ 331470 w 1085850"/>
              <a:gd name="connsiteY1" fmla="*/ 400050 h 1257300"/>
              <a:gd name="connsiteX2" fmla="*/ 1085850 w 1085850"/>
              <a:gd name="connsiteY2" fmla="*/ 0 h 125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5850" h="1257300">
                <a:moveTo>
                  <a:pt x="0" y="1257300"/>
                </a:moveTo>
                <a:cubicBezTo>
                  <a:pt x="75247" y="933450"/>
                  <a:pt x="150495" y="609600"/>
                  <a:pt x="331470" y="400050"/>
                </a:cubicBezTo>
                <a:cubicBezTo>
                  <a:pt x="512445" y="190500"/>
                  <a:pt x="799147" y="95250"/>
                  <a:pt x="1085850" y="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2512407" y="3162454"/>
            <a:ext cx="1834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alibri" pitchFamily="34" charset="0"/>
              </a:rPr>
              <a:t>2+10=12</a:t>
            </a:r>
            <a:r>
              <a:rPr lang="en-US" sz="1600" dirty="0">
                <a:latin typeface="Calibri" pitchFamily="34" charset="0"/>
              </a:rPr>
              <a:t> &lt; </a:t>
            </a:r>
            <a:r>
              <a:rPr lang="ru-RU" sz="1600" dirty="0">
                <a:latin typeface="Calibri" pitchFamily="34" charset="0"/>
              </a:rPr>
              <a:t>∞</a:t>
            </a:r>
            <a:r>
              <a:rPr lang="en-US" sz="1600" dirty="0">
                <a:latin typeface="Calibri" pitchFamily="34" charset="0"/>
              </a:rPr>
              <a:t> ? </a:t>
            </a:r>
            <a:r>
              <a:rPr lang="ru-RU" sz="1600" dirty="0">
                <a:latin typeface="Calibri" pitchFamily="34" charset="0"/>
              </a:rPr>
              <a:t>Да</a:t>
            </a:r>
          </a:p>
        </p:txBody>
      </p:sp>
      <p:cxnSp>
        <p:nvCxnSpPr>
          <p:cNvPr id="18" name="Прямая соединительная линия 17"/>
          <p:cNvCxnSpPr>
            <a:stCxn id="58" idx="2"/>
            <a:endCxn id="7" idx="1"/>
          </p:cNvCxnSpPr>
          <p:nvPr/>
        </p:nvCxnSpPr>
        <p:spPr>
          <a:xfrm flipH="1">
            <a:off x="3307080" y="3501008"/>
            <a:ext cx="122714" cy="842392"/>
          </a:xfrm>
          <a:prstGeom prst="line">
            <a:avLst/>
          </a:prstGeom>
          <a:noFill/>
          <a:ln w="19050">
            <a:solidFill>
              <a:srgbClr val="FFC00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Полилиния 23"/>
          <p:cNvSpPr/>
          <p:nvPr/>
        </p:nvSpPr>
        <p:spPr>
          <a:xfrm>
            <a:off x="4312920" y="3371850"/>
            <a:ext cx="3806190" cy="1143000"/>
          </a:xfrm>
          <a:custGeom>
            <a:avLst/>
            <a:gdLst>
              <a:gd name="connsiteX0" fmla="*/ 0 w 3806190"/>
              <a:gd name="connsiteY0" fmla="*/ 0 h 1143000"/>
              <a:gd name="connsiteX1" fmla="*/ 2320290 w 3806190"/>
              <a:gd name="connsiteY1" fmla="*/ 422910 h 1143000"/>
              <a:gd name="connsiteX2" fmla="*/ 3806190 w 3806190"/>
              <a:gd name="connsiteY2" fmla="*/ 11430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6190" h="1143000">
                <a:moveTo>
                  <a:pt x="0" y="0"/>
                </a:moveTo>
                <a:cubicBezTo>
                  <a:pt x="842962" y="116205"/>
                  <a:pt x="1685925" y="232410"/>
                  <a:pt x="2320290" y="422910"/>
                </a:cubicBezTo>
                <a:cubicBezTo>
                  <a:pt x="2954655" y="613410"/>
                  <a:pt x="3380422" y="878205"/>
                  <a:pt x="3806190" y="114300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олилиния 10"/>
          <p:cNvSpPr/>
          <p:nvPr/>
        </p:nvSpPr>
        <p:spPr>
          <a:xfrm>
            <a:off x="3101340" y="5188668"/>
            <a:ext cx="1055277" cy="183433"/>
          </a:xfrm>
          <a:custGeom>
            <a:avLst/>
            <a:gdLst>
              <a:gd name="connsiteX0" fmla="*/ 0 w 1040130"/>
              <a:gd name="connsiteY0" fmla="*/ 183433 h 183433"/>
              <a:gd name="connsiteX1" fmla="*/ 491490 w 1040130"/>
              <a:gd name="connsiteY1" fmla="*/ 553 h 183433"/>
              <a:gd name="connsiteX2" fmla="*/ 1040130 w 1040130"/>
              <a:gd name="connsiteY2" fmla="*/ 137713 h 18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0130" h="183433">
                <a:moveTo>
                  <a:pt x="0" y="183433"/>
                </a:moveTo>
                <a:cubicBezTo>
                  <a:pt x="159067" y="95803"/>
                  <a:pt x="318135" y="8173"/>
                  <a:pt x="491490" y="553"/>
                </a:cubicBezTo>
                <a:cubicBezTo>
                  <a:pt x="664845" y="-7067"/>
                  <a:pt x="852487" y="65323"/>
                  <a:pt x="1040130" y="137713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3216510" y="6344551"/>
            <a:ext cx="1567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alibri" pitchFamily="34" charset="0"/>
              </a:rPr>
              <a:t>2+7=9</a:t>
            </a:r>
            <a:r>
              <a:rPr lang="en-US" sz="1600" dirty="0">
                <a:latin typeface="Calibri" pitchFamily="34" charset="0"/>
              </a:rPr>
              <a:t> &lt; </a:t>
            </a:r>
            <a:r>
              <a:rPr lang="ru-RU" sz="1600" dirty="0">
                <a:latin typeface="Calibri" pitchFamily="34" charset="0"/>
              </a:rPr>
              <a:t>∞</a:t>
            </a:r>
            <a:r>
              <a:rPr lang="en-US" sz="1600" dirty="0">
                <a:latin typeface="Calibri" pitchFamily="34" charset="0"/>
              </a:rPr>
              <a:t> ? </a:t>
            </a:r>
            <a:r>
              <a:rPr lang="ru-RU" sz="1600" dirty="0">
                <a:latin typeface="Calibri" pitchFamily="34" charset="0"/>
              </a:rPr>
              <a:t>Да</a:t>
            </a:r>
          </a:p>
        </p:txBody>
      </p:sp>
      <p:cxnSp>
        <p:nvCxnSpPr>
          <p:cNvPr id="28" name="Прямая соединительная линия 27"/>
          <p:cNvCxnSpPr>
            <a:stCxn id="60" idx="0"/>
            <a:endCxn id="11" idx="1"/>
          </p:cNvCxnSpPr>
          <p:nvPr/>
        </p:nvCxnSpPr>
        <p:spPr>
          <a:xfrm flipH="1" flipV="1">
            <a:off x="3599986" y="5189221"/>
            <a:ext cx="400208" cy="1155331"/>
          </a:xfrm>
          <a:prstGeom prst="line">
            <a:avLst/>
          </a:prstGeom>
          <a:noFill/>
          <a:ln w="19050">
            <a:solidFill>
              <a:srgbClr val="FFC00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Полилиния 38"/>
          <p:cNvSpPr/>
          <p:nvPr/>
        </p:nvSpPr>
        <p:spPr>
          <a:xfrm>
            <a:off x="4747260" y="4720590"/>
            <a:ext cx="3941028" cy="1794510"/>
          </a:xfrm>
          <a:custGeom>
            <a:avLst/>
            <a:gdLst>
              <a:gd name="connsiteX0" fmla="*/ 0 w 3851910"/>
              <a:gd name="connsiteY0" fmla="*/ 1725930 h 1725930"/>
              <a:gd name="connsiteX1" fmla="*/ 2171700 w 3851910"/>
              <a:gd name="connsiteY1" fmla="*/ 1131570 h 1725930"/>
              <a:gd name="connsiteX2" fmla="*/ 3851910 w 3851910"/>
              <a:gd name="connsiteY2" fmla="*/ 0 h 1725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51910" h="1725930">
                <a:moveTo>
                  <a:pt x="0" y="1725930"/>
                </a:moveTo>
                <a:cubicBezTo>
                  <a:pt x="764857" y="1572577"/>
                  <a:pt x="1529715" y="1419225"/>
                  <a:pt x="2171700" y="1131570"/>
                </a:cubicBezTo>
                <a:cubicBezTo>
                  <a:pt x="2813685" y="843915"/>
                  <a:pt x="3332797" y="421957"/>
                  <a:pt x="3851910" y="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95147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338328"/>
            <a:ext cx="8229600" cy="1002440"/>
          </a:xfrm>
        </p:spPr>
        <p:txBody>
          <a:bodyPr>
            <a:noAutofit/>
          </a:bodyPr>
          <a:lstStyle/>
          <a:p>
            <a:r>
              <a:rPr lang="ru-RU" sz="3200" dirty="0"/>
              <a:t>Нахождение кратчайшего пути в неориентированном графе </a:t>
            </a:r>
          </a:p>
        </p:txBody>
      </p:sp>
      <p:grpSp>
        <p:nvGrpSpPr>
          <p:cNvPr id="57" name="Группа 56"/>
          <p:cNvGrpSpPr/>
          <p:nvPr/>
        </p:nvGrpSpPr>
        <p:grpSpPr>
          <a:xfrm>
            <a:off x="1775521" y="3501009"/>
            <a:ext cx="4896543" cy="2299497"/>
            <a:chOff x="1026508" y="2051405"/>
            <a:chExt cx="4625612" cy="2065534"/>
          </a:xfrm>
        </p:grpSpPr>
        <p:sp>
          <p:nvSpPr>
            <p:cNvPr id="4" name="Овал 3"/>
            <p:cNvSpPr/>
            <p:nvPr/>
          </p:nvSpPr>
          <p:spPr>
            <a:xfrm>
              <a:off x="1026508" y="292494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1871700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1871700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Прямая соединительная линия 7"/>
            <p:cNvCxnSpPr>
              <a:stCxn id="5" idx="4"/>
              <a:endCxn id="6" idx="0"/>
            </p:cNvCxnSpPr>
            <p:nvPr/>
          </p:nvCxnSpPr>
          <p:spPr>
            <a:xfrm>
              <a:off x="2051720" y="2564904"/>
              <a:ext cx="0" cy="107897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>
              <a:stCxn id="4" idx="7"/>
              <a:endCxn id="5" idx="3"/>
            </p:cNvCxnSpPr>
            <p:nvPr/>
          </p:nvCxnSpPr>
          <p:spPr>
            <a:xfrm flipV="1">
              <a:off x="1333821" y="2512177"/>
              <a:ext cx="590606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>
              <a:stCxn id="4" idx="5"/>
              <a:endCxn id="6" idx="1"/>
            </p:cNvCxnSpPr>
            <p:nvPr/>
          </p:nvCxnSpPr>
          <p:spPr>
            <a:xfrm>
              <a:off x="1333821" y="3232257"/>
              <a:ext cx="590606" cy="4643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325987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275856" y="3643878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49999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4499992" y="3650885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5292080" y="292494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Прямая соединительная линия 18"/>
            <p:cNvCxnSpPr>
              <a:stCxn id="6" idx="6"/>
              <a:endCxn id="14" idx="2"/>
            </p:cNvCxnSpPr>
            <p:nvPr/>
          </p:nvCxnSpPr>
          <p:spPr>
            <a:xfrm>
              <a:off x="2231740" y="3823898"/>
              <a:ext cx="10441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4" idx="6"/>
              <a:endCxn id="16" idx="2"/>
            </p:cNvCxnSpPr>
            <p:nvPr/>
          </p:nvCxnSpPr>
          <p:spPr>
            <a:xfrm>
              <a:off x="3635896" y="3823898"/>
              <a:ext cx="864096" cy="700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5" idx="6"/>
              <a:endCxn id="13" idx="2"/>
            </p:cNvCxnSpPr>
            <p:nvPr/>
          </p:nvCxnSpPr>
          <p:spPr>
            <a:xfrm>
              <a:off x="2231740" y="2384884"/>
              <a:ext cx="102813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3" idx="6"/>
              <a:endCxn id="15" idx="2"/>
            </p:cNvCxnSpPr>
            <p:nvPr/>
          </p:nvCxnSpPr>
          <p:spPr>
            <a:xfrm>
              <a:off x="3619912" y="2384884"/>
              <a:ext cx="8800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7" idx="3"/>
              <a:endCxn id="16" idx="7"/>
            </p:cNvCxnSpPr>
            <p:nvPr/>
          </p:nvCxnSpPr>
          <p:spPr>
            <a:xfrm flipH="1">
              <a:off x="4807305" y="3232257"/>
              <a:ext cx="537502" cy="47135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7" idx="1"/>
              <a:endCxn id="15" idx="5"/>
            </p:cNvCxnSpPr>
            <p:nvPr/>
          </p:nvCxnSpPr>
          <p:spPr>
            <a:xfrm flipH="1" flipV="1">
              <a:off x="4807305" y="2512177"/>
              <a:ext cx="537502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6" idx="7"/>
              <a:endCxn id="13" idx="3"/>
            </p:cNvCxnSpPr>
            <p:nvPr/>
          </p:nvCxnSpPr>
          <p:spPr>
            <a:xfrm flipV="1">
              <a:off x="2179013" y="2512177"/>
              <a:ext cx="1133586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3" idx="5"/>
              <a:endCxn id="16" idx="1"/>
            </p:cNvCxnSpPr>
            <p:nvPr/>
          </p:nvCxnSpPr>
          <p:spPr>
            <a:xfrm>
              <a:off x="3567185" y="2512177"/>
              <a:ext cx="985534" cy="119143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4" idx="1"/>
              <a:endCxn id="5" idx="5"/>
            </p:cNvCxnSpPr>
            <p:nvPr/>
          </p:nvCxnSpPr>
          <p:spPr>
            <a:xfrm flipH="1" flipV="1">
              <a:off x="2179013" y="2512177"/>
              <a:ext cx="114957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14" idx="7"/>
              <a:endCxn id="15" idx="3"/>
            </p:cNvCxnSpPr>
            <p:nvPr/>
          </p:nvCxnSpPr>
          <p:spPr>
            <a:xfrm flipV="1">
              <a:off x="3583169" y="2512177"/>
              <a:ext cx="96955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443698" y="245502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30076" y="3327273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43788" y="2915652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40864" y="3093311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43170" y="3070674"/>
              <a:ext cx="395537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ru-RU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70316" y="205285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70316" y="3758339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18704" y="205140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91342" y="255347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35896" y="3081048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48633" y="378518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05680" y="242996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41766" y="3324650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sp>
        <p:nvSpPr>
          <p:cNvPr id="55" name="Прямоугольник 54"/>
          <p:cNvSpPr/>
          <p:nvPr/>
        </p:nvSpPr>
        <p:spPr>
          <a:xfrm>
            <a:off x="6960096" y="3386143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6960096" y="376410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6816080" y="3708204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6983414" y="3438526"/>
          <a:ext cx="3260725" cy="303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Формула" r:id="rId3" imgW="1981080" imgH="2031840" progId="Equation.3">
                  <p:embed/>
                </p:oleObj>
              </mc:Choice>
              <mc:Fallback>
                <p:oleObj name="Формула" r:id="rId3" imgW="1981080" imgH="2031840" progId="Equation.3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3414" y="3438526"/>
                        <a:ext cx="3260725" cy="303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Прямоугольник 60"/>
          <p:cNvSpPr/>
          <p:nvPr/>
        </p:nvSpPr>
        <p:spPr>
          <a:xfrm>
            <a:off x="7824192" y="4116884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7824250" y="338328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бъект 2"/>
          <p:cNvSpPr>
            <a:spLocks noGrp="1"/>
          </p:cNvSpPr>
          <p:nvPr>
            <p:ph idx="1"/>
          </p:nvPr>
        </p:nvSpPr>
        <p:spPr>
          <a:xfrm>
            <a:off x="2726033" y="1988840"/>
            <a:ext cx="6989455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libri" pitchFamily="34" charset="0"/>
              </a:rPr>
              <a:t>Повторяем шаг 5 для выделения новой вершины с минимальной стоимостью пути</a:t>
            </a:r>
          </a:p>
        </p:txBody>
      </p:sp>
      <p:sp>
        <p:nvSpPr>
          <p:cNvPr id="65" name="Прямоугольник 64"/>
          <p:cNvSpPr/>
          <p:nvPr/>
        </p:nvSpPr>
        <p:spPr>
          <a:xfrm>
            <a:off x="7398846" y="4461962"/>
            <a:ext cx="236104" cy="28800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Стрелка вправо 65"/>
          <p:cNvSpPr/>
          <p:nvPr/>
        </p:nvSpPr>
        <p:spPr>
          <a:xfrm rot="17974595">
            <a:off x="6443047" y="5291262"/>
            <a:ext cx="1186550" cy="17092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 66"/>
          <p:cNvSpPr/>
          <p:nvPr/>
        </p:nvSpPr>
        <p:spPr>
          <a:xfrm>
            <a:off x="7394862" y="3395731"/>
            <a:ext cx="236104" cy="28800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07381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338328"/>
            <a:ext cx="8229600" cy="1002440"/>
          </a:xfrm>
        </p:spPr>
        <p:txBody>
          <a:bodyPr>
            <a:noAutofit/>
          </a:bodyPr>
          <a:lstStyle/>
          <a:p>
            <a:r>
              <a:rPr lang="ru-RU" sz="3200" dirty="0"/>
              <a:t>Нахождение кратчайшего пути в неориентированном графе </a:t>
            </a:r>
          </a:p>
        </p:txBody>
      </p:sp>
      <p:grpSp>
        <p:nvGrpSpPr>
          <p:cNvPr id="57" name="Группа 56"/>
          <p:cNvGrpSpPr/>
          <p:nvPr/>
        </p:nvGrpSpPr>
        <p:grpSpPr>
          <a:xfrm>
            <a:off x="1775521" y="3501009"/>
            <a:ext cx="4896543" cy="2299497"/>
            <a:chOff x="1026508" y="2051405"/>
            <a:chExt cx="4625612" cy="2065534"/>
          </a:xfrm>
        </p:grpSpPr>
        <p:sp>
          <p:nvSpPr>
            <p:cNvPr id="4" name="Овал 3"/>
            <p:cNvSpPr/>
            <p:nvPr/>
          </p:nvSpPr>
          <p:spPr>
            <a:xfrm>
              <a:off x="1026508" y="292494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1871700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1871700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Прямая соединительная линия 7"/>
            <p:cNvCxnSpPr>
              <a:stCxn id="5" idx="4"/>
              <a:endCxn id="6" idx="0"/>
            </p:cNvCxnSpPr>
            <p:nvPr/>
          </p:nvCxnSpPr>
          <p:spPr>
            <a:xfrm>
              <a:off x="2051720" y="2564904"/>
              <a:ext cx="0" cy="107897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>
              <a:stCxn id="4" idx="7"/>
              <a:endCxn id="5" idx="3"/>
            </p:cNvCxnSpPr>
            <p:nvPr/>
          </p:nvCxnSpPr>
          <p:spPr>
            <a:xfrm flipV="1">
              <a:off x="1333821" y="2512177"/>
              <a:ext cx="590606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>
              <a:stCxn id="4" idx="5"/>
              <a:endCxn id="6" idx="1"/>
            </p:cNvCxnSpPr>
            <p:nvPr/>
          </p:nvCxnSpPr>
          <p:spPr>
            <a:xfrm>
              <a:off x="1333821" y="3232257"/>
              <a:ext cx="590606" cy="4643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325987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275856" y="3643878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49999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4499992" y="3650885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5292080" y="292494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Прямая соединительная линия 18"/>
            <p:cNvCxnSpPr>
              <a:stCxn id="6" idx="6"/>
              <a:endCxn id="14" idx="2"/>
            </p:cNvCxnSpPr>
            <p:nvPr/>
          </p:nvCxnSpPr>
          <p:spPr>
            <a:xfrm>
              <a:off x="2231740" y="3823898"/>
              <a:ext cx="10441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4" idx="6"/>
              <a:endCxn id="16" idx="2"/>
            </p:cNvCxnSpPr>
            <p:nvPr/>
          </p:nvCxnSpPr>
          <p:spPr>
            <a:xfrm>
              <a:off x="3635896" y="3823898"/>
              <a:ext cx="864096" cy="700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5" idx="6"/>
              <a:endCxn id="13" idx="2"/>
            </p:cNvCxnSpPr>
            <p:nvPr/>
          </p:nvCxnSpPr>
          <p:spPr>
            <a:xfrm>
              <a:off x="2231740" y="2384884"/>
              <a:ext cx="102813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3" idx="6"/>
              <a:endCxn id="15" idx="2"/>
            </p:cNvCxnSpPr>
            <p:nvPr/>
          </p:nvCxnSpPr>
          <p:spPr>
            <a:xfrm>
              <a:off x="3619912" y="2384884"/>
              <a:ext cx="8800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7" idx="3"/>
              <a:endCxn id="16" idx="7"/>
            </p:cNvCxnSpPr>
            <p:nvPr/>
          </p:nvCxnSpPr>
          <p:spPr>
            <a:xfrm flipH="1">
              <a:off x="4807305" y="3232257"/>
              <a:ext cx="537502" cy="47135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7" idx="1"/>
              <a:endCxn id="15" idx="5"/>
            </p:cNvCxnSpPr>
            <p:nvPr/>
          </p:nvCxnSpPr>
          <p:spPr>
            <a:xfrm flipH="1" flipV="1">
              <a:off x="4807305" y="2512177"/>
              <a:ext cx="537502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6" idx="7"/>
              <a:endCxn id="13" idx="3"/>
            </p:cNvCxnSpPr>
            <p:nvPr/>
          </p:nvCxnSpPr>
          <p:spPr>
            <a:xfrm flipV="1">
              <a:off x="2179013" y="2512177"/>
              <a:ext cx="1133586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3" idx="5"/>
              <a:endCxn id="16" idx="1"/>
            </p:cNvCxnSpPr>
            <p:nvPr/>
          </p:nvCxnSpPr>
          <p:spPr>
            <a:xfrm>
              <a:off x="3567185" y="2512177"/>
              <a:ext cx="985534" cy="119143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4" idx="1"/>
              <a:endCxn id="5" idx="5"/>
            </p:cNvCxnSpPr>
            <p:nvPr/>
          </p:nvCxnSpPr>
          <p:spPr>
            <a:xfrm flipH="1" flipV="1">
              <a:off x="2179013" y="2512177"/>
              <a:ext cx="114957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14" idx="7"/>
              <a:endCxn id="15" idx="3"/>
            </p:cNvCxnSpPr>
            <p:nvPr/>
          </p:nvCxnSpPr>
          <p:spPr>
            <a:xfrm flipV="1">
              <a:off x="3583169" y="2512177"/>
              <a:ext cx="96955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443698" y="245502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30076" y="3327273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43788" y="2915652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40864" y="3093311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43170" y="3070674"/>
              <a:ext cx="395537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ru-RU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70316" y="205285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70316" y="3758339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18704" y="205140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91342" y="255347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35896" y="3081048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48633" y="378518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05680" y="242996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41766" y="3324650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sp>
        <p:nvSpPr>
          <p:cNvPr id="55" name="Прямоугольник 54"/>
          <p:cNvSpPr/>
          <p:nvPr/>
        </p:nvSpPr>
        <p:spPr>
          <a:xfrm>
            <a:off x="6960096" y="3386143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6960096" y="376410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6816080" y="3708204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6983414" y="3438526"/>
          <a:ext cx="3260725" cy="303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Формула" r:id="rId3" imgW="1981080" imgH="2031840" progId="Equation.3">
                  <p:embed/>
                </p:oleObj>
              </mc:Choice>
              <mc:Fallback>
                <p:oleObj name="Формула" r:id="rId3" imgW="1981080" imgH="2031840" progId="Equation.3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3414" y="3438526"/>
                        <a:ext cx="3260725" cy="303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Прямоугольник 60"/>
          <p:cNvSpPr/>
          <p:nvPr/>
        </p:nvSpPr>
        <p:spPr>
          <a:xfrm>
            <a:off x="7824192" y="4116884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7824250" y="338328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/>
          <p:cNvSpPr/>
          <p:nvPr/>
        </p:nvSpPr>
        <p:spPr>
          <a:xfrm>
            <a:off x="7398846" y="4461962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 66"/>
          <p:cNvSpPr/>
          <p:nvPr/>
        </p:nvSpPr>
        <p:spPr>
          <a:xfrm>
            <a:off x="7394862" y="3395731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Объект 2"/>
          <p:cNvSpPr>
            <a:spLocks noGrp="1"/>
          </p:cNvSpPr>
          <p:nvPr>
            <p:ph idx="1"/>
          </p:nvPr>
        </p:nvSpPr>
        <p:spPr>
          <a:xfrm>
            <a:off x="2999657" y="1988840"/>
            <a:ext cx="6715831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libri" pitchFamily="34" charset="0"/>
              </a:rPr>
              <a:t>Повторяем шаг 4 для новой вершины</a:t>
            </a:r>
          </a:p>
        </p:txBody>
      </p:sp>
      <p:sp>
        <p:nvSpPr>
          <p:cNvPr id="11" name="Полилиния 10"/>
          <p:cNvSpPr/>
          <p:nvPr/>
        </p:nvSpPr>
        <p:spPr>
          <a:xfrm>
            <a:off x="2964180" y="3520248"/>
            <a:ext cx="1234440" cy="125922"/>
          </a:xfrm>
          <a:custGeom>
            <a:avLst/>
            <a:gdLst>
              <a:gd name="connsiteX0" fmla="*/ 0 w 1234440"/>
              <a:gd name="connsiteY0" fmla="*/ 125922 h 125922"/>
              <a:gd name="connsiteX1" fmla="*/ 594360 w 1234440"/>
              <a:gd name="connsiteY1" fmla="*/ 192 h 125922"/>
              <a:gd name="connsiteX2" fmla="*/ 1234440 w 1234440"/>
              <a:gd name="connsiteY2" fmla="*/ 103062 h 125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4440" h="125922">
                <a:moveTo>
                  <a:pt x="0" y="125922"/>
                </a:moveTo>
                <a:cubicBezTo>
                  <a:pt x="194310" y="64962"/>
                  <a:pt x="388620" y="4002"/>
                  <a:pt x="594360" y="192"/>
                </a:cubicBezTo>
                <a:cubicBezTo>
                  <a:pt x="800100" y="-3618"/>
                  <a:pt x="1017270" y="49722"/>
                  <a:pt x="1234440" y="103062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2795257" y="2993177"/>
            <a:ext cx="1834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alibri" pitchFamily="34" charset="0"/>
              </a:rPr>
              <a:t>4+3=7</a:t>
            </a:r>
            <a:r>
              <a:rPr lang="en-US" sz="1600" dirty="0">
                <a:latin typeface="Calibri" pitchFamily="34" charset="0"/>
              </a:rPr>
              <a:t> &lt; </a:t>
            </a:r>
            <a:r>
              <a:rPr lang="ru-RU" sz="1600" dirty="0">
                <a:latin typeface="Calibri" pitchFamily="34" charset="0"/>
              </a:rPr>
              <a:t>12</a:t>
            </a:r>
            <a:r>
              <a:rPr lang="en-US" sz="1600" dirty="0">
                <a:latin typeface="Calibri" pitchFamily="34" charset="0"/>
              </a:rPr>
              <a:t> ? </a:t>
            </a:r>
            <a:r>
              <a:rPr lang="ru-RU" sz="1600" dirty="0">
                <a:latin typeface="Calibri" pitchFamily="34" charset="0"/>
              </a:rPr>
              <a:t>Да</a:t>
            </a:r>
          </a:p>
        </p:txBody>
      </p:sp>
      <p:cxnSp>
        <p:nvCxnSpPr>
          <p:cNvPr id="20" name="Прямая соединительная линия 19"/>
          <p:cNvCxnSpPr>
            <a:stCxn id="62" idx="2"/>
            <a:endCxn id="48" idx="0"/>
          </p:cNvCxnSpPr>
          <p:nvPr/>
        </p:nvCxnSpPr>
        <p:spPr>
          <a:xfrm flipH="1">
            <a:off x="3560596" y="3331731"/>
            <a:ext cx="152049" cy="170890"/>
          </a:xfrm>
          <a:prstGeom prst="line">
            <a:avLst/>
          </a:prstGeom>
          <a:noFill/>
          <a:ln w="19050">
            <a:solidFill>
              <a:srgbClr val="FFC00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Полилиния 26"/>
          <p:cNvSpPr/>
          <p:nvPr/>
        </p:nvSpPr>
        <p:spPr>
          <a:xfrm>
            <a:off x="4255770" y="3211830"/>
            <a:ext cx="4000500" cy="1611630"/>
          </a:xfrm>
          <a:custGeom>
            <a:avLst/>
            <a:gdLst>
              <a:gd name="connsiteX0" fmla="*/ 0 w 3954780"/>
              <a:gd name="connsiteY0" fmla="*/ 0 h 1257300"/>
              <a:gd name="connsiteX1" fmla="*/ 2411730 w 3954780"/>
              <a:gd name="connsiteY1" fmla="*/ 640080 h 1257300"/>
              <a:gd name="connsiteX2" fmla="*/ 3954780 w 3954780"/>
              <a:gd name="connsiteY2" fmla="*/ 1257300 h 1257300"/>
              <a:gd name="connsiteX0" fmla="*/ 0 w 3909060"/>
              <a:gd name="connsiteY0" fmla="*/ 0 h 1520190"/>
              <a:gd name="connsiteX1" fmla="*/ 2411730 w 3909060"/>
              <a:gd name="connsiteY1" fmla="*/ 640080 h 1520190"/>
              <a:gd name="connsiteX2" fmla="*/ 3909060 w 3909060"/>
              <a:gd name="connsiteY2" fmla="*/ 1520190 h 1520190"/>
              <a:gd name="connsiteX0" fmla="*/ 0 w 3909060"/>
              <a:gd name="connsiteY0" fmla="*/ 0 h 1520190"/>
              <a:gd name="connsiteX1" fmla="*/ 2411730 w 3909060"/>
              <a:gd name="connsiteY1" fmla="*/ 640080 h 1520190"/>
              <a:gd name="connsiteX2" fmla="*/ 3909060 w 3909060"/>
              <a:gd name="connsiteY2" fmla="*/ 1520190 h 1520190"/>
              <a:gd name="connsiteX0" fmla="*/ 0 w 3989070"/>
              <a:gd name="connsiteY0" fmla="*/ 0 h 1611630"/>
              <a:gd name="connsiteX1" fmla="*/ 2411730 w 3989070"/>
              <a:gd name="connsiteY1" fmla="*/ 640080 h 1611630"/>
              <a:gd name="connsiteX2" fmla="*/ 3989070 w 3989070"/>
              <a:gd name="connsiteY2" fmla="*/ 1611630 h 1611630"/>
              <a:gd name="connsiteX0" fmla="*/ 0 w 4000500"/>
              <a:gd name="connsiteY0" fmla="*/ 0 h 1611630"/>
              <a:gd name="connsiteX1" fmla="*/ 2423160 w 4000500"/>
              <a:gd name="connsiteY1" fmla="*/ 640080 h 1611630"/>
              <a:gd name="connsiteX2" fmla="*/ 4000500 w 4000500"/>
              <a:gd name="connsiteY2" fmla="*/ 1611630 h 1611630"/>
              <a:gd name="connsiteX0" fmla="*/ 0 w 4000500"/>
              <a:gd name="connsiteY0" fmla="*/ 0 h 1611630"/>
              <a:gd name="connsiteX1" fmla="*/ 2423160 w 4000500"/>
              <a:gd name="connsiteY1" fmla="*/ 640080 h 1611630"/>
              <a:gd name="connsiteX2" fmla="*/ 4000500 w 4000500"/>
              <a:gd name="connsiteY2" fmla="*/ 1611630 h 161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0500" h="1611630">
                <a:moveTo>
                  <a:pt x="0" y="0"/>
                </a:moveTo>
                <a:cubicBezTo>
                  <a:pt x="887730" y="112395"/>
                  <a:pt x="1756410" y="371475"/>
                  <a:pt x="2423160" y="640080"/>
                </a:cubicBezTo>
                <a:cubicBezTo>
                  <a:pt x="3089910" y="908685"/>
                  <a:pt x="3661410" y="1327785"/>
                  <a:pt x="4000500" y="161163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42065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338328"/>
            <a:ext cx="8229600" cy="1002440"/>
          </a:xfrm>
        </p:spPr>
        <p:txBody>
          <a:bodyPr>
            <a:noAutofit/>
          </a:bodyPr>
          <a:lstStyle/>
          <a:p>
            <a:r>
              <a:rPr lang="ru-RU" sz="3200" dirty="0"/>
              <a:t>Нахождение кратчайшего пути в неориентированном графе </a:t>
            </a:r>
          </a:p>
        </p:txBody>
      </p:sp>
      <p:grpSp>
        <p:nvGrpSpPr>
          <p:cNvPr id="57" name="Группа 56"/>
          <p:cNvGrpSpPr/>
          <p:nvPr/>
        </p:nvGrpSpPr>
        <p:grpSpPr>
          <a:xfrm>
            <a:off x="1775521" y="3501009"/>
            <a:ext cx="4896543" cy="2299497"/>
            <a:chOff x="1026508" y="2051405"/>
            <a:chExt cx="4625612" cy="2065534"/>
          </a:xfrm>
        </p:grpSpPr>
        <p:sp>
          <p:nvSpPr>
            <p:cNvPr id="4" name="Овал 3"/>
            <p:cNvSpPr/>
            <p:nvPr/>
          </p:nvSpPr>
          <p:spPr>
            <a:xfrm>
              <a:off x="1026508" y="292494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1871700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1871700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Прямая соединительная линия 7"/>
            <p:cNvCxnSpPr>
              <a:stCxn id="5" idx="4"/>
              <a:endCxn id="6" idx="0"/>
            </p:cNvCxnSpPr>
            <p:nvPr/>
          </p:nvCxnSpPr>
          <p:spPr>
            <a:xfrm>
              <a:off x="2051720" y="2564904"/>
              <a:ext cx="0" cy="107897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>
              <a:stCxn id="4" idx="7"/>
              <a:endCxn id="5" idx="3"/>
            </p:cNvCxnSpPr>
            <p:nvPr/>
          </p:nvCxnSpPr>
          <p:spPr>
            <a:xfrm flipV="1">
              <a:off x="1333821" y="2512177"/>
              <a:ext cx="590606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>
              <a:stCxn id="4" idx="5"/>
              <a:endCxn id="6" idx="1"/>
            </p:cNvCxnSpPr>
            <p:nvPr/>
          </p:nvCxnSpPr>
          <p:spPr>
            <a:xfrm>
              <a:off x="1333821" y="3232257"/>
              <a:ext cx="590606" cy="4643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325987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275856" y="3643878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49999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4499992" y="3650885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5292080" y="292494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Прямая соединительная линия 18"/>
            <p:cNvCxnSpPr>
              <a:stCxn id="6" idx="6"/>
              <a:endCxn id="14" idx="2"/>
            </p:cNvCxnSpPr>
            <p:nvPr/>
          </p:nvCxnSpPr>
          <p:spPr>
            <a:xfrm>
              <a:off x="2231740" y="3823898"/>
              <a:ext cx="10441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4" idx="6"/>
              <a:endCxn id="16" idx="2"/>
            </p:cNvCxnSpPr>
            <p:nvPr/>
          </p:nvCxnSpPr>
          <p:spPr>
            <a:xfrm>
              <a:off x="3635896" y="3823898"/>
              <a:ext cx="864096" cy="700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5" idx="6"/>
              <a:endCxn id="13" idx="2"/>
            </p:cNvCxnSpPr>
            <p:nvPr/>
          </p:nvCxnSpPr>
          <p:spPr>
            <a:xfrm>
              <a:off x="2231740" y="2384884"/>
              <a:ext cx="102813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3" idx="6"/>
              <a:endCxn id="15" idx="2"/>
            </p:cNvCxnSpPr>
            <p:nvPr/>
          </p:nvCxnSpPr>
          <p:spPr>
            <a:xfrm>
              <a:off x="3619912" y="2384884"/>
              <a:ext cx="8800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7" idx="3"/>
              <a:endCxn id="16" idx="7"/>
            </p:cNvCxnSpPr>
            <p:nvPr/>
          </p:nvCxnSpPr>
          <p:spPr>
            <a:xfrm flipH="1">
              <a:off x="4807305" y="3232257"/>
              <a:ext cx="537502" cy="47135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7" idx="1"/>
              <a:endCxn id="15" idx="5"/>
            </p:cNvCxnSpPr>
            <p:nvPr/>
          </p:nvCxnSpPr>
          <p:spPr>
            <a:xfrm flipH="1" flipV="1">
              <a:off x="4807305" y="2512177"/>
              <a:ext cx="537502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6" idx="7"/>
              <a:endCxn id="13" idx="3"/>
            </p:cNvCxnSpPr>
            <p:nvPr/>
          </p:nvCxnSpPr>
          <p:spPr>
            <a:xfrm flipV="1">
              <a:off x="2179013" y="2512177"/>
              <a:ext cx="1133586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3" idx="5"/>
              <a:endCxn id="16" idx="1"/>
            </p:cNvCxnSpPr>
            <p:nvPr/>
          </p:nvCxnSpPr>
          <p:spPr>
            <a:xfrm>
              <a:off x="3567185" y="2512177"/>
              <a:ext cx="985534" cy="119143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4" idx="1"/>
              <a:endCxn id="5" idx="5"/>
            </p:cNvCxnSpPr>
            <p:nvPr/>
          </p:nvCxnSpPr>
          <p:spPr>
            <a:xfrm flipH="1" flipV="1">
              <a:off x="2179013" y="2512177"/>
              <a:ext cx="114957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14" idx="7"/>
              <a:endCxn id="15" idx="3"/>
            </p:cNvCxnSpPr>
            <p:nvPr/>
          </p:nvCxnSpPr>
          <p:spPr>
            <a:xfrm flipV="1">
              <a:off x="3583169" y="2512177"/>
              <a:ext cx="96955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443698" y="245502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30076" y="3327273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43788" y="2915652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40864" y="3093311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43170" y="3070674"/>
              <a:ext cx="395537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ru-RU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70316" y="205285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70316" y="3758339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18704" y="205140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91342" y="255347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35896" y="3081048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48633" y="378518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05680" y="242996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41766" y="3324650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sp>
        <p:nvSpPr>
          <p:cNvPr id="55" name="Прямоугольник 54"/>
          <p:cNvSpPr/>
          <p:nvPr/>
        </p:nvSpPr>
        <p:spPr>
          <a:xfrm>
            <a:off x="6960096" y="3386143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6960096" y="376410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6816080" y="3708204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6983414" y="3438526"/>
          <a:ext cx="3260725" cy="303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Формула" r:id="rId3" imgW="1981080" imgH="2031840" progId="Equation.3">
                  <p:embed/>
                </p:oleObj>
              </mc:Choice>
              <mc:Fallback>
                <p:oleObj name="Формула" r:id="rId3" imgW="1981080" imgH="2031840" progId="Equation.3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3414" y="3438526"/>
                        <a:ext cx="3260725" cy="303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Прямоугольник 60"/>
          <p:cNvSpPr/>
          <p:nvPr/>
        </p:nvSpPr>
        <p:spPr>
          <a:xfrm>
            <a:off x="7824192" y="4116884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7824250" y="338328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/>
          <p:cNvSpPr/>
          <p:nvPr/>
        </p:nvSpPr>
        <p:spPr>
          <a:xfrm>
            <a:off x="7398846" y="4461962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 66"/>
          <p:cNvSpPr/>
          <p:nvPr/>
        </p:nvSpPr>
        <p:spPr>
          <a:xfrm>
            <a:off x="7394862" y="3395731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Объект 2"/>
          <p:cNvSpPr>
            <a:spLocks noGrp="1"/>
          </p:cNvSpPr>
          <p:nvPr>
            <p:ph idx="1"/>
          </p:nvPr>
        </p:nvSpPr>
        <p:spPr>
          <a:xfrm>
            <a:off x="2999657" y="1988840"/>
            <a:ext cx="6715831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libri" pitchFamily="34" charset="0"/>
              </a:rPr>
              <a:t>Повторяем шаг 4 для новой вершины</a:t>
            </a:r>
          </a:p>
        </p:txBody>
      </p:sp>
      <p:sp>
        <p:nvSpPr>
          <p:cNvPr id="11" name="Полилиния 10"/>
          <p:cNvSpPr/>
          <p:nvPr/>
        </p:nvSpPr>
        <p:spPr>
          <a:xfrm>
            <a:off x="2964180" y="3520248"/>
            <a:ext cx="1234440" cy="125922"/>
          </a:xfrm>
          <a:custGeom>
            <a:avLst/>
            <a:gdLst>
              <a:gd name="connsiteX0" fmla="*/ 0 w 1234440"/>
              <a:gd name="connsiteY0" fmla="*/ 125922 h 125922"/>
              <a:gd name="connsiteX1" fmla="*/ 594360 w 1234440"/>
              <a:gd name="connsiteY1" fmla="*/ 192 h 125922"/>
              <a:gd name="connsiteX2" fmla="*/ 1234440 w 1234440"/>
              <a:gd name="connsiteY2" fmla="*/ 103062 h 125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34440" h="125922">
                <a:moveTo>
                  <a:pt x="0" y="125922"/>
                </a:moveTo>
                <a:cubicBezTo>
                  <a:pt x="194310" y="64962"/>
                  <a:pt x="388620" y="4002"/>
                  <a:pt x="594360" y="192"/>
                </a:cubicBezTo>
                <a:cubicBezTo>
                  <a:pt x="800100" y="-3618"/>
                  <a:pt x="1017270" y="49722"/>
                  <a:pt x="1234440" y="103062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2795257" y="2993177"/>
            <a:ext cx="1834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alibri" pitchFamily="34" charset="0"/>
              </a:rPr>
              <a:t>4+3=7</a:t>
            </a:r>
            <a:r>
              <a:rPr lang="en-US" sz="1600" dirty="0">
                <a:latin typeface="Calibri" pitchFamily="34" charset="0"/>
              </a:rPr>
              <a:t> &lt; </a:t>
            </a:r>
            <a:r>
              <a:rPr lang="ru-RU" sz="1600" dirty="0">
                <a:latin typeface="Calibri" pitchFamily="34" charset="0"/>
              </a:rPr>
              <a:t>12</a:t>
            </a:r>
            <a:r>
              <a:rPr lang="en-US" sz="1600" dirty="0">
                <a:latin typeface="Calibri" pitchFamily="34" charset="0"/>
              </a:rPr>
              <a:t> ? </a:t>
            </a:r>
            <a:r>
              <a:rPr lang="ru-RU" sz="1600" dirty="0">
                <a:latin typeface="Calibri" pitchFamily="34" charset="0"/>
              </a:rPr>
              <a:t>Да</a:t>
            </a:r>
          </a:p>
        </p:txBody>
      </p:sp>
      <p:cxnSp>
        <p:nvCxnSpPr>
          <p:cNvPr id="20" name="Прямая соединительная линия 19"/>
          <p:cNvCxnSpPr>
            <a:stCxn id="62" idx="2"/>
            <a:endCxn id="48" idx="0"/>
          </p:cNvCxnSpPr>
          <p:nvPr/>
        </p:nvCxnSpPr>
        <p:spPr>
          <a:xfrm flipH="1">
            <a:off x="3560596" y="3331731"/>
            <a:ext cx="152049" cy="170890"/>
          </a:xfrm>
          <a:prstGeom prst="line">
            <a:avLst/>
          </a:prstGeom>
          <a:noFill/>
          <a:ln w="19050">
            <a:solidFill>
              <a:srgbClr val="FFC00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Полилиния 26"/>
          <p:cNvSpPr/>
          <p:nvPr/>
        </p:nvSpPr>
        <p:spPr>
          <a:xfrm>
            <a:off x="4255770" y="3211830"/>
            <a:ext cx="4000500" cy="1611630"/>
          </a:xfrm>
          <a:custGeom>
            <a:avLst/>
            <a:gdLst>
              <a:gd name="connsiteX0" fmla="*/ 0 w 3954780"/>
              <a:gd name="connsiteY0" fmla="*/ 0 h 1257300"/>
              <a:gd name="connsiteX1" fmla="*/ 2411730 w 3954780"/>
              <a:gd name="connsiteY1" fmla="*/ 640080 h 1257300"/>
              <a:gd name="connsiteX2" fmla="*/ 3954780 w 3954780"/>
              <a:gd name="connsiteY2" fmla="*/ 1257300 h 1257300"/>
              <a:gd name="connsiteX0" fmla="*/ 0 w 3909060"/>
              <a:gd name="connsiteY0" fmla="*/ 0 h 1520190"/>
              <a:gd name="connsiteX1" fmla="*/ 2411730 w 3909060"/>
              <a:gd name="connsiteY1" fmla="*/ 640080 h 1520190"/>
              <a:gd name="connsiteX2" fmla="*/ 3909060 w 3909060"/>
              <a:gd name="connsiteY2" fmla="*/ 1520190 h 1520190"/>
              <a:gd name="connsiteX0" fmla="*/ 0 w 3909060"/>
              <a:gd name="connsiteY0" fmla="*/ 0 h 1520190"/>
              <a:gd name="connsiteX1" fmla="*/ 2411730 w 3909060"/>
              <a:gd name="connsiteY1" fmla="*/ 640080 h 1520190"/>
              <a:gd name="connsiteX2" fmla="*/ 3909060 w 3909060"/>
              <a:gd name="connsiteY2" fmla="*/ 1520190 h 1520190"/>
              <a:gd name="connsiteX0" fmla="*/ 0 w 3989070"/>
              <a:gd name="connsiteY0" fmla="*/ 0 h 1611630"/>
              <a:gd name="connsiteX1" fmla="*/ 2411730 w 3989070"/>
              <a:gd name="connsiteY1" fmla="*/ 640080 h 1611630"/>
              <a:gd name="connsiteX2" fmla="*/ 3989070 w 3989070"/>
              <a:gd name="connsiteY2" fmla="*/ 1611630 h 1611630"/>
              <a:gd name="connsiteX0" fmla="*/ 0 w 4000500"/>
              <a:gd name="connsiteY0" fmla="*/ 0 h 1611630"/>
              <a:gd name="connsiteX1" fmla="*/ 2423160 w 4000500"/>
              <a:gd name="connsiteY1" fmla="*/ 640080 h 1611630"/>
              <a:gd name="connsiteX2" fmla="*/ 4000500 w 4000500"/>
              <a:gd name="connsiteY2" fmla="*/ 1611630 h 1611630"/>
              <a:gd name="connsiteX0" fmla="*/ 0 w 4000500"/>
              <a:gd name="connsiteY0" fmla="*/ 0 h 1611630"/>
              <a:gd name="connsiteX1" fmla="*/ 2423160 w 4000500"/>
              <a:gd name="connsiteY1" fmla="*/ 640080 h 1611630"/>
              <a:gd name="connsiteX2" fmla="*/ 4000500 w 4000500"/>
              <a:gd name="connsiteY2" fmla="*/ 1611630 h 161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00500" h="1611630">
                <a:moveTo>
                  <a:pt x="0" y="0"/>
                </a:moveTo>
                <a:cubicBezTo>
                  <a:pt x="887730" y="112395"/>
                  <a:pt x="1756410" y="371475"/>
                  <a:pt x="2423160" y="640080"/>
                </a:cubicBezTo>
                <a:cubicBezTo>
                  <a:pt x="3089910" y="908685"/>
                  <a:pt x="3661410" y="1327785"/>
                  <a:pt x="4000500" y="161163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олилиния 6"/>
          <p:cNvSpPr/>
          <p:nvPr/>
        </p:nvSpPr>
        <p:spPr>
          <a:xfrm>
            <a:off x="3078480" y="3943350"/>
            <a:ext cx="1177290" cy="1303020"/>
          </a:xfrm>
          <a:custGeom>
            <a:avLst/>
            <a:gdLst>
              <a:gd name="connsiteX0" fmla="*/ 0 w 1177290"/>
              <a:gd name="connsiteY0" fmla="*/ 0 h 1303020"/>
              <a:gd name="connsiteX1" fmla="*/ 674370 w 1177290"/>
              <a:gd name="connsiteY1" fmla="*/ 525780 h 1303020"/>
              <a:gd name="connsiteX2" fmla="*/ 1177290 w 1177290"/>
              <a:gd name="connsiteY2" fmla="*/ 1303020 h 1303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7290" h="1303020">
                <a:moveTo>
                  <a:pt x="0" y="0"/>
                </a:moveTo>
                <a:cubicBezTo>
                  <a:pt x="239077" y="154305"/>
                  <a:pt x="478155" y="308610"/>
                  <a:pt x="674370" y="525780"/>
                </a:cubicBezTo>
                <a:cubicBezTo>
                  <a:pt x="870585" y="742950"/>
                  <a:pt x="1023937" y="1022985"/>
                  <a:pt x="1177290" y="130302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TextBox 57"/>
          <p:cNvSpPr txBox="1"/>
          <p:nvPr/>
        </p:nvSpPr>
        <p:spPr>
          <a:xfrm>
            <a:off x="2858112" y="5867526"/>
            <a:ext cx="1834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alibri" pitchFamily="34" charset="0"/>
              </a:rPr>
              <a:t>4+2=6</a:t>
            </a:r>
            <a:r>
              <a:rPr lang="en-US" sz="1600" dirty="0">
                <a:latin typeface="Calibri" pitchFamily="34" charset="0"/>
              </a:rPr>
              <a:t> &lt; </a:t>
            </a:r>
            <a:r>
              <a:rPr lang="ru-RU" sz="1600" dirty="0">
                <a:latin typeface="Calibri" pitchFamily="34" charset="0"/>
              </a:rPr>
              <a:t>9</a:t>
            </a:r>
            <a:r>
              <a:rPr lang="en-US" sz="1600" dirty="0">
                <a:latin typeface="Calibri" pitchFamily="34" charset="0"/>
              </a:rPr>
              <a:t> ? </a:t>
            </a:r>
            <a:r>
              <a:rPr lang="ru-RU" sz="1600" dirty="0">
                <a:latin typeface="Calibri" pitchFamily="34" charset="0"/>
              </a:rPr>
              <a:t>Да</a:t>
            </a:r>
          </a:p>
        </p:txBody>
      </p:sp>
      <p:cxnSp>
        <p:nvCxnSpPr>
          <p:cNvPr id="18" name="Прямая соединительная линия 17"/>
          <p:cNvCxnSpPr>
            <a:stCxn id="7" idx="1"/>
            <a:endCxn id="58" idx="0"/>
          </p:cNvCxnSpPr>
          <p:nvPr/>
        </p:nvCxnSpPr>
        <p:spPr>
          <a:xfrm>
            <a:off x="3752851" y="4469130"/>
            <a:ext cx="22649" cy="1398396"/>
          </a:xfrm>
          <a:prstGeom prst="line">
            <a:avLst/>
          </a:prstGeom>
          <a:noFill/>
          <a:ln w="19050">
            <a:solidFill>
              <a:srgbClr val="FFC00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Полилиния 21"/>
          <p:cNvSpPr/>
          <p:nvPr/>
        </p:nvSpPr>
        <p:spPr>
          <a:xfrm>
            <a:off x="4267200" y="5052061"/>
            <a:ext cx="4411980" cy="1044381"/>
          </a:xfrm>
          <a:custGeom>
            <a:avLst/>
            <a:gdLst>
              <a:gd name="connsiteX0" fmla="*/ 0 w 4411980"/>
              <a:gd name="connsiteY0" fmla="*/ 1028700 h 1044381"/>
              <a:gd name="connsiteX1" fmla="*/ 2103120 w 4411980"/>
              <a:gd name="connsiteY1" fmla="*/ 902970 h 1044381"/>
              <a:gd name="connsiteX2" fmla="*/ 4411980 w 4411980"/>
              <a:gd name="connsiteY2" fmla="*/ 0 h 1044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1980" h="1044381">
                <a:moveTo>
                  <a:pt x="0" y="1028700"/>
                </a:moveTo>
                <a:cubicBezTo>
                  <a:pt x="683895" y="1051560"/>
                  <a:pt x="1367790" y="1074420"/>
                  <a:pt x="2103120" y="902970"/>
                </a:cubicBezTo>
                <a:cubicBezTo>
                  <a:pt x="2838450" y="731520"/>
                  <a:pt x="3625215" y="365760"/>
                  <a:pt x="4411980" y="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996455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338328"/>
            <a:ext cx="8229600" cy="1002440"/>
          </a:xfrm>
        </p:spPr>
        <p:txBody>
          <a:bodyPr>
            <a:noAutofit/>
          </a:bodyPr>
          <a:lstStyle/>
          <a:p>
            <a:r>
              <a:rPr lang="ru-RU" sz="3200" dirty="0"/>
              <a:t>Нахождение кратчайшего пути в неориентированном графе </a:t>
            </a:r>
          </a:p>
        </p:txBody>
      </p:sp>
      <p:grpSp>
        <p:nvGrpSpPr>
          <p:cNvPr id="57" name="Группа 56"/>
          <p:cNvGrpSpPr/>
          <p:nvPr/>
        </p:nvGrpSpPr>
        <p:grpSpPr>
          <a:xfrm>
            <a:off x="1775521" y="3501009"/>
            <a:ext cx="4896543" cy="2299497"/>
            <a:chOff x="1026508" y="2051405"/>
            <a:chExt cx="4625612" cy="2065534"/>
          </a:xfrm>
        </p:grpSpPr>
        <p:sp>
          <p:nvSpPr>
            <p:cNvPr id="4" name="Овал 3"/>
            <p:cNvSpPr/>
            <p:nvPr/>
          </p:nvSpPr>
          <p:spPr>
            <a:xfrm>
              <a:off x="1026508" y="292494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1871700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1871700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Прямая соединительная линия 7"/>
            <p:cNvCxnSpPr>
              <a:stCxn id="5" idx="4"/>
              <a:endCxn id="6" idx="0"/>
            </p:cNvCxnSpPr>
            <p:nvPr/>
          </p:nvCxnSpPr>
          <p:spPr>
            <a:xfrm>
              <a:off x="2051720" y="2564904"/>
              <a:ext cx="0" cy="107897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>
              <a:stCxn id="4" idx="7"/>
              <a:endCxn id="5" idx="3"/>
            </p:cNvCxnSpPr>
            <p:nvPr/>
          </p:nvCxnSpPr>
          <p:spPr>
            <a:xfrm flipV="1">
              <a:off x="1333821" y="2512177"/>
              <a:ext cx="590606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>
              <a:stCxn id="4" idx="5"/>
              <a:endCxn id="6" idx="1"/>
            </p:cNvCxnSpPr>
            <p:nvPr/>
          </p:nvCxnSpPr>
          <p:spPr>
            <a:xfrm>
              <a:off x="1333821" y="3232257"/>
              <a:ext cx="590606" cy="4643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325987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275856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49999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4499992" y="3650885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5292080" y="292494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Прямая соединительная линия 18"/>
            <p:cNvCxnSpPr>
              <a:stCxn id="6" idx="6"/>
              <a:endCxn id="14" idx="2"/>
            </p:cNvCxnSpPr>
            <p:nvPr/>
          </p:nvCxnSpPr>
          <p:spPr>
            <a:xfrm>
              <a:off x="2231740" y="3823898"/>
              <a:ext cx="10441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4" idx="6"/>
              <a:endCxn id="16" idx="2"/>
            </p:cNvCxnSpPr>
            <p:nvPr/>
          </p:nvCxnSpPr>
          <p:spPr>
            <a:xfrm>
              <a:off x="3635896" y="3823898"/>
              <a:ext cx="864096" cy="700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5" idx="6"/>
              <a:endCxn id="13" idx="2"/>
            </p:cNvCxnSpPr>
            <p:nvPr/>
          </p:nvCxnSpPr>
          <p:spPr>
            <a:xfrm>
              <a:off x="2231740" y="2384884"/>
              <a:ext cx="102813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3" idx="6"/>
              <a:endCxn id="15" idx="2"/>
            </p:cNvCxnSpPr>
            <p:nvPr/>
          </p:nvCxnSpPr>
          <p:spPr>
            <a:xfrm>
              <a:off x="3619912" y="2384884"/>
              <a:ext cx="8800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7" idx="3"/>
              <a:endCxn id="16" idx="7"/>
            </p:cNvCxnSpPr>
            <p:nvPr/>
          </p:nvCxnSpPr>
          <p:spPr>
            <a:xfrm flipH="1">
              <a:off x="4807305" y="3232257"/>
              <a:ext cx="537502" cy="47135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7" idx="1"/>
              <a:endCxn id="15" idx="5"/>
            </p:cNvCxnSpPr>
            <p:nvPr/>
          </p:nvCxnSpPr>
          <p:spPr>
            <a:xfrm flipH="1" flipV="1">
              <a:off x="4807305" y="2512177"/>
              <a:ext cx="537502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6" idx="7"/>
              <a:endCxn id="13" idx="3"/>
            </p:cNvCxnSpPr>
            <p:nvPr/>
          </p:nvCxnSpPr>
          <p:spPr>
            <a:xfrm flipV="1">
              <a:off x="2179013" y="2512177"/>
              <a:ext cx="1133586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3" idx="5"/>
              <a:endCxn id="16" idx="1"/>
            </p:cNvCxnSpPr>
            <p:nvPr/>
          </p:nvCxnSpPr>
          <p:spPr>
            <a:xfrm>
              <a:off x="3567185" y="2512177"/>
              <a:ext cx="985534" cy="119143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4" idx="1"/>
              <a:endCxn id="5" idx="5"/>
            </p:cNvCxnSpPr>
            <p:nvPr/>
          </p:nvCxnSpPr>
          <p:spPr>
            <a:xfrm flipH="1" flipV="1">
              <a:off x="2179013" y="2512177"/>
              <a:ext cx="114957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14" idx="7"/>
              <a:endCxn id="15" idx="3"/>
            </p:cNvCxnSpPr>
            <p:nvPr/>
          </p:nvCxnSpPr>
          <p:spPr>
            <a:xfrm flipV="1">
              <a:off x="3583169" y="2512177"/>
              <a:ext cx="96955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443698" y="245502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30076" y="3327273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43788" y="2915652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40864" y="3093311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43170" y="3070674"/>
              <a:ext cx="395537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ru-RU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70316" y="205285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70316" y="3758339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18704" y="205140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91342" y="255347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35896" y="3081048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48633" y="378518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05680" y="242996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41766" y="3324650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sp>
        <p:nvSpPr>
          <p:cNvPr id="55" name="Прямоугольник 54"/>
          <p:cNvSpPr/>
          <p:nvPr/>
        </p:nvSpPr>
        <p:spPr>
          <a:xfrm>
            <a:off x="6960096" y="3386143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6960096" y="376410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6816080" y="3708204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6983414" y="3438526"/>
          <a:ext cx="3260725" cy="303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Формула" r:id="rId3" imgW="1981080" imgH="2031840" progId="Equation.3">
                  <p:embed/>
                </p:oleObj>
              </mc:Choice>
              <mc:Fallback>
                <p:oleObj name="Формула" r:id="rId3" imgW="1981080" imgH="2031840" progId="Equation.3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3414" y="3438526"/>
                        <a:ext cx="3260725" cy="303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Прямоугольник 60"/>
          <p:cNvSpPr/>
          <p:nvPr/>
        </p:nvSpPr>
        <p:spPr>
          <a:xfrm>
            <a:off x="7824192" y="4116884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7824250" y="338328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/>
          <p:cNvSpPr/>
          <p:nvPr/>
        </p:nvSpPr>
        <p:spPr>
          <a:xfrm>
            <a:off x="7398846" y="4461962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 66"/>
          <p:cNvSpPr/>
          <p:nvPr/>
        </p:nvSpPr>
        <p:spPr>
          <a:xfrm>
            <a:off x="7394862" y="3395731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бъект 2"/>
          <p:cNvSpPr>
            <a:spLocks noGrp="1"/>
          </p:cNvSpPr>
          <p:nvPr>
            <p:ph idx="1"/>
          </p:nvPr>
        </p:nvSpPr>
        <p:spPr>
          <a:xfrm>
            <a:off x="2726033" y="1988840"/>
            <a:ext cx="6989455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libri" pitchFamily="34" charset="0"/>
              </a:rPr>
              <a:t>Повторяем шаг 5 для выделения новой вершины с минимальной стоимостью пути</a:t>
            </a:r>
          </a:p>
        </p:txBody>
      </p:sp>
      <p:sp>
        <p:nvSpPr>
          <p:cNvPr id="66" name="Прямоугольник 65"/>
          <p:cNvSpPr/>
          <p:nvPr/>
        </p:nvSpPr>
        <p:spPr>
          <a:xfrm>
            <a:off x="8697889" y="4790688"/>
            <a:ext cx="236104" cy="28800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Стрелка вправо 67"/>
          <p:cNvSpPr/>
          <p:nvPr/>
        </p:nvSpPr>
        <p:spPr>
          <a:xfrm rot="17974595">
            <a:off x="7742090" y="5619988"/>
            <a:ext cx="1186550" cy="17092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рямоугольник 68"/>
          <p:cNvSpPr/>
          <p:nvPr/>
        </p:nvSpPr>
        <p:spPr>
          <a:xfrm>
            <a:off x="8688288" y="3394710"/>
            <a:ext cx="236104" cy="28800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69154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338328"/>
            <a:ext cx="8229600" cy="1002440"/>
          </a:xfrm>
        </p:spPr>
        <p:txBody>
          <a:bodyPr>
            <a:noAutofit/>
          </a:bodyPr>
          <a:lstStyle/>
          <a:p>
            <a:r>
              <a:rPr lang="ru-RU" sz="3200" dirty="0"/>
              <a:t>Нахождение кратчайшего пути в неориентированном графе </a:t>
            </a:r>
          </a:p>
        </p:txBody>
      </p:sp>
      <p:grpSp>
        <p:nvGrpSpPr>
          <p:cNvPr id="57" name="Группа 56"/>
          <p:cNvGrpSpPr/>
          <p:nvPr/>
        </p:nvGrpSpPr>
        <p:grpSpPr>
          <a:xfrm>
            <a:off x="1775521" y="3501009"/>
            <a:ext cx="4896543" cy="2299497"/>
            <a:chOff x="1026508" y="2051405"/>
            <a:chExt cx="4625612" cy="2065534"/>
          </a:xfrm>
        </p:grpSpPr>
        <p:sp>
          <p:nvSpPr>
            <p:cNvPr id="4" name="Овал 3"/>
            <p:cNvSpPr/>
            <p:nvPr/>
          </p:nvSpPr>
          <p:spPr>
            <a:xfrm>
              <a:off x="1026508" y="292494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1871700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1871700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Прямая соединительная линия 7"/>
            <p:cNvCxnSpPr>
              <a:stCxn id="5" idx="4"/>
              <a:endCxn id="6" idx="0"/>
            </p:cNvCxnSpPr>
            <p:nvPr/>
          </p:nvCxnSpPr>
          <p:spPr>
            <a:xfrm>
              <a:off x="2051720" y="2564904"/>
              <a:ext cx="0" cy="107897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>
              <a:stCxn id="4" idx="7"/>
              <a:endCxn id="5" idx="3"/>
            </p:cNvCxnSpPr>
            <p:nvPr/>
          </p:nvCxnSpPr>
          <p:spPr>
            <a:xfrm flipV="1">
              <a:off x="1333821" y="2512177"/>
              <a:ext cx="590606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>
              <a:stCxn id="4" idx="5"/>
              <a:endCxn id="6" idx="1"/>
            </p:cNvCxnSpPr>
            <p:nvPr/>
          </p:nvCxnSpPr>
          <p:spPr>
            <a:xfrm>
              <a:off x="1333821" y="3232257"/>
              <a:ext cx="590606" cy="4643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325987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275856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49999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4499992" y="3650885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5292080" y="292494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Прямая соединительная линия 18"/>
            <p:cNvCxnSpPr>
              <a:stCxn id="6" idx="6"/>
              <a:endCxn id="14" idx="2"/>
            </p:cNvCxnSpPr>
            <p:nvPr/>
          </p:nvCxnSpPr>
          <p:spPr>
            <a:xfrm>
              <a:off x="2231740" y="3823898"/>
              <a:ext cx="10441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4" idx="6"/>
              <a:endCxn id="16" idx="2"/>
            </p:cNvCxnSpPr>
            <p:nvPr/>
          </p:nvCxnSpPr>
          <p:spPr>
            <a:xfrm>
              <a:off x="3635896" y="3823898"/>
              <a:ext cx="864096" cy="700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5" idx="6"/>
              <a:endCxn id="13" idx="2"/>
            </p:cNvCxnSpPr>
            <p:nvPr/>
          </p:nvCxnSpPr>
          <p:spPr>
            <a:xfrm>
              <a:off x="2231740" y="2384884"/>
              <a:ext cx="102813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3" idx="6"/>
              <a:endCxn id="15" idx="2"/>
            </p:cNvCxnSpPr>
            <p:nvPr/>
          </p:nvCxnSpPr>
          <p:spPr>
            <a:xfrm>
              <a:off x="3619912" y="2384884"/>
              <a:ext cx="8800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7" idx="3"/>
              <a:endCxn id="16" idx="7"/>
            </p:cNvCxnSpPr>
            <p:nvPr/>
          </p:nvCxnSpPr>
          <p:spPr>
            <a:xfrm flipH="1">
              <a:off x="4807305" y="3232257"/>
              <a:ext cx="537502" cy="47135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7" idx="1"/>
              <a:endCxn id="15" idx="5"/>
            </p:cNvCxnSpPr>
            <p:nvPr/>
          </p:nvCxnSpPr>
          <p:spPr>
            <a:xfrm flipH="1" flipV="1">
              <a:off x="4807305" y="2512177"/>
              <a:ext cx="537502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6" idx="7"/>
              <a:endCxn id="13" idx="3"/>
            </p:cNvCxnSpPr>
            <p:nvPr/>
          </p:nvCxnSpPr>
          <p:spPr>
            <a:xfrm flipV="1">
              <a:off x="2179013" y="2512177"/>
              <a:ext cx="1133586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3" idx="5"/>
              <a:endCxn id="16" idx="1"/>
            </p:cNvCxnSpPr>
            <p:nvPr/>
          </p:nvCxnSpPr>
          <p:spPr>
            <a:xfrm>
              <a:off x="3567185" y="2512177"/>
              <a:ext cx="985534" cy="119143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4" idx="1"/>
              <a:endCxn id="5" idx="5"/>
            </p:cNvCxnSpPr>
            <p:nvPr/>
          </p:nvCxnSpPr>
          <p:spPr>
            <a:xfrm flipH="1" flipV="1">
              <a:off x="2179013" y="2512177"/>
              <a:ext cx="114957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14" idx="7"/>
              <a:endCxn id="15" idx="3"/>
            </p:cNvCxnSpPr>
            <p:nvPr/>
          </p:nvCxnSpPr>
          <p:spPr>
            <a:xfrm flipV="1">
              <a:off x="3583169" y="2512177"/>
              <a:ext cx="96955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443698" y="245502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30076" y="3327273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43788" y="2915652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40864" y="3093311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43170" y="3070674"/>
              <a:ext cx="395537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ru-RU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70316" y="205285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70316" y="3758339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18704" y="205140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91342" y="255347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35896" y="3081048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48633" y="378518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05680" y="242996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41766" y="3324650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sp>
        <p:nvSpPr>
          <p:cNvPr id="55" name="Прямоугольник 54"/>
          <p:cNvSpPr/>
          <p:nvPr/>
        </p:nvSpPr>
        <p:spPr>
          <a:xfrm>
            <a:off x="6960096" y="3386143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6960096" y="376410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6816080" y="3708204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6973888" y="3438526"/>
          <a:ext cx="3281362" cy="303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Формула" r:id="rId3" imgW="1993680" imgH="2031840" progId="Equation.3">
                  <p:embed/>
                </p:oleObj>
              </mc:Choice>
              <mc:Fallback>
                <p:oleObj name="Формула" r:id="rId3" imgW="1993680" imgH="2031840" progId="Equation.3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3888" y="3438526"/>
                        <a:ext cx="3281362" cy="303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Прямоугольник 60"/>
          <p:cNvSpPr/>
          <p:nvPr/>
        </p:nvSpPr>
        <p:spPr>
          <a:xfrm>
            <a:off x="7824192" y="4116884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7824250" y="338328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/>
          <p:cNvSpPr/>
          <p:nvPr/>
        </p:nvSpPr>
        <p:spPr>
          <a:xfrm>
            <a:off x="7398846" y="4461962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 66"/>
          <p:cNvSpPr/>
          <p:nvPr/>
        </p:nvSpPr>
        <p:spPr>
          <a:xfrm>
            <a:off x="7394862" y="3395731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Прямоугольник 65"/>
          <p:cNvSpPr/>
          <p:nvPr/>
        </p:nvSpPr>
        <p:spPr>
          <a:xfrm>
            <a:off x="8697889" y="4790688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рямоугольник 68"/>
          <p:cNvSpPr/>
          <p:nvPr/>
        </p:nvSpPr>
        <p:spPr>
          <a:xfrm>
            <a:off x="8688288" y="339471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Объект 2"/>
          <p:cNvSpPr>
            <a:spLocks noGrp="1"/>
          </p:cNvSpPr>
          <p:nvPr>
            <p:ph idx="1"/>
          </p:nvPr>
        </p:nvSpPr>
        <p:spPr>
          <a:xfrm>
            <a:off x="2999657" y="1988840"/>
            <a:ext cx="6715831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libri" pitchFamily="34" charset="0"/>
              </a:rPr>
              <a:t>Повторяем шаг 4 для новой вершины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931364" y="5912488"/>
            <a:ext cx="1834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alibri" pitchFamily="34" charset="0"/>
              </a:rPr>
              <a:t>6+6=12</a:t>
            </a:r>
            <a:r>
              <a:rPr lang="en-US" sz="1600" dirty="0">
                <a:latin typeface="Calibri" pitchFamily="34" charset="0"/>
              </a:rPr>
              <a:t> &lt; </a:t>
            </a:r>
            <a:r>
              <a:rPr lang="ru-RU" sz="1600" dirty="0">
                <a:latin typeface="Calibri" pitchFamily="34" charset="0"/>
              </a:rPr>
              <a:t>∞</a:t>
            </a:r>
            <a:r>
              <a:rPr lang="en-US" sz="1600" dirty="0">
                <a:latin typeface="Calibri" pitchFamily="34" charset="0"/>
              </a:rPr>
              <a:t> ? </a:t>
            </a:r>
            <a:r>
              <a:rPr lang="ru-RU" sz="1600" dirty="0">
                <a:latin typeface="Calibri" pitchFamily="34" charset="0"/>
              </a:rPr>
              <a:t>Да</a:t>
            </a:r>
          </a:p>
        </p:txBody>
      </p:sp>
      <p:sp>
        <p:nvSpPr>
          <p:cNvPr id="9" name="Полилиния 8"/>
          <p:cNvSpPr/>
          <p:nvPr/>
        </p:nvSpPr>
        <p:spPr>
          <a:xfrm>
            <a:off x="4541521" y="5606870"/>
            <a:ext cx="933793" cy="131047"/>
          </a:xfrm>
          <a:custGeom>
            <a:avLst/>
            <a:gdLst>
              <a:gd name="connsiteX0" fmla="*/ 0 w 937260"/>
              <a:gd name="connsiteY0" fmla="*/ 11430 h 102926"/>
              <a:gd name="connsiteX1" fmla="*/ 514350 w 937260"/>
              <a:gd name="connsiteY1" fmla="*/ 102870 h 102926"/>
              <a:gd name="connsiteX2" fmla="*/ 937260 w 937260"/>
              <a:gd name="connsiteY2" fmla="*/ 0 h 10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7260" h="102926">
                <a:moveTo>
                  <a:pt x="0" y="11430"/>
                </a:moveTo>
                <a:cubicBezTo>
                  <a:pt x="179070" y="58102"/>
                  <a:pt x="358140" y="104775"/>
                  <a:pt x="514350" y="102870"/>
                </a:cubicBezTo>
                <a:cubicBezTo>
                  <a:pt x="670560" y="100965"/>
                  <a:pt x="803910" y="50482"/>
                  <a:pt x="937260" y="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единительная линия 17"/>
          <p:cNvCxnSpPr>
            <a:stCxn id="9" idx="1"/>
            <a:endCxn id="60" idx="0"/>
          </p:cNvCxnSpPr>
          <p:nvPr/>
        </p:nvCxnSpPr>
        <p:spPr>
          <a:xfrm flipH="1">
            <a:off x="4848751" y="5737846"/>
            <a:ext cx="205216" cy="174643"/>
          </a:xfrm>
          <a:prstGeom prst="line">
            <a:avLst/>
          </a:prstGeom>
          <a:noFill/>
          <a:ln w="19050">
            <a:solidFill>
              <a:srgbClr val="FFC00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Полилиния 21"/>
          <p:cNvSpPr/>
          <p:nvPr/>
        </p:nvSpPr>
        <p:spPr>
          <a:xfrm>
            <a:off x="5490210" y="5406390"/>
            <a:ext cx="3577590" cy="674370"/>
          </a:xfrm>
          <a:custGeom>
            <a:avLst/>
            <a:gdLst>
              <a:gd name="connsiteX0" fmla="*/ 0 w 3577590"/>
              <a:gd name="connsiteY0" fmla="*/ 674370 h 674370"/>
              <a:gd name="connsiteX1" fmla="*/ 2171700 w 3577590"/>
              <a:gd name="connsiteY1" fmla="*/ 548640 h 674370"/>
              <a:gd name="connsiteX2" fmla="*/ 3577590 w 3577590"/>
              <a:gd name="connsiteY2" fmla="*/ 0 h 674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77590" h="674370">
                <a:moveTo>
                  <a:pt x="0" y="674370"/>
                </a:moveTo>
                <a:cubicBezTo>
                  <a:pt x="787717" y="667702"/>
                  <a:pt x="1575435" y="661035"/>
                  <a:pt x="2171700" y="548640"/>
                </a:cubicBezTo>
                <a:cubicBezTo>
                  <a:pt x="2767965" y="436245"/>
                  <a:pt x="3172777" y="218122"/>
                  <a:pt x="3577590" y="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435336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338328"/>
            <a:ext cx="8229600" cy="1002440"/>
          </a:xfrm>
        </p:spPr>
        <p:txBody>
          <a:bodyPr>
            <a:noAutofit/>
          </a:bodyPr>
          <a:lstStyle/>
          <a:p>
            <a:r>
              <a:rPr lang="ru-RU" sz="3200" dirty="0"/>
              <a:t>Нахождение кратчайшего пути в неориентированном графе </a:t>
            </a:r>
          </a:p>
        </p:txBody>
      </p:sp>
      <p:grpSp>
        <p:nvGrpSpPr>
          <p:cNvPr id="57" name="Группа 56"/>
          <p:cNvGrpSpPr/>
          <p:nvPr/>
        </p:nvGrpSpPr>
        <p:grpSpPr>
          <a:xfrm>
            <a:off x="1775521" y="3501009"/>
            <a:ext cx="4896543" cy="2299497"/>
            <a:chOff x="1026508" y="2051405"/>
            <a:chExt cx="4625612" cy="2065534"/>
          </a:xfrm>
        </p:grpSpPr>
        <p:sp>
          <p:nvSpPr>
            <p:cNvPr id="4" name="Овал 3"/>
            <p:cNvSpPr/>
            <p:nvPr/>
          </p:nvSpPr>
          <p:spPr>
            <a:xfrm>
              <a:off x="1026508" y="292494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1871700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1871700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Прямая соединительная линия 7"/>
            <p:cNvCxnSpPr>
              <a:stCxn id="5" idx="4"/>
              <a:endCxn id="6" idx="0"/>
            </p:cNvCxnSpPr>
            <p:nvPr/>
          </p:nvCxnSpPr>
          <p:spPr>
            <a:xfrm>
              <a:off x="2051720" y="2564904"/>
              <a:ext cx="0" cy="107897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>
              <a:stCxn id="4" idx="7"/>
              <a:endCxn id="5" idx="3"/>
            </p:cNvCxnSpPr>
            <p:nvPr/>
          </p:nvCxnSpPr>
          <p:spPr>
            <a:xfrm flipV="1">
              <a:off x="1333821" y="2512177"/>
              <a:ext cx="590606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>
              <a:stCxn id="4" idx="5"/>
              <a:endCxn id="6" idx="1"/>
            </p:cNvCxnSpPr>
            <p:nvPr/>
          </p:nvCxnSpPr>
          <p:spPr>
            <a:xfrm>
              <a:off x="1333821" y="3232257"/>
              <a:ext cx="590606" cy="4643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325987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275856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49999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4499992" y="3650885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5292080" y="292494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Прямая соединительная линия 18"/>
            <p:cNvCxnSpPr>
              <a:stCxn id="6" idx="6"/>
              <a:endCxn id="14" idx="2"/>
            </p:cNvCxnSpPr>
            <p:nvPr/>
          </p:nvCxnSpPr>
          <p:spPr>
            <a:xfrm>
              <a:off x="2231740" y="3823898"/>
              <a:ext cx="10441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4" idx="6"/>
              <a:endCxn id="16" idx="2"/>
            </p:cNvCxnSpPr>
            <p:nvPr/>
          </p:nvCxnSpPr>
          <p:spPr>
            <a:xfrm>
              <a:off x="3635896" y="3823898"/>
              <a:ext cx="864096" cy="700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5" idx="6"/>
              <a:endCxn id="13" idx="2"/>
            </p:cNvCxnSpPr>
            <p:nvPr/>
          </p:nvCxnSpPr>
          <p:spPr>
            <a:xfrm>
              <a:off x="2231740" y="2384884"/>
              <a:ext cx="102813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3" idx="6"/>
              <a:endCxn id="15" idx="2"/>
            </p:cNvCxnSpPr>
            <p:nvPr/>
          </p:nvCxnSpPr>
          <p:spPr>
            <a:xfrm>
              <a:off x="3619912" y="2384884"/>
              <a:ext cx="8800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7" idx="3"/>
              <a:endCxn id="16" idx="7"/>
            </p:cNvCxnSpPr>
            <p:nvPr/>
          </p:nvCxnSpPr>
          <p:spPr>
            <a:xfrm flipH="1">
              <a:off x="4807305" y="3232257"/>
              <a:ext cx="537502" cy="47135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7" idx="1"/>
              <a:endCxn id="15" idx="5"/>
            </p:cNvCxnSpPr>
            <p:nvPr/>
          </p:nvCxnSpPr>
          <p:spPr>
            <a:xfrm flipH="1" flipV="1">
              <a:off x="4807305" y="2512177"/>
              <a:ext cx="537502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6" idx="7"/>
              <a:endCxn id="13" idx="3"/>
            </p:cNvCxnSpPr>
            <p:nvPr/>
          </p:nvCxnSpPr>
          <p:spPr>
            <a:xfrm flipV="1">
              <a:off x="2179013" y="2512177"/>
              <a:ext cx="1133586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3" idx="5"/>
              <a:endCxn id="16" idx="1"/>
            </p:cNvCxnSpPr>
            <p:nvPr/>
          </p:nvCxnSpPr>
          <p:spPr>
            <a:xfrm>
              <a:off x="3567185" y="2512177"/>
              <a:ext cx="985534" cy="119143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4" idx="1"/>
              <a:endCxn id="5" idx="5"/>
            </p:cNvCxnSpPr>
            <p:nvPr/>
          </p:nvCxnSpPr>
          <p:spPr>
            <a:xfrm flipH="1" flipV="1">
              <a:off x="2179013" y="2512177"/>
              <a:ext cx="114957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14" idx="7"/>
              <a:endCxn id="15" idx="3"/>
            </p:cNvCxnSpPr>
            <p:nvPr/>
          </p:nvCxnSpPr>
          <p:spPr>
            <a:xfrm flipV="1">
              <a:off x="3583169" y="2512177"/>
              <a:ext cx="96955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443698" y="245502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30076" y="3327273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43788" y="2915652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40864" y="3093311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43170" y="3070674"/>
              <a:ext cx="395537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ru-RU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70316" y="205285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70316" y="3758339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18704" y="205140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91342" y="255347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35896" y="3081048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48633" y="378518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05680" y="242996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41766" y="3324650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sp>
        <p:nvSpPr>
          <p:cNvPr id="55" name="Прямоугольник 54"/>
          <p:cNvSpPr/>
          <p:nvPr/>
        </p:nvSpPr>
        <p:spPr>
          <a:xfrm>
            <a:off x="6960096" y="3386143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6960096" y="376410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6816080" y="3708204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6953250" y="3438526"/>
          <a:ext cx="3322638" cy="303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Формула" r:id="rId3" imgW="2019240" imgH="2031840" progId="Equation.3">
                  <p:embed/>
                </p:oleObj>
              </mc:Choice>
              <mc:Fallback>
                <p:oleObj name="Формула" r:id="rId3" imgW="2019240" imgH="2031840" progId="Equation.3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0" y="3438526"/>
                        <a:ext cx="3322638" cy="303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Прямоугольник 60"/>
          <p:cNvSpPr/>
          <p:nvPr/>
        </p:nvSpPr>
        <p:spPr>
          <a:xfrm>
            <a:off x="7824192" y="4116884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7824250" y="338328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/>
          <p:cNvSpPr/>
          <p:nvPr/>
        </p:nvSpPr>
        <p:spPr>
          <a:xfrm>
            <a:off x="7398846" y="4461962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 66"/>
          <p:cNvSpPr/>
          <p:nvPr/>
        </p:nvSpPr>
        <p:spPr>
          <a:xfrm>
            <a:off x="7394862" y="3395731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Прямоугольник 65"/>
          <p:cNvSpPr/>
          <p:nvPr/>
        </p:nvSpPr>
        <p:spPr>
          <a:xfrm>
            <a:off x="8697889" y="4790688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рямоугольник 68"/>
          <p:cNvSpPr/>
          <p:nvPr/>
        </p:nvSpPr>
        <p:spPr>
          <a:xfrm>
            <a:off x="8688288" y="339471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Объект 2"/>
          <p:cNvSpPr>
            <a:spLocks noGrp="1"/>
          </p:cNvSpPr>
          <p:nvPr>
            <p:ph idx="1"/>
          </p:nvPr>
        </p:nvSpPr>
        <p:spPr>
          <a:xfrm>
            <a:off x="2999657" y="1988840"/>
            <a:ext cx="6715831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libri" pitchFamily="34" charset="0"/>
              </a:rPr>
              <a:t>Повторяем шаг 4 для новой вершины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931364" y="5912488"/>
            <a:ext cx="1834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alibri" pitchFamily="34" charset="0"/>
              </a:rPr>
              <a:t>6+6=12</a:t>
            </a:r>
            <a:r>
              <a:rPr lang="en-US" sz="1600" dirty="0">
                <a:latin typeface="Calibri" pitchFamily="34" charset="0"/>
              </a:rPr>
              <a:t> &lt; </a:t>
            </a:r>
            <a:r>
              <a:rPr lang="ru-RU" sz="1600" dirty="0">
                <a:latin typeface="Calibri" pitchFamily="34" charset="0"/>
              </a:rPr>
              <a:t>∞</a:t>
            </a:r>
            <a:r>
              <a:rPr lang="en-US" sz="1600" dirty="0">
                <a:latin typeface="Calibri" pitchFamily="34" charset="0"/>
              </a:rPr>
              <a:t> ? </a:t>
            </a:r>
            <a:r>
              <a:rPr lang="ru-RU" sz="1600" dirty="0">
                <a:latin typeface="Calibri" pitchFamily="34" charset="0"/>
              </a:rPr>
              <a:t>Да</a:t>
            </a:r>
          </a:p>
        </p:txBody>
      </p:sp>
      <p:sp>
        <p:nvSpPr>
          <p:cNvPr id="9" name="Полилиния 8"/>
          <p:cNvSpPr/>
          <p:nvPr/>
        </p:nvSpPr>
        <p:spPr>
          <a:xfrm>
            <a:off x="4541521" y="5606870"/>
            <a:ext cx="933793" cy="131047"/>
          </a:xfrm>
          <a:custGeom>
            <a:avLst/>
            <a:gdLst>
              <a:gd name="connsiteX0" fmla="*/ 0 w 937260"/>
              <a:gd name="connsiteY0" fmla="*/ 11430 h 102926"/>
              <a:gd name="connsiteX1" fmla="*/ 514350 w 937260"/>
              <a:gd name="connsiteY1" fmla="*/ 102870 h 102926"/>
              <a:gd name="connsiteX2" fmla="*/ 937260 w 937260"/>
              <a:gd name="connsiteY2" fmla="*/ 0 h 102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7260" h="102926">
                <a:moveTo>
                  <a:pt x="0" y="11430"/>
                </a:moveTo>
                <a:cubicBezTo>
                  <a:pt x="179070" y="58102"/>
                  <a:pt x="358140" y="104775"/>
                  <a:pt x="514350" y="102870"/>
                </a:cubicBezTo>
                <a:cubicBezTo>
                  <a:pt x="670560" y="100965"/>
                  <a:pt x="803910" y="50482"/>
                  <a:pt x="937260" y="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единительная линия 17"/>
          <p:cNvCxnSpPr>
            <a:stCxn id="9" idx="1"/>
            <a:endCxn id="60" idx="0"/>
          </p:cNvCxnSpPr>
          <p:nvPr/>
        </p:nvCxnSpPr>
        <p:spPr>
          <a:xfrm flipH="1">
            <a:off x="4848751" y="5737846"/>
            <a:ext cx="205216" cy="174643"/>
          </a:xfrm>
          <a:prstGeom prst="line">
            <a:avLst/>
          </a:prstGeom>
          <a:noFill/>
          <a:ln w="19050">
            <a:solidFill>
              <a:srgbClr val="FFC00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Полилиния 21"/>
          <p:cNvSpPr/>
          <p:nvPr/>
        </p:nvSpPr>
        <p:spPr>
          <a:xfrm>
            <a:off x="5490210" y="5406390"/>
            <a:ext cx="3577590" cy="674370"/>
          </a:xfrm>
          <a:custGeom>
            <a:avLst/>
            <a:gdLst>
              <a:gd name="connsiteX0" fmla="*/ 0 w 3577590"/>
              <a:gd name="connsiteY0" fmla="*/ 674370 h 674370"/>
              <a:gd name="connsiteX1" fmla="*/ 2171700 w 3577590"/>
              <a:gd name="connsiteY1" fmla="*/ 548640 h 674370"/>
              <a:gd name="connsiteX2" fmla="*/ 3577590 w 3577590"/>
              <a:gd name="connsiteY2" fmla="*/ 0 h 674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77590" h="674370">
                <a:moveTo>
                  <a:pt x="0" y="674370"/>
                </a:moveTo>
                <a:cubicBezTo>
                  <a:pt x="787717" y="667702"/>
                  <a:pt x="1575435" y="661035"/>
                  <a:pt x="2171700" y="548640"/>
                </a:cubicBezTo>
                <a:cubicBezTo>
                  <a:pt x="2767965" y="436245"/>
                  <a:pt x="3172777" y="218122"/>
                  <a:pt x="3577590" y="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олилиния 6"/>
          <p:cNvSpPr/>
          <p:nvPr/>
        </p:nvSpPr>
        <p:spPr>
          <a:xfrm>
            <a:off x="4404360" y="3943350"/>
            <a:ext cx="1017270" cy="1291590"/>
          </a:xfrm>
          <a:custGeom>
            <a:avLst/>
            <a:gdLst>
              <a:gd name="connsiteX0" fmla="*/ 0 w 1017270"/>
              <a:gd name="connsiteY0" fmla="*/ 1291590 h 1291590"/>
              <a:gd name="connsiteX1" fmla="*/ 388620 w 1017270"/>
              <a:gd name="connsiteY1" fmla="*/ 548640 h 1291590"/>
              <a:gd name="connsiteX2" fmla="*/ 1017270 w 1017270"/>
              <a:gd name="connsiteY2" fmla="*/ 0 h 1291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270" h="1291590">
                <a:moveTo>
                  <a:pt x="0" y="1291590"/>
                </a:moveTo>
                <a:cubicBezTo>
                  <a:pt x="109537" y="1027747"/>
                  <a:pt x="219075" y="763905"/>
                  <a:pt x="388620" y="548640"/>
                </a:cubicBezTo>
                <a:cubicBezTo>
                  <a:pt x="558165" y="333375"/>
                  <a:pt x="787717" y="166687"/>
                  <a:pt x="1017270" y="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/>
          <p:cNvSpPr txBox="1"/>
          <p:nvPr/>
        </p:nvSpPr>
        <p:spPr>
          <a:xfrm>
            <a:off x="3973194" y="3212976"/>
            <a:ext cx="1834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alibri" pitchFamily="34" charset="0"/>
              </a:rPr>
              <a:t>6+4=10</a:t>
            </a:r>
            <a:r>
              <a:rPr lang="en-US" sz="1600" dirty="0">
                <a:latin typeface="Calibri" pitchFamily="34" charset="0"/>
              </a:rPr>
              <a:t> &lt; </a:t>
            </a:r>
            <a:r>
              <a:rPr lang="ru-RU" sz="1600" dirty="0">
                <a:latin typeface="Calibri" pitchFamily="34" charset="0"/>
              </a:rPr>
              <a:t>∞</a:t>
            </a:r>
            <a:r>
              <a:rPr lang="en-US" sz="1600" dirty="0">
                <a:latin typeface="Calibri" pitchFamily="34" charset="0"/>
              </a:rPr>
              <a:t> ? </a:t>
            </a:r>
            <a:r>
              <a:rPr lang="ru-RU" sz="1600" dirty="0">
                <a:latin typeface="Calibri" pitchFamily="34" charset="0"/>
              </a:rPr>
              <a:t>Да</a:t>
            </a:r>
          </a:p>
        </p:txBody>
      </p:sp>
      <p:cxnSp>
        <p:nvCxnSpPr>
          <p:cNvPr id="20" name="Прямая соединительная линия 19"/>
          <p:cNvCxnSpPr>
            <a:stCxn id="62" idx="2"/>
            <a:endCxn id="7" idx="1"/>
          </p:cNvCxnSpPr>
          <p:nvPr/>
        </p:nvCxnSpPr>
        <p:spPr>
          <a:xfrm flipH="1">
            <a:off x="4792981" y="3551530"/>
            <a:ext cx="97601" cy="940460"/>
          </a:xfrm>
          <a:prstGeom prst="line">
            <a:avLst/>
          </a:prstGeom>
          <a:noFill/>
          <a:ln w="19050">
            <a:solidFill>
              <a:srgbClr val="FFC00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Полилиния 27"/>
          <p:cNvSpPr/>
          <p:nvPr/>
        </p:nvSpPr>
        <p:spPr>
          <a:xfrm>
            <a:off x="5501640" y="3371850"/>
            <a:ext cx="4069080" cy="1794510"/>
          </a:xfrm>
          <a:custGeom>
            <a:avLst/>
            <a:gdLst>
              <a:gd name="connsiteX0" fmla="*/ 0 w 4069080"/>
              <a:gd name="connsiteY0" fmla="*/ 0 h 1794510"/>
              <a:gd name="connsiteX1" fmla="*/ 2297430 w 4069080"/>
              <a:gd name="connsiteY1" fmla="*/ 697230 h 1794510"/>
              <a:gd name="connsiteX2" fmla="*/ 4069080 w 4069080"/>
              <a:gd name="connsiteY2" fmla="*/ 1794510 h 1794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69080" h="1794510">
                <a:moveTo>
                  <a:pt x="0" y="0"/>
                </a:moveTo>
                <a:cubicBezTo>
                  <a:pt x="809625" y="199072"/>
                  <a:pt x="1619250" y="398145"/>
                  <a:pt x="2297430" y="697230"/>
                </a:cubicBezTo>
                <a:cubicBezTo>
                  <a:pt x="2975610" y="996315"/>
                  <a:pt x="3522345" y="1395412"/>
                  <a:pt x="4069080" y="179451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90516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338328"/>
            <a:ext cx="8229600" cy="1002440"/>
          </a:xfrm>
        </p:spPr>
        <p:txBody>
          <a:bodyPr>
            <a:noAutofit/>
          </a:bodyPr>
          <a:lstStyle/>
          <a:p>
            <a:r>
              <a:rPr lang="ru-RU" sz="3200" dirty="0"/>
              <a:t>Нахождение кратчайшего пути в неориентированном графе </a:t>
            </a:r>
          </a:p>
        </p:txBody>
      </p:sp>
      <p:grpSp>
        <p:nvGrpSpPr>
          <p:cNvPr id="57" name="Группа 56"/>
          <p:cNvGrpSpPr/>
          <p:nvPr/>
        </p:nvGrpSpPr>
        <p:grpSpPr>
          <a:xfrm>
            <a:off x="1775521" y="3501009"/>
            <a:ext cx="4896543" cy="2299497"/>
            <a:chOff x="1026508" y="2051405"/>
            <a:chExt cx="4625612" cy="2065534"/>
          </a:xfrm>
        </p:grpSpPr>
        <p:sp>
          <p:nvSpPr>
            <p:cNvPr id="4" name="Овал 3"/>
            <p:cNvSpPr/>
            <p:nvPr/>
          </p:nvSpPr>
          <p:spPr>
            <a:xfrm>
              <a:off x="1026508" y="292494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1871700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1871700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Прямая соединительная линия 7"/>
            <p:cNvCxnSpPr>
              <a:stCxn id="5" idx="4"/>
              <a:endCxn id="6" idx="0"/>
            </p:cNvCxnSpPr>
            <p:nvPr/>
          </p:nvCxnSpPr>
          <p:spPr>
            <a:xfrm>
              <a:off x="2051720" y="2564904"/>
              <a:ext cx="0" cy="107897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>
              <a:stCxn id="4" idx="7"/>
              <a:endCxn id="5" idx="3"/>
            </p:cNvCxnSpPr>
            <p:nvPr/>
          </p:nvCxnSpPr>
          <p:spPr>
            <a:xfrm flipV="1">
              <a:off x="1333821" y="2512177"/>
              <a:ext cx="590606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>
              <a:stCxn id="4" idx="5"/>
              <a:endCxn id="6" idx="1"/>
            </p:cNvCxnSpPr>
            <p:nvPr/>
          </p:nvCxnSpPr>
          <p:spPr>
            <a:xfrm>
              <a:off x="1333821" y="3232257"/>
              <a:ext cx="590606" cy="4643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3259872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275856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49999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4499992" y="3650885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5292080" y="292494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Прямая соединительная линия 18"/>
            <p:cNvCxnSpPr>
              <a:stCxn id="6" idx="6"/>
              <a:endCxn id="14" idx="2"/>
            </p:cNvCxnSpPr>
            <p:nvPr/>
          </p:nvCxnSpPr>
          <p:spPr>
            <a:xfrm>
              <a:off x="2231740" y="3823898"/>
              <a:ext cx="10441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4" idx="6"/>
              <a:endCxn id="16" idx="2"/>
            </p:cNvCxnSpPr>
            <p:nvPr/>
          </p:nvCxnSpPr>
          <p:spPr>
            <a:xfrm>
              <a:off x="3635896" y="3823898"/>
              <a:ext cx="864096" cy="700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5" idx="6"/>
              <a:endCxn id="13" idx="2"/>
            </p:cNvCxnSpPr>
            <p:nvPr/>
          </p:nvCxnSpPr>
          <p:spPr>
            <a:xfrm>
              <a:off x="2231740" y="2384884"/>
              <a:ext cx="102813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3" idx="6"/>
              <a:endCxn id="15" idx="2"/>
            </p:cNvCxnSpPr>
            <p:nvPr/>
          </p:nvCxnSpPr>
          <p:spPr>
            <a:xfrm>
              <a:off x="3619912" y="2384884"/>
              <a:ext cx="8800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7" idx="3"/>
              <a:endCxn id="16" idx="7"/>
            </p:cNvCxnSpPr>
            <p:nvPr/>
          </p:nvCxnSpPr>
          <p:spPr>
            <a:xfrm flipH="1">
              <a:off x="4807305" y="3232257"/>
              <a:ext cx="537502" cy="47135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7" idx="1"/>
              <a:endCxn id="15" idx="5"/>
            </p:cNvCxnSpPr>
            <p:nvPr/>
          </p:nvCxnSpPr>
          <p:spPr>
            <a:xfrm flipH="1" flipV="1">
              <a:off x="4807305" y="2512177"/>
              <a:ext cx="537502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6" idx="7"/>
              <a:endCxn id="13" idx="3"/>
            </p:cNvCxnSpPr>
            <p:nvPr/>
          </p:nvCxnSpPr>
          <p:spPr>
            <a:xfrm flipV="1">
              <a:off x="2179013" y="2512177"/>
              <a:ext cx="1133586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3" idx="5"/>
              <a:endCxn id="16" idx="1"/>
            </p:cNvCxnSpPr>
            <p:nvPr/>
          </p:nvCxnSpPr>
          <p:spPr>
            <a:xfrm>
              <a:off x="3567185" y="2512177"/>
              <a:ext cx="985534" cy="119143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4" idx="1"/>
              <a:endCxn id="5" idx="5"/>
            </p:cNvCxnSpPr>
            <p:nvPr/>
          </p:nvCxnSpPr>
          <p:spPr>
            <a:xfrm flipH="1" flipV="1">
              <a:off x="2179013" y="2512177"/>
              <a:ext cx="114957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14" idx="7"/>
              <a:endCxn id="15" idx="3"/>
            </p:cNvCxnSpPr>
            <p:nvPr/>
          </p:nvCxnSpPr>
          <p:spPr>
            <a:xfrm flipV="1">
              <a:off x="3583169" y="2512177"/>
              <a:ext cx="96955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443698" y="245502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30076" y="3327273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43788" y="2915652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40864" y="3093311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43170" y="3070674"/>
              <a:ext cx="395537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ru-RU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70316" y="205285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70316" y="3758339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18704" y="205140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91342" y="255347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35896" y="3081048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48633" y="378518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05680" y="242996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41766" y="3324650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sp>
        <p:nvSpPr>
          <p:cNvPr id="55" name="Прямоугольник 54"/>
          <p:cNvSpPr/>
          <p:nvPr/>
        </p:nvSpPr>
        <p:spPr>
          <a:xfrm>
            <a:off x="6960096" y="3386143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6960096" y="376410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6816080" y="3708204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6953250" y="3438526"/>
          <a:ext cx="3322638" cy="303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Формула" r:id="rId3" imgW="2019240" imgH="2031840" progId="Equation.3">
                  <p:embed/>
                </p:oleObj>
              </mc:Choice>
              <mc:Fallback>
                <p:oleObj name="Формула" r:id="rId3" imgW="2019240" imgH="2031840" progId="Equation.3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0" y="3438526"/>
                        <a:ext cx="3322638" cy="303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Прямоугольник 60"/>
          <p:cNvSpPr/>
          <p:nvPr/>
        </p:nvSpPr>
        <p:spPr>
          <a:xfrm>
            <a:off x="7824192" y="4116884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7824250" y="338328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/>
          <p:cNvSpPr/>
          <p:nvPr/>
        </p:nvSpPr>
        <p:spPr>
          <a:xfrm>
            <a:off x="7398846" y="4461962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 66"/>
          <p:cNvSpPr/>
          <p:nvPr/>
        </p:nvSpPr>
        <p:spPr>
          <a:xfrm>
            <a:off x="7394862" y="3395731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Прямоугольник 65"/>
          <p:cNvSpPr/>
          <p:nvPr/>
        </p:nvSpPr>
        <p:spPr>
          <a:xfrm>
            <a:off x="8697889" y="4790688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рямоугольник 68"/>
          <p:cNvSpPr/>
          <p:nvPr/>
        </p:nvSpPr>
        <p:spPr>
          <a:xfrm>
            <a:off x="8688288" y="339471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Объект 2"/>
          <p:cNvSpPr>
            <a:spLocks noGrp="1"/>
          </p:cNvSpPr>
          <p:nvPr>
            <p:ph idx="1"/>
          </p:nvPr>
        </p:nvSpPr>
        <p:spPr>
          <a:xfrm>
            <a:off x="2726033" y="1988840"/>
            <a:ext cx="6989455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libri" pitchFamily="34" charset="0"/>
              </a:rPr>
              <a:t>Повторяем шаг 5 для выделения новой вершины с минимальной стоимостью пути</a:t>
            </a:r>
          </a:p>
        </p:txBody>
      </p:sp>
      <p:sp>
        <p:nvSpPr>
          <p:cNvPr id="70" name="Прямоугольник 69"/>
          <p:cNvSpPr/>
          <p:nvPr/>
        </p:nvSpPr>
        <p:spPr>
          <a:xfrm>
            <a:off x="8216693" y="5134332"/>
            <a:ext cx="236104" cy="28800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Стрелка вправо 70"/>
          <p:cNvSpPr/>
          <p:nvPr/>
        </p:nvSpPr>
        <p:spPr>
          <a:xfrm rot="17974595">
            <a:off x="7260894" y="5963632"/>
            <a:ext cx="1186550" cy="17092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/>
          <p:cNvSpPr/>
          <p:nvPr/>
        </p:nvSpPr>
        <p:spPr>
          <a:xfrm>
            <a:off x="8209896" y="3396095"/>
            <a:ext cx="236104" cy="28800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52312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338328"/>
            <a:ext cx="8229600" cy="1002440"/>
          </a:xfrm>
        </p:spPr>
        <p:txBody>
          <a:bodyPr>
            <a:noAutofit/>
          </a:bodyPr>
          <a:lstStyle/>
          <a:p>
            <a:r>
              <a:rPr lang="ru-RU" sz="3200" dirty="0"/>
              <a:t>Нахождение кратчайшего пути в неориентированном графе </a:t>
            </a:r>
          </a:p>
        </p:txBody>
      </p:sp>
      <p:grpSp>
        <p:nvGrpSpPr>
          <p:cNvPr id="57" name="Группа 56"/>
          <p:cNvGrpSpPr/>
          <p:nvPr/>
        </p:nvGrpSpPr>
        <p:grpSpPr>
          <a:xfrm>
            <a:off x="1775521" y="3501009"/>
            <a:ext cx="4896543" cy="2299497"/>
            <a:chOff x="1026508" y="2051405"/>
            <a:chExt cx="4625612" cy="2065534"/>
          </a:xfrm>
        </p:grpSpPr>
        <p:sp>
          <p:nvSpPr>
            <p:cNvPr id="4" name="Овал 3"/>
            <p:cNvSpPr/>
            <p:nvPr/>
          </p:nvSpPr>
          <p:spPr>
            <a:xfrm>
              <a:off x="1026508" y="292494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1871700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1871700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Прямая соединительная линия 7"/>
            <p:cNvCxnSpPr>
              <a:stCxn id="5" idx="4"/>
              <a:endCxn id="6" idx="0"/>
            </p:cNvCxnSpPr>
            <p:nvPr/>
          </p:nvCxnSpPr>
          <p:spPr>
            <a:xfrm>
              <a:off x="2051720" y="2564904"/>
              <a:ext cx="0" cy="107897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>
              <a:stCxn id="4" idx="7"/>
              <a:endCxn id="5" idx="3"/>
            </p:cNvCxnSpPr>
            <p:nvPr/>
          </p:nvCxnSpPr>
          <p:spPr>
            <a:xfrm flipV="1">
              <a:off x="1333821" y="2512177"/>
              <a:ext cx="590606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>
              <a:stCxn id="4" idx="5"/>
              <a:endCxn id="6" idx="1"/>
            </p:cNvCxnSpPr>
            <p:nvPr/>
          </p:nvCxnSpPr>
          <p:spPr>
            <a:xfrm>
              <a:off x="1333821" y="3232257"/>
              <a:ext cx="590606" cy="4643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3259872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275856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49999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4499992" y="3650885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5292080" y="292494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Прямая соединительная линия 18"/>
            <p:cNvCxnSpPr>
              <a:stCxn id="6" idx="6"/>
              <a:endCxn id="14" idx="2"/>
            </p:cNvCxnSpPr>
            <p:nvPr/>
          </p:nvCxnSpPr>
          <p:spPr>
            <a:xfrm>
              <a:off x="2231740" y="3823898"/>
              <a:ext cx="10441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4" idx="6"/>
              <a:endCxn id="16" idx="2"/>
            </p:cNvCxnSpPr>
            <p:nvPr/>
          </p:nvCxnSpPr>
          <p:spPr>
            <a:xfrm>
              <a:off x="3635896" y="3823898"/>
              <a:ext cx="864096" cy="700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5" idx="6"/>
              <a:endCxn id="13" idx="2"/>
            </p:cNvCxnSpPr>
            <p:nvPr/>
          </p:nvCxnSpPr>
          <p:spPr>
            <a:xfrm>
              <a:off x="2231740" y="2384884"/>
              <a:ext cx="102813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3" idx="6"/>
              <a:endCxn id="15" idx="2"/>
            </p:cNvCxnSpPr>
            <p:nvPr/>
          </p:nvCxnSpPr>
          <p:spPr>
            <a:xfrm>
              <a:off x="3619912" y="2384884"/>
              <a:ext cx="8800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7" idx="3"/>
              <a:endCxn id="16" idx="7"/>
            </p:cNvCxnSpPr>
            <p:nvPr/>
          </p:nvCxnSpPr>
          <p:spPr>
            <a:xfrm flipH="1">
              <a:off x="4807305" y="3232257"/>
              <a:ext cx="537502" cy="47135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7" idx="1"/>
              <a:endCxn id="15" idx="5"/>
            </p:cNvCxnSpPr>
            <p:nvPr/>
          </p:nvCxnSpPr>
          <p:spPr>
            <a:xfrm flipH="1" flipV="1">
              <a:off x="4807305" y="2512177"/>
              <a:ext cx="537502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6" idx="7"/>
              <a:endCxn id="13" idx="3"/>
            </p:cNvCxnSpPr>
            <p:nvPr/>
          </p:nvCxnSpPr>
          <p:spPr>
            <a:xfrm flipV="1">
              <a:off x="2179013" y="2512177"/>
              <a:ext cx="1133586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3" idx="5"/>
              <a:endCxn id="16" idx="1"/>
            </p:cNvCxnSpPr>
            <p:nvPr/>
          </p:nvCxnSpPr>
          <p:spPr>
            <a:xfrm>
              <a:off x="3567185" y="2512177"/>
              <a:ext cx="985534" cy="119143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4" idx="1"/>
              <a:endCxn id="5" idx="5"/>
            </p:cNvCxnSpPr>
            <p:nvPr/>
          </p:nvCxnSpPr>
          <p:spPr>
            <a:xfrm flipH="1" flipV="1">
              <a:off x="2179013" y="2512177"/>
              <a:ext cx="114957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14" idx="7"/>
              <a:endCxn id="15" idx="3"/>
            </p:cNvCxnSpPr>
            <p:nvPr/>
          </p:nvCxnSpPr>
          <p:spPr>
            <a:xfrm flipV="1">
              <a:off x="3583169" y="2512177"/>
              <a:ext cx="96955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443698" y="245502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30076" y="3327273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43788" y="2915652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40864" y="3093311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43170" y="3070674"/>
              <a:ext cx="395537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ru-RU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70316" y="205285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70316" y="3758339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18704" y="205140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91342" y="255347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35896" y="3081048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48633" y="378518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05680" y="242996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41766" y="3324650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sp>
        <p:nvSpPr>
          <p:cNvPr id="55" name="Прямоугольник 54"/>
          <p:cNvSpPr/>
          <p:nvPr/>
        </p:nvSpPr>
        <p:spPr>
          <a:xfrm>
            <a:off x="6960096" y="3386143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6960096" y="376410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6816080" y="3708204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6953250" y="3438526"/>
          <a:ext cx="3322638" cy="303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Формула" r:id="rId3" imgW="2019240" imgH="2031840" progId="Equation.3">
                  <p:embed/>
                </p:oleObj>
              </mc:Choice>
              <mc:Fallback>
                <p:oleObj name="Формула" r:id="rId3" imgW="2019240" imgH="2031840" progId="Equation.3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0" y="3438526"/>
                        <a:ext cx="3322638" cy="303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Прямоугольник 60"/>
          <p:cNvSpPr/>
          <p:nvPr/>
        </p:nvSpPr>
        <p:spPr>
          <a:xfrm>
            <a:off x="7824192" y="4116884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7824250" y="338328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/>
          <p:cNvSpPr/>
          <p:nvPr/>
        </p:nvSpPr>
        <p:spPr>
          <a:xfrm>
            <a:off x="7398846" y="4461962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 66"/>
          <p:cNvSpPr/>
          <p:nvPr/>
        </p:nvSpPr>
        <p:spPr>
          <a:xfrm>
            <a:off x="7394862" y="3395731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Прямоугольник 65"/>
          <p:cNvSpPr/>
          <p:nvPr/>
        </p:nvSpPr>
        <p:spPr>
          <a:xfrm>
            <a:off x="8697889" y="4790688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рямоугольник 68"/>
          <p:cNvSpPr/>
          <p:nvPr/>
        </p:nvSpPr>
        <p:spPr>
          <a:xfrm>
            <a:off x="8688288" y="339471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Прямоугольник 69"/>
          <p:cNvSpPr/>
          <p:nvPr/>
        </p:nvSpPr>
        <p:spPr>
          <a:xfrm>
            <a:off x="8216693" y="5134332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/>
          <p:cNvSpPr/>
          <p:nvPr/>
        </p:nvSpPr>
        <p:spPr>
          <a:xfrm>
            <a:off x="8209896" y="339609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Объект 2"/>
          <p:cNvSpPr>
            <a:spLocks noGrp="1"/>
          </p:cNvSpPr>
          <p:nvPr>
            <p:ph idx="1"/>
          </p:nvPr>
        </p:nvSpPr>
        <p:spPr>
          <a:xfrm>
            <a:off x="2999657" y="1988840"/>
            <a:ext cx="6715831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libri" pitchFamily="34" charset="0"/>
              </a:rPr>
              <a:t>Повторяем шаг 4 для новой вершины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100872" y="2912497"/>
            <a:ext cx="1834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alibri" pitchFamily="34" charset="0"/>
              </a:rPr>
              <a:t>7+5=12</a:t>
            </a:r>
            <a:r>
              <a:rPr lang="en-US" sz="1600" dirty="0">
                <a:latin typeface="Calibri" pitchFamily="34" charset="0"/>
              </a:rPr>
              <a:t> &lt; </a:t>
            </a:r>
            <a:r>
              <a:rPr lang="ru-RU" sz="1600" dirty="0">
                <a:latin typeface="Calibri" pitchFamily="34" charset="0"/>
              </a:rPr>
              <a:t>10</a:t>
            </a:r>
            <a:r>
              <a:rPr lang="en-US" sz="1600" dirty="0">
                <a:latin typeface="Calibri" pitchFamily="34" charset="0"/>
              </a:rPr>
              <a:t> ? </a:t>
            </a:r>
            <a:r>
              <a:rPr lang="ru-RU" sz="1600" dirty="0">
                <a:latin typeface="Calibri" pitchFamily="34" charset="0"/>
              </a:rPr>
              <a:t>Нет</a:t>
            </a:r>
          </a:p>
        </p:txBody>
      </p:sp>
      <p:sp>
        <p:nvSpPr>
          <p:cNvPr id="9" name="Полилиния 8"/>
          <p:cNvSpPr/>
          <p:nvPr/>
        </p:nvSpPr>
        <p:spPr>
          <a:xfrm>
            <a:off x="4495800" y="3577540"/>
            <a:ext cx="1017270" cy="114350"/>
          </a:xfrm>
          <a:custGeom>
            <a:avLst/>
            <a:gdLst>
              <a:gd name="connsiteX0" fmla="*/ 0 w 1017270"/>
              <a:gd name="connsiteY0" fmla="*/ 114350 h 114350"/>
              <a:gd name="connsiteX1" fmla="*/ 468630 w 1017270"/>
              <a:gd name="connsiteY1" fmla="*/ 50 h 114350"/>
              <a:gd name="connsiteX2" fmla="*/ 1017270 w 1017270"/>
              <a:gd name="connsiteY2" fmla="*/ 102920 h 1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270" h="114350">
                <a:moveTo>
                  <a:pt x="0" y="114350"/>
                </a:moveTo>
                <a:cubicBezTo>
                  <a:pt x="149542" y="58152"/>
                  <a:pt x="299085" y="1955"/>
                  <a:pt x="468630" y="50"/>
                </a:cubicBezTo>
                <a:cubicBezTo>
                  <a:pt x="638175" y="-1855"/>
                  <a:pt x="827722" y="50532"/>
                  <a:pt x="1017270" y="10292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единительная линия 17"/>
          <p:cNvCxnSpPr>
            <a:stCxn id="60" idx="2"/>
            <a:endCxn id="9" idx="1"/>
          </p:cNvCxnSpPr>
          <p:nvPr/>
        </p:nvCxnSpPr>
        <p:spPr>
          <a:xfrm flipH="1">
            <a:off x="4964431" y="3251052"/>
            <a:ext cx="53829" cy="326539"/>
          </a:xfrm>
          <a:prstGeom prst="line">
            <a:avLst/>
          </a:prstGeom>
          <a:noFill/>
          <a:ln w="19050">
            <a:solidFill>
              <a:srgbClr val="FFC00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Стрелка вправо 61"/>
          <p:cNvSpPr/>
          <p:nvPr/>
        </p:nvSpPr>
        <p:spPr>
          <a:xfrm rot="5400000">
            <a:off x="9586262" y="5296404"/>
            <a:ext cx="151052" cy="304679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олилиния 27"/>
          <p:cNvSpPr/>
          <p:nvPr/>
        </p:nvSpPr>
        <p:spPr>
          <a:xfrm>
            <a:off x="5718810" y="3143250"/>
            <a:ext cx="3806190" cy="2263140"/>
          </a:xfrm>
          <a:custGeom>
            <a:avLst/>
            <a:gdLst>
              <a:gd name="connsiteX0" fmla="*/ 0 w 3806190"/>
              <a:gd name="connsiteY0" fmla="*/ 0 h 2263140"/>
              <a:gd name="connsiteX1" fmla="*/ 2457450 w 3806190"/>
              <a:gd name="connsiteY1" fmla="*/ 1131570 h 2263140"/>
              <a:gd name="connsiteX2" fmla="*/ 3806190 w 3806190"/>
              <a:gd name="connsiteY2" fmla="*/ 2263140 h 226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6190" h="2263140">
                <a:moveTo>
                  <a:pt x="0" y="0"/>
                </a:moveTo>
                <a:cubicBezTo>
                  <a:pt x="911542" y="377190"/>
                  <a:pt x="1823085" y="754380"/>
                  <a:pt x="2457450" y="1131570"/>
                </a:cubicBezTo>
                <a:cubicBezTo>
                  <a:pt x="3091815" y="1508760"/>
                  <a:pt x="3449002" y="1885950"/>
                  <a:pt x="3806190" y="226314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55496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81200" y="338328"/>
            <a:ext cx="8229600" cy="1002440"/>
          </a:xfrm>
        </p:spPr>
        <p:txBody>
          <a:bodyPr>
            <a:noAutofit/>
          </a:bodyPr>
          <a:lstStyle/>
          <a:p>
            <a:r>
              <a:rPr lang="ru-RU" sz="3200" dirty="0"/>
              <a:t>Нахождение кратчайшего пути в неориентированном графе </a:t>
            </a:r>
          </a:p>
        </p:txBody>
      </p:sp>
      <p:grpSp>
        <p:nvGrpSpPr>
          <p:cNvPr id="57" name="Группа 56"/>
          <p:cNvGrpSpPr/>
          <p:nvPr/>
        </p:nvGrpSpPr>
        <p:grpSpPr>
          <a:xfrm>
            <a:off x="1775521" y="3501009"/>
            <a:ext cx="4896543" cy="2299497"/>
            <a:chOff x="1026508" y="2051405"/>
            <a:chExt cx="4625612" cy="2065534"/>
          </a:xfrm>
        </p:grpSpPr>
        <p:sp>
          <p:nvSpPr>
            <p:cNvPr id="4" name="Овал 3"/>
            <p:cNvSpPr/>
            <p:nvPr/>
          </p:nvSpPr>
          <p:spPr>
            <a:xfrm>
              <a:off x="1026508" y="292494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А</a:t>
              </a:r>
            </a:p>
          </p:txBody>
        </p:sp>
        <p:sp>
          <p:nvSpPr>
            <p:cNvPr id="5" name="Овал 4"/>
            <p:cNvSpPr/>
            <p:nvPr/>
          </p:nvSpPr>
          <p:spPr>
            <a:xfrm>
              <a:off x="1871700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1871700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Прямая соединительная линия 7"/>
            <p:cNvCxnSpPr>
              <a:stCxn id="5" idx="4"/>
              <a:endCxn id="6" idx="0"/>
            </p:cNvCxnSpPr>
            <p:nvPr/>
          </p:nvCxnSpPr>
          <p:spPr>
            <a:xfrm>
              <a:off x="2051720" y="2564904"/>
              <a:ext cx="0" cy="107897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>
              <a:stCxn id="4" idx="7"/>
              <a:endCxn id="5" idx="3"/>
            </p:cNvCxnSpPr>
            <p:nvPr/>
          </p:nvCxnSpPr>
          <p:spPr>
            <a:xfrm flipV="1">
              <a:off x="1333821" y="2512177"/>
              <a:ext cx="590606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>
              <a:stCxn id="4" idx="5"/>
              <a:endCxn id="6" idx="1"/>
            </p:cNvCxnSpPr>
            <p:nvPr/>
          </p:nvCxnSpPr>
          <p:spPr>
            <a:xfrm>
              <a:off x="1333821" y="3232257"/>
              <a:ext cx="590606" cy="46434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Овал 12"/>
            <p:cNvSpPr/>
            <p:nvPr/>
          </p:nvSpPr>
          <p:spPr>
            <a:xfrm>
              <a:off x="3259872" y="2204864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3275856" y="3643878"/>
              <a:ext cx="360040" cy="36004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499992" y="220486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4499992" y="3650885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5292080" y="2924944"/>
              <a:ext cx="360040" cy="3600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Прямая соединительная линия 18"/>
            <p:cNvCxnSpPr>
              <a:stCxn id="6" idx="6"/>
              <a:endCxn id="14" idx="2"/>
            </p:cNvCxnSpPr>
            <p:nvPr/>
          </p:nvCxnSpPr>
          <p:spPr>
            <a:xfrm>
              <a:off x="2231740" y="3823898"/>
              <a:ext cx="1044116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>
              <a:stCxn id="14" idx="6"/>
              <a:endCxn id="16" idx="2"/>
            </p:cNvCxnSpPr>
            <p:nvPr/>
          </p:nvCxnSpPr>
          <p:spPr>
            <a:xfrm>
              <a:off x="3635896" y="3823898"/>
              <a:ext cx="864096" cy="7007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>
              <a:stCxn id="5" idx="6"/>
              <a:endCxn id="13" idx="2"/>
            </p:cNvCxnSpPr>
            <p:nvPr/>
          </p:nvCxnSpPr>
          <p:spPr>
            <a:xfrm>
              <a:off x="2231740" y="2384884"/>
              <a:ext cx="1028132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/>
            <p:cNvCxnSpPr>
              <a:stCxn id="13" idx="6"/>
              <a:endCxn id="15" idx="2"/>
            </p:cNvCxnSpPr>
            <p:nvPr/>
          </p:nvCxnSpPr>
          <p:spPr>
            <a:xfrm>
              <a:off x="3619912" y="2384884"/>
              <a:ext cx="88008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единительная линия 28"/>
            <p:cNvCxnSpPr>
              <a:stCxn id="17" idx="3"/>
              <a:endCxn id="16" idx="7"/>
            </p:cNvCxnSpPr>
            <p:nvPr/>
          </p:nvCxnSpPr>
          <p:spPr>
            <a:xfrm flipH="1">
              <a:off x="4807305" y="3232257"/>
              <a:ext cx="537502" cy="47135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единительная линия 31"/>
            <p:cNvCxnSpPr>
              <a:stCxn id="17" idx="1"/>
              <a:endCxn id="15" idx="5"/>
            </p:cNvCxnSpPr>
            <p:nvPr/>
          </p:nvCxnSpPr>
          <p:spPr>
            <a:xfrm flipH="1" flipV="1">
              <a:off x="4807305" y="2512177"/>
              <a:ext cx="537502" cy="465494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единительная линия 33"/>
            <p:cNvCxnSpPr>
              <a:stCxn id="6" idx="7"/>
              <a:endCxn id="13" idx="3"/>
            </p:cNvCxnSpPr>
            <p:nvPr/>
          </p:nvCxnSpPr>
          <p:spPr>
            <a:xfrm flipV="1">
              <a:off x="2179013" y="2512177"/>
              <a:ext cx="1133586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единительная линия 35"/>
            <p:cNvCxnSpPr>
              <a:stCxn id="13" idx="5"/>
              <a:endCxn id="16" idx="1"/>
            </p:cNvCxnSpPr>
            <p:nvPr/>
          </p:nvCxnSpPr>
          <p:spPr>
            <a:xfrm>
              <a:off x="3567185" y="2512177"/>
              <a:ext cx="985534" cy="1191435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/>
            <p:cNvCxnSpPr>
              <a:stCxn id="14" idx="1"/>
              <a:endCxn id="5" idx="5"/>
            </p:cNvCxnSpPr>
            <p:nvPr/>
          </p:nvCxnSpPr>
          <p:spPr>
            <a:xfrm flipH="1" flipV="1">
              <a:off x="2179013" y="2512177"/>
              <a:ext cx="114957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/>
            <p:cNvCxnSpPr>
              <a:stCxn id="14" idx="7"/>
              <a:endCxn id="15" idx="3"/>
            </p:cNvCxnSpPr>
            <p:nvPr/>
          </p:nvCxnSpPr>
          <p:spPr>
            <a:xfrm flipV="1">
              <a:off x="3583169" y="2512177"/>
              <a:ext cx="969550" cy="1184428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443698" y="245502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430076" y="3327273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843788" y="2915652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40864" y="3093311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43170" y="3070674"/>
              <a:ext cx="395537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endParaRPr lang="ru-RU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2570316" y="205285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70316" y="3758339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ru-RU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18704" y="205140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791342" y="2553474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35896" y="3081048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48633" y="3785185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  <a:endParaRPr lang="ru-RU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05680" y="2429967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41766" y="3324650"/>
              <a:ext cx="284993" cy="331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</p:grpSp>
      <p:sp>
        <p:nvSpPr>
          <p:cNvPr id="55" name="Прямоугольник 54"/>
          <p:cNvSpPr/>
          <p:nvPr/>
        </p:nvSpPr>
        <p:spPr>
          <a:xfrm>
            <a:off x="6960096" y="3386143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Прямоугольник 58"/>
          <p:cNvSpPr/>
          <p:nvPr/>
        </p:nvSpPr>
        <p:spPr>
          <a:xfrm>
            <a:off x="6960096" y="376410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>
            <a:off x="6816080" y="3708204"/>
            <a:ext cx="35283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Объект 1"/>
          <p:cNvGraphicFramePr>
            <a:graphicFrameLocks noChangeAspect="1"/>
          </p:cNvGraphicFramePr>
          <p:nvPr/>
        </p:nvGraphicFramePr>
        <p:xfrm>
          <a:off x="6953250" y="3438526"/>
          <a:ext cx="3322638" cy="303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Формула" r:id="rId3" imgW="2019240" imgH="2031840" progId="Equation.3">
                  <p:embed/>
                </p:oleObj>
              </mc:Choice>
              <mc:Fallback>
                <p:oleObj name="Формула" r:id="rId3" imgW="2019240" imgH="2031840" progId="Equation.3">
                  <p:embed/>
                  <p:pic>
                    <p:nvPicPr>
                      <p:cNvPr id="2" name="Объект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0" y="3438526"/>
                        <a:ext cx="3322638" cy="303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Прямоугольник 60"/>
          <p:cNvSpPr/>
          <p:nvPr/>
        </p:nvSpPr>
        <p:spPr>
          <a:xfrm>
            <a:off x="7824192" y="4116884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Прямоугольник 62"/>
          <p:cNvSpPr/>
          <p:nvPr/>
        </p:nvSpPr>
        <p:spPr>
          <a:xfrm>
            <a:off x="7824250" y="338328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Прямоугольник 64"/>
          <p:cNvSpPr/>
          <p:nvPr/>
        </p:nvSpPr>
        <p:spPr>
          <a:xfrm>
            <a:off x="7398846" y="4461962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7" name="Прямоугольник 66"/>
          <p:cNvSpPr/>
          <p:nvPr/>
        </p:nvSpPr>
        <p:spPr>
          <a:xfrm>
            <a:off x="7394862" y="3395731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6" name="Прямоугольник 65"/>
          <p:cNvSpPr/>
          <p:nvPr/>
        </p:nvSpPr>
        <p:spPr>
          <a:xfrm>
            <a:off x="8697889" y="4790688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рямоугольник 68"/>
          <p:cNvSpPr/>
          <p:nvPr/>
        </p:nvSpPr>
        <p:spPr>
          <a:xfrm>
            <a:off x="8688288" y="3394710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Прямоугольник 69"/>
          <p:cNvSpPr/>
          <p:nvPr/>
        </p:nvSpPr>
        <p:spPr>
          <a:xfrm>
            <a:off x="8216693" y="5134332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Прямоугольник 71"/>
          <p:cNvSpPr/>
          <p:nvPr/>
        </p:nvSpPr>
        <p:spPr>
          <a:xfrm>
            <a:off x="8209896" y="3396095"/>
            <a:ext cx="236104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8" name="Объект 2"/>
          <p:cNvSpPr>
            <a:spLocks noGrp="1"/>
          </p:cNvSpPr>
          <p:nvPr>
            <p:ph idx="1"/>
          </p:nvPr>
        </p:nvSpPr>
        <p:spPr>
          <a:xfrm>
            <a:off x="2999657" y="1988840"/>
            <a:ext cx="6715831" cy="8640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libri" pitchFamily="34" charset="0"/>
              </a:rPr>
              <a:t>Повторяем шаг 4 для новой вершины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100872" y="2912497"/>
            <a:ext cx="1834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alibri" pitchFamily="34" charset="0"/>
              </a:rPr>
              <a:t>7+5=12</a:t>
            </a:r>
            <a:r>
              <a:rPr lang="en-US" sz="1600" dirty="0">
                <a:latin typeface="Calibri" pitchFamily="34" charset="0"/>
              </a:rPr>
              <a:t> &lt; </a:t>
            </a:r>
            <a:r>
              <a:rPr lang="ru-RU" sz="1600" dirty="0">
                <a:latin typeface="Calibri" pitchFamily="34" charset="0"/>
              </a:rPr>
              <a:t>10</a:t>
            </a:r>
            <a:r>
              <a:rPr lang="en-US" sz="1600" dirty="0">
                <a:latin typeface="Calibri" pitchFamily="34" charset="0"/>
              </a:rPr>
              <a:t> ? </a:t>
            </a:r>
            <a:r>
              <a:rPr lang="ru-RU" sz="1600" dirty="0">
                <a:latin typeface="Calibri" pitchFamily="34" charset="0"/>
              </a:rPr>
              <a:t>Нет</a:t>
            </a:r>
          </a:p>
        </p:txBody>
      </p:sp>
      <p:sp>
        <p:nvSpPr>
          <p:cNvPr id="9" name="Полилиния 8"/>
          <p:cNvSpPr/>
          <p:nvPr/>
        </p:nvSpPr>
        <p:spPr>
          <a:xfrm>
            <a:off x="4495800" y="3577540"/>
            <a:ext cx="1017270" cy="114350"/>
          </a:xfrm>
          <a:custGeom>
            <a:avLst/>
            <a:gdLst>
              <a:gd name="connsiteX0" fmla="*/ 0 w 1017270"/>
              <a:gd name="connsiteY0" fmla="*/ 114350 h 114350"/>
              <a:gd name="connsiteX1" fmla="*/ 468630 w 1017270"/>
              <a:gd name="connsiteY1" fmla="*/ 50 h 114350"/>
              <a:gd name="connsiteX2" fmla="*/ 1017270 w 1017270"/>
              <a:gd name="connsiteY2" fmla="*/ 102920 h 114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270" h="114350">
                <a:moveTo>
                  <a:pt x="0" y="114350"/>
                </a:moveTo>
                <a:cubicBezTo>
                  <a:pt x="149542" y="58152"/>
                  <a:pt x="299085" y="1955"/>
                  <a:pt x="468630" y="50"/>
                </a:cubicBezTo>
                <a:cubicBezTo>
                  <a:pt x="638175" y="-1855"/>
                  <a:pt x="827722" y="50532"/>
                  <a:pt x="1017270" y="10292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8" name="Прямая соединительная линия 17"/>
          <p:cNvCxnSpPr>
            <a:stCxn id="60" idx="2"/>
            <a:endCxn id="9" idx="1"/>
          </p:cNvCxnSpPr>
          <p:nvPr/>
        </p:nvCxnSpPr>
        <p:spPr>
          <a:xfrm flipH="1">
            <a:off x="4964431" y="3251052"/>
            <a:ext cx="53829" cy="326539"/>
          </a:xfrm>
          <a:prstGeom prst="line">
            <a:avLst/>
          </a:prstGeom>
          <a:noFill/>
          <a:ln w="19050">
            <a:solidFill>
              <a:srgbClr val="FFC00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Стрелка вправо 61"/>
          <p:cNvSpPr/>
          <p:nvPr/>
        </p:nvSpPr>
        <p:spPr>
          <a:xfrm rot="5400000">
            <a:off x="9586262" y="5296404"/>
            <a:ext cx="151052" cy="304679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олилиния 27"/>
          <p:cNvSpPr/>
          <p:nvPr/>
        </p:nvSpPr>
        <p:spPr>
          <a:xfrm>
            <a:off x="5718810" y="3143250"/>
            <a:ext cx="3806190" cy="2263140"/>
          </a:xfrm>
          <a:custGeom>
            <a:avLst/>
            <a:gdLst>
              <a:gd name="connsiteX0" fmla="*/ 0 w 3806190"/>
              <a:gd name="connsiteY0" fmla="*/ 0 h 2263140"/>
              <a:gd name="connsiteX1" fmla="*/ 2457450 w 3806190"/>
              <a:gd name="connsiteY1" fmla="*/ 1131570 h 2263140"/>
              <a:gd name="connsiteX2" fmla="*/ 3806190 w 3806190"/>
              <a:gd name="connsiteY2" fmla="*/ 2263140 h 2263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06190" h="2263140">
                <a:moveTo>
                  <a:pt x="0" y="0"/>
                </a:moveTo>
                <a:cubicBezTo>
                  <a:pt x="911542" y="377190"/>
                  <a:pt x="1823085" y="754380"/>
                  <a:pt x="2457450" y="1131570"/>
                </a:cubicBezTo>
                <a:cubicBezTo>
                  <a:pt x="3091815" y="1508760"/>
                  <a:pt x="3449002" y="1885950"/>
                  <a:pt x="3806190" y="226314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4456161" y="5878286"/>
            <a:ext cx="1834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Calibri" pitchFamily="34" charset="0"/>
              </a:rPr>
              <a:t>7+5=12</a:t>
            </a:r>
            <a:r>
              <a:rPr lang="en-US" sz="1600" dirty="0">
                <a:latin typeface="Calibri" pitchFamily="34" charset="0"/>
              </a:rPr>
              <a:t> &lt; </a:t>
            </a:r>
            <a:r>
              <a:rPr lang="ru-RU" sz="1600" dirty="0">
                <a:latin typeface="Calibri" pitchFamily="34" charset="0"/>
              </a:rPr>
              <a:t>12</a:t>
            </a:r>
            <a:r>
              <a:rPr lang="en-US" sz="1600" dirty="0">
                <a:latin typeface="Calibri" pitchFamily="34" charset="0"/>
              </a:rPr>
              <a:t> ? </a:t>
            </a:r>
            <a:r>
              <a:rPr lang="ru-RU" sz="1600" dirty="0">
                <a:latin typeface="Calibri" pitchFamily="34" charset="0"/>
              </a:rPr>
              <a:t>Нет</a:t>
            </a:r>
          </a:p>
        </p:txBody>
      </p:sp>
      <p:sp>
        <p:nvSpPr>
          <p:cNvPr id="7" name="Полилиния 6"/>
          <p:cNvSpPr/>
          <p:nvPr/>
        </p:nvSpPr>
        <p:spPr>
          <a:xfrm>
            <a:off x="4541520" y="3920490"/>
            <a:ext cx="1062990" cy="1325880"/>
          </a:xfrm>
          <a:custGeom>
            <a:avLst/>
            <a:gdLst>
              <a:gd name="connsiteX0" fmla="*/ 0 w 1062990"/>
              <a:gd name="connsiteY0" fmla="*/ 0 h 1325880"/>
              <a:gd name="connsiteX1" fmla="*/ 708660 w 1062990"/>
              <a:gd name="connsiteY1" fmla="*/ 480060 h 1325880"/>
              <a:gd name="connsiteX2" fmla="*/ 1062990 w 1062990"/>
              <a:gd name="connsiteY2" fmla="*/ 1325880 h 1325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2990" h="1325880">
                <a:moveTo>
                  <a:pt x="0" y="0"/>
                </a:moveTo>
                <a:cubicBezTo>
                  <a:pt x="265747" y="129540"/>
                  <a:pt x="531495" y="259080"/>
                  <a:pt x="708660" y="480060"/>
                </a:cubicBezTo>
                <a:cubicBezTo>
                  <a:pt x="885825" y="701040"/>
                  <a:pt x="974407" y="1013460"/>
                  <a:pt x="1062990" y="132588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единительная линия 19"/>
          <p:cNvCxnSpPr>
            <a:stCxn id="7" idx="1"/>
            <a:endCxn id="64" idx="0"/>
          </p:cNvCxnSpPr>
          <p:nvPr/>
        </p:nvCxnSpPr>
        <p:spPr>
          <a:xfrm>
            <a:off x="5250180" y="4400550"/>
            <a:ext cx="123368" cy="1477736"/>
          </a:xfrm>
          <a:prstGeom prst="line">
            <a:avLst/>
          </a:prstGeom>
          <a:noFill/>
          <a:ln w="19050">
            <a:solidFill>
              <a:srgbClr val="FFC000"/>
            </a:solidFill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Стрелка вправо 67"/>
          <p:cNvSpPr/>
          <p:nvPr/>
        </p:nvSpPr>
        <p:spPr>
          <a:xfrm rot="5400000">
            <a:off x="9125142" y="5296404"/>
            <a:ext cx="151052" cy="304679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олилиния 26"/>
          <p:cNvSpPr/>
          <p:nvPr/>
        </p:nvSpPr>
        <p:spPr>
          <a:xfrm>
            <a:off x="6107430" y="5520690"/>
            <a:ext cx="2926080" cy="525780"/>
          </a:xfrm>
          <a:custGeom>
            <a:avLst/>
            <a:gdLst>
              <a:gd name="connsiteX0" fmla="*/ 0 w 2926080"/>
              <a:gd name="connsiteY0" fmla="*/ 525780 h 525780"/>
              <a:gd name="connsiteX1" fmla="*/ 1657350 w 2926080"/>
              <a:gd name="connsiteY1" fmla="*/ 365760 h 525780"/>
              <a:gd name="connsiteX2" fmla="*/ 2926080 w 2926080"/>
              <a:gd name="connsiteY2" fmla="*/ 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26080" h="525780">
                <a:moveTo>
                  <a:pt x="0" y="525780"/>
                </a:moveTo>
                <a:cubicBezTo>
                  <a:pt x="584835" y="489585"/>
                  <a:pt x="1169670" y="453390"/>
                  <a:pt x="1657350" y="365760"/>
                </a:cubicBezTo>
                <a:cubicBezTo>
                  <a:pt x="2145030" y="278130"/>
                  <a:pt x="2535555" y="139065"/>
                  <a:pt x="2926080" y="0"/>
                </a:cubicBezTo>
              </a:path>
            </a:pathLst>
          </a:custGeom>
          <a:noFill/>
          <a:ln w="19050">
            <a:solidFill>
              <a:srgbClr val="FFC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54313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6824</Words>
  <Application>Microsoft Office PowerPoint</Application>
  <PresentationFormat>Широкоэкранный</PresentationFormat>
  <Paragraphs>1848</Paragraphs>
  <Slides>106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106</vt:i4>
      </vt:variant>
    </vt:vector>
  </HeadingPairs>
  <TitlesOfParts>
    <vt:vector size="114" baseType="lpstr">
      <vt:lpstr>Arial</vt:lpstr>
      <vt:lpstr>Calibri</vt:lpstr>
      <vt:lpstr>Calibri Light</vt:lpstr>
      <vt:lpstr>Cambria Math</vt:lpstr>
      <vt:lpstr>Symbol</vt:lpstr>
      <vt:lpstr>Times New Roman</vt:lpstr>
      <vt:lpstr>Тема Office</vt:lpstr>
      <vt:lpstr>Формула</vt:lpstr>
      <vt:lpstr>Графы</vt:lpstr>
      <vt:lpstr>Что такое граф?</vt:lpstr>
      <vt:lpstr>Что такое граф?</vt:lpstr>
      <vt:lpstr>Что такое граф?</vt:lpstr>
      <vt:lpstr>Что такое граф? Типы графов</vt:lpstr>
      <vt:lpstr>Презентация PowerPoint</vt:lpstr>
      <vt:lpstr>Что такое граф? Терминология</vt:lpstr>
      <vt:lpstr>Что такое граф? Лемма о рукопожатии</vt:lpstr>
      <vt:lpstr>Что такое граф? Терминология</vt:lpstr>
      <vt:lpstr>Графическое представление</vt:lpstr>
      <vt:lpstr>Что такое граф? Представление</vt:lpstr>
      <vt:lpstr>Что такое граф? Представление. Список ребер</vt:lpstr>
      <vt:lpstr>Что такое граф? Представление: Список смежности</vt:lpstr>
      <vt:lpstr>Что такое граф? Представление։ Матрица смежности</vt:lpstr>
      <vt:lpstr>Что такое граф? Представление. Ориентированный граф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Breadth First Search (BFS)</vt:lpstr>
      <vt:lpstr>Depth First Search (DFS)</vt:lpstr>
      <vt:lpstr>Depth First Search (DFS)</vt:lpstr>
      <vt:lpstr>Depth First Search (DFS)</vt:lpstr>
      <vt:lpstr>Depth First Search (DFS)</vt:lpstr>
      <vt:lpstr>Depth First Search (DFS)</vt:lpstr>
      <vt:lpstr>Depth First Search (DFS)</vt:lpstr>
      <vt:lpstr>Depth First Search (DFS)</vt:lpstr>
      <vt:lpstr>Depth First Search (DFS)</vt:lpstr>
      <vt:lpstr>Depth First Search (DFS)</vt:lpstr>
      <vt:lpstr>Depth First Search (DFS)</vt:lpstr>
      <vt:lpstr>Depth First Search (DFS)</vt:lpstr>
      <vt:lpstr>Depth First Search (DFS)</vt:lpstr>
      <vt:lpstr>Depth First Search (DFS)</vt:lpstr>
      <vt:lpstr>Depth First Search (DFS)</vt:lpstr>
      <vt:lpstr>Depth First Search (DFS)</vt:lpstr>
      <vt:lpstr>Depth First Search (DFS)</vt:lpstr>
      <vt:lpstr>Depth First Search (DFS)</vt:lpstr>
      <vt:lpstr>Depth First Search (DFS)</vt:lpstr>
      <vt:lpstr>Depth First Search (DFS)</vt:lpstr>
      <vt:lpstr>Depth First Search (DFS)</vt:lpstr>
      <vt:lpstr>Depth First Search (DFS)</vt:lpstr>
      <vt:lpstr>Презентация PowerPoint</vt:lpstr>
      <vt:lpstr>Алгоритм Дейкстры</vt:lpstr>
      <vt:lpstr>Последовательность шагов</vt:lpstr>
      <vt:lpstr>Нахождение кратчайшего пути в неориентированном графе</vt:lpstr>
      <vt:lpstr>Нахождение кратчайшего пути в неориентированном графе </vt:lpstr>
      <vt:lpstr>Нахождение кратчайшего пути в неориентированном графе </vt:lpstr>
      <vt:lpstr>Нахождение кратчайшего пути в неориентированном графе </vt:lpstr>
      <vt:lpstr>Нахождение кратчайшего пути в неориентированном графе </vt:lpstr>
      <vt:lpstr>Нахождение кратчайшего пути в неориентированном графе </vt:lpstr>
      <vt:lpstr>Нахождение кратчайшего пути в неориентированном графе </vt:lpstr>
      <vt:lpstr>Нахождение кратчайшего пути в неориентированном графе </vt:lpstr>
      <vt:lpstr>Нахождение кратчайшего пути в неориентированном графе </vt:lpstr>
      <vt:lpstr>Нахождение кратчайшего пути в неориентированном графе </vt:lpstr>
      <vt:lpstr>Нахождение кратчайшего пути в неориентированном графе </vt:lpstr>
      <vt:lpstr>Нахождение кратчайшего пути в неориентированном графе </vt:lpstr>
      <vt:lpstr>Нахождение кратчайшего пути в неориентированном графе </vt:lpstr>
      <vt:lpstr>Нахождение кратчайшего пути в неориентированном графе </vt:lpstr>
      <vt:lpstr>Нахождение кратчайшего пути в неориентированном графе </vt:lpstr>
      <vt:lpstr>Нахождение кратчайшего пути в неориентированном графе </vt:lpstr>
      <vt:lpstr>Нахождение кратчайшего пути в неориентированном графе </vt:lpstr>
      <vt:lpstr>Нахождение кратчайшего пути в неориентированном графе </vt:lpstr>
      <vt:lpstr>Нахождение кратчайшего пути в неориентированном графе </vt:lpstr>
      <vt:lpstr>Нахождение кратчайшего пути в неориентированном графе </vt:lpstr>
      <vt:lpstr>Нахождение кратчайшего пути в неориентированном графе </vt:lpstr>
      <vt:lpstr>Нахождение кратчайшего пути в неориентированном графе </vt:lpstr>
      <vt:lpstr>Результаты работы алгоритма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graph?</dc:title>
  <dc:creator>Levonog</dc:creator>
  <cp:lastModifiedBy>Victoria Kazakova</cp:lastModifiedBy>
  <cp:revision>31</cp:revision>
  <dcterms:created xsi:type="dcterms:W3CDTF">2021-07-10T19:33:53Z</dcterms:created>
  <dcterms:modified xsi:type="dcterms:W3CDTF">2025-03-18T06:37:03Z</dcterms:modified>
</cp:coreProperties>
</file>