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262" r:id="rId3"/>
    <p:sldId id="312" r:id="rId4"/>
    <p:sldId id="258" r:id="rId5"/>
    <p:sldId id="313" r:id="rId6"/>
    <p:sldId id="259" r:id="rId7"/>
    <p:sldId id="314" r:id="rId8"/>
    <p:sldId id="260" r:id="rId9"/>
    <p:sldId id="261" r:id="rId10"/>
    <p:sldId id="269" r:id="rId11"/>
    <p:sldId id="263" r:id="rId12"/>
    <p:sldId id="264" r:id="rId13"/>
    <p:sldId id="265" r:id="rId14"/>
    <p:sldId id="268" r:id="rId15"/>
    <p:sldId id="267" r:id="rId16"/>
    <p:sldId id="285" r:id="rId17"/>
    <p:sldId id="266" r:id="rId18"/>
    <p:sldId id="270" r:id="rId19"/>
    <p:sldId id="272" r:id="rId20"/>
    <p:sldId id="273" r:id="rId21"/>
    <p:sldId id="274" r:id="rId22"/>
    <p:sldId id="323" r:id="rId23"/>
    <p:sldId id="275" r:id="rId24"/>
    <p:sldId id="324" r:id="rId25"/>
    <p:sldId id="325" r:id="rId26"/>
    <p:sldId id="279" r:id="rId27"/>
    <p:sldId id="286" r:id="rId28"/>
    <p:sldId id="280" r:id="rId29"/>
    <p:sldId id="281" r:id="rId30"/>
    <p:sldId id="289" r:id="rId31"/>
    <p:sldId id="315" r:id="rId32"/>
    <p:sldId id="282" r:id="rId33"/>
    <p:sldId id="306" r:id="rId34"/>
    <p:sldId id="322" r:id="rId35"/>
    <p:sldId id="277" r:id="rId36"/>
    <p:sldId id="278" r:id="rId37"/>
    <p:sldId id="316" r:id="rId38"/>
    <p:sldId id="283" r:id="rId39"/>
    <p:sldId id="288" r:id="rId40"/>
    <p:sldId id="284" r:id="rId41"/>
    <p:sldId id="287" r:id="rId42"/>
    <p:sldId id="290" r:id="rId43"/>
    <p:sldId id="326" r:id="rId44"/>
    <p:sldId id="317" r:id="rId45"/>
    <p:sldId id="291" r:id="rId46"/>
    <p:sldId id="327" r:id="rId47"/>
    <p:sldId id="292" r:id="rId48"/>
    <p:sldId id="293" r:id="rId49"/>
    <p:sldId id="294" r:id="rId50"/>
    <p:sldId id="295" r:id="rId51"/>
    <p:sldId id="296" r:id="rId52"/>
    <p:sldId id="328" r:id="rId53"/>
    <p:sldId id="297" r:id="rId54"/>
    <p:sldId id="329" r:id="rId55"/>
    <p:sldId id="298" r:id="rId56"/>
    <p:sldId id="330" r:id="rId57"/>
    <p:sldId id="299" r:id="rId58"/>
    <p:sldId id="331" r:id="rId59"/>
    <p:sldId id="318" r:id="rId60"/>
    <p:sldId id="300" r:id="rId61"/>
    <p:sldId id="332" r:id="rId62"/>
    <p:sldId id="319" r:id="rId63"/>
    <p:sldId id="301" r:id="rId64"/>
    <p:sldId id="302" r:id="rId65"/>
    <p:sldId id="303" r:id="rId66"/>
    <p:sldId id="320" r:id="rId67"/>
    <p:sldId id="304" r:id="rId68"/>
    <p:sldId id="305" r:id="rId69"/>
    <p:sldId id="307" r:id="rId70"/>
    <p:sldId id="321" r:id="rId71"/>
    <p:sldId id="308" r:id="rId72"/>
    <p:sldId id="309" r:id="rId73"/>
    <p:sldId id="310" r:id="rId74"/>
    <p:sldId id="333" r:id="rId75"/>
    <p:sldId id="334" r:id="rId76"/>
    <p:sldId id="335" r:id="rId77"/>
    <p:sldId id="336" r:id="rId78"/>
    <p:sldId id="337" r:id="rId79"/>
    <p:sldId id="311" r:id="rId80"/>
    <p:sldId id="338" r:id="rId81"/>
    <p:sldId id="339" r:id="rId82"/>
    <p:sldId id="340" r:id="rId83"/>
    <p:sldId id="341" r:id="rId84"/>
    <p:sldId id="342"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varScale="1">
        <p:scale>
          <a:sx n="50" d="100"/>
          <a:sy n="50" d="100"/>
        </p:scale>
        <p:origin x="48" y="14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18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145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59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4927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607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3947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57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0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65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11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51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97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9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21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60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5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376371"/>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xml-basics/" TargetMode="External"/><Relationship Id="rId2" Type="http://schemas.openxmlformats.org/officeDocument/2006/relationships/hyperlink" Target="https://www.geeksforgeeks.org/introduction-of-dbms-database-management-system-set-1/" TargetMode="External"/><Relationship Id="rId1" Type="http://schemas.openxmlformats.org/officeDocument/2006/relationships/slideLayout" Target="../slideLayouts/slideLayout4.xml"/><Relationship Id="rId6" Type="http://schemas.openxmlformats.org/officeDocument/2006/relationships/hyperlink" Target="https://www.geeksforgeeks.org/what-is-postgresql-introduction/" TargetMode="External"/><Relationship Id="rId5" Type="http://schemas.openxmlformats.org/officeDocument/2006/relationships/hyperlink" Target="https://www.geeksforgeeks.org/architecture-of-mysql/" TargetMode="External"/><Relationship Id="rId4" Type="http://schemas.openxmlformats.org/officeDocument/2006/relationships/hyperlink" Target="https://www.geeksforgeeks.org/rdbms-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229" y="480447"/>
            <a:ext cx="11507788" cy="1983783"/>
          </a:xfrm>
        </p:spPr>
        <p:txBody>
          <a:bodyPr>
            <a:normAutofit/>
          </a:bodyPr>
          <a:lstStyle/>
          <a:p>
            <a:pPr algn="ctr"/>
            <a:r>
              <a:rPr lang="en-US" sz="10000" dirty="0" smtClean="0"/>
              <a:t>MY SQL</a:t>
            </a:r>
            <a:endParaRPr lang="en-US" sz="10000" dirty="0"/>
          </a:p>
        </p:txBody>
      </p:sp>
      <p:sp>
        <p:nvSpPr>
          <p:cNvPr id="3" name="Subtitle 2"/>
          <p:cNvSpPr>
            <a:spLocks noGrp="1"/>
          </p:cNvSpPr>
          <p:nvPr>
            <p:ph type="subTitle" idx="1"/>
          </p:nvPr>
        </p:nvSpPr>
        <p:spPr/>
        <p:txBody>
          <a:bodyPr>
            <a:normAutofit/>
          </a:bodyPr>
          <a:lstStyle/>
          <a:p>
            <a:pPr algn="l"/>
            <a:r>
              <a:rPr lang="en-US" sz="1800" b="1" dirty="0" smtClean="0">
                <a:solidFill>
                  <a:schemeClr val="tx1">
                    <a:lumMod val="95000"/>
                  </a:schemeClr>
                </a:solidFill>
                <a:latin typeface="Arial Narrow" panose="020B0606020202030204" pitchFamily="34" charset="0"/>
              </a:rPr>
              <a:t>PROJECT BY</a:t>
            </a:r>
          </a:p>
          <a:p>
            <a:pPr algn="l"/>
            <a:r>
              <a:rPr lang="en-US" sz="2000" b="1" dirty="0" smtClean="0">
                <a:solidFill>
                  <a:schemeClr val="tx1">
                    <a:lumMod val="95000"/>
                  </a:schemeClr>
                </a:solidFill>
                <a:latin typeface="Arial Narrow" panose="020B0606020202030204" pitchFamily="34" charset="0"/>
              </a:rPr>
              <a:t>VIGNESHWARAN D</a:t>
            </a:r>
            <a:endParaRPr lang="en-US" sz="2000" b="1" dirty="0">
              <a:solidFill>
                <a:schemeClr val="tx1">
                  <a:lumMod val="95000"/>
                </a:schemeClr>
              </a:solidFill>
              <a:latin typeface="Arial Narrow" panose="020B0606020202030204" pitchFamily="34" charset="0"/>
            </a:endParaRPr>
          </a:p>
        </p:txBody>
      </p:sp>
    </p:spTree>
    <p:extLst>
      <p:ext uri="{BB962C8B-B14F-4D97-AF65-F5344CB8AC3E}">
        <p14:creationId xmlns:p14="http://schemas.microsoft.com/office/powerpoint/2010/main" val="1843551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337" y="-77492"/>
            <a:ext cx="9905998" cy="1905000"/>
          </a:xfrm>
        </p:spPr>
        <p:txBody>
          <a:bodyPr/>
          <a:lstStyle/>
          <a:p>
            <a:r>
              <a:rPr lang="en-US" sz="5400" dirty="0" smtClean="0"/>
              <a:t>      05   </a:t>
            </a:r>
            <a:r>
              <a:rPr lang="en-US" sz="5400" dirty="0" err="1" smtClean="0"/>
              <a:t>DatatypeS</a:t>
            </a:r>
            <a:r>
              <a:rPr lang="en-US" sz="5400" dirty="0" smtClean="0"/>
              <a:t> </a:t>
            </a:r>
            <a:r>
              <a:rPr lang="en-US" sz="5400" dirty="0"/>
              <a:t>in </a:t>
            </a:r>
            <a:r>
              <a:rPr lang="en-US" sz="5400" dirty="0" smtClean="0"/>
              <a:t>SQL</a:t>
            </a:r>
            <a:r>
              <a:rPr lang="en-US" dirty="0"/>
              <a:t/>
            </a:r>
            <a:br>
              <a:rPr lang="en-US" dirty="0"/>
            </a:br>
            <a:endParaRPr lang="en-US" dirty="0"/>
          </a:p>
        </p:txBody>
      </p:sp>
      <p:sp>
        <p:nvSpPr>
          <p:cNvPr id="3" name="Content Placeholder 2"/>
          <p:cNvSpPr>
            <a:spLocks noGrp="1"/>
          </p:cNvSpPr>
          <p:nvPr>
            <p:ph idx="1"/>
          </p:nvPr>
        </p:nvSpPr>
        <p:spPr>
          <a:xfrm>
            <a:off x="154984" y="1066154"/>
            <a:ext cx="11840704" cy="4214248"/>
          </a:xfrm>
        </p:spPr>
        <p:txBody>
          <a:bodyPr>
            <a:normAutofit/>
          </a:bodyPr>
          <a:lstStyle/>
          <a:p>
            <a:r>
              <a:rPr lang="en-US" sz="2800" b="1" dirty="0" smtClean="0">
                <a:effectLst/>
                <a:latin typeface="Arial" panose="020B0604020202020204" pitchFamily="34" charset="0"/>
                <a:cs typeface="Arial" panose="020B0604020202020204" pitchFamily="34" charset="0"/>
              </a:rPr>
              <a:t>In </a:t>
            </a:r>
            <a:r>
              <a:rPr lang="en-US" sz="2800" b="1" dirty="0" err="1" smtClean="0">
                <a:effectLst/>
                <a:latin typeface="Arial" panose="020B0604020202020204" pitchFamily="34" charset="0"/>
                <a:cs typeface="Arial" panose="020B0604020202020204" pitchFamily="34" charset="0"/>
              </a:rPr>
              <a:t>mysql</a:t>
            </a:r>
            <a:r>
              <a:rPr lang="en-US" sz="2800" b="1" dirty="0" smtClean="0">
                <a:effectLst/>
                <a:latin typeface="Arial" panose="020B0604020202020204" pitchFamily="34" charset="0"/>
                <a:cs typeface="Arial" panose="020B0604020202020204" pitchFamily="34" charset="0"/>
              </a:rPr>
              <a:t>, a data type is a guideline for </a:t>
            </a:r>
            <a:r>
              <a:rPr lang="en-US" sz="2800" b="1" dirty="0" err="1" smtClean="0">
                <a:effectLst/>
                <a:latin typeface="Arial" panose="020B0604020202020204" pitchFamily="34" charset="0"/>
                <a:cs typeface="Arial" panose="020B0604020202020204" pitchFamily="34" charset="0"/>
              </a:rPr>
              <a:t>sql</a:t>
            </a:r>
            <a:r>
              <a:rPr lang="en-US" sz="2800" b="1" dirty="0" smtClean="0">
                <a:effectLst/>
                <a:latin typeface="Arial" panose="020B0604020202020204" pitchFamily="34" charset="0"/>
                <a:cs typeface="Arial" panose="020B0604020202020204" pitchFamily="34" charset="0"/>
              </a:rPr>
              <a:t> to understand what type of data is expected inside of each column and it also identifies how </a:t>
            </a:r>
            <a:r>
              <a:rPr lang="en-US" sz="2800" b="1" dirty="0" err="1" smtClean="0">
                <a:effectLst/>
                <a:latin typeface="Arial" panose="020B0604020202020204" pitchFamily="34" charset="0"/>
                <a:cs typeface="Arial" panose="020B0604020202020204" pitchFamily="34" charset="0"/>
              </a:rPr>
              <a:t>sql</a:t>
            </a:r>
            <a:r>
              <a:rPr lang="en-US" sz="2800" b="1" dirty="0" smtClean="0">
                <a:effectLst/>
                <a:latin typeface="Arial" panose="020B0604020202020204" pitchFamily="34" charset="0"/>
                <a:cs typeface="Arial" panose="020B0604020202020204" pitchFamily="34" charset="0"/>
              </a:rPr>
              <a:t> will interact with the stored data.</a:t>
            </a:r>
          </a:p>
          <a:p>
            <a:endParaRPr lang="en-US" sz="2800" b="1" dirty="0">
              <a:effectLst/>
              <a:latin typeface="Arial" panose="020B0604020202020204" pitchFamily="34" charset="0"/>
              <a:cs typeface="Arial" panose="020B0604020202020204" pitchFamily="34" charset="0"/>
            </a:endParaRPr>
          </a:p>
          <a:p>
            <a:endParaRPr lang="en-US" sz="2800" b="1" dirty="0" smtClean="0">
              <a:effectLst/>
              <a:latin typeface="Arial" panose="020B0604020202020204" pitchFamily="34" charset="0"/>
              <a:cs typeface="Arial" panose="020B0604020202020204" pitchFamily="34" charset="0"/>
            </a:endParaRPr>
          </a:p>
          <a:p>
            <a:r>
              <a:rPr lang="en-US" sz="2800" dirty="0">
                <a:effectLst/>
                <a:latin typeface="Arial Rounded MT Bold" panose="020F0704030504030204" pitchFamily="34" charset="0"/>
                <a:cs typeface="Arial" panose="020B0604020202020204" pitchFamily="34" charset="0"/>
              </a:rPr>
              <a:t>In MySQL there are three main data types: </a:t>
            </a:r>
            <a:r>
              <a:rPr lang="en-US" sz="2800" dirty="0" smtClean="0">
                <a:effectLst/>
                <a:latin typeface="Arial Rounded MT Bold" panose="020F0704030504030204" pitchFamily="34" charset="0"/>
                <a:cs typeface="Arial" panose="020B0604020202020204" pitchFamily="34" charset="0"/>
              </a:rPr>
              <a:t>numeric, string and </a:t>
            </a:r>
            <a:r>
              <a:rPr lang="en-US" sz="2800" dirty="0">
                <a:effectLst/>
                <a:latin typeface="Arial Rounded MT Bold" panose="020F0704030504030204" pitchFamily="34" charset="0"/>
                <a:cs typeface="Arial" panose="020B0604020202020204" pitchFamily="34" charset="0"/>
              </a:rPr>
              <a:t>date and time.</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62442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79" y="0"/>
            <a:ext cx="9905998" cy="1905000"/>
          </a:xfrm>
        </p:spPr>
        <p:txBody>
          <a:bodyPr>
            <a:normAutofit/>
          </a:bodyPr>
          <a:lstStyle/>
          <a:p>
            <a:r>
              <a:rPr lang="en-US" sz="5000" dirty="0" err="1" smtClean="0"/>
              <a:t>DatatypeS</a:t>
            </a:r>
            <a:r>
              <a:rPr lang="en-US" sz="5000" dirty="0" smtClean="0"/>
              <a:t> </a:t>
            </a:r>
            <a:r>
              <a:rPr lang="en-US" sz="5000" dirty="0"/>
              <a:t>in SQL </a:t>
            </a:r>
            <a:r>
              <a:rPr lang="en-US" sz="5000" dirty="0" smtClean="0"/>
              <a:t>- NUMERIC</a:t>
            </a:r>
            <a:r>
              <a:rPr lang="en-US" sz="5400" dirty="0"/>
              <a:t/>
            </a:r>
            <a:br>
              <a:rPr lang="en-US" sz="5400" dirty="0"/>
            </a:b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4001466"/>
              </p:ext>
            </p:extLst>
          </p:nvPr>
        </p:nvGraphicFramePr>
        <p:xfrm>
          <a:off x="176379" y="1187117"/>
          <a:ext cx="11807826" cy="5516856"/>
        </p:xfrm>
        <a:graphic>
          <a:graphicData uri="http://schemas.openxmlformats.org/drawingml/2006/table">
            <a:tbl>
              <a:tblPr firstRow="1" bandRow="1">
                <a:tableStyleId>{5C22544A-7EE6-4342-B048-85BDC9FD1C3A}</a:tableStyleId>
              </a:tblPr>
              <a:tblGrid>
                <a:gridCol w="5903913"/>
                <a:gridCol w="5903913"/>
              </a:tblGrid>
              <a:tr h="718096">
                <a:tc>
                  <a:txBody>
                    <a:bodyPr/>
                    <a:lstStyle/>
                    <a:p>
                      <a:r>
                        <a:rPr lang="en-US" sz="2400" dirty="0" smtClean="0">
                          <a:solidFill>
                            <a:schemeClr val="tx2"/>
                          </a:solidFill>
                        </a:rPr>
                        <a:t>Numeric data type</a:t>
                      </a:r>
                      <a:endParaRPr lang="en-US" sz="2400" dirty="0">
                        <a:solidFill>
                          <a:schemeClr val="tx2"/>
                        </a:solidFill>
                      </a:endParaRPr>
                    </a:p>
                  </a:txBody>
                  <a:tcPr/>
                </a:tc>
                <a:tc>
                  <a:txBody>
                    <a:bodyPr/>
                    <a:lstStyle/>
                    <a:p>
                      <a:r>
                        <a:rPr lang="en-US" sz="2400" dirty="0" smtClean="0">
                          <a:solidFill>
                            <a:schemeClr val="tx2"/>
                          </a:solidFill>
                        </a:rPr>
                        <a:t>Description</a:t>
                      </a:r>
                    </a:p>
                    <a:p>
                      <a:endParaRPr lang="en-US" sz="2000" dirty="0"/>
                    </a:p>
                  </a:txBody>
                  <a:tcPr/>
                </a:tc>
              </a:tr>
              <a:tr h="1188714">
                <a:tc>
                  <a:txBody>
                    <a:bodyPr/>
                    <a:lstStyle/>
                    <a:p>
                      <a:r>
                        <a:rPr lang="en-US" sz="2400" dirty="0" smtClean="0"/>
                        <a:t>INT</a:t>
                      </a:r>
                    </a:p>
                    <a:p>
                      <a:endParaRPr lang="en-US" sz="2400" dirty="0"/>
                    </a:p>
                  </a:txBody>
                  <a:tcPr/>
                </a:tc>
                <a:tc>
                  <a:txBody>
                    <a:bodyPr/>
                    <a:lstStyle/>
                    <a:p>
                      <a:r>
                        <a:rPr lang="en-US" sz="2000" b="1" dirty="0" smtClean="0"/>
                        <a:t>-2147483648 to 2147483647</a:t>
                      </a:r>
                    </a:p>
                    <a:p>
                      <a:r>
                        <a:rPr lang="en-US" sz="2000" b="1" dirty="0" smtClean="0"/>
                        <a:t> 0 to 42949677295</a:t>
                      </a:r>
                    </a:p>
                    <a:p>
                      <a:r>
                        <a:rPr lang="en-US" sz="2000" b="1" dirty="0" smtClean="0"/>
                        <a:t> (11 DIGITS)</a:t>
                      </a:r>
                      <a:endParaRPr lang="en-US" sz="2000" b="1" dirty="0"/>
                    </a:p>
                  </a:txBody>
                  <a:tcPr/>
                </a:tc>
              </a:tr>
              <a:tr h="1188714">
                <a:tc>
                  <a:txBody>
                    <a:bodyPr/>
                    <a:lstStyle/>
                    <a:p>
                      <a:r>
                        <a:rPr lang="en-US" sz="2400" dirty="0" smtClean="0"/>
                        <a:t>TINYINT</a:t>
                      </a:r>
                      <a:endParaRPr lang="en-US" sz="2400" dirty="0"/>
                    </a:p>
                  </a:txBody>
                  <a:tcPr/>
                </a:tc>
                <a:tc>
                  <a:txBody>
                    <a:bodyPr/>
                    <a:lstStyle/>
                    <a:p>
                      <a:r>
                        <a:rPr lang="en-US" sz="2000" b="1" dirty="0" smtClean="0"/>
                        <a:t>-128 to 127</a:t>
                      </a:r>
                    </a:p>
                    <a:p>
                      <a:r>
                        <a:rPr lang="en-US" sz="2000" b="1" smtClean="0"/>
                        <a:t>  0 </a:t>
                      </a:r>
                      <a:r>
                        <a:rPr lang="en-US" sz="2000" b="1" dirty="0" smtClean="0"/>
                        <a:t>to 255</a:t>
                      </a:r>
                    </a:p>
                    <a:p>
                      <a:r>
                        <a:rPr lang="en-US" sz="2000" b="1" smtClean="0"/>
                        <a:t> (4 digits</a:t>
                      </a:r>
                      <a:r>
                        <a:rPr lang="en-US" sz="2000" b="1" baseline="0" smtClean="0"/>
                        <a:t>)</a:t>
                      </a:r>
                      <a:endParaRPr lang="en-US" sz="2000" b="1" dirty="0"/>
                    </a:p>
                  </a:txBody>
                  <a:tcPr/>
                </a:tc>
              </a:tr>
              <a:tr h="1188714">
                <a:tc>
                  <a:txBody>
                    <a:bodyPr/>
                    <a:lstStyle/>
                    <a:p>
                      <a:r>
                        <a:rPr lang="en-US" sz="2400" dirty="0" smtClean="0"/>
                        <a:t>SMALLINT</a:t>
                      </a:r>
                      <a:endParaRPr lang="en-US" sz="2400" dirty="0"/>
                    </a:p>
                  </a:txBody>
                  <a:tcPr/>
                </a:tc>
                <a:tc>
                  <a:txBody>
                    <a:bodyPr/>
                    <a:lstStyle/>
                    <a:p>
                      <a:r>
                        <a:rPr lang="en-US" sz="2000" b="1" dirty="0" smtClean="0"/>
                        <a:t>-327688 to 32767</a:t>
                      </a:r>
                    </a:p>
                    <a:p>
                      <a:r>
                        <a:rPr lang="en-US" sz="2000" b="1" dirty="0" smtClean="0"/>
                        <a:t>  0</a:t>
                      </a:r>
                      <a:r>
                        <a:rPr lang="en-US" sz="2000" b="1" baseline="0" dirty="0" smtClean="0"/>
                        <a:t> to 65535</a:t>
                      </a:r>
                    </a:p>
                    <a:p>
                      <a:r>
                        <a:rPr lang="en-US" sz="2000" b="1" baseline="0" dirty="0" smtClean="0"/>
                        <a:t> (5 digits)</a:t>
                      </a:r>
                      <a:endParaRPr lang="en-US" sz="2000" b="1" dirty="0"/>
                    </a:p>
                  </a:txBody>
                  <a:tcPr/>
                </a:tc>
              </a:tr>
              <a:tr h="1188714">
                <a:tc>
                  <a:txBody>
                    <a:bodyPr/>
                    <a:lstStyle/>
                    <a:p>
                      <a:r>
                        <a:rPr lang="en-US" sz="2400" dirty="0" smtClean="0"/>
                        <a:t>MEDIUMINT</a:t>
                      </a:r>
                      <a:endParaRPr lang="en-US" sz="2400" dirty="0"/>
                    </a:p>
                  </a:txBody>
                  <a:tcPr/>
                </a:tc>
                <a:tc>
                  <a:txBody>
                    <a:bodyPr/>
                    <a:lstStyle/>
                    <a:p>
                      <a:r>
                        <a:rPr lang="en-US" sz="2000" b="1" dirty="0" smtClean="0"/>
                        <a:t>-8388608 to 8388607</a:t>
                      </a:r>
                    </a:p>
                    <a:p>
                      <a:r>
                        <a:rPr lang="en-US" sz="2000" b="1" dirty="0" smtClean="0"/>
                        <a:t> 0 to 16777215</a:t>
                      </a:r>
                    </a:p>
                    <a:p>
                      <a:r>
                        <a:rPr lang="en-US" sz="2000" b="1" dirty="0" smtClean="0"/>
                        <a:t> (9 digits)</a:t>
                      </a:r>
                      <a:endParaRPr lang="en-US" sz="2000" b="1" dirty="0"/>
                    </a:p>
                  </a:txBody>
                  <a:tcPr/>
                </a:tc>
              </a:tr>
            </a:tbl>
          </a:graphicData>
        </a:graphic>
      </p:graphicFrame>
    </p:spTree>
    <p:extLst>
      <p:ext uri="{BB962C8B-B14F-4D97-AF65-F5344CB8AC3E}">
        <p14:creationId xmlns:p14="http://schemas.microsoft.com/office/powerpoint/2010/main" val="1915412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1" y="-2294022"/>
            <a:ext cx="9905998" cy="172453"/>
          </a:xfrm>
        </p:spPr>
        <p:txBody>
          <a:bodyPr>
            <a:normAutofit fontScale="90000"/>
          </a:bodyPr>
          <a:lstStyle/>
          <a:p>
            <a:r>
              <a:rPr lang="en-US" sz="4400" dirty="0" smtClean="0">
                <a:solidFill>
                  <a:schemeClr val="tx1"/>
                </a:solidFill>
              </a:rPr>
              <a:t>.</a:t>
            </a:r>
            <a:endParaRPr lang="en-US" sz="4400"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8007845"/>
              </p:ext>
            </p:extLst>
          </p:nvPr>
        </p:nvGraphicFramePr>
        <p:xfrm>
          <a:off x="144379" y="304800"/>
          <a:ext cx="11919284" cy="6304546"/>
        </p:xfrm>
        <a:graphic>
          <a:graphicData uri="http://schemas.openxmlformats.org/drawingml/2006/table">
            <a:tbl>
              <a:tblPr firstRow="1" bandRow="1">
                <a:tableStyleId>{5C22544A-7EE6-4342-B048-85BDC9FD1C3A}</a:tableStyleId>
              </a:tblPr>
              <a:tblGrid>
                <a:gridCol w="5959642"/>
                <a:gridCol w="5959642"/>
              </a:tblGrid>
              <a:tr h="910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2"/>
                          </a:solidFill>
                        </a:rPr>
                        <a:t>Numeric data type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2"/>
                          </a:solidFill>
                        </a:rPr>
                        <a:t>Description</a:t>
                      </a:r>
                    </a:p>
                    <a:p>
                      <a:endParaRPr lang="en-US" dirty="0"/>
                    </a:p>
                  </a:txBody>
                  <a:tcPr/>
                </a:tc>
              </a:tr>
              <a:tr h="1798009">
                <a:tc>
                  <a:txBody>
                    <a:bodyPr/>
                    <a:lstStyle/>
                    <a:p>
                      <a:r>
                        <a:rPr lang="en-US" sz="2400" dirty="0" smtClean="0"/>
                        <a:t>BIGINT</a:t>
                      </a:r>
                      <a:endParaRPr lang="en-US" sz="2400" dirty="0"/>
                    </a:p>
                  </a:txBody>
                  <a:tcPr/>
                </a:tc>
                <a:tc>
                  <a:txBody>
                    <a:bodyPr/>
                    <a:lstStyle/>
                    <a:p>
                      <a:r>
                        <a:rPr lang="en-US" sz="2000" b="1" dirty="0" smtClean="0"/>
                        <a:t>-9223372036854775808</a:t>
                      </a:r>
                      <a:r>
                        <a:rPr lang="en-US" sz="2000" b="1" baseline="0" dirty="0" smtClean="0"/>
                        <a:t> to 9223372036854775808</a:t>
                      </a:r>
                    </a:p>
                    <a:p>
                      <a:r>
                        <a:rPr lang="en-US" sz="2000" b="1" baseline="0" dirty="0" smtClean="0"/>
                        <a:t> 0 to 18446744073709551615</a:t>
                      </a:r>
                    </a:p>
                    <a:p>
                      <a:r>
                        <a:rPr lang="en-US" sz="2000" b="1" baseline="0" dirty="0" smtClean="0"/>
                        <a:t>(20 digits)</a:t>
                      </a:r>
                      <a:endParaRPr lang="en-US" sz="2000" b="1" dirty="0"/>
                    </a:p>
                  </a:txBody>
                  <a:tcPr/>
                </a:tc>
              </a:tr>
              <a:tr h="1798009">
                <a:tc>
                  <a:txBody>
                    <a:bodyPr/>
                    <a:lstStyle/>
                    <a:p>
                      <a:r>
                        <a:rPr lang="en-US" sz="2400" dirty="0" smtClean="0"/>
                        <a:t>FLOAT(</a:t>
                      </a:r>
                      <a:r>
                        <a:rPr lang="en-US" sz="2400" dirty="0" err="1" smtClean="0"/>
                        <a:t>m,d</a:t>
                      </a:r>
                      <a:r>
                        <a:rPr lang="en-US" sz="2400" dirty="0" smtClean="0"/>
                        <a:t>)</a:t>
                      </a:r>
                      <a:endParaRPr lang="en-US" sz="2400" dirty="0"/>
                    </a:p>
                  </a:txBody>
                  <a:tcPr/>
                </a:tc>
                <a:tc>
                  <a:txBody>
                    <a:bodyPr/>
                    <a:lstStyle/>
                    <a:p>
                      <a:r>
                        <a:rPr lang="en-US" sz="2000" b="1" dirty="0" smtClean="0"/>
                        <a:t>Default to 12,2</a:t>
                      </a:r>
                    </a:p>
                    <a:p>
                      <a:r>
                        <a:rPr lang="en-US" sz="2000" b="1" dirty="0" smtClean="0"/>
                        <a:t>24 places for a float.</a:t>
                      </a:r>
                      <a:endParaRPr lang="en-US" sz="2000" b="1" dirty="0"/>
                    </a:p>
                  </a:txBody>
                  <a:tcPr/>
                </a:tc>
              </a:tr>
              <a:tr h="1798009">
                <a:tc>
                  <a:txBody>
                    <a:bodyPr/>
                    <a:lstStyle/>
                    <a:p>
                      <a:r>
                        <a:rPr lang="en-US" sz="2400" dirty="0" smtClean="0"/>
                        <a:t>DOUBLE(</a:t>
                      </a:r>
                      <a:r>
                        <a:rPr lang="en-US" sz="2400" dirty="0" err="1" smtClean="0"/>
                        <a:t>m,d</a:t>
                      </a:r>
                      <a:r>
                        <a:rPr lang="en-US" sz="2400" dirty="0" smtClean="0"/>
                        <a:t>)</a:t>
                      </a:r>
                      <a:endParaRPr lang="en-US" sz="2400" dirty="0"/>
                    </a:p>
                  </a:txBody>
                  <a:tcPr/>
                </a:tc>
                <a:tc>
                  <a:txBody>
                    <a:bodyPr/>
                    <a:lstStyle/>
                    <a:p>
                      <a:r>
                        <a:rPr lang="en-US" sz="2000" b="1" dirty="0" smtClean="0"/>
                        <a:t>Default</a:t>
                      </a:r>
                      <a:r>
                        <a:rPr lang="en-US" sz="2000" b="1" baseline="0" dirty="0" smtClean="0"/>
                        <a:t> to 16,4</a:t>
                      </a:r>
                    </a:p>
                    <a:p>
                      <a:r>
                        <a:rPr lang="en-US" sz="2000" b="1" baseline="0" dirty="0" smtClean="0"/>
                        <a:t>53 places for double.</a:t>
                      </a:r>
                      <a:endParaRPr lang="en-US" sz="2000" b="1" dirty="0"/>
                    </a:p>
                  </a:txBody>
                  <a:tcPr/>
                </a:tc>
              </a:tr>
            </a:tbl>
          </a:graphicData>
        </a:graphic>
      </p:graphicFrame>
    </p:spTree>
    <p:extLst>
      <p:ext uri="{BB962C8B-B14F-4D97-AF65-F5344CB8AC3E}">
        <p14:creationId xmlns:p14="http://schemas.microsoft.com/office/powerpoint/2010/main" val="121357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76" y="0"/>
            <a:ext cx="9905998" cy="1905000"/>
          </a:xfrm>
        </p:spPr>
        <p:txBody>
          <a:bodyPr/>
          <a:lstStyle/>
          <a:p>
            <a:r>
              <a:rPr lang="en-US" sz="5000" dirty="0" err="1" smtClean="0"/>
              <a:t>DatatypeS</a:t>
            </a:r>
            <a:r>
              <a:rPr lang="en-US" sz="5000" dirty="0" smtClean="0"/>
              <a:t> </a:t>
            </a:r>
            <a:r>
              <a:rPr lang="en-US" sz="5000" dirty="0"/>
              <a:t>in SQL - </a:t>
            </a:r>
            <a:r>
              <a:rPr lang="en-US" sz="5000" dirty="0" smtClean="0"/>
              <a:t>STRING</a:t>
            </a:r>
            <a:r>
              <a:rPr lang="en-US" sz="4000" dirty="0"/>
              <a:t/>
            </a:r>
            <a:br>
              <a:rPr lang="en-US" sz="4000" dirty="0"/>
            </a:br>
            <a:endParaRPr lang="en-US" dirty="0"/>
          </a:p>
        </p:txBody>
      </p:sp>
      <p:sp>
        <p:nvSpPr>
          <p:cNvPr id="3" name="Content Placeholder 2"/>
          <p:cNvSpPr>
            <a:spLocks noGrp="1"/>
          </p:cNvSpPr>
          <p:nvPr>
            <p:ph idx="1"/>
          </p:nvPr>
        </p:nvSpPr>
        <p:spPr>
          <a:xfrm>
            <a:off x="403476" y="1235241"/>
            <a:ext cx="11788524" cy="5117431"/>
          </a:xfrm>
        </p:spPr>
        <p:txBody>
          <a:bodyPr>
            <a:normAutofit/>
          </a:bodyPr>
          <a:lstStyle/>
          <a:p>
            <a:r>
              <a:rPr lang="en-US" sz="3000" dirty="0" smtClean="0">
                <a:solidFill>
                  <a:schemeClr val="tx1"/>
                </a:solidFill>
                <a:latin typeface="Arial Rounded MT Bold" panose="020F0704030504030204" pitchFamily="34" charset="0"/>
              </a:rPr>
              <a:t>In </a:t>
            </a:r>
            <a:r>
              <a:rPr lang="en-US" sz="3000" dirty="0" err="1" smtClean="0">
                <a:solidFill>
                  <a:schemeClr val="tx1"/>
                </a:solidFill>
                <a:latin typeface="Arial Rounded MT Bold" panose="020F0704030504030204" pitchFamily="34" charset="0"/>
              </a:rPr>
              <a:t>sql</a:t>
            </a:r>
            <a:r>
              <a:rPr lang="en-US" sz="3000" dirty="0" smtClean="0">
                <a:solidFill>
                  <a:schemeClr val="tx1"/>
                </a:solidFill>
                <a:latin typeface="Arial Rounded MT Bold" panose="020F0704030504030204" pitchFamily="34" charset="0"/>
              </a:rPr>
              <a:t> , string data types are used to store any kind of data in the table , the </a:t>
            </a:r>
            <a:r>
              <a:rPr lang="en-US" sz="3000" dirty="0" err="1" smtClean="0">
                <a:solidFill>
                  <a:schemeClr val="tx1"/>
                </a:solidFill>
                <a:latin typeface="Arial Rounded MT Bold" panose="020F0704030504030204" pitchFamily="34" charset="0"/>
              </a:rPr>
              <a:t>differrent</a:t>
            </a:r>
            <a:r>
              <a:rPr lang="en-US" sz="3000" dirty="0" smtClean="0">
                <a:solidFill>
                  <a:schemeClr val="tx1"/>
                </a:solidFill>
                <a:latin typeface="Arial Rounded MT Bold" panose="020F0704030504030204" pitchFamily="34" charset="0"/>
              </a:rPr>
              <a:t> types of string data types are :</a:t>
            </a:r>
          </a:p>
          <a:p>
            <a:r>
              <a:rPr lang="en-US" sz="2400" dirty="0" smtClean="0">
                <a:solidFill>
                  <a:schemeClr val="tx1"/>
                </a:solidFill>
                <a:latin typeface="Arial Rounded MT Bold" panose="020F0704030504030204" pitchFamily="34" charset="0"/>
              </a:rPr>
              <a:t>CHAR (</a:t>
            </a:r>
            <a:r>
              <a:rPr lang="en-US" sz="2400" dirty="0" err="1" smtClean="0">
                <a:solidFill>
                  <a:schemeClr val="tx1"/>
                </a:solidFill>
                <a:latin typeface="Arial Rounded MT Bold" panose="020F0704030504030204" pitchFamily="34" charset="0"/>
              </a:rPr>
              <a:t>num</a:t>
            </a:r>
            <a:r>
              <a:rPr lang="en-US" sz="2400" dirty="0" smtClean="0">
                <a:solidFill>
                  <a:schemeClr val="tx1"/>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a fixed length string which can contain letters, numbers and special characters.</a:t>
            </a:r>
          </a:p>
          <a:p>
            <a:r>
              <a:rPr lang="en-US" sz="2400" dirty="0" smtClean="0">
                <a:solidFill>
                  <a:schemeClr val="tx1"/>
                </a:solidFill>
                <a:latin typeface="Arial Rounded MT Bold" panose="020F0704030504030204" pitchFamily="34" charset="0"/>
              </a:rPr>
              <a:t>VARCHAR (</a:t>
            </a:r>
            <a:r>
              <a:rPr lang="en-US" sz="2400" dirty="0" err="1" smtClean="0">
                <a:solidFill>
                  <a:schemeClr val="tx1"/>
                </a:solidFill>
                <a:latin typeface="Arial Rounded MT Bold" panose="020F0704030504030204" pitchFamily="34" charset="0"/>
              </a:rPr>
              <a:t>num</a:t>
            </a:r>
            <a:r>
              <a:rPr lang="en-US" sz="2400" dirty="0" smtClean="0">
                <a:solidFill>
                  <a:schemeClr val="tx1"/>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A variable length string which can contain letters, number and special characters.</a:t>
            </a:r>
          </a:p>
          <a:p>
            <a:r>
              <a:rPr lang="en-US" sz="2400" dirty="0" smtClean="0">
                <a:solidFill>
                  <a:schemeClr val="tx1"/>
                </a:solidFill>
                <a:latin typeface="Arial Rounded MT Bold" panose="020F0704030504030204" pitchFamily="34" charset="0"/>
              </a:rPr>
              <a:t>BINARY (</a:t>
            </a:r>
            <a:r>
              <a:rPr lang="en-US" sz="2400" dirty="0" err="1" smtClean="0">
                <a:solidFill>
                  <a:schemeClr val="tx1"/>
                </a:solidFill>
                <a:latin typeface="Arial Rounded MT Bold" panose="020F0704030504030204" pitchFamily="34" charset="0"/>
              </a:rPr>
              <a:t>num</a:t>
            </a:r>
            <a:r>
              <a:rPr lang="en-US" sz="2400" dirty="0" smtClean="0">
                <a:solidFill>
                  <a:schemeClr val="tx1"/>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Equal to char, but stores binary bytes</a:t>
            </a:r>
          </a:p>
          <a:p>
            <a:r>
              <a:rPr lang="en-US" sz="2400" dirty="0" smtClean="0">
                <a:solidFill>
                  <a:schemeClr val="tx1"/>
                </a:solidFill>
                <a:latin typeface="Arial Rounded MT Bold" panose="020F0704030504030204" pitchFamily="34" charset="0"/>
              </a:rPr>
              <a:t>VARBINARY (</a:t>
            </a:r>
            <a:r>
              <a:rPr lang="en-US" sz="2400" dirty="0" err="1" smtClean="0">
                <a:solidFill>
                  <a:schemeClr val="tx1"/>
                </a:solidFill>
                <a:latin typeface="Arial Rounded MT Bold" panose="020F0704030504030204" pitchFamily="34" charset="0"/>
              </a:rPr>
              <a:t>num</a:t>
            </a:r>
            <a:r>
              <a:rPr lang="en-US" sz="2400" dirty="0" smtClean="0">
                <a:solidFill>
                  <a:schemeClr val="tx1"/>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equal to varchar , but stores binary bytes</a:t>
            </a:r>
          </a:p>
          <a:p>
            <a:r>
              <a:rPr lang="en-US" sz="2400" dirty="0" smtClean="0">
                <a:solidFill>
                  <a:schemeClr val="tx1"/>
                </a:solidFill>
                <a:latin typeface="Arial Rounded MT Bold" panose="020F0704030504030204" pitchFamily="34" charset="0"/>
              </a:rPr>
              <a:t>TEXT:</a:t>
            </a:r>
            <a:r>
              <a:rPr lang="en-US" sz="2400" dirty="0" smtClean="0">
                <a:solidFill>
                  <a:schemeClr val="accent4">
                    <a:lumMod val="60000"/>
                    <a:lumOff val="40000"/>
                  </a:schemeClr>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contains non-binary strings. The length is fixed, you specify it when</a:t>
            </a:r>
          </a:p>
          <a:p>
            <a:pPr marL="0" indent="0">
              <a:buNone/>
            </a:pPr>
            <a:r>
              <a:rPr lang="en-US" sz="2400" dirty="0">
                <a:solidFill>
                  <a:schemeClr val="accent5"/>
                </a:solidFill>
                <a:latin typeface="Arial Rounded MT Bold" panose="020F0704030504030204" pitchFamily="34" charset="0"/>
              </a:rPr>
              <a:t> </a:t>
            </a:r>
            <a:r>
              <a:rPr lang="en-US" sz="2400" dirty="0" smtClean="0">
                <a:solidFill>
                  <a:schemeClr val="accent5"/>
                </a:solidFill>
                <a:latin typeface="Arial Rounded MT Bold" panose="020F0704030504030204" pitchFamily="34" charset="0"/>
              </a:rPr>
              <a:t>    Declaring</a:t>
            </a:r>
            <a:r>
              <a:rPr lang="en-US" sz="2400" dirty="0" smtClean="0">
                <a:solidFill>
                  <a:schemeClr val="accent4">
                    <a:lumMod val="60000"/>
                    <a:lumOff val="40000"/>
                  </a:schemeClr>
                </a:solidFill>
                <a:latin typeface="Arial Rounded MT Bold" panose="020F0704030504030204" pitchFamily="34" charset="0"/>
              </a:rPr>
              <a:t>.</a:t>
            </a:r>
          </a:p>
        </p:txBody>
      </p:sp>
    </p:spTree>
    <p:extLst>
      <p:ext uri="{BB962C8B-B14F-4D97-AF65-F5344CB8AC3E}">
        <p14:creationId xmlns:p14="http://schemas.microsoft.com/office/powerpoint/2010/main" val="3905877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44" y="-433137"/>
            <a:ext cx="9905998" cy="1905000"/>
          </a:xfrm>
        </p:spPr>
        <p:txBody>
          <a:bodyPr>
            <a:normAutofit/>
          </a:bodyPr>
          <a:lstStyle/>
          <a:p>
            <a:r>
              <a:rPr lang="en-US" sz="5000" dirty="0" err="1"/>
              <a:t>DatatypeS</a:t>
            </a:r>
            <a:r>
              <a:rPr lang="en-US" sz="5000" dirty="0"/>
              <a:t> in SQL - STRING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3632920"/>
              </p:ext>
            </p:extLst>
          </p:nvPr>
        </p:nvGraphicFramePr>
        <p:xfrm>
          <a:off x="162844" y="1122949"/>
          <a:ext cx="11756440" cy="5454316"/>
        </p:xfrm>
        <a:graphic>
          <a:graphicData uri="http://schemas.openxmlformats.org/drawingml/2006/table">
            <a:tbl>
              <a:tblPr firstRow="1" bandRow="1">
                <a:tableStyleId>{5C22544A-7EE6-4342-B048-85BDC9FD1C3A}</a:tableStyleId>
              </a:tblPr>
              <a:tblGrid>
                <a:gridCol w="5878220"/>
                <a:gridCol w="5878220"/>
              </a:tblGrid>
              <a:tr h="779188">
                <a:tc>
                  <a:txBody>
                    <a:bodyPr/>
                    <a:lstStyle/>
                    <a:p>
                      <a:r>
                        <a:rPr lang="en-US" sz="2400" dirty="0">
                          <a:solidFill>
                            <a:schemeClr val="tx2"/>
                          </a:solidFill>
                        </a:rPr>
                        <a:t>VARCHAR</a:t>
                      </a:r>
                      <a:r>
                        <a:rPr lang="en-US" sz="2400" baseline="0" dirty="0">
                          <a:solidFill>
                            <a:schemeClr val="tx2"/>
                          </a:solidFill>
                        </a:rPr>
                        <a:t> (Size)</a:t>
                      </a:r>
                      <a:endParaRPr lang="en-US" sz="2400" dirty="0">
                        <a:solidFill>
                          <a:schemeClr val="tx2"/>
                        </a:solidFill>
                      </a:endParaRPr>
                    </a:p>
                  </a:txBody>
                  <a:tcPr/>
                </a:tc>
                <a:tc>
                  <a:txBody>
                    <a:bodyPr/>
                    <a:lstStyle/>
                    <a:p>
                      <a:r>
                        <a:rPr lang="en-US" sz="2400" dirty="0">
                          <a:solidFill>
                            <a:schemeClr val="tx2"/>
                          </a:solidFill>
                        </a:rPr>
                        <a:t>Maximum size of 255 characters</a:t>
                      </a:r>
                      <a:r>
                        <a:rPr lang="en-US" dirty="0">
                          <a:solidFill>
                            <a:schemeClr val="tx2"/>
                          </a:solidFill>
                        </a:rPr>
                        <a:t>.</a:t>
                      </a:r>
                    </a:p>
                  </a:txBody>
                  <a:tcPr/>
                </a:tc>
              </a:tr>
              <a:tr h="779188">
                <a:tc>
                  <a:txBody>
                    <a:bodyPr/>
                    <a:lstStyle/>
                    <a:p>
                      <a:r>
                        <a:rPr lang="en-US" sz="2000" b="0" dirty="0"/>
                        <a:t>TINYTEXT(Size)</a:t>
                      </a:r>
                    </a:p>
                  </a:txBody>
                  <a:tcPr/>
                </a:tc>
                <a:tc>
                  <a:txBody>
                    <a:bodyPr/>
                    <a:lstStyle/>
                    <a:p>
                      <a:r>
                        <a:rPr lang="en-US" sz="2000" dirty="0"/>
                        <a:t>Maximum size of </a:t>
                      </a:r>
                      <a:r>
                        <a:rPr lang="en-US" sz="2000" b="1" dirty="0"/>
                        <a:t>255</a:t>
                      </a:r>
                      <a:r>
                        <a:rPr lang="en-US" sz="2000" dirty="0"/>
                        <a:t> characters.</a:t>
                      </a:r>
                    </a:p>
                  </a:txBody>
                  <a:tcPr/>
                </a:tc>
              </a:tr>
              <a:tr h="779188">
                <a:tc>
                  <a:txBody>
                    <a:bodyPr/>
                    <a:lstStyle/>
                    <a:p>
                      <a:r>
                        <a:rPr lang="en-US" sz="2000" b="0" dirty="0"/>
                        <a:t>TEXT(Size)</a:t>
                      </a:r>
                    </a:p>
                  </a:txBody>
                  <a:tcPr/>
                </a:tc>
                <a:tc>
                  <a:txBody>
                    <a:bodyPr/>
                    <a:lstStyle/>
                    <a:p>
                      <a:r>
                        <a:rPr lang="en-US" sz="2000" dirty="0"/>
                        <a:t>Maximum size</a:t>
                      </a:r>
                      <a:r>
                        <a:rPr lang="en-US" sz="2000" baseline="0" dirty="0"/>
                        <a:t> of </a:t>
                      </a:r>
                      <a:r>
                        <a:rPr lang="en-US" sz="2000" b="1" baseline="0" dirty="0"/>
                        <a:t>65,535</a:t>
                      </a:r>
                      <a:r>
                        <a:rPr lang="en-US" sz="2000" baseline="0" dirty="0"/>
                        <a:t> characters.</a:t>
                      </a:r>
                      <a:endParaRPr lang="en-US" sz="2000" dirty="0"/>
                    </a:p>
                    <a:p>
                      <a:r>
                        <a:rPr lang="en-US" sz="2000" b="1" dirty="0"/>
                        <a:t>5</a:t>
                      </a:r>
                      <a:r>
                        <a:rPr lang="en-US" sz="2000" dirty="0"/>
                        <a:t> </a:t>
                      </a:r>
                      <a:r>
                        <a:rPr lang="en-US" sz="2000" b="1" dirty="0"/>
                        <a:t>digits</a:t>
                      </a:r>
                    </a:p>
                  </a:txBody>
                  <a:tcPr/>
                </a:tc>
              </a:tr>
              <a:tr h="779188">
                <a:tc>
                  <a:txBody>
                    <a:bodyPr/>
                    <a:lstStyle/>
                    <a:p>
                      <a:r>
                        <a:rPr lang="en-US" sz="2000" b="0" dirty="0"/>
                        <a:t>MEDIUMTEXT</a:t>
                      </a:r>
                      <a:r>
                        <a:rPr lang="en-US" sz="2000" b="0" baseline="0" dirty="0"/>
                        <a:t> (Size)</a:t>
                      </a:r>
                      <a:endParaRPr lang="en-US" sz="2000" b="0" dirty="0"/>
                    </a:p>
                  </a:txBody>
                  <a:tcPr/>
                </a:tc>
                <a:tc>
                  <a:txBody>
                    <a:bodyPr/>
                    <a:lstStyle/>
                    <a:p>
                      <a:r>
                        <a:rPr lang="en-US" sz="2000" dirty="0"/>
                        <a:t>Maximum</a:t>
                      </a:r>
                      <a:r>
                        <a:rPr lang="en-US" sz="2000" baseline="0" dirty="0"/>
                        <a:t> size of </a:t>
                      </a:r>
                      <a:r>
                        <a:rPr lang="en-US" sz="2000" b="1" baseline="0" dirty="0"/>
                        <a:t>16,777,215</a:t>
                      </a:r>
                      <a:r>
                        <a:rPr lang="en-US" sz="2000" baseline="0" dirty="0"/>
                        <a:t> characters.</a:t>
                      </a:r>
                    </a:p>
                    <a:p>
                      <a:r>
                        <a:rPr lang="en-US" sz="2000" b="1" baseline="0" dirty="0"/>
                        <a:t>9</a:t>
                      </a:r>
                      <a:r>
                        <a:rPr lang="en-US" sz="2000" baseline="0" dirty="0"/>
                        <a:t> </a:t>
                      </a:r>
                      <a:r>
                        <a:rPr lang="en-US" sz="2000" b="1" baseline="0" dirty="0"/>
                        <a:t>digits</a:t>
                      </a:r>
                      <a:endParaRPr lang="en-US" sz="2000" b="1" dirty="0"/>
                    </a:p>
                  </a:txBody>
                  <a:tcPr/>
                </a:tc>
              </a:tr>
              <a:tr h="779188">
                <a:tc>
                  <a:txBody>
                    <a:bodyPr/>
                    <a:lstStyle/>
                    <a:p>
                      <a:r>
                        <a:rPr lang="en-US" sz="2000" b="0" dirty="0"/>
                        <a:t>LONGTEXT</a:t>
                      </a:r>
                      <a:r>
                        <a:rPr lang="en-US" sz="2000" b="0" baseline="0" dirty="0"/>
                        <a:t> (Size)</a:t>
                      </a:r>
                      <a:endParaRPr lang="en-US" sz="2000" b="0" dirty="0"/>
                    </a:p>
                  </a:txBody>
                  <a:tcPr/>
                </a:tc>
                <a:tc>
                  <a:txBody>
                    <a:bodyPr/>
                    <a:lstStyle/>
                    <a:p>
                      <a:r>
                        <a:rPr lang="en-US" sz="2000" dirty="0"/>
                        <a:t>Maximum</a:t>
                      </a:r>
                      <a:r>
                        <a:rPr lang="en-US" sz="2000" baseline="0" dirty="0"/>
                        <a:t> size of </a:t>
                      </a:r>
                      <a:r>
                        <a:rPr lang="en-US" sz="2000" b="1" baseline="0" dirty="0"/>
                        <a:t>4GB</a:t>
                      </a:r>
                      <a:r>
                        <a:rPr lang="en-US" sz="2000" baseline="0" dirty="0"/>
                        <a:t> or </a:t>
                      </a:r>
                      <a:r>
                        <a:rPr lang="en-US" sz="2000" b="1" baseline="0" dirty="0"/>
                        <a:t>4,294,967,295</a:t>
                      </a:r>
                      <a:r>
                        <a:rPr lang="en-US" sz="2000" baseline="0" dirty="0"/>
                        <a:t> characters.</a:t>
                      </a:r>
                    </a:p>
                  </a:txBody>
                  <a:tcPr/>
                </a:tc>
              </a:tr>
              <a:tr h="779188">
                <a:tc>
                  <a:txBody>
                    <a:bodyPr/>
                    <a:lstStyle/>
                    <a:p>
                      <a:r>
                        <a:rPr lang="en-US" sz="2000" b="0" dirty="0"/>
                        <a:t>BINARY</a:t>
                      </a:r>
                      <a:r>
                        <a:rPr lang="en-US" sz="2000" b="0" baseline="0" dirty="0"/>
                        <a:t> (Size)</a:t>
                      </a:r>
                      <a:endParaRPr lang="en-US" sz="2000" b="0" dirty="0"/>
                    </a:p>
                  </a:txBody>
                  <a:tcPr/>
                </a:tc>
                <a:tc>
                  <a:txBody>
                    <a:bodyPr/>
                    <a:lstStyle/>
                    <a:p>
                      <a:r>
                        <a:rPr lang="en-US" sz="2000" dirty="0"/>
                        <a:t>Maximum size of </a:t>
                      </a:r>
                      <a:r>
                        <a:rPr lang="en-US" sz="2000" b="1" dirty="0"/>
                        <a:t>255</a:t>
                      </a:r>
                      <a:r>
                        <a:rPr lang="en-US" sz="2000" baseline="0" dirty="0"/>
                        <a:t> Characters</a:t>
                      </a:r>
                    </a:p>
                  </a:txBody>
                  <a:tcPr/>
                </a:tc>
              </a:tr>
              <a:tr h="779188">
                <a:tc>
                  <a:txBody>
                    <a:bodyPr/>
                    <a:lstStyle/>
                    <a:p>
                      <a:r>
                        <a:rPr lang="en-US" sz="2000" b="0" dirty="0"/>
                        <a:t>VARBINARY</a:t>
                      </a:r>
                      <a:r>
                        <a:rPr lang="en-US" sz="2000" b="0" baseline="0" dirty="0"/>
                        <a:t> (Size)</a:t>
                      </a:r>
                      <a:endParaRPr lang="en-US" sz="2000" b="0" dirty="0"/>
                    </a:p>
                  </a:txBody>
                  <a:tcPr/>
                </a:tc>
                <a:tc>
                  <a:txBody>
                    <a:bodyPr/>
                    <a:lstStyle/>
                    <a:p>
                      <a:r>
                        <a:rPr lang="en-US" sz="2000" dirty="0"/>
                        <a:t>Maximum size of </a:t>
                      </a:r>
                      <a:r>
                        <a:rPr lang="en-US" sz="2000" b="1" dirty="0"/>
                        <a:t>255</a:t>
                      </a:r>
                      <a:r>
                        <a:rPr lang="en-US" sz="2000" dirty="0"/>
                        <a:t> Characters</a:t>
                      </a:r>
                    </a:p>
                  </a:txBody>
                  <a:tcPr/>
                </a:tc>
              </a:tr>
            </a:tbl>
          </a:graphicData>
        </a:graphic>
      </p:graphicFrame>
    </p:spTree>
    <p:extLst>
      <p:ext uri="{BB962C8B-B14F-4D97-AF65-F5344CB8AC3E}">
        <p14:creationId xmlns:p14="http://schemas.microsoft.com/office/powerpoint/2010/main" val="2401998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60" y="-413086"/>
            <a:ext cx="12285830" cy="1552074"/>
          </a:xfrm>
        </p:spPr>
        <p:txBody>
          <a:bodyPr>
            <a:normAutofit/>
          </a:bodyPr>
          <a:lstStyle/>
          <a:p>
            <a:r>
              <a:rPr lang="en-US" sz="4000" dirty="0" err="1" smtClean="0"/>
              <a:t>DatatypeS</a:t>
            </a:r>
            <a:r>
              <a:rPr lang="en-US" sz="4000" dirty="0" smtClean="0"/>
              <a:t> in SQL - Date &amp; Time Data type</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0538197"/>
              </p:ext>
            </p:extLst>
          </p:nvPr>
        </p:nvGraphicFramePr>
        <p:xfrm>
          <a:off x="288760" y="834186"/>
          <a:ext cx="11774904" cy="5855373"/>
        </p:xfrm>
        <a:graphic>
          <a:graphicData uri="http://schemas.openxmlformats.org/drawingml/2006/table">
            <a:tbl>
              <a:tblPr firstRow="1" bandRow="1">
                <a:tableStyleId>{5C22544A-7EE6-4342-B048-85BDC9FD1C3A}</a:tableStyleId>
              </a:tblPr>
              <a:tblGrid>
                <a:gridCol w="3924968"/>
                <a:gridCol w="3924968"/>
                <a:gridCol w="3924968"/>
              </a:tblGrid>
              <a:tr h="932743">
                <a:tc>
                  <a:txBody>
                    <a:bodyPr/>
                    <a:lstStyle/>
                    <a:p>
                      <a:r>
                        <a:rPr lang="en-US" sz="2400" dirty="0" smtClean="0">
                          <a:solidFill>
                            <a:schemeClr val="tx2"/>
                          </a:solidFill>
                        </a:rPr>
                        <a:t>Datatype</a:t>
                      </a:r>
                      <a:endParaRPr lang="en-US" sz="2400" dirty="0">
                        <a:solidFill>
                          <a:schemeClr val="tx2"/>
                        </a:solidFill>
                      </a:endParaRPr>
                    </a:p>
                  </a:txBody>
                  <a:tcPr/>
                </a:tc>
                <a:tc>
                  <a:txBody>
                    <a:bodyPr/>
                    <a:lstStyle/>
                    <a:p>
                      <a:r>
                        <a:rPr lang="en-US" sz="2400" dirty="0" smtClean="0">
                          <a:solidFill>
                            <a:schemeClr val="tx2"/>
                          </a:solidFill>
                        </a:rPr>
                        <a:t>Range</a:t>
                      </a:r>
                      <a:endParaRPr lang="en-US" sz="2400" dirty="0">
                        <a:solidFill>
                          <a:schemeClr val="tx2"/>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chemeClr val="tx2"/>
                          </a:solidFill>
                        </a:rPr>
                        <a:t>Example</a:t>
                      </a:r>
                    </a:p>
                    <a:p>
                      <a:endParaRPr lang="en-US" dirty="0"/>
                    </a:p>
                  </a:txBody>
                  <a:tcPr/>
                </a:tc>
              </a:tr>
              <a:tr h="932743">
                <a:tc>
                  <a:txBody>
                    <a:bodyPr/>
                    <a:lstStyle/>
                    <a:p>
                      <a:r>
                        <a:rPr lang="en-US" sz="2000" dirty="0">
                          <a:latin typeface="Arial Rounded MT Bold" panose="020F0704030504030204" pitchFamily="34" charset="0"/>
                        </a:rPr>
                        <a:t>Date</a:t>
                      </a:r>
                    </a:p>
                  </a:txBody>
                  <a:tcPr/>
                </a:tc>
                <a:tc>
                  <a:txBody>
                    <a:bodyPr/>
                    <a:lstStyle/>
                    <a:p>
                      <a:r>
                        <a:rPr lang="en-US" sz="2000" dirty="0">
                          <a:latin typeface="Arial Rounded MT Bold" panose="020F0704030504030204" pitchFamily="34" charset="0"/>
                        </a:rPr>
                        <a:t>‘1000-01-01’ to ‘9999-12-31’.</a:t>
                      </a:r>
                    </a:p>
                  </a:txBody>
                  <a:tcPr/>
                </a:tc>
                <a:tc>
                  <a:txBody>
                    <a:bodyPr/>
                    <a:lstStyle/>
                    <a:p>
                      <a:r>
                        <a:rPr lang="en-US" sz="2400" dirty="0">
                          <a:latin typeface="Arial Rounded MT Bold" panose="020F0704030504030204" pitchFamily="34" charset="0"/>
                        </a:rPr>
                        <a:t>Displayed </a:t>
                      </a:r>
                      <a:r>
                        <a:rPr lang="en-US" sz="2400" dirty="0" smtClean="0">
                          <a:latin typeface="Arial Rounded MT Bold" panose="020F0704030504030204" pitchFamily="34" charset="0"/>
                        </a:rPr>
                        <a:t>as </a:t>
                      </a:r>
                    </a:p>
                    <a:p>
                      <a:r>
                        <a:rPr lang="en-US" sz="2400" dirty="0" smtClean="0">
                          <a:latin typeface="Arial Rounded MT Bold" panose="020F0704030504030204" pitchFamily="34" charset="0"/>
                        </a:rPr>
                        <a:t>‘</a:t>
                      </a:r>
                      <a:r>
                        <a:rPr lang="en-US" sz="2400" dirty="0">
                          <a:latin typeface="Arial Rounded MT Bold" panose="020F0704030504030204" pitchFamily="34" charset="0"/>
                        </a:rPr>
                        <a:t>yyyy-mm-</a:t>
                      </a:r>
                      <a:r>
                        <a:rPr lang="en-US" sz="2400" dirty="0" err="1">
                          <a:latin typeface="Arial Rounded MT Bold" panose="020F0704030504030204" pitchFamily="34" charset="0"/>
                        </a:rPr>
                        <a:t>dd</a:t>
                      </a:r>
                      <a:r>
                        <a:rPr lang="en-US" sz="2400" dirty="0">
                          <a:latin typeface="Arial Rounded MT Bold" panose="020F0704030504030204" pitchFamily="34" charset="0"/>
                        </a:rPr>
                        <a:t>’.</a:t>
                      </a:r>
                    </a:p>
                  </a:txBody>
                  <a:tcPr/>
                </a:tc>
              </a:tr>
              <a:tr h="1191658">
                <a:tc>
                  <a:txBody>
                    <a:bodyPr/>
                    <a:lstStyle/>
                    <a:p>
                      <a:r>
                        <a:rPr lang="en-US" sz="2000" dirty="0">
                          <a:latin typeface="Arial Rounded MT Bold" panose="020F0704030504030204" pitchFamily="34" charset="0"/>
                        </a:rPr>
                        <a:t>Date Time</a:t>
                      </a:r>
                    </a:p>
                  </a:txBody>
                  <a:tcPr/>
                </a:tc>
                <a:tc>
                  <a:txBody>
                    <a:bodyPr/>
                    <a:lstStyle/>
                    <a:p>
                      <a:r>
                        <a:rPr lang="en-US" sz="2000" dirty="0">
                          <a:latin typeface="Arial Rounded MT Bold" panose="020F0704030504030204" pitchFamily="34" charset="0"/>
                        </a:rPr>
                        <a:t>‘1000-01-01 00:00:00’ to ‘9999-12-31 23:59:59’.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Rounded MT Bold" panose="020F0704030504030204" pitchFamily="34" charset="0"/>
                        </a:rPr>
                        <a:t>Displayed </a:t>
                      </a:r>
                      <a:r>
                        <a:rPr lang="en-US" sz="2400" dirty="0" smtClean="0">
                          <a:latin typeface="Arial Rounded MT Bold" panose="020F0704030504030204" pitchFamily="34" charset="0"/>
                        </a:rPr>
                        <a:t>as</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latin typeface="Arial Rounded MT Bold" panose="020F0704030504030204" pitchFamily="34" charset="0"/>
                        </a:rPr>
                        <a:t> </a:t>
                      </a:r>
                      <a:r>
                        <a:rPr lang="en-US" sz="2400" dirty="0">
                          <a:latin typeface="Arial Rounded MT Bold" panose="020F0704030504030204" pitchFamily="34" charset="0"/>
                        </a:rPr>
                        <a:t>‘</a:t>
                      </a:r>
                      <a:r>
                        <a:rPr lang="en-US" sz="2400" dirty="0" err="1">
                          <a:latin typeface="Arial Rounded MT Bold" panose="020F0704030504030204" pitchFamily="34" charset="0"/>
                        </a:rPr>
                        <a:t>yyyy</a:t>
                      </a:r>
                      <a:r>
                        <a:rPr lang="en-US" sz="2400" dirty="0">
                          <a:latin typeface="Arial Rounded MT Bold" panose="020F0704030504030204" pitchFamily="34" charset="0"/>
                        </a:rPr>
                        <a:t>-mm-</a:t>
                      </a:r>
                      <a:r>
                        <a:rPr lang="en-US" sz="2400" dirty="0" err="1">
                          <a:latin typeface="Arial Rounded MT Bold" panose="020F0704030504030204" pitchFamily="34" charset="0"/>
                        </a:rPr>
                        <a:t>dd</a:t>
                      </a:r>
                      <a:r>
                        <a:rPr lang="en-US" sz="2400" baseline="0" dirty="0">
                          <a:latin typeface="Arial Rounded MT Bold" panose="020F0704030504030204" pitchFamily="34" charset="0"/>
                        </a:rPr>
                        <a:t> </a:t>
                      </a:r>
                      <a:r>
                        <a:rPr lang="en-US" sz="2400" baseline="0" dirty="0" err="1">
                          <a:latin typeface="Arial Rounded MT Bold" panose="020F0704030504030204" pitchFamily="34" charset="0"/>
                        </a:rPr>
                        <a:t>hh:MM:SS</a:t>
                      </a:r>
                      <a:r>
                        <a:rPr lang="en-US" sz="2400" baseline="0" dirty="0">
                          <a:latin typeface="Arial Rounded MT Bold" panose="020F0704030504030204" pitchFamily="34" charset="0"/>
                        </a:rPr>
                        <a:t>’.</a:t>
                      </a:r>
                      <a:endParaRPr lang="en-US" sz="2400" dirty="0">
                        <a:latin typeface="Arial Rounded MT Bold" panose="020F0704030504030204" pitchFamily="34" charset="0"/>
                      </a:endParaRPr>
                    </a:p>
                  </a:txBody>
                  <a:tcPr/>
                </a:tc>
              </a:tr>
              <a:tr h="932743">
                <a:tc>
                  <a:txBody>
                    <a:bodyPr/>
                    <a:lstStyle/>
                    <a:p>
                      <a:r>
                        <a:rPr lang="en-US" sz="2000" dirty="0">
                          <a:latin typeface="Arial Rounded MT Bold" panose="020F0704030504030204" pitchFamily="34" charset="0"/>
                        </a:rPr>
                        <a:t>Timestamp</a:t>
                      </a:r>
                    </a:p>
                  </a:txBody>
                  <a:tcPr/>
                </a:tc>
                <a:tc>
                  <a:txBody>
                    <a:bodyPr/>
                    <a:lstStyle/>
                    <a:p>
                      <a:r>
                        <a:rPr lang="en-US" sz="2000" dirty="0">
                          <a:latin typeface="Arial Rounded MT Bold" panose="020F0704030504030204" pitchFamily="34" charset="0"/>
                        </a:rPr>
                        <a:t>‘1970-01-01 00:00:01’ UTC to</a:t>
                      </a:r>
                    </a:p>
                    <a:p>
                      <a:r>
                        <a:rPr lang="en-US" sz="2000" dirty="0">
                          <a:latin typeface="Arial Rounded MT Bold" panose="020F0704030504030204" pitchFamily="34" charset="0"/>
                        </a:rPr>
                        <a:t>‘2038-01-19 03:14:07’ TC.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Rounded MT Bold" panose="020F0704030504030204" pitchFamily="34" charset="0"/>
                        </a:rPr>
                        <a:t>Displayed as </a:t>
                      </a:r>
                      <a:endParaRPr lang="en-US" sz="2400" dirty="0" smtClean="0">
                        <a:latin typeface="Arial Rounded MT Bold" panose="020F070403050403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latin typeface="Arial Rounded MT Bold" panose="020F0704030504030204" pitchFamily="34" charset="0"/>
                        </a:rPr>
                        <a:t>‘</a:t>
                      </a:r>
                      <a:r>
                        <a:rPr lang="en-US" sz="2400" dirty="0" err="1">
                          <a:latin typeface="Arial Rounded MT Bold" panose="020F0704030504030204" pitchFamily="34" charset="0"/>
                        </a:rPr>
                        <a:t>yyyy</a:t>
                      </a:r>
                      <a:r>
                        <a:rPr lang="en-US" sz="2400" dirty="0">
                          <a:latin typeface="Arial Rounded MT Bold" panose="020F0704030504030204" pitchFamily="34" charset="0"/>
                        </a:rPr>
                        <a:t>-mm-</a:t>
                      </a:r>
                      <a:r>
                        <a:rPr lang="en-US" sz="2400" dirty="0" err="1">
                          <a:latin typeface="Arial Rounded MT Bold" panose="020F0704030504030204" pitchFamily="34" charset="0"/>
                        </a:rPr>
                        <a:t>dd</a:t>
                      </a:r>
                      <a:r>
                        <a:rPr lang="en-US" sz="2400" baseline="0" dirty="0">
                          <a:latin typeface="Arial Rounded MT Bold" panose="020F0704030504030204" pitchFamily="34" charset="0"/>
                        </a:rPr>
                        <a:t> </a:t>
                      </a:r>
                      <a:r>
                        <a:rPr lang="en-US" sz="2400" baseline="0" dirty="0" err="1">
                          <a:latin typeface="Arial Rounded MT Bold" panose="020F0704030504030204" pitchFamily="34" charset="0"/>
                        </a:rPr>
                        <a:t>hh:MM:SS</a:t>
                      </a:r>
                      <a:r>
                        <a:rPr lang="en-US" sz="2400" baseline="0" dirty="0">
                          <a:latin typeface="Arial Rounded MT Bold" panose="020F0704030504030204" pitchFamily="34" charset="0"/>
                        </a:rPr>
                        <a:t>’.</a:t>
                      </a:r>
                      <a:endParaRPr lang="en-US" sz="2400" dirty="0">
                        <a:latin typeface="Arial Rounded MT Bold" panose="020F0704030504030204" pitchFamily="34" charset="0"/>
                      </a:endParaRPr>
                    </a:p>
                  </a:txBody>
                  <a:tcPr/>
                </a:tc>
              </a:tr>
              <a:tr h="932743">
                <a:tc>
                  <a:txBody>
                    <a:bodyPr/>
                    <a:lstStyle/>
                    <a:p>
                      <a:r>
                        <a:rPr lang="en-US" sz="2000" dirty="0">
                          <a:latin typeface="Arial Rounded MT Bold" panose="020F0704030504030204" pitchFamily="34" charset="0"/>
                        </a:rPr>
                        <a:t>Time</a:t>
                      </a:r>
                    </a:p>
                  </a:txBody>
                  <a:tcPr/>
                </a:tc>
                <a:tc>
                  <a:txBody>
                    <a:bodyPr/>
                    <a:lstStyle/>
                    <a:p>
                      <a:r>
                        <a:rPr lang="en-US" sz="2000" dirty="0">
                          <a:latin typeface="Arial Rounded MT Bold" panose="020F0704030504030204" pitchFamily="34" charset="0"/>
                        </a:rPr>
                        <a:t>‘-838:59:59’ to ‘838:59:59’.</a:t>
                      </a:r>
                      <a:endParaRPr lang="en-US" sz="2000" baseline="0" dirty="0">
                        <a:latin typeface="Arial Rounded MT Bold" panose="020F0704030504030204" pitchFamily="34" charset="0"/>
                      </a:endParaRPr>
                    </a:p>
                  </a:txBody>
                  <a:tcPr/>
                </a:tc>
                <a:tc>
                  <a:txBody>
                    <a:bodyPr/>
                    <a:lstStyle/>
                    <a:p>
                      <a:r>
                        <a:rPr lang="en-US" sz="2400" dirty="0">
                          <a:latin typeface="Arial Rounded MT Bold" panose="020F0704030504030204" pitchFamily="34" charset="0"/>
                        </a:rPr>
                        <a:t>Displayed</a:t>
                      </a:r>
                      <a:r>
                        <a:rPr lang="en-US" sz="2400" baseline="0" dirty="0">
                          <a:latin typeface="Arial Rounded MT Bold" panose="020F0704030504030204" pitchFamily="34" charset="0"/>
                        </a:rPr>
                        <a:t> as </a:t>
                      </a:r>
                      <a:endParaRPr lang="en-US" sz="2400" baseline="0" dirty="0" smtClean="0">
                        <a:latin typeface="Arial Rounded MT Bold" panose="020F0704030504030204" pitchFamily="34" charset="0"/>
                      </a:endParaRPr>
                    </a:p>
                    <a:p>
                      <a:r>
                        <a:rPr lang="en-US" sz="2400" baseline="0" dirty="0" smtClean="0">
                          <a:latin typeface="Arial Rounded MT Bold" panose="020F0704030504030204" pitchFamily="34" charset="0"/>
                        </a:rPr>
                        <a:t>‘</a:t>
                      </a:r>
                      <a:r>
                        <a:rPr lang="en-US" sz="2400" baseline="0" dirty="0">
                          <a:latin typeface="Arial Rounded MT Bold" panose="020F0704030504030204" pitchFamily="34" charset="0"/>
                        </a:rPr>
                        <a:t>HH:MM:SS’</a:t>
                      </a:r>
                      <a:endParaRPr lang="en-US" sz="2400" dirty="0">
                        <a:latin typeface="Arial Rounded MT Bold" panose="020F0704030504030204" pitchFamily="34" charset="0"/>
                      </a:endParaRPr>
                    </a:p>
                  </a:txBody>
                  <a:tcPr/>
                </a:tc>
              </a:tr>
              <a:tr h="932743">
                <a:tc>
                  <a:txBody>
                    <a:bodyPr/>
                    <a:lstStyle/>
                    <a:p>
                      <a:r>
                        <a:rPr lang="en-US" sz="2000" dirty="0">
                          <a:latin typeface="Arial Rounded MT Bold" panose="020F0704030504030204" pitchFamily="34" charset="0"/>
                        </a:rPr>
                        <a:t>Year</a:t>
                      </a:r>
                    </a:p>
                  </a:txBody>
                  <a:tcPr/>
                </a:tc>
                <a:tc>
                  <a:txBody>
                    <a:bodyPr/>
                    <a:lstStyle/>
                    <a:p>
                      <a:r>
                        <a:rPr lang="en-US" sz="2000" dirty="0">
                          <a:latin typeface="Arial Rounded MT Bold" panose="020F0704030504030204" pitchFamily="34" charset="0"/>
                        </a:rPr>
                        <a:t>2 digits or 4 digits.</a:t>
                      </a:r>
                      <a:endParaRPr lang="en-US" sz="2000" baseline="0" dirty="0">
                        <a:latin typeface="Arial Rounded MT Bold" panose="020F0704030504030204" pitchFamily="34" charset="0"/>
                      </a:endParaRPr>
                    </a:p>
                  </a:txBody>
                  <a:tcPr/>
                </a:tc>
                <a:tc>
                  <a:txBody>
                    <a:bodyPr/>
                    <a:lstStyle/>
                    <a:p>
                      <a:r>
                        <a:rPr lang="en-US" sz="2400" dirty="0">
                          <a:latin typeface="Arial Rounded MT Bold" panose="020F0704030504030204" pitchFamily="34" charset="0"/>
                        </a:rPr>
                        <a:t>Default is 4 digits.</a:t>
                      </a:r>
                    </a:p>
                  </a:txBody>
                  <a:tcPr/>
                </a:tc>
              </a:tr>
            </a:tbl>
          </a:graphicData>
        </a:graphic>
      </p:graphicFrame>
    </p:spTree>
    <p:extLst>
      <p:ext uri="{BB962C8B-B14F-4D97-AF65-F5344CB8AC3E}">
        <p14:creationId xmlns:p14="http://schemas.microsoft.com/office/powerpoint/2010/main" val="2348211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26" y="2376408"/>
            <a:ext cx="11505204" cy="1905000"/>
          </a:xfrm>
        </p:spPr>
        <p:txBody>
          <a:bodyPr>
            <a:normAutofit/>
          </a:bodyPr>
          <a:lstStyle/>
          <a:p>
            <a:pPr algn="ctr"/>
            <a:r>
              <a:rPr lang="en-US" sz="4500" dirty="0" smtClean="0"/>
              <a:t>06   MY </a:t>
            </a:r>
            <a:r>
              <a:rPr lang="en-US" sz="4500" dirty="0"/>
              <a:t>SQL commands &amp; DATABASES</a:t>
            </a:r>
          </a:p>
        </p:txBody>
      </p:sp>
      <p:sp>
        <p:nvSpPr>
          <p:cNvPr id="3" name="Content Placeholder 2"/>
          <p:cNvSpPr>
            <a:spLocks noGrp="1"/>
          </p:cNvSpPr>
          <p:nvPr>
            <p:ph idx="1"/>
          </p:nvPr>
        </p:nvSpPr>
        <p:spPr>
          <a:xfrm>
            <a:off x="11189776" y="7439185"/>
            <a:ext cx="322584" cy="738753"/>
          </a:xfrm>
        </p:spPr>
        <p:txBody>
          <a:bodyPr/>
          <a:lstStyle/>
          <a:p>
            <a:r>
              <a:rPr lang="en-US" dirty="0" smtClean="0"/>
              <a:t>.</a:t>
            </a:r>
            <a:endParaRPr lang="en-US" dirty="0"/>
          </a:p>
        </p:txBody>
      </p:sp>
    </p:spTree>
    <p:extLst>
      <p:ext uri="{BB962C8B-B14F-4D97-AF65-F5344CB8AC3E}">
        <p14:creationId xmlns:p14="http://schemas.microsoft.com/office/powerpoint/2010/main" val="83008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78" y="154982"/>
            <a:ext cx="11970586" cy="795851"/>
          </a:xfrm>
        </p:spPr>
        <p:txBody>
          <a:bodyPr>
            <a:normAutofit fontScale="90000"/>
          </a:bodyPr>
          <a:lstStyle/>
          <a:p>
            <a:r>
              <a:rPr lang="en-US" sz="5000" dirty="0" smtClean="0"/>
              <a:t>       </a:t>
            </a:r>
            <a:r>
              <a:rPr lang="en-US" sz="4400" dirty="0" smtClean="0"/>
              <a:t/>
            </a:r>
            <a:br>
              <a:rPr lang="en-US" sz="4400" dirty="0" smtClean="0"/>
            </a:br>
            <a:r>
              <a:rPr lang="en-US" sz="4400" dirty="0" smtClean="0"/>
              <a:t/>
            </a:r>
            <a:br>
              <a:rPr lang="en-US" sz="4400" dirty="0" smtClean="0"/>
            </a:br>
            <a:r>
              <a:rPr lang="en-US" sz="4400" dirty="0"/>
              <a:t> </a:t>
            </a:r>
            <a:r>
              <a:rPr lang="en-US" sz="4400" dirty="0" smtClean="0"/>
              <a:t>                  MY SQL COMMANDS</a:t>
            </a: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
        <p:nvSpPr>
          <p:cNvPr id="3" name="Content Placeholder 2"/>
          <p:cNvSpPr>
            <a:spLocks noGrp="1"/>
          </p:cNvSpPr>
          <p:nvPr>
            <p:ph sz="half" idx="1"/>
          </p:nvPr>
        </p:nvSpPr>
        <p:spPr>
          <a:xfrm>
            <a:off x="109119" y="1989221"/>
            <a:ext cx="5909093" cy="4732421"/>
          </a:xfrm>
        </p:spPr>
        <p:txBody>
          <a:bodyPr>
            <a:normAutofit/>
          </a:bodyPr>
          <a:lstStyle/>
          <a:p>
            <a:r>
              <a:rPr lang="en-US" sz="2400" dirty="0" smtClean="0">
                <a:solidFill>
                  <a:schemeClr val="accent4">
                    <a:lumMod val="60000"/>
                    <a:lumOff val="40000"/>
                  </a:schemeClr>
                </a:solidFill>
                <a:latin typeface="Arial Rounded MT Bold" panose="020F0704030504030204" pitchFamily="34" charset="0"/>
              </a:rPr>
              <a:t>Create </a:t>
            </a:r>
            <a:r>
              <a:rPr lang="en-US" sz="2400" dirty="0">
                <a:solidFill>
                  <a:schemeClr val="accent4">
                    <a:lumMod val="60000"/>
                    <a:lumOff val="40000"/>
                  </a:schemeClr>
                </a:solidFill>
                <a:latin typeface="Arial Rounded MT Bold" panose="020F0704030504030204" pitchFamily="34" charset="0"/>
              </a:rPr>
              <a:t>database (Create a New Database)</a:t>
            </a:r>
          </a:p>
          <a:p>
            <a:r>
              <a:rPr lang="en-US" sz="2400" dirty="0" smtClean="0">
                <a:solidFill>
                  <a:schemeClr val="accent4">
                    <a:lumMod val="60000"/>
                    <a:lumOff val="40000"/>
                  </a:schemeClr>
                </a:solidFill>
                <a:latin typeface="Arial Rounded MT Bold" panose="020F0704030504030204" pitchFamily="34" charset="0"/>
              </a:rPr>
              <a:t>Show database </a:t>
            </a:r>
            <a:r>
              <a:rPr lang="en-US" sz="2400" dirty="0">
                <a:solidFill>
                  <a:schemeClr val="accent4">
                    <a:lumMod val="60000"/>
                    <a:lumOff val="40000"/>
                  </a:schemeClr>
                </a:solidFill>
                <a:latin typeface="Arial Rounded MT Bold" panose="020F0704030504030204" pitchFamily="34" charset="0"/>
              </a:rPr>
              <a:t>(View Databases)</a:t>
            </a:r>
          </a:p>
          <a:p>
            <a:r>
              <a:rPr lang="en-US" sz="2400" dirty="0" smtClean="0">
                <a:solidFill>
                  <a:schemeClr val="accent4">
                    <a:lumMod val="60000"/>
                    <a:lumOff val="40000"/>
                  </a:schemeClr>
                </a:solidFill>
                <a:latin typeface="Arial Rounded MT Bold" panose="020F0704030504030204" pitchFamily="34" charset="0"/>
              </a:rPr>
              <a:t>Drop database</a:t>
            </a:r>
            <a:endParaRPr lang="en-US" sz="2400" dirty="0">
              <a:solidFill>
                <a:schemeClr val="accent4">
                  <a:lumMod val="60000"/>
                  <a:lumOff val="40000"/>
                </a:schemeClr>
              </a:solidFill>
              <a:latin typeface="Arial Rounded MT Bold" panose="020F0704030504030204" pitchFamily="34" charset="0"/>
            </a:endParaRPr>
          </a:p>
          <a:p>
            <a:r>
              <a:rPr lang="en-US" sz="2400" dirty="0" smtClean="0">
                <a:solidFill>
                  <a:schemeClr val="accent4">
                    <a:lumMod val="60000"/>
                    <a:lumOff val="40000"/>
                  </a:schemeClr>
                </a:solidFill>
                <a:latin typeface="Arial Rounded MT Bold" panose="020F0704030504030204" pitchFamily="34" charset="0"/>
              </a:rPr>
              <a:t>Alter database </a:t>
            </a:r>
            <a:r>
              <a:rPr lang="en-US" sz="2400" dirty="0">
                <a:solidFill>
                  <a:schemeClr val="accent4">
                    <a:lumMod val="60000"/>
                    <a:lumOff val="40000"/>
                  </a:schemeClr>
                </a:solidFill>
                <a:latin typeface="Arial Rounded MT Bold" panose="020F0704030504030204" pitchFamily="34" charset="0"/>
              </a:rPr>
              <a:t>(Modify Database)</a:t>
            </a:r>
          </a:p>
          <a:p>
            <a:r>
              <a:rPr lang="en-US" sz="2400" dirty="0" smtClean="0">
                <a:solidFill>
                  <a:schemeClr val="accent4">
                    <a:lumMod val="60000"/>
                    <a:lumOff val="40000"/>
                  </a:schemeClr>
                </a:solidFill>
                <a:latin typeface="Arial Rounded MT Bold" panose="020F0704030504030204" pitchFamily="34" charset="0"/>
              </a:rPr>
              <a:t>Create tables</a:t>
            </a:r>
            <a:endParaRPr lang="en-US" sz="2400" dirty="0">
              <a:solidFill>
                <a:schemeClr val="accent4">
                  <a:lumMod val="60000"/>
                  <a:lumOff val="40000"/>
                </a:schemeClr>
              </a:solidFill>
              <a:latin typeface="Arial Rounded MT Bold" panose="020F0704030504030204" pitchFamily="34" charset="0"/>
            </a:endParaRPr>
          </a:p>
          <a:p>
            <a:r>
              <a:rPr lang="en-US" sz="2400" dirty="0" smtClean="0">
                <a:solidFill>
                  <a:schemeClr val="accent4">
                    <a:lumMod val="60000"/>
                    <a:lumOff val="40000"/>
                  </a:schemeClr>
                </a:solidFill>
                <a:latin typeface="Arial Rounded MT Bold" panose="020F0704030504030204" pitchFamily="34" charset="0"/>
              </a:rPr>
              <a:t>Show </a:t>
            </a:r>
            <a:r>
              <a:rPr lang="en-US" sz="2400" dirty="0">
                <a:solidFill>
                  <a:schemeClr val="accent4">
                    <a:lumMod val="60000"/>
                    <a:lumOff val="40000"/>
                  </a:schemeClr>
                </a:solidFill>
                <a:latin typeface="Arial Rounded MT Bold" panose="020F0704030504030204" pitchFamily="34" charset="0"/>
              </a:rPr>
              <a:t>tables</a:t>
            </a:r>
          </a:p>
          <a:p>
            <a:r>
              <a:rPr lang="en-US" sz="2400" dirty="0" smtClean="0">
                <a:solidFill>
                  <a:schemeClr val="accent4">
                    <a:lumMod val="60000"/>
                    <a:lumOff val="40000"/>
                  </a:schemeClr>
                </a:solidFill>
                <a:latin typeface="Arial Rounded MT Bold" panose="020F0704030504030204" pitchFamily="34" charset="0"/>
              </a:rPr>
              <a:t>Insert values</a:t>
            </a:r>
            <a:endParaRPr lang="en-US" sz="2400" dirty="0">
              <a:solidFill>
                <a:schemeClr val="accent4">
                  <a:lumMod val="60000"/>
                  <a:lumOff val="40000"/>
                </a:schemeClr>
              </a:solidFill>
              <a:latin typeface="Arial Rounded MT Bold" panose="020F0704030504030204" pitchFamily="34" charset="0"/>
            </a:endParaRPr>
          </a:p>
          <a:p>
            <a:r>
              <a:rPr lang="en-US" sz="2400" dirty="0" smtClean="0">
                <a:solidFill>
                  <a:schemeClr val="accent4">
                    <a:lumMod val="60000"/>
                    <a:lumOff val="40000"/>
                  </a:schemeClr>
                </a:solidFill>
                <a:latin typeface="Arial Rounded MT Bold" panose="020F0704030504030204" pitchFamily="34" charset="0"/>
              </a:rPr>
              <a:t>Drop table</a:t>
            </a:r>
            <a:endParaRPr lang="en-US" sz="2400" dirty="0">
              <a:solidFill>
                <a:schemeClr val="accent4">
                  <a:lumMod val="60000"/>
                  <a:lumOff val="40000"/>
                </a:schemeClr>
              </a:solidFill>
              <a:latin typeface="Arial Rounded MT Bold" panose="020F0704030504030204" pitchFamily="34" charset="0"/>
            </a:endParaRPr>
          </a:p>
        </p:txBody>
      </p:sp>
      <p:sp>
        <p:nvSpPr>
          <p:cNvPr id="4" name="Content Placeholder 3"/>
          <p:cNvSpPr>
            <a:spLocks noGrp="1"/>
          </p:cNvSpPr>
          <p:nvPr>
            <p:ph sz="half" idx="2"/>
          </p:nvPr>
        </p:nvSpPr>
        <p:spPr>
          <a:xfrm>
            <a:off x="5759117" y="1989221"/>
            <a:ext cx="6320588" cy="4555957"/>
          </a:xfrm>
        </p:spPr>
        <p:txBody>
          <a:bodyPr>
            <a:noAutofit/>
          </a:bodyPr>
          <a:lstStyle/>
          <a:p>
            <a:r>
              <a:rPr lang="en-US" sz="2400" dirty="0" smtClean="0">
                <a:solidFill>
                  <a:schemeClr val="accent4">
                    <a:lumMod val="60000"/>
                    <a:lumOff val="40000"/>
                  </a:schemeClr>
                </a:solidFill>
                <a:latin typeface="Arial Rounded MT Bold" panose="020F0704030504030204" pitchFamily="34" charset="0"/>
              </a:rPr>
              <a:t>Alter </a:t>
            </a:r>
            <a:r>
              <a:rPr lang="en-US" sz="2400" dirty="0">
                <a:solidFill>
                  <a:schemeClr val="accent4">
                    <a:lumMod val="60000"/>
                    <a:lumOff val="40000"/>
                  </a:schemeClr>
                </a:solidFill>
                <a:latin typeface="Arial Rounded MT Bold" panose="020F0704030504030204" pitchFamily="34" charset="0"/>
              </a:rPr>
              <a:t>table ( </a:t>
            </a:r>
            <a:r>
              <a:rPr lang="en-US" sz="2400" dirty="0" smtClean="0">
                <a:solidFill>
                  <a:schemeClr val="accent4">
                    <a:lumMod val="60000"/>
                    <a:lumOff val="40000"/>
                  </a:schemeClr>
                </a:solidFill>
                <a:latin typeface="Arial Rounded MT Bold" panose="020F0704030504030204" pitchFamily="34" charset="0"/>
              </a:rPr>
              <a:t>for new column creation</a:t>
            </a:r>
            <a:r>
              <a:rPr lang="en-US" sz="2400" dirty="0">
                <a:solidFill>
                  <a:schemeClr val="accent4">
                    <a:lumMod val="60000"/>
                    <a:lumOff val="40000"/>
                  </a:schemeClr>
                </a:solidFill>
                <a:latin typeface="Arial Rounded MT Bold" panose="020F0704030504030204" pitchFamily="34" charset="0"/>
              </a:rPr>
              <a:t>)</a:t>
            </a:r>
          </a:p>
          <a:p>
            <a:r>
              <a:rPr lang="en-US" sz="2400" dirty="0" smtClean="0">
                <a:solidFill>
                  <a:schemeClr val="accent4">
                    <a:lumMod val="60000"/>
                    <a:lumOff val="40000"/>
                  </a:schemeClr>
                </a:solidFill>
                <a:latin typeface="Arial Rounded MT Bold" panose="020F0704030504030204" pitchFamily="34" charset="0"/>
              </a:rPr>
              <a:t>Alter table modify</a:t>
            </a:r>
            <a:endParaRPr lang="en-US" sz="2400" dirty="0">
              <a:solidFill>
                <a:schemeClr val="accent4">
                  <a:lumMod val="60000"/>
                  <a:lumOff val="40000"/>
                </a:schemeClr>
              </a:solidFill>
              <a:latin typeface="Arial Rounded MT Bold" panose="020F0704030504030204" pitchFamily="34" charset="0"/>
            </a:endParaRPr>
          </a:p>
          <a:p>
            <a:r>
              <a:rPr lang="en-US" sz="2400" dirty="0" smtClean="0">
                <a:solidFill>
                  <a:schemeClr val="accent4">
                    <a:lumMod val="60000"/>
                    <a:lumOff val="40000"/>
                  </a:schemeClr>
                </a:solidFill>
                <a:latin typeface="Arial Rounded MT Bold" panose="020F0704030504030204" pitchFamily="34" charset="0"/>
              </a:rPr>
              <a:t>Alter </a:t>
            </a:r>
            <a:r>
              <a:rPr lang="en-US" sz="2400" dirty="0">
                <a:solidFill>
                  <a:schemeClr val="accent4">
                    <a:lumMod val="60000"/>
                    <a:lumOff val="40000"/>
                  </a:schemeClr>
                </a:solidFill>
                <a:latin typeface="Arial Rounded MT Bold" panose="020F0704030504030204" pitchFamily="34" charset="0"/>
              </a:rPr>
              <a:t>table </a:t>
            </a:r>
            <a:r>
              <a:rPr lang="en-US" sz="2400" dirty="0" smtClean="0">
                <a:solidFill>
                  <a:schemeClr val="accent4">
                    <a:lumMod val="60000"/>
                    <a:lumOff val="40000"/>
                  </a:schemeClr>
                </a:solidFill>
                <a:latin typeface="Arial Rounded MT Bold" panose="020F0704030504030204" pitchFamily="34" charset="0"/>
              </a:rPr>
              <a:t>drop </a:t>
            </a:r>
            <a:r>
              <a:rPr lang="en-US" sz="2400" dirty="0">
                <a:solidFill>
                  <a:schemeClr val="accent4">
                    <a:lumMod val="60000"/>
                    <a:lumOff val="40000"/>
                  </a:schemeClr>
                </a:solidFill>
                <a:latin typeface="Arial Rounded MT Bold" panose="020F0704030504030204" pitchFamily="34" charset="0"/>
              </a:rPr>
              <a:t>( d</a:t>
            </a:r>
            <a:r>
              <a:rPr lang="en-US" sz="2400" dirty="0" smtClean="0">
                <a:solidFill>
                  <a:schemeClr val="accent4">
                    <a:lumMod val="60000"/>
                    <a:lumOff val="40000"/>
                  </a:schemeClr>
                </a:solidFill>
                <a:latin typeface="Arial Rounded MT Bold" panose="020F0704030504030204" pitchFamily="34" charset="0"/>
              </a:rPr>
              <a:t>rop </a:t>
            </a:r>
            <a:r>
              <a:rPr lang="en-US" sz="2400" dirty="0">
                <a:solidFill>
                  <a:schemeClr val="accent4">
                    <a:lumMod val="60000"/>
                    <a:lumOff val="40000"/>
                  </a:schemeClr>
                </a:solidFill>
                <a:latin typeface="Arial Rounded MT Bold" panose="020F0704030504030204" pitchFamily="34" charset="0"/>
              </a:rPr>
              <a:t>the </a:t>
            </a:r>
            <a:r>
              <a:rPr lang="en-US" sz="2400" dirty="0" smtClean="0">
                <a:solidFill>
                  <a:schemeClr val="accent4">
                    <a:lumMod val="60000"/>
                    <a:lumOff val="40000"/>
                  </a:schemeClr>
                </a:solidFill>
                <a:latin typeface="Arial Rounded MT Bold" panose="020F0704030504030204" pitchFamily="34" charset="0"/>
              </a:rPr>
              <a:t>column</a:t>
            </a:r>
            <a:r>
              <a:rPr lang="en-US" sz="2400" dirty="0">
                <a:solidFill>
                  <a:schemeClr val="accent4">
                    <a:lumMod val="60000"/>
                    <a:lumOff val="40000"/>
                  </a:schemeClr>
                </a:solidFill>
                <a:latin typeface="Arial Rounded MT Bold" panose="020F0704030504030204" pitchFamily="34" charset="0"/>
              </a:rPr>
              <a:t>)</a:t>
            </a:r>
          </a:p>
          <a:p>
            <a:r>
              <a:rPr lang="en-US" sz="2400" dirty="0" smtClean="0">
                <a:solidFill>
                  <a:schemeClr val="accent4">
                    <a:lumMod val="60000"/>
                    <a:lumOff val="40000"/>
                  </a:schemeClr>
                </a:solidFill>
                <a:latin typeface="Arial Rounded MT Bold" panose="020F0704030504030204" pitchFamily="34" charset="0"/>
              </a:rPr>
              <a:t>Alter </a:t>
            </a:r>
            <a:r>
              <a:rPr lang="en-US" sz="2400" dirty="0">
                <a:solidFill>
                  <a:schemeClr val="accent4">
                    <a:lumMod val="60000"/>
                    <a:lumOff val="40000"/>
                  </a:schemeClr>
                </a:solidFill>
                <a:latin typeface="Arial Rounded MT Bold" panose="020F0704030504030204" pitchFamily="34" charset="0"/>
              </a:rPr>
              <a:t>table </a:t>
            </a:r>
            <a:r>
              <a:rPr lang="en-US" sz="2400" dirty="0" smtClean="0">
                <a:solidFill>
                  <a:schemeClr val="accent4">
                    <a:lumMod val="60000"/>
                    <a:lumOff val="40000"/>
                  </a:schemeClr>
                </a:solidFill>
                <a:latin typeface="Arial Rounded MT Bold" panose="020F0704030504030204" pitchFamily="34" charset="0"/>
              </a:rPr>
              <a:t>rename (rename </a:t>
            </a:r>
            <a:r>
              <a:rPr lang="en-US" sz="2400" dirty="0">
                <a:solidFill>
                  <a:schemeClr val="accent4">
                    <a:lumMod val="60000"/>
                    <a:lumOff val="40000"/>
                  </a:schemeClr>
                </a:solidFill>
                <a:latin typeface="Arial Rounded MT Bold" panose="020F0704030504030204" pitchFamily="34" charset="0"/>
              </a:rPr>
              <a:t>the </a:t>
            </a:r>
            <a:r>
              <a:rPr lang="en-US" sz="2400" dirty="0" smtClean="0">
                <a:solidFill>
                  <a:schemeClr val="accent4">
                    <a:lumMod val="60000"/>
                    <a:lumOff val="40000"/>
                  </a:schemeClr>
                </a:solidFill>
                <a:latin typeface="Arial Rounded MT Bold" panose="020F0704030504030204" pitchFamily="34" charset="0"/>
              </a:rPr>
              <a:t>table</a:t>
            </a:r>
            <a:r>
              <a:rPr lang="en-US" sz="2400" dirty="0">
                <a:solidFill>
                  <a:schemeClr val="accent4">
                    <a:lumMod val="60000"/>
                    <a:lumOff val="40000"/>
                  </a:schemeClr>
                </a:solidFill>
                <a:latin typeface="Arial Rounded MT Bold" panose="020F0704030504030204" pitchFamily="34" charset="0"/>
              </a:rPr>
              <a:t>)</a:t>
            </a:r>
          </a:p>
          <a:p>
            <a:r>
              <a:rPr lang="en-US" sz="2400" dirty="0" smtClean="0">
                <a:solidFill>
                  <a:schemeClr val="accent4">
                    <a:lumMod val="60000"/>
                    <a:lumOff val="40000"/>
                  </a:schemeClr>
                </a:solidFill>
                <a:latin typeface="Arial Rounded MT Bold" panose="020F0704030504030204" pitchFamily="34" charset="0"/>
              </a:rPr>
              <a:t>Update table </a:t>
            </a:r>
            <a:r>
              <a:rPr lang="en-US" sz="2400" dirty="0">
                <a:solidFill>
                  <a:schemeClr val="accent4">
                    <a:lumMod val="60000"/>
                    <a:lumOff val="40000"/>
                  </a:schemeClr>
                </a:solidFill>
                <a:latin typeface="Arial Rounded MT Bold" panose="020F0704030504030204" pitchFamily="34" charset="0"/>
              </a:rPr>
              <a:t>( </a:t>
            </a:r>
            <a:r>
              <a:rPr lang="en-US" sz="2400" dirty="0" smtClean="0">
                <a:solidFill>
                  <a:schemeClr val="accent4">
                    <a:lumMod val="60000"/>
                    <a:lumOff val="40000"/>
                  </a:schemeClr>
                </a:solidFill>
                <a:latin typeface="Arial Rounded MT Bold" panose="020F0704030504030204" pitchFamily="34" charset="0"/>
              </a:rPr>
              <a:t>to </a:t>
            </a:r>
            <a:r>
              <a:rPr lang="en-US" sz="2400" dirty="0">
                <a:solidFill>
                  <a:schemeClr val="accent4">
                    <a:lumMod val="60000"/>
                    <a:lumOff val="40000"/>
                  </a:schemeClr>
                </a:solidFill>
                <a:latin typeface="Arial Rounded MT Bold" panose="020F0704030504030204" pitchFamily="34" charset="0"/>
              </a:rPr>
              <a:t>change the v</a:t>
            </a:r>
            <a:r>
              <a:rPr lang="en-US" sz="2400" dirty="0" smtClean="0">
                <a:solidFill>
                  <a:schemeClr val="accent4">
                    <a:lumMod val="60000"/>
                    <a:lumOff val="40000"/>
                  </a:schemeClr>
                </a:solidFill>
                <a:latin typeface="Arial Rounded MT Bold" panose="020F0704030504030204" pitchFamily="34" charset="0"/>
              </a:rPr>
              <a:t>alues)</a:t>
            </a:r>
          </a:p>
          <a:p>
            <a:endParaRPr lang="en-US" sz="2000" dirty="0">
              <a:solidFill>
                <a:schemeClr val="accent4">
                  <a:lumMod val="60000"/>
                  <a:lumOff val="40000"/>
                </a:schemeClr>
              </a:solidFill>
              <a:latin typeface="Arial Rounded MT Bold" panose="020F0704030504030204" pitchFamily="34" charset="0"/>
            </a:endParaRPr>
          </a:p>
          <a:p>
            <a:endParaRPr lang="en-US" sz="2000" dirty="0" smtClean="0">
              <a:solidFill>
                <a:schemeClr val="accent4">
                  <a:lumMod val="60000"/>
                  <a:lumOff val="40000"/>
                </a:schemeClr>
              </a:solidFill>
              <a:latin typeface="Arial Rounded MT Bold" panose="020F0704030504030204" pitchFamily="34" charset="0"/>
            </a:endParaRPr>
          </a:p>
          <a:p>
            <a:endParaRPr lang="en-US" sz="2000" dirty="0">
              <a:solidFill>
                <a:schemeClr val="accent4">
                  <a:lumMod val="60000"/>
                  <a:lumOff val="40000"/>
                </a:schemeClr>
              </a:solidFill>
              <a:latin typeface="Arial Rounded MT Bold" panose="020F0704030504030204" pitchFamily="34" charset="0"/>
            </a:endParaRPr>
          </a:p>
          <a:p>
            <a:pPr marL="0" indent="0">
              <a:buNone/>
            </a:pPr>
            <a:endParaRPr lang="en-US" sz="2000" dirty="0">
              <a:solidFill>
                <a:schemeClr val="accent4">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298126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25" y="0"/>
            <a:ext cx="9905998" cy="805914"/>
          </a:xfrm>
        </p:spPr>
        <p:txBody>
          <a:bodyPr>
            <a:noAutofit/>
          </a:bodyPr>
          <a:lstStyle/>
          <a:p>
            <a:pPr algn="ctr">
              <a:lnSpc>
                <a:spcPct val="150000"/>
              </a:lnSpc>
            </a:pPr>
            <a:r>
              <a:rPr lang="en-US" sz="4400" dirty="0" smtClean="0"/>
              <a:t/>
            </a:r>
            <a:br>
              <a:rPr lang="en-US" sz="4400" dirty="0" smtClean="0"/>
            </a:br>
            <a:r>
              <a:rPr lang="en-US" sz="4400" dirty="0" smtClean="0"/>
              <a:t> MY </a:t>
            </a:r>
            <a:r>
              <a:rPr lang="en-US" sz="4400" dirty="0"/>
              <a:t>SQL </a:t>
            </a:r>
            <a:r>
              <a:rPr lang="en-US" sz="4400" dirty="0" smtClean="0"/>
              <a:t>DATABASES</a:t>
            </a:r>
            <a:endParaRPr lang="en-US" sz="4400" dirty="0"/>
          </a:p>
        </p:txBody>
      </p:sp>
      <p:sp>
        <p:nvSpPr>
          <p:cNvPr id="3" name="Content Placeholder 2"/>
          <p:cNvSpPr>
            <a:spLocks noGrp="1"/>
          </p:cNvSpPr>
          <p:nvPr>
            <p:ph idx="1"/>
          </p:nvPr>
        </p:nvSpPr>
        <p:spPr>
          <a:xfrm>
            <a:off x="220555" y="1766808"/>
            <a:ext cx="11747714" cy="5625884"/>
          </a:xfrm>
        </p:spPr>
        <p:txBody>
          <a:bodyPr>
            <a:normAutofit/>
          </a:bodyPr>
          <a:lstStyle/>
          <a:p>
            <a:pPr>
              <a:lnSpc>
                <a:spcPct val="150000"/>
              </a:lnSpc>
            </a:pPr>
            <a:r>
              <a:rPr lang="en-US" sz="2400" dirty="0" smtClean="0">
                <a:latin typeface="Arial Rounded MT Bold" panose="020F0704030504030204" pitchFamily="34" charset="0"/>
              </a:rPr>
              <a:t>A SQL database is a collection of tables that stores a specific set of structured data</a:t>
            </a:r>
            <a:endParaRPr lang="en-US" sz="2400" dirty="0">
              <a:latin typeface="Arial Rounded MT Bold" panose="020F0704030504030204" pitchFamily="34" charset="0"/>
            </a:endParaRPr>
          </a:p>
          <a:p>
            <a:pPr>
              <a:lnSpc>
                <a:spcPct val="150000"/>
              </a:lnSpc>
            </a:pPr>
            <a:r>
              <a:rPr lang="en-US" sz="2400" dirty="0" smtClean="0">
                <a:latin typeface="Arial Rounded MT Bold" panose="020F0704030504030204" pitchFamily="34" charset="0"/>
              </a:rPr>
              <a:t>EXAMPLE OF SQL DATABASES – </a:t>
            </a:r>
            <a:r>
              <a:rPr lang="en-US" sz="2400" dirty="0" smtClean="0">
                <a:solidFill>
                  <a:schemeClr val="accent5">
                    <a:lumMod val="40000"/>
                    <a:lumOff val="60000"/>
                  </a:schemeClr>
                </a:solidFill>
                <a:effectLst/>
                <a:latin typeface="Arial Rounded MT Bold" panose="020F0704030504030204" pitchFamily="34" charset="0"/>
              </a:rPr>
              <a:t>Maria DB</a:t>
            </a:r>
            <a:r>
              <a:rPr lang="en-US" sz="2400" dirty="0" smtClean="0">
                <a:effectLst/>
                <a:latin typeface="Arial Rounded MT Bold" panose="020F0704030504030204" pitchFamily="34" charset="0"/>
              </a:rPr>
              <a:t> </a:t>
            </a:r>
            <a:r>
              <a:rPr lang="en-US" sz="2400" dirty="0">
                <a:effectLst/>
                <a:latin typeface="Arial Rounded MT Bold" panose="020F0704030504030204" pitchFamily="34" charset="0"/>
              </a:rPr>
              <a:t>and </a:t>
            </a:r>
            <a:r>
              <a:rPr lang="en-US" sz="2400" dirty="0">
                <a:solidFill>
                  <a:schemeClr val="accent5">
                    <a:lumMod val="40000"/>
                    <a:lumOff val="60000"/>
                  </a:schemeClr>
                </a:solidFill>
                <a:effectLst/>
                <a:latin typeface="Arial Rounded MT Bold" panose="020F0704030504030204" pitchFamily="34" charset="0"/>
              </a:rPr>
              <a:t>MySQL</a:t>
            </a:r>
            <a:r>
              <a:rPr lang="en-US" sz="2400" dirty="0">
                <a:effectLst/>
                <a:latin typeface="Arial Rounded MT Bold" panose="020F0704030504030204" pitchFamily="34" charset="0"/>
              </a:rPr>
              <a:t> are binary compatible open source SQL Database servers that originally started as just MySQL. </a:t>
            </a:r>
            <a:endParaRPr lang="en-US" sz="2400" dirty="0" smtClean="0">
              <a:effectLst/>
              <a:latin typeface="Arial Rounded MT Bold" panose="020F0704030504030204" pitchFamily="34" charset="0"/>
            </a:endParaRPr>
          </a:p>
          <a:p>
            <a:pPr>
              <a:lnSpc>
                <a:spcPct val="150000"/>
              </a:lnSpc>
            </a:pPr>
            <a:r>
              <a:rPr lang="en-US" sz="2400" dirty="0">
                <a:effectLst/>
                <a:latin typeface="Arial Rounded MT Bold" panose="020F0704030504030204" pitchFamily="34" charset="0"/>
              </a:rPr>
              <a:t>SQL database server stores and organizes data in tables. In RDBMS, tables are fundamental database objects logically designed to collect data in rows and columns format  </a:t>
            </a: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28207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0299" y="325462"/>
            <a:ext cx="11623727" cy="1131375"/>
          </a:xfrm>
        </p:spPr>
        <p:txBody>
          <a:bodyPr>
            <a:normAutofit/>
          </a:bodyPr>
          <a:lstStyle/>
          <a:p>
            <a:r>
              <a:rPr lang="en-US" sz="4000" dirty="0" smtClean="0"/>
              <a:t>MY </a:t>
            </a:r>
            <a:r>
              <a:rPr lang="en-US" sz="4000" dirty="0"/>
              <a:t>SQL </a:t>
            </a:r>
            <a:r>
              <a:rPr lang="en-US" sz="4000" dirty="0" smtClean="0"/>
              <a:t>COMMANDS and its uses</a:t>
            </a:r>
            <a:endParaRPr lang="en-US" sz="4000" dirty="0">
              <a:solidFill>
                <a:schemeClr val="bg1"/>
              </a:solidFill>
            </a:endParaRPr>
          </a:p>
        </p:txBody>
      </p:sp>
      <p:sp>
        <p:nvSpPr>
          <p:cNvPr id="5" name="Content Placeholder 4"/>
          <p:cNvSpPr>
            <a:spLocks noGrp="1"/>
          </p:cNvSpPr>
          <p:nvPr>
            <p:ph idx="1"/>
          </p:nvPr>
        </p:nvSpPr>
        <p:spPr>
          <a:xfrm>
            <a:off x="196313" y="1862380"/>
            <a:ext cx="11871701" cy="5437322"/>
          </a:xfrm>
        </p:spPr>
        <p:txBody>
          <a:bodyPr>
            <a:normAutofit/>
          </a:bodyPr>
          <a:lstStyle/>
          <a:p>
            <a:r>
              <a:rPr lang="en-US" sz="2500" dirty="0">
                <a:solidFill>
                  <a:schemeClr val="accent4">
                    <a:lumMod val="60000"/>
                    <a:lumOff val="40000"/>
                  </a:schemeClr>
                </a:solidFill>
                <a:latin typeface="Arial Rounded MT Bold" panose="020F0704030504030204" pitchFamily="34" charset="0"/>
              </a:rPr>
              <a:t>Create database -</a:t>
            </a:r>
            <a:r>
              <a:rPr lang="en-US" sz="2500" dirty="0" smtClean="0">
                <a:solidFill>
                  <a:schemeClr val="accent4">
                    <a:lumMod val="60000"/>
                    <a:lumOff val="40000"/>
                  </a:schemeClr>
                </a:solidFill>
                <a:latin typeface="Arial Rounded MT Bold" panose="020F0704030504030204" pitchFamily="34" charset="0"/>
              </a:rPr>
              <a:t> </a:t>
            </a:r>
            <a:r>
              <a:rPr lang="en-US" sz="2500" dirty="0" smtClean="0">
                <a:solidFill>
                  <a:schemeClr val="accent1">
                    <a:lumMod val="20000"/>
                    <a:lumOff val="80000"/>
                  </a:schemeClr>
                </a:solidFill>
                <a:latin typeface="Arial Rounded MT Bold" panose="020F0704030504030204" pitchFamily="34" charset="0"/>
              </a:rPr>
              <a:t>used to create </a:t>
            </a:r>
            <a:r>
              <a:rPr lang="en-US" sz="2500" dirty="0">
                <a:solidFill>
                  <a:schemeClr val="accent1">
                    <a:lumMod val="20000"/>
                    <a:lumOff val="80000"/>
                  </a:schemeClr>
                </a:solidFill>
                <a:latin typeface="Arial Rounded MT Bold" panose="020F0704030504030204" pitchFamily="34" charset="0"/>
              </a:rPr>
              <a:t>a </a:t>
            </a:r>
            <a:r>
              <a:rPr lang="en-US" sz="2500" dirty="0" smtClean="0">
                <a:solidFill>
                  <a:schemeClr val="accent1">
                    <a:lumMod val="20000"/>
                    <a:lumOff val="80000"/>
                  </a:schemeClr>
                </a:solidFill>
                <a:latin typeface="Arial Rounded MT Bold" panose="020F0704030504030204" pitchFamily="34" charset="0"/>
              </a:rPr>
              <a:t>new database or a new table.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Show database -</a:t>
            </a:r>
            <a:r>
              <a:rPr lang="en-US" sz="2500" dirty="0" smtClean="0">
                <a:solidFill>
                  <a:schemeClr val="accent4">
                    <a:lumMod val="60000"/>
                    <a:lumOff val="40000"/>
                  </a:schemeClr>
                </a:solidFill>
                <a:latin typeface="Arial Rounded MT Bold" panose="020F0704030504030204" pitchFamily="34" charset="0"/>
              </a:rPr>
              <a:t> </a:t>
            </a:r>
            <a:r>
              <a:rPr lang="en-US" sz="2500" dirty="0" smtClean="0">
                <a:solidFill>
                  <a:schemeClr val="accent1">
                    <a:lumMod val="20000"/>
                    <a:lumOff val="80000"/>
                  </a:schemeClr>
                </a:solidFill>
                <a:latin typeface="Arial Rounded MT Bold" panose="020F0704030504030204" pitchFamily="34" charset="0"/>
              </a:rPr>
              <a:t>used to view the database.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Drop </a:t>
            </a:r>
            <a:r>
              <a:rPr lang="en-US" sz="2500" dirty="0" smtClean="0">
                <a:solidFill>
                  <a:schemeClr val="accent4">
                    <a:lumMod val="60000"/>
                    <a:lumOff val="40000"/>
                  </a:schemeClr>
                </a:solidFill>
                <a:latin typeface="Arial Rounded MT Bold" panose="020F0704030504030204" pitchFamily="34" charset="0"/>
              </a:rPr>
              <a:t>database  - </a:t>
            </a:r>
            <a:r>
              <a:rPr lang="en-US" sz="2500" dirty="0" smtClean="0">
                <a:solidFill>
                  <a:schemeClr val="accent1">
                    <a:lumMod val="20000"/>
                    <a:lumOff val="80000"/>
                  </a:schemeClr>
                </a:solidFill>
                <a:latin typeface="Arial Rounded MT Bold" panose="020F0704030504030204" pitchFamily="34" charset="0"/>
              </a:rPr>
              <a:t>used to delete a view, table or index from a database.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Alter database </a:t>
            </a:r>
            <a:r>
              <a:rPr lang="en-US" sz="2500" dirty="0" smtClean="0">
                <a:solidFill>
                  <a:schemeClr val="accent4">
                    <a:lumMod val="60000"/>
                    <a:lumOff val="40000"/>
                  </a:schemeClr>
                </a:solidFill>
                <a:latin typeface="Arial Rounded MT Bold" panose="020F0704030504030204" pitchFamily="34" charset="0"/>
              </a:rPr>
              <a:t>- </a:t>
            </a:r>
            <a:r>
              <a:rPr lang="en-US" sz="2500" dirty="0" smtClean="0">
                <a:solidFill>
                  <a:schemeClr val="accent1">
                    <a:lumMod val="20000"/>
                    <a:lumOff val="80000"/>
                  </a:schemeClr>
                </a:solidFill>
                <a:latin typeface="Arial Rounded MT Bold" panose="020F0704030504030204" pitchFamily="34" charset="0"/>
              </a:rPr>
              <a:t>used to alter or change the structure of the database.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Create </a:t>
            </a:r>
            <a:r>
              <a:rPr lang="en-US" sz="2500" dirty="0" smtClean="0">
                <a:solidFill>
                  <a:schemeClr val="accent4">
                    <a:lumMod val="60000"/>
                    <a:lumOff val="40000"/>
                  </a:schemeClr>
                </a:solidFill>
                <a:latin typeface="Arial Rounded MT Bold" panose="020F0704030504030204" pitchFamily="34" charset="0"/>
              </a:rPr>
              <a:t>tables - </a:t>
            </a:r>
            <a:r>
              <a:rPr lang="en-US" sz="2500" dirty="0" smtClean="0">
                <a:solidFill>
                  <a:schemeClr val="accent1">
                    <a:lumMod val="20000"/>
                    <a:lumOff val="80000"/>
                  </a:schemeClr>
                </a:solidFill>
                <a:latin typeface="Arial Rounded MT Bold" panose="020F0704030504030204" pitchFamily="34" charset="0"/>
              </a:rPr>
              <a:t>used to create a new table in a database.</a:t>
            </a:r>
          </a:p>
          <a:p>
            <a:r>
              <a:rPr lang="en-US" sz="2500" dirty="0">
                <a:solidFill>
                  <a:schemeClr val="accent4">
                    <a:lumMod val="60000"/>
                    <a:lumOff val="40000"/>
                  </a:schemeClr>
                </a:solidFill>
                <a:latin typeface="Arial Rounded MT Bold" panose="020F0704030504030204" pitchFamily="34" charset="0"/>
              </a:rPr>
              <a:t>Show </a:t>
            </a:r>
            <a:r>
              <a:rPr lang="en-US" sz="2500" dirty="0" smtClean="0">
                <a:solidFill>
                  <a:schemeClr val="accent4">
                    <a:lumMod val="60000"/>
                    <a:lumOff val="40000"/>
                  </a:schemeClr>
                </a:solidFill>
                <a:latin typeface="Arial Rounded MT Bold" panose="020F0704030504030204" pitchFamily="34" charset="0"/>
              </a:rPr>
              <a:t>tables - </a:t>
            </a:r>
            <a:r>
              <a:rPr lang="en-US" sz="2500" dirty="0" smtClean="0">
                <a:solidFill>
                  <a:schemeClr val="accent1">
                    <a:lumMod val="20000"/>
                    <a:lumOff val="80000"/>
                  </a:schemeClr>
                </a:solidFill>
                <a:latin typeface="Arial Rounded MT Bold" panose="020F0704030504030204" pitchFamily="34" charset="0"/>
              </a:rPr>
              <a:t>used to view the table in a database.</a:t>
            </a:r>
          </a:p>
          <a:p>
            <a:r>
              <a:rPr lang="en-US" sz="2500" dirty="0">
                <a:solidFill>
                  <a:schemeClr val="accent4">
                    <a:lumMod val="60000"/>
                    <a:lumOff val="40000"/>
                  </a:schemeClr>
                </a:solidFill>
                <a:latin typeface="Arial Rounded MT Bold" panose="020F0704030504030204" pitchFamily="34" charset="0"/>
              </a:rPr>
              <a:t>Insert values - </a:t>
            </a:r>
            <a:r>
              <a:rPr lang="en-US" sz="2500" dirty="0">
                <a:solidFill>
                  <a:schemeClr val="accent1">
                    <a:lumMod val="20000"/>
                    <a:lumOff val="80000"/>
                  </a:schemeClr>
                </a:solidFill>
                <a:latin typeface="Arial Rounded MT Bold" panose="020F0704030504030204" pitchFamily="34" charset="0"/>
              </a:rPr>
              <a:t>used to add new data to a table in a database.</a:t>
            </a:r>
          </a:p>
          <a:p>
            <a:endParaRPr lang="en-US" sz="2500" dirty="0">
              <a:solidFill>
                <a:schemeClr val="accent1">
                  <a:lumMod val="20000"/>
                  <a:lumOff val="80000"/>
                </a:schemeClr>
              </a:solidFill>
              <a:latin typeface="Arial Rounded MT Bold" panose="020F0704030504030204" pitchFamily="34" charset="0"/>
            </a:endParaRPr>
          </a:p>
          <a:p>
            <a:endParaRPr lang="en-US" sz="2500" dirty="0">
              <a:solidFill>
                <a:schemeClr val="accent4">
                  <a:lumMod val="60000"/>
                  <a:lumOff val="40000"/>
                </a:schemeClr>
              </a:solidFill>
              <a:latin typeface="Arial Rounded MT Bold" panose="020F0704030504030204" pitchFamily="34" charset="0"/>
            </a:endParaRPr>
          </a:p>
          <a:p>
            <a:endParaRPr lang="en-US" sz="2500" dirty="0" smtClean="0">
              <a:solidFill>
                <a:schemeClr val="accent4">
                  <a:lumMod val="60000"/>
                  <a:lumOff val="40000"/>
                </a:schemeClr>
              </a:solidFill>
              <a:latin typeface="Arial Rounded MT Bold" panose="020F0704030504030204" pitchFamily="34" charset="0"/>
            </a:endParaRPr>
          </a:p>
          <a:p>
            <a:endParaRPr lang="en-US" sz="2500" dirty="0"/>
          </a:p>
        </p:txBody>
      </p:sp>
    </p:spTree>
    <p:extLst>
      <p:ext uri="{BB962C8B-B14F-4D97-AF65-F5344CB8AC3E}">
        <p14:creationId xmlns:p14="http://schemas.microsoft.com/office/powerpoint/2010/main" val="289718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1278" y="-449084"/>
            <a:ext cx="9905998" cy="1905000"/>
          </a:xfrm>
        </p:spPr>
        <p:txBody>
          <a:bodyPr>
            <a:normAutofit/>
          </a:bodyPr>
          <a:lstStyle/>
          <a:p>
            <a:r>
              <a:rPr lang="en-US" sz="5400" dirty="0" smtClean="0"/>
              <a:t>                CONTENTS</a:t>
            </a:r>
            <a:endParaRPr lang="en-US" sz="5400" dirty="0"/>
          </a:p>
        </p:txBody>
      </p:sp>
      <p:sp>
        <p:nvSpPr>
          <p:cNvPr id="9" name="Text Placeholder 8"/>
          <p:cNvSpPr>
            <a:spLocks noGrp="1"/>
          </p:cNvSpPr>
          <p:nvPr>
            <p:ph type="body" idx="1"/>
          </p:nvPr>
        </p:nvSpPr>
        <p:spPr>
          <a:xfrm>
            <a:off x="3579812" y="9245313"/>
            <a:ext cx="4588931" cy="576262"/>
          </a:xfrm>
        </p:spPr>
        <p:txBody>
          <a:bodyPr/>
          <a:lstStyle/>
          <a:p>
            <a:endParaRPr lang="en-US" dirty="0"/>
          </a:p>
        </p:txBody>
      </p:sp>
      <p:sp>
        <p:nvSpPr>
          <p:cNvPr id="10" name="Content Placeholder 9"/>
          <p:cNvSpPr>
            <a:spLocks noGrp="1"/>
          </p:cNvSpPr>
          <p:nvPr>
            <p:ph sz="half" idx="2"/>
          </p:nvPr>
        </p:nvSpPr>
        <p:spPr>
          <a:xfrm>
            <a:off x="154983" y="994611"/>
            <a:ext cx="5863229" cy="5576670"/>
          </a:xfrm>
        </p:spPr>
        <p:txBody>
          <a:bodyPr>
            <a:normAutofit/>
          </a:bodyPr>
          <a:lstStyle/>
          <a:p>
            <a:pPr>
              <a:lnSpc>
                <a:spcPct val="150000"/>
              </a:lnSpc>
            </a:pPr>
            <a:r>
              <a:rPr lang="en-US" sz="2200" dirty="0" smtClean="0">
                <a:latin typeface="Arial Rounded MT Bold" panose="020F0704030504030204" pitchFamily="34" charset="0"/>
              </a:rPr>
              <a:t>01  introduction to MYSQL</a:t>
            </a:r>
            <a:endParaRPr lang="en-US" sz="2200" dirty="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02  Introduction to DBMS</a:t>
            </a:r>
            <a:endParaRPr lang="en-US" sz="2200" dirty="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03  Introduction to RDBMS</a:t>
            </a:r>
          </a:p>
          <a:p>
            <a:pPr>
              <a:lnSpc>
                <a:spcPct val="150000"/>
              </a:lnSpc>
            </a:pPr>
            <a:r>
              <a:rPr lang="en-US" sz="2200" dirty="0" smtClean="0">
                <a:latin typeface="Arial Rounded MT Bold" panose="020F0704030504030204" pitchFamily="34" charset="0"/>
              </a:rPr>
              <a:t>04 Difference between </a:t>
            </a:r>
            <a:r>
              <a:rPr lang="en-US" sz="2200" dirty="0" err="1" smtClean="0">
                <a:latin typeface="Arial Rounded MT Bold" panose="020F0704030504030204" pitchFamily="34" charset="0"/>
              </a:rPr>
              <a:t>dbms</a:t>
            </a:r>
            <a:r>
              <a:rPr lang="en-US" sz="2200" dirty="0" smtClean="0">
                <a:latin typeface="Arial Rounded MT Bold" panose="020F0704030504030204" pitchFamily="34" charset="0"/>
              </a:rPr>
              <a:t> &amp; </a:t>
            </a:r>
            <a:r>
              <a:rPr lang="en-US" sz="2200" dirty="0" err="1" smtClean="0">
                <a:latin typeface="Arial Rounded MT Bold" panose="020F0704030504030204" pitchFamily="34" charset="0"/>
              </a:rPr>
              <a:t>rdms</a:t>
            </a:r>
            <a:endParaRPr lang="en-US" sz="2200" dirty="0" smtClean="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05 Datatypes in </a:t>
            </a:r>
            <a:r>
              <a:rPr lang="en-US" sz="2200" dirty="0" err="1" smtClean="0">
                <a:latin typeface="Arial Rounded MT Bold" panose="020F0704030504030204" pitchFamily="34" charset="0"/>
              </a:rPr>
              <a:t>sql</a:t>
            </a:r>
            <a:endParaRPr lang="en-US" sz="2200" dirty="0" smtClean="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06 SQL commands &amp; databases</a:t>
            </a:r>
          </a:p>
          <a:p>
            <a:pPr>
              <a:lnSpc>
                <a:spcPct val="150000"/>
              </a:lnSpc>
            </a:pPr>
            <a:r>
              <a:rPr lang="en-US" sz="2200" dirty="0" smtClean="0">
                <a:latin typeface="Arial Rounded MT Bold" panose="020F0704030504030204" pitchFamily="34" charset="0"/>
              </a:rPr>
              <a:t>07 SQL clause</a:t>
            </a:r>
          </a:p>
          <a:p>
            <a:pPr>
              <a:lnSpc>
                <a:spcPct val="150000"/>
              </a:lnSpc>
            </a:pPr>
            <a:r>
              <a:rPr lang="en-US" sz="2200" dirty="0" smtClean="0">
                <a:latin typeface="Arial Rounded MT Bold" panose="020F0704030504030204" pitchFamily="34" charset="0"/>
              </a:rPr>
              <a:t>08 </a:t>
            </a:r>
            <a:r>
              <a:rPr lang="en-US" sz="2200" dirty="0">
                <a:latin typeface="Arial Rounded MT Bold" panose="020F0704030504030204" pitchFamily="34" charset="0"/>
              </a:rPr>
              <a:t>SQL constraints</a:t>
            </a:r>
          </a:p>
          <a:p>
            <a:pPr>
              <a:lnSpc>
                <a:spcPct val="150000"/>
              </a:lnSpc>
            </a:pPr>
            <a:endParaRPr lang="en-US" sz="2200" dirty="0" smtClean="0">
              <a:latin typeface="Arial Rounded MT Bold" panose="020F0704030504030204" pitchFamily="34" charset="0"/>
            </a:endParaRPr>
          </a:p>
        </p:txBody>
      </p:sp>
      <p:sp>
        <p:nvSpPr>
          <p:cNvPr id="11" name="Text Placeholder 10"/>
          <p:cNvSpPr>
            <a:spLocks noGrp="1"/>
          </p:cNvSpPr>
          <p:nvPr>
            <p:ph type="body" sz="quarter" idx="3"/>
          </p:nvPr>
        </p:nvSpPr>
        <p:spPr>
          <a:xfrm>
            <a:off x="7587720" y="-769033"/>
            <a:ext cx="4604280" cy="576262"/>
          </a:xfrm>
        </p:spPr>
        <p:txBody>
          <a:bodyPr/>
          <a:lstStyle/>
          <a:p>
            <a:endParaRPr lang="en-US" dirty="0"/>
          </a:p>
        </p:txBody>
      </p:sp>
      <p:sp>
        <p:nvSpPr>
          <p:cNvPr id="12" name="Content Placeholder 11"/>
          <p:cNvSpPr>
            <a:spLocks noGrp="1"/>
          </p:cNvSpPr>
          <p:nvPr>
            <p:ph sz="quarter" idx="4"/>
          </p:nvPr>
        </p:nvSpPr>
        <p:spPr>
          <a:xfrm>
            <a:off x="6145898" y="503416"/>
            <a:ext cx="5685591" cy="5313059"/>
          </a:xfrm>
        </p:spPr>
        <p:txBody>
          <a:bodyPr>
            <a:normAutofit/>
          </a:bodyPr>
          <a:lstStyle/>
          <a:p>
            <a:endParaRPr lang="en-US" sz="2200" dirty="0" smtClean="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09 </a:t>
            </a:r>
            <a:r>
              <a:rPr lang="en-US" sz="2200" dirty="0">
                <a:latin typeface="Arial Rounded MT Bold" panose="020F0704030504030204" pitchFamily="34" charset="0"/>
              </a:rPr>
              <a:t>SQL operators</a:t>
            </a:r>
          </a:p>
          <a:p>
            <a:pPr>
              <a:lnSpc>
                <a:spcPct val="150000"/>
              </a:lnSpc>
            </a:pPr>
            <a:r>
              <a:rPr lang="en-US" sz="2200" dirty="0" smtClean="0">
                <a:latin typeface="Arial Rounded MT Bold" panose="020F0704030504030204" pitchFamily="34" charset="0"/>
              </a:rPr>
              <a:t>10 </a:t>
            </a:r>
            <a:r>
              <a:rPr lang="en-US" sz="2200" dirty="0">
                <a:latin typeface="Arial Rounded MT Bold" panose="020F0704030504030204" pitchFamily="34" charset="0"/>
              </a:rPr>
              <a:t>SQL order by &amp; group by</a:t>
            </a:r>
          </a:p>
          <a:p>
            <a:pPr>
              <a:lnSpc>
                <a:spcPct val="150000"/>
              </a:lnSpc>
            </a:pPr>
            <a:r>
              <a:rPr lang="en-US" sz="2200" dirty="0" smtClean="0">
                <a:latin typeface="Arial Rounded MT Bold" panose="020F0704030504030204" pitchFamily="34" charset="0"/>
              </a:rPr>
              <a:t>11 </a:t>
            </a:r>
            <a:r>
              <a:rPr lang="en-US" sz="2200" dirty="0">
                <a:latin typeface="Arial Rounded MT Bold" panose="020F0704030504030204" pitchFamily="34" charset="0"/>
              </a:rPr>
              <a:t>SQL </a:t>
            </a:r>
            <a:r>
              <a:rPr lang="en-US" sz="2200" dirty="0" smtClean="0">
                <a:latin typeface="Arial Rounded MT Bold" panose="020F0704030504030204" pitchFamily="34" charset="0"/>
              </a:rPr>
              <a:t>joins</a:t>
            </a:r>
          </a:p>
          <a:p>
            <a:pPr>
              <a:lnSpc>
                <a:spcPct val="150000"/>
              </a:lnSpc>
            </a:pPr>
            <a:r>
              <a:rPr lang="en-US" sz="2200" dirty="0" smtClean="0">
                <a:latin typeface="Arial Rounded MT Bold" panose="020F0704030504030204" pitchFamily="34" charset="0"/>
              </a:rPr>
              <a:t>12 SQL  case expression</a:t>
            </a:r>
            <a:endParaRPr lang="en-US" sz="2200" dirty="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13 </a:t>
            </a:r>
            <a:r>
              <a:rPr lang="en-US" sz="2200" dirty="0">
                <a:latin typeface="Arial Rounded MT Bold" panose="020F0704030504030204" pitchFamily="34" charset="0"/>
              </a:rPr>
              <a:t>SQL </a:t>
            </a:r>
            <a:r>
              <a:rPr lang="en-US" sz="2200" dirty="0" smtClean="0">
                <a:latin typeface="Arial Rounded MT Bold" panose="020F0704030504030204" pitchFamily="34" charset="0"/>
              </a:rPr>
              <a:t>indexes</a:t>
            </a:r>
            <a:endParaRPr lang="en-US" sz="2200" dirty="0">
              <a:latin typeface="Arial Rounded MT Bold" panose="020F0704030504030204" pitchFamily="34" charset="0"/>
            </a:endParaRPr>
          </a:p>
          <a:p>
            <a:pPr>
              <a:lnSpc>
                <a:spcPct val="150000"/>
              </a:lnSpc>
            </a:pPr>
            <a:r>
              <a:rPr lang="en-US" sz="2200" dirty="0" smtClean="0">
                <a:latin typeface="Arial Rounded MT Bold" panose="020F0704030504030204" pitchFamily="34" charset="0"/>
              </a:rPr>
              <a:t>14  SQL Procedures</a:t>
            </a:r>
          </a:p>
          <a:p>
            <a:pPr>
              <a:lnSpc>
                <a:spcPct val="150000"/>
              </a:lnSpc>
            </a:pPr>
            <a:r>
              <a:rPr lang="en-US" sz="2200" dirty="0" smtClean="0">
                <a:latin typeface="Arial Rounded MT Bold" panose="020F0704030504030204" pitchFamily="34" charset="0"/>
              </a:rPr>
              <a:t>15  SQL  triggers</a:t>
            </a:r>
            <a:endParaRPr lang="en-US" sz="2200" dirty="0">
              <a:latin typeface="Arial Rounded MT Bold" panose="020F0704030504030204" pitchFamily="34" charset="0"/>
            </a:endParaRPr>
          </a:p>
        </p:txBody>
      </p:sp>
    </p:spTree>
    <p:extLst>
      <p:ext uri="{BB962C8B-B14F-4D97-AF65-F5344CB8AC3E}">
        <p14:creationId xmlns:p14="http://schemas.microsoft.com/office/powerpoint/2010/main" val="1338688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055813" y="-1824927"/>
            <a:ext cx="9905998"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232475" y="263471"/>
            <a:ext cx="11729336" cy="6338807"/>
          </a:xfrm>
        </p:spPr>
        <p:txBody>
          <a:bodyPr/>
          <a:lstStyle/>
          <a:p>
            <a:r>
              <a:rPr lang="en-US" sz="2500" dirty="0" smtClean="0">
                <a:solidFill>
                  <a:schemeClr val="accent4">
                    <a:lumMod val="60000"/>
                    <a:lumOff val="40000"/>
                  </a:schemeClr>
                </a:solidFill>
                <a:latin typeface="Arial Rounded MT Bold" panose="020F0704030504030204" pitchFamily="34" charset="0"/>
              </a:rPr>
              <a:t>Drop </a:t>
            </a:r>
            <a:r>
              <a:rPr lang="en-US" sz="2500" dirty="0">
                <a:solidFill>
                  <a:schemeClr val="accent4">
                    <a:lumMod val="60000"/>
                    <a:lumOff val="40000"/>
                  </a:schemeClr>
                </a:solidFill>
                <a:latin typeface="Arial Rounded MT Bold" panose="020F0704030504030204" pitchFamily="34" charset="0"/>
              </a:rPr>
              <a:t>table - </a:t>
            </a:r>
            <a:r>
              <a:rPr lang="en-US" sz="2500" dirty="0">
                <a:solidFill>
                  <a:schemeClr val="accent1">
                    <a:lumMod val="20000"/>
                    <a:lumOff val="80000"/>
                  </a:schemeClr>
                </a:solidFill>
                <a:latin typeface="Arial Rounded MT Bold" panose="020F0704030504030204" pitchFamily="34" charset="0"/>
              </a:rPr>
              <a:t>used to delete the entire table from a database.</a:t>
            </a:r>
          </a:p>
          <a:p>
            <a:r>
              <a:rPr lang="en-US" sz="2500" dirty="0">
                <a:solidFill>
                  <a:schemeClr val="accent4">
                    <a:lumMod val="60000"/>
                    <a:lumOff val="40000"/>
                  </a:schemeClr>
                </a:solidFill>
                <a:latin typeface="Arial Rounded MT Bold" panose="020F0704030504030204" pitchFamily="34" charset="0"/>
              </a:rPr>
              <a:t>Alter table - </a:t>
            </a:r>
            <a:r>
              <a:rPr lang="en-US" sz="2500" dirty="0">
                <a:solidFill>
                  <a:schemeClr val="accent1">
                    <a:lumMod val="20000"/>
                    <a:lumOff val="80000"/>
                  </a:schemeClr>
                </a:solidFill>
                <a:latin typeface="Arial Rounded MT Bold" panose="020F0704030504030204" pitchFamily="34" charset="0"/>
              </a:rPr>
              <a:t>used to modifying the table to add new rows and columns.</a:t>
            </a:r>
          </a:p>
          <a:p>
            <a:r>
              <a:rPr lang="en-US" sz="2500" dirty="0" smtClean="0">
                <a:solidFill>
                  <a:schemeClr val="accent4">
                    <a:lumMod val="60000"/>
                    <a:lumOff val="40000"/>
                  </a:schemeClr>
                </a:solidFill>
                <a:latin typeface="Arial Rounded MT Bold" panose="020F0704030504030204" pitchFamily="34" charset="0"/>
              </a:rPr>
              <a:t>Alter table modify - </a:t>
            </a:r>
            <a:r>
              <a:rPr lang="en-US" sz="2500" dirty="0" smtClean="0">
                <a:effectLst/>
                <a:latin typeface="Arial Rounded MT Bold" panose="020F0704030504030204" pitchFamily="34" charset="0"/>
              </a:rPr>
              <a:t>used to </a:t>
            </a:r>
            <a:r>
              <a:rPr lang="en-US" sz="2500" dirty="0">
                <a:effectLst/>
                <a:latin typeface="Arial Rounded MT Bold" panose="020F0704030504030204" pitchFamily="34" charset="0"/>
              </a:rPr>
              <a:t>change the data type of a column in a </a:t>
            </a:r>
            <a:r>
              <a:rPr lang="en-US" sz="2500" dirty="0" smtClean="0">
                <a:effectLst/>
                <a:latin typeface="Arial Rounded MT Bold" panose="020F0704030504030204" pitchFamily="34" charset="0"/>
              </a:rPr>
              <a:t>table.</a:t>
            </a:r>
            <a:endParaRPr lang="en-US" sz="2500" dirty="0">
              <a:solidFill>
                <a:schemeClr val="accent4">
                  <a:lumMod val="60000"/>
                  <a:lumOff val="40000"/>
                </a:schemeClr>
              </a:solidFill>
              <a:latin typeface="Arial Rounded MT Bold" panose="020F0704030504030204" pitchFamily="34" charset="0"/>
            </a:endParaRPr>
          </a:p>
          <a:p>
            <a:r>
              <a:rPr lang="en-US" sz="2500" dirty="0" smtClean="0">
                <a:solidFill>
                  <a:schemeClr val="accent4">
                    <a:lumMod val="60000"/>
                    <a:lumOff val="40000"/>
                  </a:schemeClr>
                </a:solidFill>
                <a:latin typeface="Arial Rounded MT Bold" panose="020F0704030504030204" pitchFamily="34" charset="0"/>
              </a:rPr>
              <a:t>Alter </a:t>
            </a:r>
            <a:r>
              <a:rPr lang="en-US" sz="2500" dirty="0">
                <a:solidFill>
                  <a:schemeClr val="accent4">
                    <a:lumMod val="60000"/>
                    <a:lumOff val="40000"/>
                  </a:schemeClr>
                </a:solidFill>
                <a:latin typeface="Arial Rounded MT Bold" panose="020F0704030504030204" pitchFamily="34" charset="0"/>
              </a:rPr>
              <a:t>table drop </a:t>
            </a:r>
            <a:r>
              <a:rPr lang="en-US" sz="2500" dirty="0" smtClean="0">
                <a:solidFill>
                  <a:schemeClr val="accent4">
                    <a:lumMod val="60000"/>
                    <a:lumOff val="40000"/>
                  </a:schemeClr>
                </a:solidFill>
                <a:latin typeface="Arial Rounded MT Bold" panose="020F0704030504030204" pitchFamily="34" charset="0"/>
              </a:rPr>
              <a:t>- </a:t>
            </a:r>
            <a:r>
              <a:rPr lang="en-US" sz="2500" dirty="0" smtClean="0">
                <a:solidFill>
                  <a:schemeClr val="accent1">
                    <a:lumMod val="20000"/>
                    <a:lumOff val="80000"/>
                  </a:schemeClr>
                </a:solidFill>
                <a:latin typeface="Arial Rounded MT Bold" panose="020F0704030504030204" pitchFamily="34" charset="0"/>
              </a:rPr>
              <a:t>used to drop the column of the table.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Alter table </a:t>
            </a:r>
            <a:r>
              <a:rPr lang="en-US" sz="2500" dirty="0" smtClean="0">
                <a:solidFill>
                  <a:schemeClr val="accent4">
                    <a:lumMod val="60000"/>
                    <a:lumOff val="40000"/>
                  </a:schemeClr>
                </a:solidFill>
                <a:latin typeface="Arial Rounded MT Bold" panose="020F0704030504030204" pitchFamily="34" charset="0"/>
              </a:rPr>
              <a:t>rename - </a:t>
            </a:r>
            <a:r>
              <a:rPr lang="en-US" sz="2500" dirty="0" smtClean="0">
                <a:solidFill>
                  <a:schemeClr val="accent1">
                    <a:lumMod val="20000"/>
                    <a:lumOff val="80000"/>
                  </a:schemeClr>
                </a:solidFill>
                <a:latin typeface="Arial Rounded MT Bold" panose="020F0704030504030204" pitchFamily="34" charset="0"/>
              </a:rPr>
              <a:t>used to rename </a:t>
            </a:r>
            <a:r>
              <a:rPr lang="en-US" sz="2500" dirty="0">
                <a:solidFill>
                  <a:schemeClr val="accent1">
                    <a:lumMod val="20000"/>
                    <a:lumOff val="80000"/>
                  </a:schemeClr>
                </a:solidFill>
                <a:latin typeface="Arial Rounded MT Bold" panose="020F0704030504030204" pitchFamily="34" charset="0"/>
              </a:rPr>
              <a:t>the </a:t>
            </a:r>
            <a:r>
              <a:rPr lang="en-US" sz="2500" dirty="0" smtClean="0">
                <a:solidFill>
                  <a:schemeClr val="accent1">
                    <a:lumMod val="20000"/>
                    <a:lumOff val="80000"/>
                  </a:schemeClr>
                </a:solidFill>
                <a:latin typeface="Arial Rounded MT Bold" panose="020F0704030504030204" pitchFamily="34" charset="0"/>
              </a:rPr>
              <a:t>table.</a:t>
            </a:r>
            <a:endParaRPr lang="en-US" sz="2500" dirty="0">
              <a:solidFill>
                <a:schemeClr val="accent1">
                  <a:lumMod val="20000"/>
                  <a:lumOff val="80000"/>
                </a:schemeClr>
              </a:solidFill>
              <a:latin typeface="Arial Rounded MT Bold" panose="020F0704030504030204" pitchFamily="34" charset="0"/>
            </a:endParaRPr>
          </a:p>
          <a:p>
            <a:r>
              <a:rPr lang="en-US" sz="2500" dirty="0">
                <a:solidFill>
                  <a:schemeClr val="accent4">
                    <a:lumMod val="60000"/>
                    <a:lumOff val="40000"/>
                  </a:schemeClr>
                </a:solidFill>
                <a:latin typeface="Arial Rounded MT Bold" panose="020F0704030504030204" pitchFamily="34" charset="0"/>
              </a:rPr>
              <a:t>Update table </a:t>
            </a:r>
            <a:r>
              <a:rPr lang="en-US" sz="2500" dirty="0" smtClean="0">
                <a:solidFill>
                  <a:schemeClr val="accent4">
                    <a:lumMod val="60000"/>
                    <a:lumOff val="40000"/>
                  </a:schemeClr>
                </a:solidFill>
                <a:latin typeface="Arial Rounded MT Bold" panose="020F0704030504030204" pitchFamily="34" charset="0"/>
              </a:rPr>
              <a:t> - </a:t>
            </a:r>
            <a:r>
              <a:rPr lang="en-US" sz="2500" dirty="0" smtClean="0">
                <a:solidFill>
                  <a:schemeClr val="accent1">
                    <a:lumMod val="20000"/>
                    <a:lumOff val="80000"/>
                  </a:schemeClr>
                </a:solidFill>
                <a:latin typeface="Arial Rounded MT Bold" panose="020F0704030504030204" pitchFamily="34" charset="0"/>
              </a:rPr>
              <a:t>used </a:t>
            </a:r>
            <a:r>
              <a:rPr lang="en-US" sz="2500" dirty="0">
                <a:solidFill>
                  <a:schemeClr val="accent1">
                    <a:lumMod val="20000"/>
                    <a:lumOff val="80000"/>
                  </a:schemeClr>
                </a:solidFill>
                <a:latin typeface="Arial Rounded MT Bold" panose="020F0704030504030204" pitchFamily="34" charset="0"/>
              </a:rPr>
              <a:t>to change the </a:t>
            </a:r>
            <a:r>
              <a:rPr lang="en-US" sz="2500" dirty="0" smtClean="0">
                <a:solidFill>
                  <a:schemeClr val="accent1">
                    <a:lumMod val="20000"/>
                    <a:lumOff val="80000"/>
                  </a:schemeClr>
                </a:solidFill>
                <a:latin typeface="Arial Rounded MT Bold" panose="020F0704030504030204" pitchFamily="34" charset="0"/>
              </a:rPr>
              <a:t>values in a table.</a:t>
            </a:r>
            <a:endParaRPr lang="en-US" sz="2500" dirty="0">
              <a:solidFill>
                <a:schemeClr val="accent1">
                  <a:lumMod val="20000"/>
                  <a:lumOff val="80000"/>
                </a:schemeClr>
              </a:solidFill>
              <a:latin typeface="Arial Rounded MT Bold" panose="020F0704030504030204" pitchFamily="34" charset="0"/>
            </a:endParaRPr>
          </a:p>
          <a:p>
            <a:endParaRPr lang="en-US" dirty="0"/>
          </a:p>
        </p:txBody>
      </p:sp>
    </p:spTree>
    <p:extLst>
      <p:ext uri="{BB962C8B-B14F-4D97-AF65-F5344CB8AC3E}">
        <p14:creationId xmlns:p14="http://schemas.microsoft.com/office/powerpoint/2010/main" val="2510656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506" y="-77492"/>
            <a:ext cx="11706683" cy="800746"/>
          </a:xfrm>
        </p:spPr>
        <p:txBody>
          <a:bodyPr>
            <a:noAutofit/>
          </a:bodyPr>
          <a:lstStyle/>
          <a:p>
            <a:r>
              <a:rPr lang="en-US" sz="3500" dirty="0" smtClean="0"/>
              <a:t>MY </a:t>
            </a:r>
            <a:r>
              <a:rPr lang="en-US" sz="3500" dirty="0"/>
              <a:t>SQL </a:t>
            </a:r>
            <a:r>
              <a:rPr lang="en-US" sz="3500" dirty="0" smtClean="0"/>
              <a:t>DATABASES AND EXAMPLES</a:t>
            </a:r>
            <a:endParaRPr lang="en-US" sz="3500" dirty="0"/>
          </a:p>
        </p:txBody>
      </p:sp>
      <p:sp>
        <p:nvSpPr>
          <p:cNvPr id="3" name="Content Placeholder 2"/>
          <p:cNvSpPr>
            <a:spLocks noGrp="1"/>
          </p:cNvSpPr>
          <p:nvPr>
            <p:ph idx="1"/>
          </p:nvPr>
        </p:nvSpPr>
        <p:spPr>
          <a:xfrm>
            <a:off x="273506" y="895350"/>
            <a:ext cx="11706684" cy="6187374"/>
          </a:xfrm>
        </p:spPr>
        <p:txBody>
          <a:bodyPr numCol="1">
            <a:normAutofit/>
          </a:bodyPr>
          <a:lstStyle/>
          <a:p>
            <a:r>
              <a:rPr lang="en-US" sz="2300" dirty="0" smtClean="0">
                <a:solidFill>
                  <a:schemeClr val="accent5">
                    <a:lumMod val="60000"/>
                    <a:lumOff val="40000"/>
                  </a:schemeClr>
                </a:solidFill>
                <a:effectLst/>
                <a:latin typeface="Arial Rounded MT Bold" panose="020F0704030504030204" pitchFamily="34" charset="0"/>
              </a:rPr>
              <a:t>SQL</a:t>
            </a:r>
            <a:r>
              <a:rPr lang="en-US" sz="2300" dirty="0">
                <a:solidFill>
                  <a:schemeClr val="accent5">
                    <a:lumMod val="60000"/>
                    <a:lumOff val="40000"/>
                  </a:schemeClr>
                </a:solidFill>
                <a:effectLst/>
                <a:latin typeface="Arial Rounded MT Bold" panose="020F0704030504030204" pitchFamily="34" charset="0"/>
              </a:rPr>
              <a:t> </a:t>
            </a:r>
            <a:r>
              <a:rPr lang="en-US" sz="2300" dirty="0" smtClean="0">
                <a:solidFill>
                  <a:schemeClr val="accent5">
                    <a:lumMod val="60000"/>
                    <a:lumOff val="40000"/>
                  </a:schemeClr>
                </a:solidFill>
                <a:effectLst/>
                <a:latin typeface="Arial Rounded MT Bold" panose="020F0704030504030204" pitchFamily="34" charset="0"/>
              </a:rPr>
              <a:t>CREATE DATABASE </a:t>
            </a:r>
            <a:r>
              <a:rPr lang="en-US" sz="2300" dirty="0" smtClean="0">
                <a:effectLst/>
                <a:latin typeface="Arial Rounded MT Bold" panose="020F0704030504030204" pitchFamily="34" charset="0"/>
              </a:rPr>
              <a:t>- </a:t>
            </a:r>
            <a:r>
              <a:rPr lang="en-US" sz="2300" dirty="0" smtClean="0">
                <a:solidFill>
                  <a:schemeClr val="tx2"/>
                </a:solidFill>
                <a:effectLst/>
                <a:latin typeface="Arial Rounded MT Bold" panose="020F0704030504030204" pitchFamily="34" charset="0"/>
              </a:rPr>
              <a:t>this statement is used to create a new </a:t>
            </a:r>
            <a:r>
              <a:rPr lang="en-US" sz="2300" dirty="0" err="1" smtClean="0">
                <a:solidFill>
                  <a:schemeClr val="tx2"/>
                </a:solidFill>
                <a:effectLst/>
                <a:latin typeface="Arial Rounded MT Bold" panose="020F0704030504030204" pitchFamily="34" charset="0"/>
              </a:rPr>
              <a:t>sql</a:t>
            </a:r>
            <a:r>
              <a:rPr lang="en-US" sz="2300" dirty="0" smtClean="0">
                <a:solidFill>
                  <a:schemeClr val="tx2"/>
                </a:solidFill>
                <a:effectLst/>
                <a:latin typeface="Arial Rounded MT Bold" panose="020F0704030504030204" pitchFamily="34" charset="0"/>
              </a:rPr>
              <a:t> database.</a:t>
            </a:r>
          </a:p>
          <a:p>
            <a:pPr marL="0" indent="0">
              <a:buNone/>
            </a:pPr>
            <a:r>
              <a:rPr lang="en-US" sz="2300" dirty="0" smtClean="0">
                <a:solidFill>
                  <a:schemeClr val="tx2"/>
                </a:solidFill>
                <a:effectLst/>
                <a:latin typeface="Arial Rounded MT Bold" panose="020F0704030504030204" pitchFamily="34" charset="0"/>
              </a:rPr>
              <a:t>     - Syntax - create database </a:t>
            </a:r>
            <a:r>
              <a:rPr lang="en-US" sz="2300" dirty="0" err="1" smtClean="0">
                <a:solidFill>
                  <a:schemeClr val="tx2"/>
                </a:solidFill>
                <a:effectLst/>
                <a:latin typeface="Arial Rounded MT Bold" panose="020F0704030504030204" pitchFamily="34" charset="0"/>
              </a:rPr>
              <a:t>databasename</a:t>
            </a:r>
            <a:r>
              <a:rPr lang="en-US" sz="2300" dirty="0" smtClean="0">
                <a:solidFill>
                  <a:schemeClr val="tx2"/>
                </a:solidFill>
                <a:effectLst/>
                <a:latin typeface="Arial Rounded MT Bold" panose="020F0704030504030204" pitchFamily="34" charset="0"/>
              </a:rPr>
              <a:t> ;</a:t>
            </a:r>
          </a:p>
          <a:p>
            <a:pPr marL="0" indent="0">
              <a:buNone/>
            </a:pPr>
            <a:r>
              <a:rPr lang="en-US" sz="2300" dirty="0" smtClean="0">
                <a:solidFill>
                  <a:schemeClr val="tx2"/>
                </a:solidFill>
                <a:effectLst/>
                <a:latin typeface="Arial Rounded MT Bold" panose="020F0704030504030204" pitchFamily="34" charset="0"/>
              </a:rPr>
              <a:t>     - Example  - create database </a:t>
            </a:r>
            <a:r>
              <a:rPr lang="en-US" sz="2300" dirty="0" err="1" smtClean="0">
                <a:solidFill>
                  <a:schemeClr val="tx2"/>
                </a:solidFill>
                <a:effectLst/>
                <a:latin typeface="Arial Rounded MT Bold" panose="020F0704030504030204" pitchFamily="34" charset="0"/>
              </a:rPr>
              <a:t>vikkywoofyz</a:t>
            </a:r>
            <a:r>
              <a:rPr lang="en-US" sz="2300" dirty="0" smtClean="0">
                <a:solidFill>
                  <a:schemeClr val="tx2"/>
                </a:solidFill>
                <a:effectLst/>
                <a:latin typeface="Arial Rounded MT Bold" panose="020F0704030504030204" pitchFamily="34" charset="0"/>
              </a:rPr>
              <a:t>;</a:t>
            </a:r>
          </a:p>
          <a:p>
            <a:endParaRPr lang="en-US" sz="2300" dirty="0" smtClean="0">
              <a:solidFill>
                <a:schemeClr val="accent5">
                  <a:lumMod val="60000"/>
                  <a:lumOff val="40000"/>
                </a:schemeClr>
              </a:solidFill>
              <a:effectLst/>
              <a:latin typeface="Arial Rounded MT Bold" panose="020F0704030504030204" pitchFamily="34" charset="0"/>
            </a:endParaRPr>
          </a:p>
          <a:p>
            <a:r>
              <a:rPr lang="en-US" sz="2300" dirty="0" smtClean="0">
                <a:solidFill>
                  <a:schemeClr val="accent5">
                    <a:lumMod val="60000"/>
                    <a:lumOff val="40000"/>
                  </a:schemeClr>
                </a:solidFill>
                <a:effectLst/>
                <a:latin typeface="Arial Rounded MT Bold" panose="020F0704030504030204" pitchFamily="34" charset="0"/>
              </a:rPr>
              <a:t>SQL DROP DATABASE </a:t>
            </a:r>
            <a:r>
              <a:rPr lang="en-US" sz="2300" dirty="0" smtClean="0">
                <a:solidFill>
                  <a:schemeClr val="tx2"/>
                </a:solidFill>
                <a:effectLst/>
                <a:latin typeface="Arial Rounded MT Bold" panose="020F0704030504030204" pitchFamily="34" charset="0"/>
              </a:rPr>
              <a:t>- this statement is used to drop a existing database.</a:t>
            </a:r>
          </a:p>
          <a:p>
            <a:pPr marL="0" indent="0">
              <a:buNone/>
            </a:pPr>
            <a:r>
              <a:rPr lang="en-US" sz="2300" dirty="0" smtClean="0">
                <a:solidFill>
                  <a:schemeClr val="tx2"/>
                </a:solidFill>
                <a:effectLst/>
                <a:latin typeface="Arial Rounded MT Bold" panose="020F0704030504030204" pitchFamily="34" charset="0"/>
              </a:rPr>
              <a:t>     - Syntax - drop database </a:t>
            </a:r>
            <a:r>
              <a:rPr lang="en-US" sz="2300" dirty="0" err="1" smtClean="0">
                <a:solidFill>
                  <a:schemeClr val="tx2"/>
                </a:solidFill>
                <a:effectLst/>
                <a:latin typeface="Arial Rounded MT Bold" panose="020F0704030504030204" pitchFamily="34" charset="0"/>
              </a:rPr>
              <a:t>databasename</a:t>
            </a:r>
            <a:r>
              <a:rPr lang="en-US" sz="2300" dirty="0" smtClean="0">
                <a:solidFill>
                  <a:schemeClr val="tx2"/>
                </a:solidFill>
                <a:effectLst/>
                <a:latin typeface="Arial Rounded MT Bold" panose="020F0704030504030204" pitchFamily="34" charset="0"/>
              </a:rPr>
              <a:t> ;</a:t>
            </a:r>
          </a:p>
          <a:p>
            <a:pPr marL="0" indent="0">
              <a:buNone/>
            </a:pPr>
            <a:r>
              <a:rPr lang="en-US" sz="2300" dirty="0" smtClean="0">
                <a:solidFill>
                  <a:schemeClr val="tx2"/>
                </a:solidFill>
                <a:effectLst/>
                <a:latin typeface="Arial Rounded MT Bold" panose="020F0704030504030204" pitchFamily="34" charset="0"/>
              </a:rPr>
              <a:t>     - Example - drop database </a:t>
            </a:r>
            <a:r>
              <a:rPr lang="en-US" sz="2300" dirty="0" err="1" smtClean="0">
                <a:solidFill>
                  <a:schemeClr val="tx2"/>
                </a:solidFill>
                <a:effectLst/>
                <a:latin typeface="Arial Rounded MT Bold" panose="020F0704030504030204" pitchFamily="34" charset="0"/>
              </a:rPr>
              <a:t>vikkywoofyz</a:t>
            </a:r>
            <a:r>
              <a:rPr lang="en-US" sz="2300" dirty="0" smtClean="0">
                <a:solidFill>
                  <a:schemeClr val="tx2"/>
                </a:solidFill>
                <a:effectLst/>
                <a:latin typeface="Arial Rounded MT Bold" panose="020F0704030504030204" pitchFamily="34" charset="0"/>
              </a:rPr>
              <a:t> ;</a:t>
            </a:r>
          </a:p>
          <a:p>
            <a:endParaRPr lang="en-US" sz="2300" dirty="0" smtClean="0">
              <a:solidFill>
                <a:schemeClr val="accent5">
                  <a:lumMod val="60000"/>
                  <a:lumOff val="40000"/>
                </a:schemeClr>
              </a:solidFill>
              <a:effectLst/>
              <a:latin typeface="Arial Rounded MT Bold" panose="020F0704030504030204" pitchFamily="34" charset="0"/>
            </a:endParaRPr>
          </a:p>
          <a:p>
            <a:r>
              <a:rPr lang="en-US" sz="2300" dirty="0" smtClean="0">
                <a:solidFill>
                  <a:schemeClr val="accent5">
                    <a:lumMod val="60000"/>
                    <a:lumOff val="40000"/>
                  </a:schemeClr>
                </a:solidFill>
                <a:effectLst/>
                <a:latin typeface="Arial Rounded MT Bold" panose="020F0704030504030204" pitchFamily="34" charset="0"/>
              </a:rPr>
              <a:t>SQL CREATE TABLE </a:t>
            </a:r>
            <a:r>
              <a:rPr lang="en-US" sz="2300" dirty="0" smtClean="0">
                <a:solidFill>
                  <a:schemeClr val="tx1"/>
                </a:solidFill>
                <a:effectLst/>
                <a:latin typeface="Arial Rounded MT Bold" panose="020F0704030504030204" pitchFamily="34" charset="0"/>
              </a:rPr>
              <a:t>- </a:t>
            </a:r>
            <a:r>
              <a:rPr lang="en-US" sz="2300" dirty="0" smtClean="0">
                <a:effectLst/>
                <a:latin typeface="Arial Rounded MT Bold" panose="020F0704030504030204" pitchFamily="34" charset="0"/>
              </a:rPr>
              <a:t> </a:t>
            </a:r>
            <a:r>
              <a:rPr lang="en-US" sz="2300" dirty="0" smtClean="0">
                <a:solidFill>
                  <a:schemeClr val="tx2"/>
                </a:solidFill>
                <a:effectLst/>
                <a:latin typeface="Arial Rounded MT Bold" panose="020F0704030504030204" pitchFamily="34" charset="0"/>
              </a:rPr>
              <a:t>used to  create a new table in a database.</a:t>
            </a:r>
          </a:p>
          <a:p>
            <a:pPr marL="0" indent="0">
              <a:buNone/>
            </a:pPr>
            <a:r>
              <a:rPr lang="en-US" sz="2300" dirty="0" smtClean="0">
                <a:solidFill>
                  <a:schemeClr val="tx2"/>
                </a:solidFill>
                <a:effectLst/>
                <a:latin typeface="Arial Rounded MT Bold" panose="020F0704030504030204" pitchFamily="34" charset="0"/>
              </a:rPr>
              <a:t>     - Example - CREATE TABLE Suppliers ( </a:t>
            </a:r>
            <a:r>
              <a:rPr lang="en-US" sz="2300" dirty="0" err="1" smtClean="0">
                <a:solidFill>
                  <a:schemeClr val="tx2"/>
                </a:solidFill>
                <a:effectLst/>
                <a:latin typeface="Arial Rounded MT Bold" panose="020F0704030504030204" pitchFamily="34" charset="0"/>
              </a:rPr>
              <a:t>SupplierID</a:t>
            </a:r>
            <a:r>
              <a:rPr lang="en-US" sz="2300" dirty="0" smtClean="0">
                <a:solidFill>
                  <a:schemeClr val="tx2"/>
                </a:solidFill>
                <a:effectLst/>
                <a:latin typeface="Arial Rounded MT Bold" panose="020F0704030504030204" pitchFamily="34" charset="0"/>
              </a:rPr>
              <a:t> </a:t>
            </a:r>
            <a:r>
              <a:rPr lang="en-US" sz="2300" dirty="0" err="1" smtClean="0">
                <a:solidFill>
                  <a:schemeClr val="tx2"/>
                </a:solidFill>
                <a:effectLst/>
                <a:latin typeface="Arial Rounded MT Bold" panose="020F0704030504030204" pitchFamily="34" charset="0"/>
              </a:rPr>
              <a:t>int</a:t>
            </a:r>
            <a:r>
              <a:rPr lang="en-US" sz="2300" dirty="0" smtClean="0">
                <a:solidFill>
                  <a:schemeClr val="tx2"/>
                </a:solidFill>
                <a:effectLst/>
                <a:latin typeface="Arial Rounded MT Bold" panose="020F0704030504030204" pitchFamily="34" charset="0"/>
              </a:rPr>
              <a:t>, </a:t>
            </a:r>
            <a:r>
              <a:rPr lang="en-US" sz="2300" dirty="0" err="1" smtClean="0">
                <a:solidFill>
                  <a:schemeClr val="tx2"/>
                </a:solidFill>
                <a:effectLst/>
                <a:latin typeface="Arial Rounded MT Bold" panose="020F0704030504030204" pitchFamily="34" charset="0"/>
              </a:rPr>
              <a:t>firstname</a:t>
            </a:r>
            <a:r>
              <a:rPr lang="en-US" sz="2300" dirty="0" smtClean="0">
                <a:solidFill>
                  <a:schemeClr val="tx2"/>
                </a:solidFill>
                <a:effectLst/>
                <a:latin typeface="Arial Rounded MT Bold" panose="020F0704030504030204" pitchFamily="34" charset="0"/>
              </a:rPr>
              <a:t> varchar(25),</a:t>
            </a:r>
          </a:p>
          <a:p>
            <a:pPr marL="0" indent="0">
              <a:buNone/>
            </a:pPr>
            <a:r>
              <a:rPr lang="en-US" sz="2300" dirty="0" smtClean="0">
                <a:solidFill>
                  <a:schemeClr val="tx2"/>
                </a:solidFill>
                <a:effectLst/>
                <a:latin typeface="Arial Rounded MT Bold" panose="020F0704030504030204" pitchFamily="34" charset="0"/>
              </a:rPr>
              <a:t>         </a:t>
            </a:r>
            <a:r>
              <a:rPr lang="en-US" sz="2300" dirty="0" err="1" smtClean="0">
                <a:solidFill>
                  <a:schemeClr val="tx2"/>
                </a:solidFill>
                <a:effectLst/>
                <a:latin typeface="Arial Rounded MT Bold" panose="020F0704030504030204" pitchFamily="34" charset="0"/>
              </a:rPr>
              <a:t>lastname</a:t>
            </a:r>
            <a:r>
              <a:rPr lang="en-US" sz="2300" dirty="0" smtClean="0">
                <a:solidFill>
                  <a:schemeClr val="tx2"/>
                </a:solidFill>
                <a:effectLst/>
                <a:latin typeface="Arial Rounded MT Bold" panose="020F0704030504030204" pitchFamily="34" charset="0"/>
              </a:rPr>
              <a:t> varchar(25), city varchar(25), country varchar(25) );</a:t>
            </a:r>
          </a:p>
          <a:p>
            <a:pPr marL="0" indent="0">
              <a:buNone/>
            </a:pPr>
            <a:endParaRPr lang="en-US" dirty="0" smtClean="0">
              <a:solidFill>
                <a:schemeClr val="tx1"/>
              </a:solidFill>
              <a:effectLst/>
              <a:latin typeface="Arial Rounded MT Bold" panose="020F0704030504030204" pitchFamily="34" charset="0"/>
            </a:endParaRPr>
          </a:p>
          <a:p>
            <a:endParaRPr lang="en-US" dirty="0">
              <a:effectLst/>
            </a:endParaRPr>
          </a:p>
        </p:txBody>
      </p:sp>
    </p:spTree>
    <p:extLst>
      <p:ext uri="{BB962C8B-B14F-4D97-AF65-F5344CB8AC3E}">
        <p14:creationId xmlns:p14="http://schemas.microsoft.com/office/powerpoint/2010/main" val="1156361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11868150" cy="6553200"/>
          </a:xfrm>
        </p:spPr>
        <p:txBody>
          <a:bodyPr>
            <a:normAutofit/>
          </a:bodyPr>
          <a:lstStyle/>
          <a:p>
            <a:pPr>
              <a:lnSpc>
                <a:spcPct val="150000"/>
              </a:lnSpc>
            </a:pPr>
            <a:r>
              <a:rPr lang="en-US" sz="2400" dirty="0">
                <a:solidFill>
                  <a:schemeClr val="accent4">
                    <a:lumMod val="60000"/>
                    <a:lumOff val="40000"/>
                  </a:schemeClr>
                </a:solidFill>
                <a:latin typeface="Arial Rounded MT Bold" panose="020F0704030504030204" pitchFamily="34" charset="0"/>
              </a:rPr>
              <a:t>SQL DESCRIBE STATEMENT </a:t>
            </a:r>
            <a:r>
              <a:rPr lang="en-US" sz="2400" dirty="0">
                <a:latin typeface="Arial Rounded MT Bold" panose="020F0704030504030204" pitchFamily="34" charset="0"/>
              </a:rPr>
              <a:t>- </a:t>
            </a:r>
            <a:r>
              <a:rPr lang="en-US" sz="2400" dirty="0">
                <a:effectLst/>
                <a:latin typeface="Arial Rounded MT Bold" panose="020F0704030504030204" pitchFamily="34" charset="0"/>
              </a:rPr>
              <a:t>describe is used to describe something. we can use </a:t>
            </a:r>
            <a:r>
              <a:rPr lang="en-US" sz="2400" b="1" dirty="0">
                <a:effectLst/>
                <a:latin typeface="Arial Rounded MT Bold" panose="020F0704030504030204" pitchFamily="34" charset="0"/>
              </a:rPr>
              <a:t>DESCRIBE</a:t>
            </a:r>
            <a:r>
              <a:rPr lang="en-US" sz="2400" dirty="0">
                <a:effectLst/>
                <a:latin typeface="Arial Rounded MT Bold" panose="020F0704030504030204" pitchFamily="34" charset="0"/>
              </a:rPr>
              <a:t> or </a:t>
            </a:r>
            <a:r>
              <a:rPr lang="en-US" sz="2400" b="1" dirty="0">
                <a:effectLst/>
                <a:latin typeface="Arial Rounded MT Bold" panose="020F0704030504030204" pitchFamily="34" charset="0"/>
              </a:rPr>
              <a:t>DESC </a:t>
            </a:r>
            <a:r>
              <a:rPr lang="en-US" sz="2400" dirty="0">
                <a:effectLst/>
                <a:latin typeface="Arial Rounded MT Bold" panose="020F0704030504030204" pitchFamily="34" charset="0"/>
              </a:rPr>
              <a:t>(both are the same) commands to describe the </a:t>
            </a:r>
            <a:r>
              <a:rPr lang="en-US" sz="2400" b="1" dirty="0">
                <a:effectLst/>
                <a:latin typeface="Arial Rounded MT Bold" panose="020F0704030504030204" pitchFamily="34" charset="0"/>
              </a:rPr>
              <a:t>structure</a:t>
            </a:r>
            <a:r>
              <a:rPr lang="en-US" sz="2400" dirty="0">
                <a:effectLst/>
                <a:latin typeface="Arial Rounded MT Bold" panose="020F0704030504030204" pitchFamily="34" charset="0"/>
              </a:rPr>
              <a:t> of a table.</a:t>
            </a:r>
            <a:br>
              <a:rPr lang="en-US" sz="2400" dirty="0">
                <a:effectLst/>
                <a:latin typeface="Arial Rounded MT Bold" panose="020F0704030504030204" pitchFamily="34" charset="0"/>
              </a:rPr>
            </a:br>
            <a:r>
              <a:rPr lang="en-US" sz="2400" dirty="0">
                <a:solidFill>
                  <a:schemeClr val="tx2"/>
                </a:solidFill>
                <a:effectLst/>
                <a:latin typeface="Arial Rounded MT Bold" panose="020F0704030504030204" pitchFamily="34" charset="0"/>
              </a:rPr>
              <a:t>     </a:t>
            </a:r>
            <a:r>
              <a:rPr lang="en-US" sz="2400" dirty="0" smtClean="0">
                <a:solidFill>
                  <a:schemeClr val="tx2"/>
                </a:solidFill>
                <a:effectLst/>
                <a:latin typeface="Arial Rounded MT Bold" panose="020F0704030504030204" pitchFamily="34" charset="0"/>
              </a:rPr>
              <a:t>    </a:t>
            </a:r>
            <a:r>
              <a:rPr lang="en-US" sz="2400" dirty="0" smtClean="0">
                <a:solidFill>
                  <a:schemeClr val="accent5">
                    <a:lumMod val="40000"/>
                    <a:lumOff val="60000"/>
                  </a:schemeClr>
                </a:solidFill>
                <a:effectLst/>
                <a:latin typeface="Arial Rounded MT Bold" panose="020F0704030504030204" pitchFamily="34" charset="0"/>
              </a:rPr>
              <a:t>syntax</a:t>
            </a:r>
            <a:r>
              <a:rPr lang="en-US" sz="2400" dirty="0" smtClean="0">
                <a:solidFill>
                  <a:schemeClr val="tx2"/>
                </a:solidFill>
                <a:effectLst/>
                <a:latin typeface="Arial Rounded MT Bold" panose="020F0704030504030204" pitchFamily="34" charset="0"/>
              </a:rPr>
              <a:t>   -  </a:t>
            </a:r>
            <a:r>
              <a:rPr lang="en-US" sz="2400" dirty="0">
                <a:solidFill>
                  <a:schemeClr val="tx2"/>
                </a:solidFill>
                <a:effectLst/>
                <a:latin typeface="Arial Rounded MT Bold" panose="020F0704030504030204" pitchFamily="34" charset="0"/>
              </a:rPr>
              <a:t>describe </a:t>
            </a:r>
            <a:r>
              <a:rPr lang="en-US" sz="2400" dirty="0" err="1">
                <a:solidFill>
                  <a:schemeClr val="tx2"/>
                </a:solidFill>
                <a:effectLst/>
                <a:latin typeface="Arial Rounded MT Bold" panose="020F0704030504030204" pitchFamily="34" charset="0"/>
              </a:rPr>
              <a:t>tablename</a:t>
            </a:r>
            <a:r>
              <a:rPr lang="en-US" sz="2400" dirty="0">
                <a:solidFill>
                  <a:schemeClr val="tx2"/>
                </a:solidFill>
                <a:effectLst/>
                <a:latin typeface="Arial Rounded MT Bold" panose="020F0704030504030204" pitchFamily="34" charset="0"/>
              </a:rPr>
              <a:t>;    or   </a:t>
            </a:r>
            <a:r>
              <a:rPr lang="en-US" sz="2400" dirty="0" err="1">
                <a:solidFill>
                  <a:schemeClr val="tx2"/>
                </a:solidFill>
                <a:effectLst/>
                <a:latin typeface="Arial Rounded MT Bold" panose="020F0704030504030204" pitchFamily="34" charset="0"/>
              </a:rPr>
              <a:t>desc</a:t>
            </a:r>
            <a:r>
              <a:rPr lang="en-US" sz="2400" dirty="0">
                <a:solidFill>
                  <a:schemeClr val="tx2"/>
                </a:solidFill>
                <a:effectLst/>
                <a:latin typeface="Arial Rounded MT Bold" panose="020F0704030504030204" pitchFamily="34" charset="0"/>
              </a:rPr>
              <a:t> </a:t>
            </a:r>
            <a:r>
              <a:rPr lang="en-US" sz="2400" dirty="0" err="1">
                <a:solidFill>
                  <a:schemeClr val="tx2"/>
                </a:solidFill>
                <a:effectLst/>
                <a:latin typeface="Arial Rounded MT Bold" panose="020F0704030504030204" pitchFamily="34" charset="0"/>
              </a:rPr>
              <a:t>tablename</a:t>
            </a:r>
            <a:r>
              <a:rPr lang="en-US" sz="2400" dirty="0">
                <a:solidFill>
                  <a:schemeClr val="tx2"/>
                </a:solidFill>
                <a:effectLst/>
                <a:latin typeface="Arial Rounded MT Bold" panose="020F0704030504030204" pitchFamily="34" charset="0"/>
              </a:rPr>
              <a:t>;</a:t>
            </a:r>
            <a:br>
              <a:rPr lang="en-US" sz="2400" dirty="0">
                <a:solidFill>
                  <a:schemeClr val="tx2"/>
                </a:solidFill>
                <a:effectLst/>
                <a:latin typeface="Arial Rounded MT Bold" panose="020F0704030504030204" pitchFamily="34" charset="0"/>
              </a:rPr>
            </a:br>
            <a:r>
              <a:rPr lang="en-US" sz="2400" dirty="0">
                <a:solidFill>
                  <a:schemeClr val="tx2"/>
                </a:solidFill>
                <a:effectLst/>
                <a:latin typeface="Arial Rounded MT Bold" panose="020F0704030504030204" pitchFamily="34" charset="0"/>
              </a:rPr>
              <a:t>       </a:t>
            </a:r>
            <a:r>
              <a:rPr lang="en-US" sz="2400" dirty="0" smtClean="0">
                <a:solidFill>
                  <a:schemeClr val="tx2"/>
                </a:solidFill>
                <a:effectLst/>
                <a:latin typeface="Arial Rounded MT Bold" panose="020F0704030504030204" pitchFamily="34" charset="0"/>
              </a:rPr>
              <a:t> </a:t>
            </a:r>
            <a:r>
              <a:rPr lang="en-US" sz="2400" dirty="0" smtClean="0">
                <a:solidFill>
                  <a:schemeClr val="accent5">
                    <a:lumMod val="40000"/>
                    <a:lumOff val="60000"/>
                  </a:schemeClr>
                </a:solidFill>
                <a:effectLst/>
                <a:latin typeface="Arial Rounded MT Bold" panose="020F0704030504030204" pitchFamily="34" charset="0"/>
              </a:rPr>
              <a:t>example</a:t>
            </a:r>
            <a:r>
              <a:rPr lang="en-US" sz="2400" dirty="0" smtClean="0">
                <a:solidFill>
                  <a:schemeClr val="tx2"/>
                </a:solidFill>
                <a:effectLst/>
                <a:latin typeface="Arial Rounded MT Bold" panose="020F0704030504030204" pitchFamily="34" charset="0"/>
              </a:rPr>
              <a:t> </a:t>
            </a:r>
            <a:r>
              <a:rPr lang="en-US" sz="2400" dirty="0" smtClean="0">
                <a:solidFill>
                  <a:schemeClr val="accent5">
                    <a:lumMod val="40000"/>
                    <a:lumOff val="60000"/>
                  </a:schemeClr>
                </a:solidFill>
                <a:effectLst/>
                <a:latin typeface="Arial Rounded MT Bold" panose="020F0704030504030204" pitchFamily="34" charset="0"/>
              </a:rPr>
              <a:t> </a:t>
            </a:r>
            <a:r>
              <a:rPr lang="en-US" sz="2400" dirty="0" smtClean="0">
                <a:solidFill>
                  <a:schemeClr val="tx2"/>
                </a:solidFill>
                <a:effectLst/>
                <a:latin typeface="Arial Rounded MT Bold" panose="020F0704030504030204" pitchFamily="34" charset="0"/>
              </a:rPr>
              <a:t>- describe </a:t>
            </a:r>
            <a:r>
              <a:rPr lang="en-US" sz="2400" dirty="0" err="1">
                <a:solidFill>
                  <a:schemeClr val="tx2"/>
                </a:solidFill>
                <a:effectLst/>
                <a:latin typeface="Arial Rounded MT Bold" panose="020F0704030504030204" pitchFamily="34" charset="0"/>
              </a:rPr>
              <a:t>Student_info</a:t>
            </a:r>
            <a:r>
              <a:rPr lang="en-US" sz="2400" dirty="0" smtClean="0">
                <a:solidFill>
                  <a:schemeClr val="tx2"/>
                </a:solidFill>
                <a:effectLst/>
                <a:latin typeface="Arial Rounded MT Bold" panose="020F0704030504030204" pitchFamily="34" charset="0"/>
              </a:rPr>
              <a:t>; </a:t>
            </a:r>
            <a:br>
              <a:rPr lang="en-US" sz="2400" dirty="0" smtClean="0">
                <a:solidFill>
                  <a:schemeClr val="tx2"/>
                </a:solidFill>
                <a:effectLst/>
                <a:latin typeface="Arial Rounded MT Bold" panose="020F0704030504030204" pitchFamily="34" charset="0"/>
              </a:rPr>
            </a:br>
            <a:r>
              <a:rPr lang="en-US" sz="2400" dirty="0">
                <a:solidFill>
                  <a:schemeClr val="tx2"/>
                </a:solidFill>
                <a:effectLst/>
                <a:latin typeface="Arial Rounded MT Bold" panose="020F0704030504030204" pitchFamily="34" charset="0"/>
              </a:rPr>
              <a:t/>
            </a:r>
            <a:br>
              <a:rPr lang="en-US" sz="2400" dirty="0">
                <a:solidFill>
                  <a:schemeClr val="tx2"/>
                </a:solidFill>
                <a:effectLst/>
                <a:latin typeface="Arial Rounded MT Bold" panose="020F0704030504030204" pitchFamily="34" charset="0"/>
              </a:rPr>
            </a:br>
            <a:r>
              <a:rPr lang="en-US" sz="2400" dirty="0" smtClean="0">
                <a:solidFill>
                  <a:schemeClr val="tx2"/>
                </a:solidFill>
                <a:effectLst/>
                <a:latin typeface="Arial Rounded MT Bold" panose="020F0704030504030204" pitchFamily="34" charset="0"/>
              </a:rPr>
              <a:t/>
            </a:r>
            <a:br>
              <a:rPr lang="en-US" sz="2400" dirty="0" smtClean="0">
                <a:solidFill>
                  <a:schemeClr val="tx2"/>
                </a:solidFill>
                <a:effectLst/>
                <a:latin typeface="Arial Rounded MT Bold" panose="020F0704030504030204" pitchFamily="34" charset="0"/>
              </a:rPr>
            </a:br>
            <a:r>
              <a:rPr lang="en-US" sz="2400" dirty="0">
                <a:solidFill>
                  <a:schemeClr val="tx2"/>
                </a:solidFill>
                <a:effectLst/>
                <a:latin typeface="Arial Rounded MT Bold" panose="020F0704030504030204" pitchFamily="34" charset="0"/>
              </a:rPr>
              <a:t/>
            </a:r>
            <a:br>
              <a:rPr lang="en-US" sz="2400" dirty="0">
                <a:solidFill>
                  <a:schemeClr val="tx2"/>
                </a:solidFill>
                <a:effectLst/>
                <a:latin typeface="Arial Rounded MT Bold" panose="020F0704030504030204" pitchFamily="34" charset="0"/>
              </a:rPr>
            </a:b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3961558"/>
            <a:ext cx="7229715" cy="1877330"/>
          </a:xfrm>
          <a:prstGeom prst="rect">
            <a:avLst/>
          </a:prstGeom>
        </p:spPr>
      </p:pic>
    </p:spTree>
    <p:extLst>
      <p:ext uri="{BB962C8B-B14F-4D97-AF65-F5344CB8AC3E}">
        <p14:creationId xmlns:p14="http://schemas.microsoft.com/office/powerpoint/2010/main" val="2871125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8684"/>
            <a:ext cx="9905998"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278969" y="356461"/>
            <a:ext cx="11670224" cy="6183824"/>
          </a:xfrm>
        </p:spPr>
        <p:txBody>
          <a:bodyPr>
            <a:normAutofit/>
          </a:bodyPr>
          <a:lstStyle/>
          <a:p>
            <a:pPr>
              <a:lnSpc>
                <a:spcPct val="200000"/>
              </a:lnSpc>
            </a:pPr>
            <a:r>
              <a:rPr lang="en-US" sz="2300" dirty="0" smtClean="0">
                <a:solidFill>
                  <a:schemeClr val="accent5">
                    <a:lumMod val="40000"/>
                    <a:lumOff val="60000"/>
                  </a:schemeClr>
                </a:solidFill>
                <a:latin typeface="Arial Rounded MT Bold" panose="020F0704030504030204" pitchFamily="34" charset="0"/>
              </a:rPr>
              <a:t>SQL DROP TABLE </a:t>
            </a:r>
            <a:r>
              <a:rPr lang="en-US" sz="2300" dirty="0" smtClean="0">
                <a:latin typeface="Arial Rounded MT Bold" panose="020F0704030504030204" pitchFamily="34" charset="0"/>
              </a:rPr>
              <a:t>-  statement is used to delete an existing table in a database;</a:t>
            </a:r>
          </a:p>
          <a:p>
            <a:pPr marL="0" indent="0">
              <a:lnSpc>
                <a:spcPct val="200000"/>
              </a:lnSpc>
              <a:buNone/>
            </a:pPr>
            <a:r>
              <a:rPr lang="en-US" sz="2300" dirty="0" smtClean="0">
                <a:latin typeface="Arial Rounded MT Bold" panose="020F0704030504030204" pitchFamily="34" charset="0"/>
              </a:rPr>
              <a:t>       syntax -  drop </a:t>
            </a:r>
            <a:r>
              <a:rPr lang="en-US" sz="2300" dirty="0" err="1" smtClean="0">
                <a:latin typeface="Arial Rounded MT Bold" panose="020F0704030504030204" pitchFamily="34" charset="0"/>
              </a:rPr>
              <a:t>tablename</a:t>
            </a:r>
            <a:r>
              <a:rPr lang="en-US" sz="2300" dirty="0" smtClean="0">
                <a:latin typeface="Arial Rounded MT Bold" panose="020F0704030504030204" pitchFamily="34" charset="0"/>
              </a:rPr>
              <a:t>;</a:t>
            </a:r>
          </a:p>
          <a:p>
            <a:pPr marL="0" indent="0">
              <a:lnSpc>
                <a:spcPct val="200000"/>
              </a:lnSpc>
              <a:buNone/>
            </a:pPr>
            <a:r>
              <a:rPr lang="en-US" sz="2300" dirty="0">
                <a:latin typeface="Arial Rounded MT Bold" panose="020F0704030504030204" pitchFamily="34" charset="0"/>
              </a:rPr>
              <a:t> </a:t>
            </a:r>
            <a:r>
              <a:rPr lang="en-US" sz="2300" dirty="0" smtClean="0">
                <a:latin typeface="Arial Rounded MT Bold" panose="020F0704030504030204" pitchFamily="34" charset="0"/>
              </a:rPr>
              <a:t>      example -  drop table suppliers;</a:t>
            </a:r>
            <a:endParaRPr lang="en-US" sz="2300" dirty="0">
              <a:latin typeface="Arial Rounded MT Bold" panose="020F0704030504030204" pitchFamily="34" charset="0"/>
            </a:endParaRPr>
          </a:p>
        </p:txBody>
      </p:sp>
    </p:spTree>
    <p:extLst>
      <p:ext uri="{BB962C8B-B14F-4D97-AF65-F5344CB8AC3E}">
        <p14:creationId xmlns:p14="http://schemas.microsoft.com/office/powerpoint/2010/main" val="3917083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09550"/>
            <a:ext cx="11715749" cy="6419850"/>
          </a:xfrm>
        </p:spPr>
        <p:txBody>
          <a:bodyPr>
            <a:normAutofit/>
          </a:bodyPr>
          <a:lstStyle/>
          <a:p>
            <a:pPr>
              <a:lnSpc>
                <a:spcPct val="150000"/>
              </a:lnSpc>
            </a:pPr>
            <a:r>
              <a:rPr lang="en-US" sz="2400" dirty="0">
                <a:solidFill>
                  <a:schemeClr val="accent4">
                    <a:lumMod val="60000"/>
                    <a:lumOff val="40000"/>
                  </a:schemeClr>
                </a:solidFill>
                <a:latin typeface="Arial Rounded MT Bold" panose="020F0704030504030204" pitchFamily="34" charset="0"/>
              </a:rPr>
              <a:t>SQL ALTER TABLE ( </a:t>
            </a:r>
            <a:r>
              <a:rPr lang="en-US" sz="2400" dirty="0" smtClean="0">
                <a:solidFill>
                  <a:schemeClr val="accent4">
                    <a:lumMod val="60000"/>
                    <a:lumOff val="40000"/>
                  </a:schemeClr>
                </a:solidFill>
                <a:latin typeface="Arial Rounded MT Bold" panose="020F0704030504030204" pitchFamily="34" charset="0"/>
              </a:rPr>
              <a:t>drop column </a:t>
            </a:r>
            <a:r>
              <a:rPr lang="en-US" sz="2400" dirty="0">
                <a:solidFill>
                  <a:schemeClr val="accent4">
                    <a:lumMod val="60000"/>
                    <a:lumOff val="40000"/>
                  </a:schemeClr>
                </a:solidFill>
                <a:latin typeface="Arial Rounded MT Bold" panose="020F0704030504030204" pitchFamily="34" charset="0"/>
              </a:rPr>
              <a:t>) </a:t>
            </a:r>
            <a:r>
              <a:rPr lang="en-US" sz="2400" dirty="0">
                <a:latin typeface="Arial Rounded MT Bold" panose="020F0704030504030204" pitchFamily="34" charset="0"/>
              </a:rPr>
              <a:t>- used to add , delete or modify columns in a table.</a:t>
            </a:r>
            <a:br>
              <a:rPr lang="en-US" sz="2400" dirty="0">
                <a:latin typeface="Arial Rounded MT Bold" panose="020F0704030504030204" pitchFamily="34" charset="0"/>
              </a:rPr>
            </a:br>
            <a:r>
              <a:rPr lang="en-US" sz="2400" dirty="0">
                <a:latin typeface="Arial Rounded MT Bold" panose="020F0704030504030204" pitchFamily="34" charset="0"/>
              </a:rPr>
              <a:t>          </a:t>
            </a:r>
            <a:r>
              <a:rPr lang="en-US" sz="2400" dirty="0">
                <a:solidFill>
                  <a:schemeClr val="accent5">
                    <a:lumMod val="40000"/>
                    <a:lumOff val="60000"/>
                  </a:schemeClr>
                </a:solidFill>
                <a:latin typeface="Arial Rounded MT Bold" panose="020F0704030504030204" pitchFamily="34" charset="0"/>
              </a:rPr>
              <a:t>Syntax</a:t>
            </a:r>
            <a:r>
              <a:rPr lang="en-US" sz="2400" dirty="0">
                <a:latin typeface="Arial Rounded MT Bold" panose="020F0704030504030204" pitchFamily="34" charset="0"/>
              </a:rPr>
              <a:t>  - alter table </a:t>
            </a:r>
            <a:r>
              <a:rPr lang="en-US" sz="2400" dirty="0" err="1">
                <a:latin typeface="Arial Rounded MT Bold" panose="020F0704030504030204" pitchFamily="34" charset="0"/>
              </a:rPr>
              <a:t>tablename</a:t>
            </a:r>
            <a:r>
              <a:rPr lang="en-US" sz="2400" dirty="0">
                <a:latin typeface="Arial Rounded MT Bold" panose="020F0704030504030204" pitchFamily="34" charset="0"/>
              </a:rPr>
              <a:t>  </a:t>
            </a:r>
            <a:br>
              <a:rPr lang="en-US" sz="2400" dirty="0">
                <a:latin typeface="Arial Rounded MT Bold" panose="020F0704030504030204" pitchFamily="34" charset="0"/>
              </a:rPr>
            </a:br>
            <a:r>
              <a:rPr lang="en-US" sz="2400" dirty="0">
                <a:latin typeface="Arial Rounded MT Bold" panose="020F0704030504030204" pitchFamily="34" charset="0"/>
              </a:rPr>
              <a:t>                           </a:t>
            </a:r>
            <a:r>
              <a:rPr lang="en-US" sz="2400" dirty="0" smtClean="0">
                <a:latin typeface="Arial Rounded MT Bold" panose="020F0704030504030204" pitchFamily="34" charset="0"/>
              </a:rPr>
              <a:t>drop gender ;</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latin typeface="Arial Rounded MT Bold" panose="020F0704030504030204" pitchFamily="34" charset="0"/>
              </a:rPr>
              <a:t>          </a:t>
            </a:r>
            <a:r>
              <a:rPr lang="en-US" sz="2400" dirty="0">
                <a:solidFill>
                  <a:schemeClr val="accent5">
                    <a:lumMod val="40000"/>
                    <a:lumOff val="60000"/>
                  </a:schemeClr>
                </a:solidFill>
                <a:latin typeface="Arial Rounded MT Bold" panose="020F0704030504030204" pitchFamily="34" charset="0"/>
              </a:rPr>
              <a:t>Example</a:t>
            </a:r>
            <a:r>
              <a:rPr lang="en-US" sz="2400" dirty="0">
                <a:latin typeface="Arial Rounded MT Bold" panose="020F0704030504030204" pitchFamily="34" charset="0"/>
              </a:rPr>
              <a:t> - </a:t>
            </a:r>
            <a:r>
              <a:rPr lang="en-US" sz="2400" dirty="0">
                <a:effectLst/>
                <a:latin typeface="Arial Rounded MT Bold" panose="020F0704030504030204" pitchFamily="34" charset="0"/>
              </a:rPr>
              <a:t>alter table </a:t>
            </a:r>
            <a:r>
              <a:rPr lang="en-US" sz="2400" dirty="0" err="1" smtClean="0">
                <a:solidFill>
                  <a:schemeClr val="accent5">
                    <a:lumMod val="40000"/>
                    <a:lumOff val="60000"/>
                  </a:schemeClr>
                </a:solidFill>
                <a:effectLst/>
                <a:latin typeface="Arial Rounded MT Bold" panose="020F0704030504030204" pitchFamily="34" charset="0"/>
              </a:rPr>
              <a:t>emp_det</a:t>
            </a:r>
            <a:r>
              <a:rPr lang="en-US" sz="2400" dirty="0" smtClean="0">
                <a:effectLst/>
                <a:latin typeface="Arial Rounded MT Bold" panose="020F0704030504030204" pitchFamily="34" charset="0"/>
              </a:rPr>
              <a:t> </a:t>
            </a:r>
            <a:r>
              <a:rPr lang="en-US" sz="2400" dirty="0">
                <a:effectLst/>
                <a:latin typeface="Arial Rounded MT Bold" panose="020F0704030504030204" pitchFamily="34" charset="0"/>
              </a:rPr>
              <a:t>drop </a:t>
            </a:r>
            <a:r>
              <a:rPr lang="en-US" sz="2400" dirty="0" smtClean="0">
                <a:effectLst/>
                <a:latin typeface="Arial Rounded MT Bold" panose="020F0704030504030204" pitchFamily="34" charset="0"/>
              </a:rPr>
              <a:t>income;</a:t>
            </a:r>
            <a:br>
              <a:rPr lang="en-US" sz="2400" dirty="0" smtClean="0">
                <a:effectLst/>
                <a:latin typeface="Arial Rounded MT Bold" panose="020F0704030504030204" pitchFamily="34" charset="0"/>
              </a:rPr>
            </a:br>
            <a:r>
              <a:rPr lang="en-US" sz="2400" dirty="0" smtClean="0">
                <a:effectLst/>
                <a:latin typeface="Arial Rounded MT Bold" panose="020F0704030504030204" pitchFamily="34" charset="0"/>
              </a:rPr>
              <a:t/>
            </a:r>
            <a:br>
              <a:rPr lang="en-US" sz="2400" dirty="0" smtClean="0">
                <a:effectLst/>
                <a:latin typeface="Arial Rounded MT Bold" panose="020F0704030504030204" pitchFamily="34" charset="0"/>
              </a:rPr>
            </a:br>
            <a:r>
              <a:rPr lang="en-US" sz="2400" dirty="0">
                <a:effectLst/>
                <a:latin typeface="Arial Rounded MT Bold" panose="020F0704030504030204" pitchFamily="34" charset="0"/>
              </a:rPr>
              <a:t/>
            </a:r>
            <a:br>
              <a:rPr lang="en-US" sz="2400" dirty="0">
                <a:effectLst/>
                <a:latin typeface="Arial Rounded MT Bold" panose="020F0704030504030204" pitchFamily="34" charset="0"/>
              </a:rPr>
            </a:br>
            <a:r>
              <a:rPr lang="en-US" sz="2400" dirty="0" smtClean="0">
                <a:effectLst/>
                <a:latin typeface="Arial Rounded MT Bold" panose="020F0704030504030204" pitchFamily="34" charset="0"/>
              </a:rPr>
              <a:t/>
            </a:r>
            <a:br>
              <a:rPr lang="en-US" sz="2400" dirty="0" smtClean="0">
                <a:effectLst/>
                <a:latin typeface="Arial Rounded MT Bold" panose="020F0704030504030204" pitchFamily="34" charset="0"/>
              </a:rPr>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970119"/>
            <a:ext cx="7797225" cy="2449731"/>
          </a:xfrm>
          <a:prstGeom prst="rect">
            <a:avLst/>
          </a:prstGeom>
        </p:spPr>
      </p:pic>
    </p:spTree>
    <p:extLst>
      <p:ext uri="{BB962C8B-B14F-4D97-AF65-F5344CB8AC3E}">
        <p14:creationId xmlns:p14="http://schemas.microsoft.com/office/powerpoint/2010/main" val="49117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1450"/>
            <a:ext cx="11753850" cy="6515100"/>
          </a:xfrm>
        </p:spPr>
        <p:txBody>
          <a:bodyPr>
            <a:normAutofit/>
          </a:bodyPr>
          <a:lstStyle/>
          <a:p>
            <a:pPr>
              <a:lnSpc>
                <a:spcPct val="150000"/>
              </a:lnSpc>
            </a:pPr>
            <a:r>
              <a:rPr lang="en-US" sz="2500" dirty="0">
                <a:effectLst/>
                <a:latin typeface="Arial Rounded MT Bold" panose="020F0704030504030204" pitchFamily="34" charset="0"/>
              </a:rPr>
              <a:t/>
            </a:r>
            <a:br>
              <a:rPr lang="en-US" sz="2500" dirty="0">
                <a:effectLst/>
                <a:latin typeface="Arial Rounded MT Bold" panose="020F0704030504030204" pitchFamily="34" charset="0"/>
              </a:rPr>
            </a:br>
            <a:r>
              <a:rPr lang="en-US" sz="2500" dirty="0">
                <a:solidFill>
                  <a:schemeClr val="accent4">
                    <a:lumMod val="60000"/>
                    <a:lumOff val="40000"/>
                  </a:schemeClr>
                </a:solidFill>
                <a:latin typeface="Arial Rounded MT Bold" panose="020F0704030504030204" pitchFamily="34" charset="0"/>
              </a:rPr>
              <a:t>SQL ALTER TABLE ( </a:t>
            </a:r>
            <a:r>
              <a:rPr lang="en-US" sz="2500" dirty="0" smtClean="0">
                <a:solidFill>
                  <a:schemeClr val="accent4">
                    <a:lumMod val="60000"/>
                    <a:lumOff val="40000"/>
                  </a:schemeClr>
                </a:solidFill>
                <a:latin typeface="Arial Rounded MT Bold" panose="020F0704030504030204" pitchFamily="34" charset="0"/>
              </a:rPr>
              <a:t>add COLUMN </a:t>
            </a:r>
            <a:r>
              <a:rPr lang="en-US" sz="2500" dirty="0">
                <a:solidFill>
                  <a:schemeClr val="accent4">
                    <a:lumMod val="60000"/>
                    <a:lumOff val="40000"/>
                  </a:schemeClr>
                </a:solidFill>
                <a:latin typeface="Arial Rounded MT Bold" panose="020F0704030504030204" pitchFamily="34" charset="0"/>
              </a:rPr>
              <a:t>) -</a:t>
            </a:r>
            <a:r>
              <a:rPr lang="en-US" sz="2500" dirty="0" smtClean="0">
                <a:solidFill>
                  <a:schemeClr val="accent4">
                    <a:lumMod val="60000"/>
                    <a:lumOff val="40000"/>
                  </a:schemeClr>
                </a:solidFill>
                <a:latin typeface="Arial Rounded MT Bold" panose="020F0704030504030204" pitchFamily="34" charset="0"/>
              </a:rPr>
              <a:t> </a:t>
            </a:r>
            <a:r>
              <a:rPr lang="en-US" sz="2500" dirty="0" smtClean="0">
                <a:solidFill>
                  <a:schemeClr val="tx2"/>
                </a:solidFill>
                <a:latin typeface="Arial Rounded MT Bold" panose="020F0704030504030204" pitchFamily="34" charset="0"/>
              </a:rPr>
              <a:t>used to add a column</a:t>
            </a:r>
            <a:r>
              <a:rPr lang="en-US" sz="2500" dirty="0">
                <a:solidFill>
                  <a:schemeClr val="accent4">
                    <a:lumMod val="60000"/>
                    <a:lumOff val="40000"/>
                  </a:schemeClr>
                </a:solidFill>
                <a:latin typeface="Arial Rounded MT Bold" panose="020F0704030504030204" pitchFamily="34" charset="0"/>
              </a:rPr>
              <a:t/>
            </a:r>
            <a:br>
              <a:rPr lang="en-US" sz="2500" dirty="0">
                <a:solidFill>
                  <a:schemeClr val="accent4">
                    <a:lumMod val="60000"/>
                    <a:lumOff val="40000"/>
                  </a:schemeClr>
                </a:solidFill>
                <a:latin typeface="Arial Rounded MT Bold" panose="020F0704030504030204" pitchFamily="34" charset="0"/>
              </a:rPr>
            </a:br>
            <a:r>
              <a:rPr lang="en-US" sz="2500" dirty="0">
                <a:latin typeface="Arial Rounded MT Bold" panose="020F0704030504030204" pitchFamily="34" charset="0"/>
              </a:rPr>
              <a:t> </a:t>
            </a:r>
            <a:r>
              <a:rPr lang="en-US" sz="2500" dirty="0" smtClean="0">
                <a:latin typeface="Arial Rounded MT Bold" panose="020F0704030504030204" pitchFamily="34" charset="0"/>
              </a:rPr>
              <a:t> </a:t>
            </a:r>
            <a:r>
              <a:rPr lang="en-US" sz="2500" dirty="0">
                <a:latin typeface="Arial Rounded MT Bold" panose="020F0704030504030204" pitchFamily="34" charset="0"/>
              </a:rPr>
              <a:t>Syntax  - alter table </a:t>
            </a:r>
            <a:r>
              <a:rPr lang="en-US" sz="2500" dirty="0" err="1">
                <a:latin typeface="Arial Rounded MT Bold" panose="020F0704030504030204" pitchFamily="34" charset="0"/>
              </a:rPr>
              <a:t>tablename</a:t>
            </a:r>
            <a:r>
              <a:rPr lang="en-US" sz="2500" dirty="0">
                <a:latin typeface="Arial Rounded MT Bold" panose="020F0704030504030204" pitchFamily="34" charset="0"/>
              </a:rPr>
              <a:t/>
            </a:r>
            <a:br>
              <a:rPr lang="en-US" sz="2500" dirty="0">
                <a:latin typeface="Arial Rounded MT Bold" panose="020F0704030504030204" pitchFamily="34" charset="0"/>
              </a:rPr>
            </a:br>
            <a:r>
              <a:rPr lang="en-US" sz="2500" dirty="0">
                <a:latin typeface="Arial Rounded MT Bold" panose="020F0704030504030204" pitchFamily="34" charset="0"/>
              </a:rPr>
              <a:t>                      </a:t>
            </a:r>
            <a:r>
              <a:rPr lang="en-US" sz="2500" dirty="0" smtClean="0">
                <a:latin typeface="Arial Rounded MT Bold" panose="020F0704030504030204" pitchFamily="34" charset="0"/>
              </a:rPr>
              <a:t>add column name after </a:t>
            </a:r>
            <a:r>
              <a:rPr lang="en-US" sz="2500" dirty="0" err="1">
                <a:latin typeface="Arial Rounded MT Bold" panose="020F0704030504030204" pitchFamily="34" charset="0"/>
              </a:rPr>
              <a:t>columnname</a:t>
            </a:r>
            <a:r>
              <a:rPr lang="en-US" sz="2500" dirty="0">
                <a:latin typeface="Arial Rounded MT Bold" panose="020F0704030504030204" pitchFamily="34" charset="0"/>
              </a:rPr>
              <a:t>;</a:t>
            </a:r>
            <a:br>
              <a:rPr lang="en-US" sz="2500" dirty="0">
                <a:latin typeface="Arial Rounded MT Bold" panose="020F0704030504030204" pitchFamily="34" charset="0"/>
              </a:rPr>
            </a:br>
            <a:r>
              <a:rPr lang="en-US" sz="2500" dirty="0">
                <a:latin typeface="Arial Rounded MT Bold" panose="020F0704030504030204" pitchFamily="34" charset="0"/>
              </a:rPr>
              <a:t>   </a:t>
            </a:r>
            <a:r>
              <a:rPr lang="en-US" sz="2500" dirty="0" smtClean="0">
                <a:latin typeface="Arial Rounded MT Bold" panose="020F0704030504030204" pitchFamily="34" charset="0"/>
              </a:rPr>
              <a:t>Example </a:t>
            </a:r>
            <a:r>
              <a:rPr lang="en-US" sz="2500" dirty="0">
                <a:latin typeface="Arial Rounded MT Bold" panose="020F0704030504030204" pitchFamily="34" charset="0"/>
              </a:rPr>
              <a:t>- </a:t>
            </a:r>
            <a:r>
              <a:rPr lang="en-US" sz="2500" dirty="0">
                <a:effectLst/>
                <a:latin typeface="Arial Rounded MT Bold" panose="020F0704030504030204" pitchFamily="34" charset="0"/>
              </a:rPr>
              <a:t>alter table </a:t>
            </a:r>
            <a:r>
              <a:rPr lang="en-US" sz="2500" dirty="0" err="1">
                <a:effectLst/>
                <a:latin typeface="Arial Rounded MT Bold" panose="020F0704030504030204" pitchFamily="34" charset="0"/>
              </a:rPr>
              <a:t>emp_det</a:t>
            </a:r>
            <a:r>
              <a:rPr lang="en-US" sz="2500" dirty="0">
                <a:effectLst/>
                <a:latin typeface="Arial Rounded MT Bold" panose="020F0704030504030204" pitchFamily="34" charset="0"/>
              </a:rPr>
              <a:t> add income after </a:t>
            </a:r>
            <a:r>
              <a:rPr lang="en-US" sz="2500" dirty="0" err="1">
                <a:effectLst/>
                <a:latin typeface="Arial Rounded MT Bold" panose="020F0704030504030204" pitchFamily="34" charset="0"/>
              </a:rPr>
              <a:t>city_state</a:t>
            </a:r>
            <a:r>
              <a:rPr lang="en-US" sz="2500" dirty="0" smtClean="0">
                <a:effectLst/>
                <a:latin typeface="Arial Rounded MT Bold" panose="020F0704030504030204" pitchFamily="34" charset="0"/>
              </a:rPr>
              <a:t>;</a:t>
            </a:r>
            <a:br>
              <a:rPr lang="en-US" sz="2500" dirty="0" smtClean="0">
                <a:effectLst/>
                <a:latin typeface="Arial Rounded MT Bold" panose="020F0704030504030204" pitchFamily="34" charset="0"/>
              </a:rPr>
            </a:br>
            <a:r>
              <a:rPr lang="en-US" sz="2500" dirty="0">
                <a:effectLst/>
                <a:latin typeface="Arial Rounded MT Bold" panose="020F0704030504030204" pitchFamily="34" charset="0"/>
              </a:rPr>
              <a:t/>
            </a:r>
            <a:br>
              <a:rPr lang="en-US" sz="2500" dirty="0">
                <a:effectLst/>
                <a:latin typeface="Arial Rounded MT Bold" panose="020F0704030504030204" pitchFamily="34" charset="0"/>
              </a:rPr>
            </a:br>
            <a:r>
              <a:rPr lang="en-US" sz="2500" dirty="0" smtClean="0">
                <a:effectLst/>
                <a:latin typeface="Arial Rounded MT Bold" panose="020F0704030504030204" pitchFamily="34" charset="0"/>
              </a:rPr>
              <a:t/>
            </a:r>
            <a:br>
              <a:rPr lang="en-US" sz="2500" dirty="0" smtClean="0">
                <a:effectLst/>
                <a:latin typeface="Arial Rounded MT Bold" panose="020F0704030504030204" pitchFamily="34" charset="0"/>
              </a:rPr>
            </a:br>
            <a:r>
              <a:rPr lang="en-US" sz="2500" dirty="0">
                <a:effectLst/>
                <a:latin typeface="Arial Rounded MT Bold" panose="020F0704030504030204" pitchFamily="34" charset="0"/>
              </a:rPr>
              <a:t/>
            </a:r>
            <a:br>
              <a:rPr lang="en-US" sz="2500" dirty="0">
                <a:effectLst/>
                <a:latin typeface="Arial Rounded MT Bold" panose="020F0704030504030204" pitchFamily="34" charset="0"/>
              </a:rPr>
            </a:br>
            <a:r>
              <a:rPr lang="en-US" sz="2500" dirty="0" smtClean="0">
                <a:effectLst/>
                <a:latin typeface="Arial Rounded MT Bold" panose="020F0704030504030204" pitchFamily="34" charset="0"/>
              </a:rPr>
              <a:t/>
            </a:r>
            <a:br>
              <a:rPr lang="en-US" sz="2500" dirty="0" smtClean="0">
                <a:effectLst/>
                <a:latin typeface="Arial Rounded MT Bold" panose="020F0704030504030204" pitchFamily="34" charset="0"/>
              </a:rPr>
            </a:br>
            <a:r>
              <a:rPr lang="en-US" sz="2500" dirty="0">
                <a:effectLst/>
                <a:latin typeface="Arial Rounded MT Bold" panose="020F0704030504030204" pitchFamily="34" charset="0"/>
              </a:rPr>
              <a:t/>
            </a:r>
            <a:br>
              <a:rPr lang="en-US" sz="2500" dirty="0">
                <a:effectLst/>
                <a:latin typeface="Arial Rounded MT Bold" panose="020F0704030504030204" pitchFamily="34" charset="0"/>
              </a:rPr>
            </a:br>
            <a:endParaRPr lang="en-US" sz="2500"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71" y="3429000"/>
            <a:ext cx="10215779" cy="2954717"/>
          </a:xfrm>
          <a:prstGeom prst="rect">
            <a:avLst/>
          </a:prstGeom>
        </p:spPr>
      </p:pic>
    </p:spTree>
    <p:extLst>
      <p:ext uri="{BB962C8B-B14F-4D97-AF65-F5344CB8AC3E}">
        <p14:creationId xmlns:p14="http://schemas.microsoft.com/office/powerpoint/2010/main" val="185655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46" y="113655"/>
            <a:ext cx="7289665" cy="738753"/>
          </a:xfrm>
        </p:spPr>
        <p:txBody>
          <a:bodyPr>
            <a:normAutofit/>
          </a:bodyPr>
          <a:lstStyle/>
          <a:p>
            <a:r>
              <a:rPr lang="en-US" sz="4000" dirty="0" smtClean="0"/>
              <a:t>SQL INSERT INTO STATEMENT</a:t>
            </a:r>
            <a:endParaRPr lang="en-US" sz="4000" dirty="0"/>
          </a:p>
        </p:txBody>
      </p:sp>
      <p:sp>
        <p:nvSpPr>
          <p:cNvPr id="3" name="Content Placeholder 2"/>
          <p:cNvSpPr>
            <a:spLocks noGrp="1"/>
          </p:cNvSpPr>
          <p:nvPr>
            <p:ph idx="1"/>
          </p:nvPr>
        </p:nvSpPr>
        <p:spPr>
          <a:xfrm>
            <a:off x="263472" y="852409"/>
            <a:ext cx="11608230" cy="5641382"/>
          </a:xfrm>
        </p:spPr>
        <p:txBody>
          <a:bodyPr>
            <a:noAutofit/>
          </a:bodyPr>
          <a:lstStyle/>
          <a:p>
            <a:pPr>
              <a:lnSpc>
                <a:spcPct val="160000"/>
              </a:lnSpc>
            </a:pPr>
            <a:r>
              <a:rPr lang="en-US" dirty="0" smtClean="0">
                <a:latin typeface="Arial Rounded MT Bold" panose="020F0704030504030204" pitchFamily="34" charset="0"/>
                <a:cs typeface="Arial" panose="020B0604020202020204" pitchFamily="34" charset="0"/>
              </a:rPr>
              <a:t>The insert into statement is used to insert new records in a table</a:t>
            </a:r>
          </a:p>
          <a:p>
            <a:pPr>
              <a:lnSpc>
                <a:spcPct val="160000"/>
              </a:lnSpc>
            </a:pP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Syntax</a:t>
            </a:r>
            <a:r>
              <a:rPr lang="en-US" dirty="0" smtClean="0">
                <a:latin typeface="Arial Rounded MT Bold" panose="020F0704030504030204" pitchFamily="34" charset="0"/>
                <a:cs typeface="Arial" panose="020B0604020202020204" pitchFamily="34" charset="0"/>
              </a:rPr>
              <a:t> – it is possible to write the insert into statement in two ways :</a:t>
            </a:r>
          </a:p>
          <a:p>
            <a:pPr marL="0" indent="0">
              <a:lnSpc>
                <a:spcPct val="160000"/>
              </a:lnSpc>
              <a:buNone/>
            </a:pPr>
            <a:r>
              <a:rPr lang="en-US" dirty="0" smtClean="0">
                <a:latin typeface="Arial Rounded MT Bold" panose="020F0704030504030204" pitchFamily="34" charset="0"/>
                <a:cs typeface="Arial" panose="020B0604020202020204" pitchFamily="34" charset="0"/>
              </a:rPr>
              <a:t>      1. Specify both the column names and the values to be inserted:</a:t>
            </a:r>
          </a:p>
          <a:p>
            <a:pPr marL="0" indent="0">
              <a:buNone/>
            </a:pPr>
            <a:r>
              <a:rPr lang="en-US" dirty="0">
                <a:latin typeface="Arial Rounded MT Bold" panose="020F0704030504030204" pitchFamily="34" charset="0"/>
                <a:cs typeface="Arial" panose="020B0604020202020204" pitchFamily="34" charset="0"/>
              </a:rPr>
              <a:t> </a:t>
            </a:r>
            <a:r>
              <a:rPr lang="en-US" dirty="0" smtClean="0">
                <a:latin typeface="Arial Rounded MT Bold" panose="020F0704030504030204" pitchFamily="34" charset="0"/>
                <a:cs typeface="Arial" panose="020B0604020202020204" pitchFamily="34" charset="0"/>
              </a:rPr>
              <a:t>           </a:t>
            </a: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insert into </a:t>
            </a:r>
            <a:r>
              <a:rPr lang="en-US" dirty="0" err="1" smtClean="0">
                <a:latin typeface="Arial Rounded MT Bold" panose="020F0704030504030204" pitchFamily="34" charset="0"/>
                <a:cs typeface="Arial" panose="020B0604020202020204" pitchFamily="34" charset="0"/>
              </a:rPr>
              <a:t>table_name</a:t>
            </a:r>
            <a:r>
              <a:rPr lang="en-US" dirty="0" smtClean="0">
                <a:latin typeface="Arial Rounded MT Bold" panose="020F0704030504030204" pitchFamily="34" charset="0"/>
                <a:cs typeface="Arial" panose="020B0604020202020204" pitchFamily="34" charset="0"/>
              </a:rPr>
              <a:t> (column1, column2, column3, … )</a:t>
            </a:r>
          </a:p>
          <a:p>
            <a:pPr marL="0" indent="0">
              <a:buNone/>
            </a:pPr>
            <a:r>
              <a:rPr lang="en-US" dirty="0" smtClean="0">
                <a:latin typeface="Arial Rounded MT Bold" panose="020F0704030504030204" pitchFamily="34" charset="0"/>
                <a:cs typeface="Arial" panose="020B0604020202020204" pitchFamily="34" charset="0"/>
              </a:rPr>
              <a:t>            </a:t>
            </a: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values</a:t>
            </a:r>
            <a:r>
              <a:rPr lang="en-US" dirty="0" smtClean="0">
                <a:latin typeface="Arial Rounded MT Bold" panose="020F0704030504030204" pitchFamily="34" charset="0"/>
                <a:cs typeface="Arial" panose="020B0604020202020204" pitchFamily="34" charset="0"/>
              </a:rPr>
              <a:t> (value1, value2, value3, …);</a:t>
            </a:r>
          </a:p>
          <a:p>
            <a:pPr marL="0" indent="0">
              <a:lnSpc>
                <a:spcPct val="160000"/>
              </a:lnSpc>
              <a:buNone/>
            </a:pPr>
            <a:r>
              <a:rPr lang="en-US" dirty="0" smtClean="0">
                <a:latin typeface="Arial Rounded MT Bold" panose="020F0704030504030204" pitchFamily="34" charset="0"/>
                <a:cs typeface="Arial" panose="020B0604020202020204" pitchFamily="34" charset="0"/>
              </a:rPr>
              <a:t>      2. If you are adding values for all the columns of the table, you do not need to specify  the column names in the </a:t>
            </a:r>
            <a:r>
              <a:rPr lang="en-US" dirty="0" err="1" smtClean="0">
                <a:latin typeface="Arial Rounded MT Bold" panose="020F0704030504030204" pitchFamily="34" charset="0"/>
                <a:cs typeface="Arial" panose="020B0604020202020204" pitchFamily="34" charset="0"/>
              </a:rPr>
              <a:t>sql</a:t>
            </a:r>
            <a:r>
              <a:rPr lang="en-US" dirty="0" smtClean="0">
                <a:latin typeface="Arial Rounded MT Bold" panose="020F0704030504030204" pitchFamily="34" charset="0"/>
                <a:cs typeface="Arial" panose="020B0604020202020204" pitchFamily="34" charset="0"/>
              </a:rPr>
              <a:t> query. However, make sure the order of the values is in the same order as the columns in the table.  Here, the </a:t>
            </a: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insert into </a:t>
            </a:r>
            <a:r>
              <a:rPr lang="en-US" dirty="0" smtClean="0">
                <a:latin typeface="Arial Rounded MT Bold" panose="020F0704030504030204" pitchFamily="34" charset="0"/>
                <a:cs typeface="Arial" panose="020B0604020202020204" pitchFamily="34" charset="0"/>
              </a:rPr>
              <a:t>syntax would be as follows:</a:t>
            </a:r>
          </a:p>
          <a:p>
            <a:pPr marL="0" indent="0">
              <a:lnSpc>
                <a:spcPct val="110000"/>
              </a:lnSpc>
              <a:buNone/>
            </a:pPr>
            <a:r>
              <a:rPr lang="en-US" dirty="0" smtClean="0">
                <a:latin typeface="Arial Rounded MT Bold" panose="020F0704030504030204" pitchFamily="34" charset="0"/>
                <a:cs typeface="Arial" panose="020B0604020202020204" pitchFamily="34" charset="0"/>
              </a:rPr>
              <a:t>                   </a:t>
            </a: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insert into </a:t>
            </a:r>
            <a:r>
              <a:rPr lang="en-US" dirty="0" err="1" smtClean="0">
                <a:latin typeface="Arial Rounded MT Bold" panose="020F0704030504030204" pitchFamily="34" charset="0"/>
                <a:cs typeface="Arial" panose="020B0604020202020204" pitchFamily="34" charset="0"/>
              </a:rPr>
              <a:t>table_name</a:t>
            </a:r>
            <a:endParaRPr lang="en-US" dirty="0">
              <a:latin typeface="Arial Rounded MT Bold" panose="020F0704030504030204" pitchFamily="34" charset="0"/>
              <a:cs typeface="Arial" panose="020B0604020202020204" pitchFamily="34" charset="0"/>
            </a:endParaRPr>
          </a:p>
          <a:p>
            <a:pPr marL="0" indent="0">
              <a:lnSpc>
                <a:spcPct val="110000"/>
              </a:lnSpc>
              <a:buNone/>
            </a:pPr>
            <a:r>
              <a:rPr lang="en-US" dirty="0" smtClean="0">
                <a:latin typeface="Arial Rounded MT Bold" panose="020F0704030504030204" pitchFamily="34" charset="0"/>
                <a:cs typeface="Arial" panose="020B0604020202020204" pitchFamily="34" charset="0"/>
              </a:rPr>
              <a:t>                   </a:t>
            </a:r>
            <a:r>
              <a:rPr lang="en-US" dirty="0" smtClean="0">
                <a:solidFill>
                  <a:schemeClr val="accent5">
                    <a:lumMod val="60000"/>
                    <a:lumOff val="40000"/>
                  </a:schemeClr>
                </a:solidFill>
                <a:latin typeface="Arial Rounded MT Bold" panose="020F0704030504030204" pitchFamily="34" charset="0"/>
                <a:cs typeface="Arial" panose="020B0604020202020204" pitchFamily="34" charset="0"/>
              </a:rPr>
              <a:t>values</a:t>
            </a:r>
            <a:r>
              <a:rPr lang="en-US" dirty="0" smtClean="0">
                <a:latin typeface="Arial Rounded MT Bold" panose="020F0704030504030204" pitchFamily="34" charset="0"/>
                <a:cs typeface="Arial" panose="020B0604020202020204" pitchFamily="34" charset="0"/>
              </a:rPr>
              <a:t>  (value1, value2, value3, …);</a:t>
            </a:r>
            <a:endParaRPr lang="en-US"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103051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16" y="0"/>
            <a:ext cx="11784174" cy="831742"/>
          </a:xfrm>
        </p:spPr>
        <p:txBody>
          <a:bodyPr/>
          <a:lstStyle/>
          <a:p>
            <a:r>
              <a:rPr lang="en-US" dirty="0" smtClean="0">
                <a:solidFill>
                  <a:schemeClr val="tx2"/>
                </a:solidFill>
              </a:rPr>
              <a:t>EXAMPLE</a:t>
            </a:r>
            <a:r>
              <a:rPr lang="en-US" dirty="0" smtClean="0"/>
              <a:t> of SQL </a:t>
            </a:r>
            <a:r>
              <a:rPr lang="en-US" dirty="0"/>
              <a:t>INSERT INTO STATEMENT</a:t>
            </a:r>
          </a:p>
        </p:txBody>
      </p:sp>
      <p:sp>
        <p:nvSpPr>
          <p:cNvPr id="3" name="Content Placeholder 2"/>
          <p:cNvSpPr>
            <a:spLocks noGrp="1"/>
          </p:cNvSpPr>
          <p:nvPr>
            <p:ph idx="1"/>
          </p:nvPr>
        </p:nvSpPr>
        <p:spPr>
          <a:xfrm>
            <a:off x="196016" y="1038386"/>
            <a:ext cx="11784174" cy="5563892"/>
          </a:xfrm>
        </p:spPr>
        <p:txBody>
          <a:bodyPr>
            <a:normAutofit lnSpcReduction="10000"/>
          </a:bodyPr>
          <a:lstStyle/>
          <a:p>
            <a:pPr marL="0" indent="0">
              <a:buNone/>
            </a:pPr>
            <a:endParaRPr lang="en-US" sz="2400" dirty="0" smtClean="0">
              <a:solidFill>
                <a:schemeClr val="accent5">
                  <a:lumMod val="60000"/>
                  <a:lumOff val="40000"/>
                </a:schemeClr>
              </a:solidFill>
              <a:latin typeface="Arial Rounded MT Bold" panose="020F0704030504030204" pitchFamily="34" charset="0"/>
            </a:endParaRPr>
          </a:p>
          <a:p>
            <a:pPr marL="0" indent="0">
              <a:buNone/>
            </a:pPr>
            <a:endParaRPr lang="en-US" sz="2400" dirty="0">
              <a:solidFill>
                <a:schemeClr val="accent5">
                  <a:lumMod val="60000"/>
                  <a:lumOff val="40000"/>
                </a:schemeClr>
              </a:solidFill>
              <a:latin typeface="Arial Rounded MT Bold" panose="020F0704030504030204" pitchFamily="34" charset="0"/>
            </a:endParaRPr>
          </a:p>
          <a:p>
            <a:pPr marL="0" indent="0">
              <a:buNone/>
            </a:pPr>
            <a:r>
              <a:rPr lang="en-US" sz="2400" dirty="0" smtClean="0">
                <a:solidFill>
                  <a:schemeClr val="accent5">
                    <a:lumMod val="60000"/>
                    <a:lumOff val="40000"/>
                  </a:schemeClr>
                </a:solidFill>
                <a:latin typeface="Arial Rounded MT Bold" panose="020F0704030504030204" pitchFamily="34" charset="0"/>
              </a:rPr>
              <a:t>insert </a:t>
            </a:r>
            <a:r>
              <a:rPr lang="en-US" sz="2400" dirty="0">
                <a:solidFill>
                  <a:schemeClr val="accent5">
                    <a:lumMod val="60000"/>
                    <a:lumOff val="40000"/>
                  </a:schemeClr>
                </a:solidFill>
                <a:latin typeface="Arial Rounded MT Bold" panose="020F0704030504030204" pitchFamily="34" charset="0"/>
              </a:rPr>
              <a:t>into </a:t>
            </a:r>
            <a:r>
              <a:rPr lang="en-US" sz="2400" dirty="0" err="1" smtClean="0">
                <a:solidFill>
                  <a:schemeClr val="accent5">
                    <a:lumMod val="60000"/>
                    <a:lumOff val="40000"/>
                  </a:schemeClr>
                </a:solidFill>
                <a:latin typeface="Arial Rounded MT Bold" panose="020F0704030504030204" pitchFamily="34" charset="0"/>
              </a:rPr>
              <a:t>student_info</a:t>
            </a:r>
            <a:r>
              <a:rPr lang="en-US" sz="2400" dirty="0" smtClean="0">
                <a:solidFill>
                  <a:schemeClr val="accent5">
                    <a:lumMod val="60000"/>
                    <a:lumOff val="40000"/>
                  </a:schemeClr>
                </a:solidFill>
                <a:latin typeface="Arial Rounded MT Bold" panose="020F0704030504030204" pitchFamily="34" charset="0"/>
              </a:rPr>
              <a:t> </a:t>
            </a:r>
            <a:r>
              <a:rPr lang="en-US" sz="2400" dirty="0">
                <a:latin typeface="Arial Rounded MT Bold" panose="020F0704030504030204" pitchFamily="34" charset="0"/>
              </a:rPr>
              <a:t>values</a:t>
            </a:r>
          </a:p>
          <a:p>
            <a:pPr marL="0" indent="0">
              <a:buNone/>
            </a:pPr>
            <a:r>
              <a:rPr lang="en-US" sz="2400" dirty="0">
                <a:latin typeface="Arial Rounded MT Bold" panose="020F0704030504030204" pitchFamily="34" charset="0"/>
              </a:rPr>
              <a:t>insert into </a:t>
            </a:r>
            <a:r>
              <a:rPr lang="en-US" sz="2400" dirty="0" err="1">
                <a:latin typeface="Arial Rounded MT Bold" panose="020F0704030504030204" pitchFamily="34" charset="0"/>
              </a:rPr>
              <a:t>Student_info</a:t>
            </a:r>
            <a:r>
              <a:rPr lang="en-US" sz="2400" dirty="0">
                <a:latin typeface="Arial Rounded MT Bold" panose="020F0704030504030204" pitchFamily="34" charset="0"/>
              </a:rPr>
              <a:t> (</a:t>
            </a:r>
            <a:r>
              <a:rPr lang="en-US" sz="2400" dirty="0" err="1">
                <a:latin typeface="Arial Rounded MT Bold" panose="020F0704030504030204" pitchFamily="34" charset="0"/>
              </a:rPr>
              <a:t>S_no</a:t>
            </a:r>
            <a:r>
              <a:rPr lang="en-US" sz="2400" dirty="0">
                <a:latin typeface="Arial Rounded MT Bold" panose="020F0704030504030204" pitchFamily="34" charset="0"/>
              </a:rPr>
              <a:t>, </a:t>
            </a:r>
            <a:r>
              <a:rPr lang="en-US" sz="2400" dirty="0" err="1">
                <a:latin typeface="Arial Rounded MT Bold" panose="020F0704030504030204" pitchFamily="34" charset="0"/>
              </a:rPr>
              <a:t>Student_name</a:t>
            </a:r>
            <a:r>
              <a:rPr lang="en-US" sz="2400" dirty="0">
                <a:latin typeface="Arial Rounded MT Bold" panose="020F0704030504030204" pitchFamily="34" charset="0"/>
              </a:rPr>
              <a:t>, </a:t>
            </a:r>
            <a:r>
              <a:rPr lang="en-US" sz="2400" dirty="0" smtClean="0">
                <a:latin typeface="Arial Rounded MT Bold" panose="020F0704030504030204" pitchFamily="34" charset="0"/>
              </a:rPr>
              <a:t>Marks)values</a:t>
            </a:r>
          </a:p>
          <a:p>
            <a:pPr marL="0" indent="0">
              <a:lnSpc>
                <a:spcPct val="150000"/>
              </a:lnSpc>
              <a:buNone/>
            </a:pPr>
            <a:r>
              <a:rPr lang="en-US" sz="2400" dirty="0" smtClean="0">
                <a:latin typeface="Arial Rounded MT Bold" panose="020F0704030504030204" pitchFamily="34" charset="0"/>
              </a:rPr>
              <a:t>(1,	'Guru',	35),</a:t>
            </a:r>
          </a:p>
          <a:p>
            <a:pPr marL="0" indent="0">
              <a:lnSpc>
                <a:spcPct val="150000"/>
              </a:lnSpc>
              <a:buNone/>
            </a:pPr>
            <a:r>
              <a:rPr lang="en-US" sz="2400" dirty="0" smtClean="0">
                <a:latin typeface="Arial Rounded MT Bold" panose="020F0704030504030204" pitchFamily="34" charset="0"/>
              </a:rPr>
              <a:t>(2,	'</a:t>
            </a:r>
            <a:r>
              <a:rPr lang="en-US" sz="2400" dirty="0" err="1" smtClean="0">
                <a:latin typeface="Arial Rounded MT Bold" panose="020F0704030504030204" pitchFamily="34" charset="0"/>
              </a:rPr>
              <a:t>Gopi</a:t>
            </a:r>
            <a:r>
              <a:rPr lang="en-US" sz="2400" dirty="0" smtClean="0">
                <a:latin typeface="Arial Rounded MT Bold" panose="020F0704030504030204" pitchFamily="34" charset="0"/>
              </a:rPr>
              <a:t>',	54	),</a:t>
            </a:r>
          </a:p>
          <a:p>
            <a:pPr marL="0" indent="0">
              <a:lnSpc>
                <a:spcPct val="150000"/>
              </a:lnSpc>
              <a:buNone/>
            </a:pPr>
            <a:r>
              <a:rPr lang="en-US" sz="2400" dirty="0" smtClean="0">
                <a:latin typeface="Arial Rounded MT Bold" panose="020F0704030504030204" pitchFamily="34" charset="0"/>
              </a:rPr>
              <a:t>(3,	'</a:t>
            </a:r>
            <a:r>
              <a:rPr lang="en-US" sz="2400" dirty="0" err="1" smtClean="0">
                <a:latin typeface="Arial Rounded MT Bold" panose="020F0704030504030204" pitchFamily="34" charset="0"/>
              </a:rPr>
              <a:t>Sudhakar</a:t>
            </a:r>
            <a:r>
              <a:rPr lang="en-US" sz="2400" dirty="0" smtClean="0">
                <a:latin typeface="Arial Rounded MT Bold" panose="020F0704030504030204" pitchFamily="34" charset="0"/>
              </a:rPr>
              <a:t>',	78),</a:t>
            </a:r>
          </a:p>
          <a:p>
            <a:pPr marL="0" indent="0">
              <a:lnSpc>
                <a:spcPct val="150000"/>
              </a:lnSpc>
              <a:buNone/>
            </a:pPr>
            <a:r>
              <a:rPr lang="en-US" sz="2400" dirty="0" smtClean="0">
                <a:latin typeface="Arial Rounded MT Bold" panose="020F0704030504030204" pitchFamily="34" charset="0"/>
              </a:rPr>
              <a:t>(4,	'Mani',	98),</a:t>
            </a:r>
          </a:p>
          <a:p>
            <a:pPr marL="0" indent="0">
              <a:lnSpc>
                <a:spcPct val="150000"/>
              </a:lnSpc>
              <a:buNone/>
            </a:pPr>
            <a:r>
              <a:rPr lang="en-US" sz="2400" dirty="0" smtClean="0">
                <a:latin typeface="Arial Rounded MT Bold" panose="020F0704030504030204" pitchFamily="34" charset="0"/>
              </a:rPr>
              <a:t>(5,	'</a:t>
            </a:r>
            <a:r>
              <a:rPr lang="en-US" sz="2400" dirty="0" err="1" smtClean="0">
                <a:latin typeface="Arial Rounded MT Bold" panose="020F0704030504030204" pitchFamily="34" charset="0"/>
              </a:rPr>
              <a:t>Moorthy</a:t>
            </a:r>
            <a:r>
              <a:rPr lang="en-US" sz="2400" dirty="0" smtClean="0">
                <a:latin typeface="Arial Rounded MT Bold" panose="020F0704030504030204" pitchFamily="34" charset="0"/>
              </a:rPr>
              <a:t>',	87);</a:t>
            </a:r>
          </a:p>
          <a:p>
            <a:pPr marL="0" indent="0">
              <a:buNone/>
            </a:pPr>
            <a:endParaRPr lang="en-US" sz="2400" dirty="0">
              <a:latin typeface="Arial Rounded MT Bold" panose="020F0704030504030204" pitchFamily="34" charset="0"/>
            </a:endParaRPr>
          </a:p>
          <a:p>
            <a:pPr marL="0" indent="0">
              <a:buNone/>
            </a:pPr>
            <a:endParaRPr lang="en-US" sz="2400" dirty="0" smtClean="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77" y="3138401"/>
            <a:ext cx="4400673" cy="3085253"/>
          </a:xfrm>
          <a:prstGeom prst="rect">
            <a:avLst/>
          </a:prstGeom>
        </p:spPr>
      </p:pic>
    </p:spTree>
    <p:extLst>
      <p:ext uri="{BB962C8B-B14F-4D97-AF65-F5344CB8AC3E}">
        <p14:creationId xmlns:p14="http://schemas.microsoft.com/office/powerpoint/2010/main" val="1453710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06" y="253139"/>
            <a:ext cx="7646126" cy="490780"/>
          </a:xfrm>
        </p:spPr>
        <p:txBody>
          <a:bodyPr>
            <a:noAutofit/>
          </a:bodyPr>
          <a:lstStyle/>
          <a:p>
            <a:r>
              <a:rPr lang="en-US" sz="3000" dirty="0" smtClean="0"/>
              <a:t>SQL SELECT STATEMENT</a:t>
            </a:r>
            <a:endParaRPr lang="en-US" sz="3000" dirty="0"/>
          </a:p>
        </p:txBody>
      </p:sp>
      <p:sp>
        <p:nvSpPr>
          <p:cNvPr id="3" name="Content Placeholder 2"/>
          <p:cNvSpPr>
            <a:spLocks noGrp="1"/>
          </p:cNvSpPr>
          <p:nvPr>
            <p:ph idx="1"/>
          </p:nvPr>
        </p:nvSpPr>
        <p:spPr>
          <a:xfrm>
            <a:off x="289006" y="743919"/>
            <a:ext cx="11660187" cy="5873857"/>
          </a:xfrm>
        </p:spPr>
        <p:txBody>
          <a:bodyPr>
            <a:normAutofit/>
          </a:bodyPr>
          <a:lstStyle/>
          <a:p>
            <a:pPr marL="0" indent="0">
              <a:lnSpc>
                <a:spcPct val="150000"/>
              </a:lnSpc>
              <a:buNone/>
            </a:pPr>
            <a:r>
              <a:rPr lang="en-US" sz="2400" dirty="0" smtClean="0">
                <a:latin typeface="Arial Rounded MT Bold" panose="020F0704030504030204" pitchFamily="34" charset="0"/>
              </a:rPr>
              <a:t>The </a:t>
            </a:r>
            <a:r>
              <a:rPr lang="en-US" sz="2400" dirty="0" smtClean="0">
                <a:solidFill>
                  <a:schemeClr val="accent5">
                    <a:lumMod val="60000"/>
                    <a:lumOff val="40000"/>
                  </a:schemeClr>
                </a:solidFill>
                <a:latin typeface="Arial Rounded MT Bold" panose="020F0704030504030204" pitchFamily="34" charset="0"/>
              </a:rPr>
              <a:t>select</a:t>
            </a:r>
            <a:r>
              <a:rPr lang="en-US" sz="2400" dirty="0" smtClean="0">
                <a:latin typeface="Arial Rounded MT Bold" panose="020F0704030504030204" pitchFamily="34" charset="0"/>
              </a:rPr>
              <a:t> </a:t>
            </a:r>
            <a:r>
              <a:rPr lang="en-US" sz="2400" dirty="0" smtClean="0">
                <a:solidFill>
                  <a:schemeClr val="accent5">
                    <a:lumMod val="60000"/>
                    <a:lumOff val="40000"/>
                  </a:schemeClr>
                </a:solidFill>
                <a:latin typeface="Arial Rounded MT Bold" panose="020F0704030504030204" pitchFamily="34" charset="0"/>
              </a:rPr>
              <a:t>statement</a:t>
            </a:r>
            <a:r>
              <a:rPr lang="en-US" sz="2400" dirty="0" smtClean="0">
                <a:latin typeface="Arial Rounded MT Bold" panose="020F0704030504030204" pitchFamily="34" charset="0"/>
              </a:rPr>
              <a:t> is used to select data from a database</a:t>
            </a:r>
          </a:p>
          <a:p>
            <a:pPr marL="0" indent="0">
              <a:lnSpc>
                <a:spcPct val="150000"/>
              </a:lnSpc>
              <a:buNone/>
            </a:pPr>
            <a:r>
              <a:rPr lang="en-US" sz="2400" dirty="0" smtClean="0">
                <a:solidFill>
                  <a:schemeClr val="accent5">
                    <a:lumMod val="60000"/>
                    <a:lumOff val="40000"/>
                  </a:schemeClr>
                </a:solidFill>
                <a:latin typeface="Arial Rounded MT Bold" panose="020F0704030504030204" pitchFamily="34" charset="0"/>
              </a:rPr>
              <a:t>syntax</a:t>
            </a:r>
            <a:r>
              <a:rPr lang="en-US" sz="2400" dirty="0" smtClean="0">
                <a:latin typeface="Arial Rounded MT Bold" panose="020F0704030504030204" pitchFamily="34" charset="0"/>
              </a:rPr>
              <a:t>  - select * from </a:t>
            </a:r>
            <a:r>
              <a:rPr lang="en-US" sz="2400" dirty="0" err="1" smtClean="0">
                <a:latin typeface="Arial Rounded MT Bold" panose="020F0704030504030204" pitchFamily="34" charset="0"/>
              </a:rPr>
              <a:t>tablename</a:t>
            </a:r>
            <a:r>
              <a:rPr lang="en-US" sz="2400" dirty="0" smtClean="0">
                <a:latin typeface="Arial Rounded MT Bold" panose="020F0704030504030204" pitchFamily="34" charset="0"/>
              </a:rPr>
              <a:t>;</a:t>
            </a:r>
            <a:br>
              <a:rPr lang="en-US" sz="2400" dirty="0" smtClean="0">
                <a:latin typeface="Arial Rounded MT Bold" panose="020F0704030504030204" pitchFamily="34" charset="0"/>
              </a:rPr>
            </a:br>
            <a:r>
              <a:rPr lang="en-US" sz="2400" dirty="0" smtClean="0">
                <a:solidFill>
                  <a:schemeClr val="accent5">
                    <a:lumMod val="60000"/>
                    <a:lumOff val="40000"/>
                  </a:schemeClr>
                </a:solidFill>
                <a:latin typeface="Arial Rounded MT Bold" panose="020F0704030504030204" pitchFamily="34" charset="0"/>
              </a:rPr>
              <a:t>example</a:t>
            </a:r>
            <a:r>
              <a:rPr lang="en-US" sz="2400" dirty="0" smtClean="0">
                <a:latin typeface="Arial Rounded MT Bold" panose="020F0704030504030204" pitchFamily="34" charset="0"/>
              </a:rPr>
              <a:t>  -  </a:t>
            </a:r>
            <a:r>
              <a:rPr lang="en-US" sz="2400" dirty="0">
                <a:latin typeface="Arial Rounded MT Bold" panose="020F0704030504030204" pitchFamily="34" charset="0"/>
              </a:rPr>
              <a:t>select * from </a:t>
            </a:r>
            <a:r>
              <a:rPr lang="en-US" sz="2400" dirty="0" err="1">
                <a:latin typeface="Arial Rounded MT Bold" panose="020F0704030504030204" pitchFamily="34" charset="0"/>
              </a:rPr>
              <a:t>Student_info</a:t>
            </a:r>
            <a:r>
              <a:rPr lang="en-US" sz="2400" dirty="0" smtClean="0">
                <a:latin typeface="Arial Rounded MT Bold" panose="020F0704030504030204" pitchFamily="34" charset="0"/>
              </a:rPr>
              <a:t>;</a:t>
            </a:r>
          </a:p>
          <a:p>
            <a:pPr marL="0" indent="0">
              <a:lnSpc>
                <a:spcPct val="150000"/>
              </a:lnSpc>
              <a:buNone/>
            </a:pPr>
            <a:endParaRPr lang="en-US" sz="2400" dirty="0">
              <a:latin typeface="Arial Rounded MT Bold" panose="020F0704030504030204" pitchFamily="34" charset="0"/>
            </a:endParaRPr>
          </a:p>
          <a:p>
            <a:pPr marL="0" indent="0">
              <a:lnSpc>
                <a:spcPct val="150000"/>
              </a:lnSpc>
              <a:buNone/>
            </a:pPr>
            <a:endParaRPr lang="en-US" sz="2400" dirty="0" smtClean="0">
              <a:latin typeface="Arial Rounded MT Bold" panose="020F0704030504030204" pitchFamily="34" charset="0"/>
            </a:endParaRPr>
          </a:p>
          <a:p>
            <a:pPr marL="0" indent="0">
              <a:lnSpc>
                <a:spcPct val="150000"/>
              </a:lnSpc>
              <a:buNone/>
            </a:pPr>
            <a:endParaRPr lang="en-US" sz="2400" dirty="0">
              <a:latin typeface="Arial Rounded MT Bold" panose="020F0704030504030204" pitchFamily="34" charset="0"/>
            </a:endParaRPr>
          </a:p>
          <a:p>
            <a:pPr marL="0" indent="0">
              <a:lnSpc>
                <a:spcPct val="150000"/>
              </a:lnSpc>
              <a:buNone/>
            </a:pPr>
            <a:endParaRPr lang="en-US" sz="2400" dirty="0" smtClean="0">
              <a:latin typeface="Arial Rounded MT Bold" panose="020F0704030504030204" pitchFamily="34" charset="0"/>
            </a:endParaRPr>
          </a:p>
          <a:p>
            <a:pPr marL="0" indent="0">
              <a:lnSpc>
                <a:spcPct val="150000"/>
              </a:lnSpc>
              <a:buNone/>
            </a:pPr>
            <a:endParaRPr lang="en-US" sz="2400" dirty="0" smtClean="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314" y="3380243"/>
            <a:ext cx="5168149" cy="28491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55" y="3380242"/>
            <a:ext cx="5217398" cy="886957"/>
          </a:xfrm>
          <a:prstGeom prst="rect">
            <a:avLst/>
          </a:prstGeom>
        </p:spPr>
      </p:pic>
    </p:spTree>
    <p:extLst>
      <p:ext uri="{BB962C8B-B14F-4D97-AF65-F5344CB8AC3E}">
        <p14:creationId xmlns:p14="http://schemas.microsoft.com/office/powerpoint/2010/main" val="3910104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983" y="609600"/>
            <a:ext cx="8390045" cy="630264"/>
          </a:xfrm>
        </p:spPr>
        <p:txBody>
          <a:bodyPr>
            <a:normAutofit fontScale="90000"/>
          </a:bodyPr>
          <a:lstStyle/>
          <a:p>
            <a:pPr>
              <a:lnSpc>
                <a:spcPct val="150000"/>
              </a:lnSpc>
            </a:pPr>
            <a:r>
              <a:rPr lang="en-US" sz="4000" dirty="0"/>
              <a:t>SQL SELECT DISTINCT </a:t>
            </a:r>
            <a:br>
              <a:rPr lang="en-US" sz="4000" dirty="0"/>
            </a:br>
            <a:endParaRPr lang="en-US" dirty="0">
              <a:solidFill>
                <a:schemeClr val="bg2">
                  <a:lumMod val="20000"/>
                  <a:lumOff val="80000"/>
                </a:schemeClr>
              </a:solidFill>
              <a:latin typeface="Arial Rounded MT Bold" panose="020F0704030504030204" pitchFamily="34" charset="0"/>
            </a:endParaRPr>
          </a:p>
        </p:txBody>
      </p:sp>
      <p:sp>
        <p:nvSpPr>
          <p:cNvPr id="3" name="Content Placeholder 2"/>
          <p:cNvSpPr>
            <a:spLocks noGrp="1"/>
          </p:cNvSpPr>
          <p:nvPr>
            <p:ph idx="1"/>
          </p:nvPr>
        </p:nvSpPr>
        <p:spPr>
          <a:xfrm>
            <a:off x="216976" y="991893"/>
            <a:ext cx="11825207" cy="5656880"/>
          </a:xfrm>
        </p:spPr>
        <p:txBody>
          <a:bodyPr>
            <a:normAutofit/>
          </a:bodyPr>
          <a:lstStyle/>
          <a:p>
            <a:pPr marL="0" indent="0">
              <a:lnSpc>
                <a:spcPct val="150000"/>
              </a:lnSpc>
              <a:buNone/>
            </a:pPr>
            <a:endParaRPr lang="en-US" sz="2500" dirty="0" smtClean="0">
              <a:solidFill>
                <a:schemeClr val="accent5">
                  <a:lumMod val="60000"/>
                  <a:lumOff val="40000"/>
                </a:schemeClr>
              </a:solidFill>
              <a:latin typeface="Arial Rounded MT Bold" panose="020F0704030504030204" pitchFamily="34" charset="0"/>
            </a:endParaRPr>
          </a:p>
          <a:p>
            <a:pPr marL="0" indent="0">
              <a:lnSpc>
                <a:spcPct val="150000"/>
              </a:lnSpc>
              <a:buNone/>
            </a:pPr>
            <a:endParaRPr lang="en-US" sz="2500" dirty="0">
              <a:solidFill>
                <a:schemeClr val="accent5">
                  <a:lumMod val="60000"/>
                  <a:lumOff val="40000"/>
                </a:schemeClr>
              </a:solidFill>
              <a:latin typeface="Arial Rounded MT Bold" panose="020F0704030504030204" pitchFamily="34" charset="0"/>
            </a:endParaRPr>
          </a:p>
          <a:p>
            <a:pPr marL="0" indent="0">
              <a:lnSpc>
                <a:spcPct val="150000"/>
              </a:lnSpc>
              <a:buNone/>
            </a:pPr>
            <a:endParaRPr lang="en-US" sz="2500" dirty="0" smtClean="0">
              <a:solidFill>
                <a:schemeClr val="accent5">
                  <a:lumMod val="60000"/>
                  <a:lumOff val="40000"/>
                </a:schemeClr>
              </a:solidFill>
              <a:latin typeface="Arial Rounded MT Bold" panose="020F0704030504030204" pitchFamily="34" charset="0"/>
            </a:endParaRPr>
          </a:p>
          <a:p>
            <a:pPr marL="0" indent="0">
              <a:lnSpc>
                <a:spcPct val="150000"/>
              </a:lnSpc>
              <a:buNone/>
            </a:pPr>
            <a:r>
              <a:rPr lang="en-US" sz="2500" dirty="0" smtClean="0">
                <a:solidFill>
                  <a:schemeClr val="accent5">
                    <a:lumMod val="60000"/>
                    <a:lumOff val="40000"/>
                  </a:schemeClr>
                </a:solidFill>
                <a:latin typeface="Arial Rounded MT Bold" panose="020F0704030504030204" pitchFamily="34" charset="0"/>
              </a:rPr>
              <a:t>distinct</a:t>
            </a:r>
            <a:r>
              <a:rPr lang="en-US" sz="2500" dirty="0" smtClean="0">
                <a:latin typeface="Arial Rounded MT Bold" panose="020F0704030504030204" pitchFamily="34" charset="0"/>
              </a:rPr>
              <a:t> </a:t>
            </a:r>
            <a:r>
              <a:rPr lang="en-US" sz="2500" dirty="0">
                <a:solidFill>
                  <a:schemeClr val="accent5">
                    <a:lumMod val="60000"/>
                    <a:lumOff val="40000"/>
                  </a:schemeClr>
                </a:solidFill>
                <a:latin typeface="Arial Rounded MT Bold" panose="020F0704030504030204" pitchFamily="34" charset="0"/>
              </a:rPr>
              <a:t>statement</a:t>
            </a:r>
            <a:r>
              <a:rPr lang="en-US" sz="2500" dirty="0">
                <a:latin typeface="Arial Rounded MT Bold" panose="020F0704030504030204" pitchFamily="34" charset="0"/>
              </a:rPr>
              <a:t> is used to return only distinct values , </a:t>
            </a:r>
            <a:r>
              <a:rPr lang="en-US" sz="2500" dirty="0">
                <a:solidFill>
                  <a:schemeClr val="accent5">
                    <a:lumMod val="60000"/>
                    <a:lumOff val="40000"/>
                  </a:schemeClr>
                </a:solidFill>
                <a:latin typeface="Arial Rounded MT Bold" panose="020F0704030504030204" pitchFamily="34" charset="0"/>
              </a:rPr>
              <a:t>distinct</a:t>
            </a:r>
            <a:r>
              <a:rPr lang="en-US" sz="2500" dirty="0">
                <a:latin typeface="Arial Rounded MT Bold" panose="020F0704030504030204" pitchFamily="34" charset="0"/>
              </a:rPr>
              <a:t> values mean </a:t>
            </a:r>
            <a:r>
              <a:rPr lang="en-US" sz="2500" dirty="0">
                <a:solidFill>
                  <a:schemeClr val="accent5">
                    <a:lumMod val="60000"/>
                    <a:lumOff val="40000"/>
                  </a:schemeClr>
                </a:solidFill>
                <a:latin typeface="Arial Rounded MT Bold" panose="020F0704030504030204" pitchFamily="34" charset="0"/>
              </a:rPr>
              <a:t>different values</a:t>
            </a:r>
            <a:br>
              <a:rPr lang="en-US" sz="2500" dirty="0">
                <a:solidFill>
                  <a:schemeClr val="accent5">
                    <a:lumMod val="60000"/>
                    <a:lumOff val="40000"/>
                  </a:schemeClr>
                </a:solidFill>
                <a:latin typeface="Arial Rounded MT Bold" panose="020F0704030504030204" pitchFamily="34" charset="0"/>
              </a:rPr>
            </a:br>
            <a:r>
              <a:rPr lang="en-US" sz="2500" dirty="0">
                <a:solidFill>
                  <a:schemeClr val="accent5">
                    <a:lumMod val="60000"/>
                    <a:lumOff val="40000"/>
                  </a:schemeClr>
                </a:solidFill>
                <a:latin typeface="Arial Rounded MT Bold" panose="020F0704030504030204" pitchFamily="34" charset="0"/>
              </a:rPr>
              <a:t> </a:t>
            </a:r>
            <a:r>
              <a:rPr lang="en-US" sz="2500" dirty="0" smtClean="0">
                <a:solidFill>
                  <a:schemeClr val="accent5">
                    <a:lumMod val="60000"/>
                    <a:lumOff val="40000"/>
                  </a:schemeClr>
                </a:solidFill>
                <a:latin typeface="Arial Rounded MT Bold" panose="020F0704030504030204" pitchFamily="34" charset="0"/>
              </a:rPr>
              <a:t>syntax </a:t>
            </a:r>
            <a:r>
              <a:rPr lang="en-US" sz="2500" dirty="0">
                <a:solidFill>
                  <a:schemeClr val="accent5">
                    <a:lumMod val="60000"/>
                    <a:lumOff val="40000"/>
                  </a:schemeClr>
                </a:solidFill>
                <a:latin typeface="Arial Rounded MT Bold" panose="020F0704030504030204" pitchFamily="34" charset="0"/>
              </a:rPr>
              <a:t>-</a:t>
            </a:r>
            <a:r>
              <a:rPr lang="en-US" sz="2500" dirty="0" smtClean="0">
                <a:solidFill>
                  <a:schemeClr val="accent5">
                    <a:lumMod val="60000"/>
                    <a:lumOff val="40000"/>
                  </a:schemeClr>
                </a:solidFill>
                <a:latin typeface="Arial Rounded MT Bold" panose="020F0704030504030204" pitchFamily="34" charset="0"/>
              </a:rPr>
              <a:t> </a:t>
            </a:r>
            <a:r>
              <a:rPr lang="en-US" sz="2500" dirty="0" smtClean="0">
                <a:solidFill>
                  <a:schemeClr val="bg2">
                    <a:lumMod val="20000"/>
                    <a:lumOff val="80000"/>
                  </a:schemeClr>
                </a:solidFill>
                <a:latin typeface="Arial Rounded MT Bold" panose="020F0704030504030204" pitchFamily="34" charset="0"/>
              </a:rPr>
              <a:t>select </a:t>
            </a:r>
            <a:r>
              <a:rPr lang="en-US" sz="2500" dirty="0">
                <a:solidFill>
                  <a:schemeClr val="bg2">
                    <a:lumMod val="20000"/>
                    <a:lumOff val="80000"/>
                  </a:schemeClr>
                </a:solidFill>
                <a:latin typeface="Arial Rounded MT Bold" panose="020F0704030504030204" pitchFamily="34" charset="0"/>
              </a:rPr>
              <a:t>distinct </a:t>
            </a:r>
            <a:r>
              <a:rPr lang="en-US" sz="2500" dirty="0" err="1">
                <a:solidFill>
                  <a:schemeClr val="bg2">
                    <a:lumMod val="20000"/>
                    <a:lumOff val="80000"/>
                  </a:schemeClr>
                </a:solidFill>
                <a:latin typeface="Arial Rounded MT Bold" panose="020F0704030504030204" pitchFamily="34" charset="0"/>
              </a:rPr>
              <a:t>columnname</a:t>
            </a:r>
            <a:r>
              <a:rPr lang="en-US" sz="2500" dirty="0">
                <a:solidFill>
                  <a:schemeClr val="bg2">
                    <a:lumMod val="20000"/>
                    <a:lumOff val="80000"/>
                  </a:schemeClr>
                </a:solidFill>
                <a:latin typeface="Arial Rounded MT Bold" panose="020F0704030504030204" pitchFamily="34" charset="0"/>
              </a:rPr>
              <a:t> FROM </a:t>
            </a:r>
            <a:r>
              <a:rPr lang="en-US" sz="2500" dirty="0" err="1">
                <a:solidFill>
                  <a:schemeClr val="bg2">
                    <a:lumMod val="20000"/>
                    <a:lumOff val="80000"/>
                  </a:schemeClr>
                </a:solidFill>
                <a:latin typeface="Arial Rounded MT Bold" panose="020F0704030504030204" pitchFamily="34" charset="0"/>
              </a:rPr>
              <a:t>table_name</a:t>
            </a:r>
            <a:r>
              <a:rPr lang="en-US" sz="2500" dirty="0" smtClean="0">
                <a:solidFill>
                  <a:schemeClr val="bg2">
                    <a:lumMod val="20000"/>
                    <a:lumOff val="80000"/>
                  </a:schemeClr>
                </a:solidFill>
                <a:latin typeface="Arial Rounded MT Bold" panose="020F0704030504030204" pitchFamily="34" charset="0"/>
              </a:rPr>
              <a:t>;</a:t>
            </a:r>
          </a:p>
          <a:p>
            <a:pPr marL="0" indent="0">
              <a:lnSpc>
                <a:spcPct val="150000"/>
              </a:lnSpc>
              <a:buNone/>
            </a:pPr>
            <a:r>
              <a:rPr lang="en-US" sz="2500" dirty="0">
                <a:solidFill>
                  <a:schemeClr val="bg2">
                    <a:lumMod val="20000"/>
                    <a:lumOff val="80000"/>
                  </a:schemeClr>
                </a:solidFill>
                <a:latin typeface="Arial Rounded MT Bold" panose="020F0704030504030204" pitchFamily="34" charset="0"/>
              </a:rPr>
              <a:t> </a:t>
            </a:r>
            <a:r>
              <a:rPr lang="en-US" sz="2500" dirty="0" smtClean="0">
                <a:solidFill>
                  <a:schemeClr val="accent5">
                    <a:lumMod val="60000"/>
                    <a:lumOff val="40000"/>
                  </a:schemeClr>
                </a:solidFill>
                <a:latin typeface="Arial Rounded MT Bold" panose="020F0704030504030204" pitchFamily="34" charset="0"/>
              </a:rPr>
              <a:t>example</a:t>
            </a:r>
            <a:r>
              <a:rPr lang="en-US" sz="2500" dirty="0" smtClean="0">
                <a:solidFill>
                  <a:schemeClr val="accent5">
                    <a:lumMod val="40000"/>
                    <a:lumOff val="60000"/>
                  </a:schemeClr>
                </a:solidFill>
                <a:latin typeface="Arial Rounded MT Bold" panose="020F0704030504030204" pitchFamily="34" charset="0"/>
              </a:rPr>
              <a:t> </a:t>
            </a:r>
            <a:r>
              <a:rPr lang="en-US" sz="2500" dirty="0">
                <a:solidFill>
                  <a:schemeClr val="bg2">
                    <a:lumMod val="20000"/>
                    <a:lumOff val="80000"/>
                  </a:schemeClr>
                </a:solidFill>
                <a:latin typeface="Arial Rounded MT Bold" panose="020F0704030504030204" pitchFamily="34" charset="0"/>
              </a:rPr>
              <a:t>-</a:t>
            </a:r>
            <a:r>
              <a:rPr lang="en-US" sz="2500" dirty="0" smtClean="0">
                <a:solidFill>
                  <a:schemeClr val="bg2">
                    <a:lumMod val="20000"/>
                    <a:lumOff val="80000"/>
                  </a:schemeClr>
                </a:solidFill>
                <a:latin typeface="Arial Rounded MT Bold" panose="020F0704030504030204" pitchFamily="34" charset="0"/>
              </a:rPr>
              <a:t> select distinct marks from </a:t>
            </a:r>
            <a:r>
              <a:rPr lang="en-US" sz="2500" dirty="0" err="1" smtClean="0">
                <a:solidFill>
                  <a:schemeClr val="bg2">
                    <a:lumMod val="20000"/>
                    <a:lumOff val="80000"/>
                  </a:schemeClr>
                </a:solidFill>
                <a:latin typeface="Arial Rounded MT Bold" panose="020F0704030504030204" pitchFamily="34" charset="0"/>
              </a:rPr>
              <a:t>student_info</a:t>
            </a:r>
            <a:r>
              <a:rPr lang="en-US" sz="2500" dirty="0" smtClean="0">
                <a:solidFill>
                  <a:schemeClr val="bg2">
                    <a:lumMod val="20000"/>
                    <a:lumOff val="80000"/>
                  </a:schemeClr>
                </a:solidFill>
                <a:latin typeface="Arial Rounded MT Bold" panose="020F0704030504030204" pitchFamily="34" charset="0"/>
              </a:rPr>
              <a:t>;</a:t>
            </a:r>
          </a:p>
          <a:p>
            <a:pPr marL="0" indent="0">
              <a:lnSpc>
                <a:spcPct val="150000"/>
              </a:lnSpc>
              <a:buNone/>
            </a:pPr>
            <a:endParaRPr lang="en-US" sz="2500" dirty="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smtClean="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smtClean="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smtClean="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a:solidFill>
                <a:schemeClr val="bg2">
                  <a:lumMod val="20000"/>
                  <a:lumOff val="80000"/>
                </a:schemeClr>
              </a:solidFill>
              <a:latin typeface="Arial Rounded MT Bold" panose="020F0704030504030204" pitchFamily="34" charset="0"/>
            </a:endParaRPr>
          </a:p>
          <a:p>
            <a:pPr marL="0" indent="0">
              <a:lnSpc>
                <a:spcPct val="150000"/>
              </a:lnSpc>
              <a:buNone/>
            </a:pPr>
            <a:endParaRPr lang="en-US" sz="25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133" y="3109832"/>
            <a:ext cx="2317872" cy="3405267"/>
          </a:xfrm>
          <a:prstGeom prst="rect">
            <a:avLst/>
          </a:prstGeom>
        </p:spPr>
      </p:pic>
    </p:spTree>
    <p:extLst>
      <p:ext uri="{BB962C8B-B14F-4D97-AF65-F5344CB8AC3E}">
        <p14:creationId xmlns:p14="http://schemas.microsoft.com/office/powerpoint/2010/main" val="2529037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02732" y="2388973"/>
            <a:ext cx="9905998" cy="1905000"/>
          </a:xfrm>
        </p:spPr>
        <p:txBody>
          <a:bodyPr/>
          <a:lstStyle/>
          <a:p>
            <a:r>
              <a:rPr lang="en-US" sz="5000" dirty="0"/>
              <a:t>01  introduction to MYSQL</a:t>
            </a: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Tree>
    <p:extLst>
      <p:ext uri="{BB962C8B-B14F-4D97-AF65-F5344CB8AC3E}">
        <p14:creationId xmlns:p14="http://schemas.microsoft.com/office/powerpoint/2010/main" val="4145320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887" y="-2863970"/>
            <a:ext cx="10754113" cy="2273060"/>
          </a:xfrm>
        </p:spPr>
        <p:txBody>
          <a:bodyPr/>
          <a:lstStyle/>
          <a:p>
            <a:r>
              <a:rPr lang="en-US" dirty="0" smtClean="0"/>
              <a:t>.</a:t>
            </a:r>
            <a:endParaRPr lang="en-US" dirty="0"/>
          </a:p>
        </p:txBody>
      </p:sp>
      <p:sp>
        <p:nvSpPr>
          <p:cNvPr id="3" name="Content Placeholder 2"/>
          <p:cNvSpPr>
            <a:spLocks noGrp="1"/>
          </p:cNvSpPr>
          <p:nvPr>
            <p:ph idx="1"/>
          </p:nvPr>
        </p:nvSpPr>
        <p:spPr>
          <a:xfrm>
            <a:off x="173783" y="152400"/>
            <a:ext cx="11645660" cy="6705600"/>
          </a:xfrm>
        </p:spPr>
        <p:txBody>
          <a:bodyPr>
            <a:normAutofit fontScale="25000" lnSpcReduction="20000"/>
          </a:bodyPr>
          <a:lstStyle/>
          <a:p>
            <a:pPr marL="0" indent="0">
              <a:buNone/>
            </a:pPr>
            <a:r>
              <a:rPr lang="en-US" sz="3500" dirty="0" smtClean="0"/>
              <a:t>  </a:t>
            </a:r>
            <a:r>
              <a:rPr lang="en-US" sz="16000" dirty="0" smtClean="0"/>
              <a:t>SQL UPDATE </a:t>
            </a:r>
          </a:p>
          <a:p>
            <a:endParaRPr lang="en-US" sz="9600" dirty="0" smtClean="0">
              <a:latin typeface="Arial Rounded MT Bold" panose="020F0704030504030204" pitchFamily="34" charset="0"/>
            </a:endParaRPr>
          </a:p>
          <a:p>
            <a:pPr>
              <a:lnSpc>
                <a:spcPct val="170000"/>
              </a:lnSpc>
            </a:pPr>
            <a:r>
              <a:rPr lang="en-US" sz="9200" dirty="0" smtClean="0">
                <a:latin typeface="Arial Rounded MT Bold" panose="020F0704030504030204" pitchFamily="34" charset="0"/>
              </a:rPr>
              <a:t>the </a:t>
            </a:r>
            <a:r>
              <a:rPr lang="en-US" sz="9200" dirty="0" smtClean="0">
                <a:solidFill>
                  <a:schemeClr val="accent5">
                    <a:lumMod val="60000"/>
                    <a:lumOff val="40000"/>
                  </a:schemeClr>
                </a:solidFill>
                <a:latin typeface="Arial Rounded MT Bold" panose="020F0704030504030204" pitchFamily="34" charset="0"/>
              </a:rPr>
              <a:t>update statement </a:t>
            </a:r>
            <a:r>
              <a:rPr lang="en-US" sz="9200" dirty="0" smtClean="0">
                <a:latin typeface="Arial Rounded MT Bold" panose="020F0704030504030204" pitchFamily="34" charset="0"/>
              </a:rPr>
              <a:t>is used to modify the existing records in a table.</a:t>
            </a:r>
          </a:p>
          <a:p>
            <a:pPr>
              <a:lnSpc>
                <a:spcPct val="170000"/>
              </a:lnSpc>
            </a:pPr>
            <a:r>
              <a:rPr lang="en-US" sz="9200" dirty="0">
                <a:latin typeface="Arial Rounded MT Bold" panose="020F0704030504030204" pitchFamily="34" charset="0"/>
              </a:rPr>
              <a:t> </a:t>
            </a:r>
            <a:r>
              <a:rPr lang="en-US" sz="9200" dirty="0" smtClean="0">
                <a:solidFill>
                  <a:schemeClr val="accent5">
                    <a:lumMod val="60000"/>
                    <a:lumOff val="40000"/>
                  </a:schemeClr>
                </a:solidFill>
                <a:latin typeface="Arial Rounded MT Bold" panose="020F0704030504030204" pitchFamily="34" charset="0"/>
              </a:rPr>
              <a:t>SYNTAX</a:t>
            </a:r>
            <a:r>
              <a:rPr lang="en-US" sz="9200" dirty="0" smtClean="0">
                <a:latin typeface="Arial Rounded MT Bold" panose="020F0704030504030204" pitchFamily="34" charset="0"/>
              </a:rPr>
              <a:t>  -   UPDATE </a:t>
            </a:r>
            <a:r>
              <a:rPr lang="en-US" sz="9200" dirty="0" err="1" smtClean="0">
                <a:latin typeface="Arial Rounded MT Bold" panose="020F0704030504030204" pitchFamily="34" charset="0"/>
              </a:rPr>
              <a:t>table_name</a:t>
            </a:r>
            <a:r>
              <a:rPr lang="en-US" sz="9200" dirty="0" smtClean="0">
                <a:latin typeface="Arial Rounded MT Bold" panose="020F0704030504030204" pitchFamily="34" charset="0"/>
              </a:rPr>
              <a:t> SET column1 = value1, column2 = value2,…</a:t>
            </a:r>
          </a:p>
          <a:p>
            <a:pPr marL="0" indent="0">
              <a:lnSpc>
                <a:spcPct val="170000"/>
              </a:lnSpc>
              <a:buNone/>
            </a:pPr>
            <a:r>
              <a:rPr lang="en-US" sz="9200" dirty="0" smtClean="0">
                <a:latin typeface="Arial Rounded MT Bold" panose="020F0704030504030204" pitchFamily="34" charset="0"/>
              </a:rPr>
              <a:t>                            WHERE condition;</a:t>
            </a:r>
          </a:p>
          <a:p>
            <a:pPr marL="0" indent="0">
              <a:lnSpc>
                <a:spcPct val="170000"/>
              </a:lnSpc>
              <a:buNone/>
            </a:pPr>
            <a:r>
              <a:rPr lang="en-US" sz="9200" dirty="0" smtClean="0">
                <a:latin typeface="Arial Rounded MT Bold" panose="020F0704030504030204" pitchFamily="34" charset="0"/>
              </a:rPr>
              <a:t>     </a:t>
            </a:r>
            <a:r>
              <a:rPr lang="en-US" sz="9200" dirty="0" smtClean="0">
                <a:solidFill>
                  <a:schemeClr val="accent5">
                    <a:lumMod val="60000"/>
                    <a:lumOff val="40000"/>
                  </a:schemeClr>
                </a:solidFill>
                <a:latin typeface="Arial Rounded MT Bold" panose="020F0704030504030204" pitchFamily="34" charset="0"/>
              </a:rPr>
              <a:t>EXAMPLE</a:t>
            </a:r>
            <a:r>
              <a:rPr lang="en-US" sz="9200" dirty="0" smtClean="0">
                <a:latin typeface="Arial Rounded MT Bold" panose="020F0704030504030204" pitchFamily="34" charset="0"/>
              </a:rPr>
              <a:t> -  </a:t>
            </a:r>
            <a:r>
              <a:rPr lang="en-US" sz="9200" dirty="0">
                <a:effectLst/>
                <a:latin typeface="Arial Rounded MT Bold" panose="020F0704030504030204" pitchFamily="34" charset="0"/>
              </a:rPr>
              <a:t>update </a:t>
            </a:r>
            <a:r>
              <a:rPr lang="en-US" sz="9200" dirty="0" err="1">
                <a:effectLst/>
                <a:latin typeface="Arial Rounded MT Bold" panose="020F0704030504030204" pitchFamily="34" charset="0"/>
              </a:rPr>
              <a:t>emp_det</a:t>
            </a:r>
            <a:r>
              <a:rPr lang="en-US" sz="9200" dirty="0">
                <a:effectLst/>
                <a:latin typeface="Arial Rounded MT Bold" panose="020F0704030504030204" pitchFamily="34" charset="0"/>
              </a:rPr>
              <a:t> set </a:t>
            </a:r>
            <a:r>
              <a:rPr lang="en-US" sz="9200" dirty="0" err="1">
                <a:effectLst/>
                <a:latin typeface="Arial Rounded MT Bold" panose="020F0704030504030204" pitchFamily="34" charset="0"/>
              </a:rPr>
              <a:t>city_state</a:t>
            </a:r>
            <a:r>
              <a:rPr lang="en-US" sz="9200" dirty="0">
                <a:effectLst/>
                <a:latin typeface="Arial Rounded MT Bold" panose="020F0704030504030204" pitchFamily="34" charset="0"/>
              </a:rPr>
              <a:t> = '</a:t>
            </a:r>
            <a:r>
              <a:rPr lang="en-US" sz="9200" dirty="0" err="1">
                <a:effectLst/>
                <a:latin typeface="Arial Rounded MT Bold" panose="020F0704030504030204" pitchFamily="34" charset="0"/>
              </a:rPr>
              <a:t>newyork</a:t>
            </a:r>
            <a:r>
              <a:rPr lang="en-US" sz="9200" dirty="0">
                <a:effectLst/>
                <a:latin typeface="Arial Rounded MT Bold" panose="020F0704030504030204" pitchFamily="34" charset="0"/>
              </a:rPr>
              <a:t>', income =150000 where </a:t>
            </a:r>
            <a:r>
              <a:rPr lang="en-US" sz="9200" dirty="0" err="1" smtClean="0">
                <a:effectLst/>
                <a:latin typeface="Arial Rounded MT Bold" panose="020F0704030504030204" pitchFamily="34" charset="0"/>
              </a:rPr>
              <a:t>emp_id</a:t>
            </a:r>
            <a:r>
              <a:rPr lang="en-US" sz="9200" dirty="0" smtClean="0">
                <a:effectLst/>
                <a:latin typeface="Arial Rounded MT Bold" panose="020F0704030504030204" pitchFamily="34" charset="0"/>
              </a:rPr>
              <a:t> </a:t>
            </a:r>
            <a:r>
              <a:rPr lang="en-US" sz="9200" dirty="0">
                <a:effectLst/>
                <a:latin typeface="Arial Rounded MT Bold" panose="020F0704030504030204" pitchFamily="34" charset="0"/>
              </a:rPr>
              <a:t>= 101</a:t>
            </a:r>
            <a:r>
              <a:rPr lang="en-US" sz="9200" dirty="0" smtClean="0">
                <a:effectLst/>
                <a:latin typeface="Arial Rounded MT Bold" panose="020F0704030504030204" pitchFamily="34" charset="0"/>
              </a:rPr>
              <a:t>;</a:t>
            </a:r>
          </a:p>
          <a:p>
            <a:pPr marL="0" indent="0">
              <a:lnSpc>
                <a:spcPct val="170000"/>
              </a:lnSpc>
              <a:buNone/>
            </a:pPr>
            <a:endParaRPr lang="en-US" sz="9200" dirty="0">
              <a:effectLst/>
              <a:latin typeface="Arial Rounded MT Bold" panose="020F0704030504030204" pitchFamily="34" charset="0"/>
            </a:endParaRPr>
          </a:p>
          <a:p>
            <a:pPr marL="0" indent="0">
              <a:lnSpc>
                <a:spcPct val="170000"/>
              </a:lnSpc>
              <a:buNone/>
            </a:pPr>
            <a:endParaRPr lang="en-US" sz="9200" dirty="0" smtClean="0">
              <a:latin typeface="Arial Rounded MT Bold" panose="020F0704030504030204" pitchFamily="34" charset="0"/>
            </a:endParaRPr>
          </a:p>
          <a:p>
            <a:pPr marL="0" indent="0">
              <a:lnSpc>
                <a:spcPct val="170000"/>
              </a:lnSpc>
              <a:buNone/>
            </a:pPr>
            <a:endParaRPr lang="en-US" sz="2400" dirty="0">
              <a:latin typeface="Arial Rounded MT Bold" panose="020F0704030504030204" pitchFamily="34" charset="0"/>
            </a:endParaRPr>
          </a:p>
          <a:p>
            <a:pPr marL="0" indent="0">
              <a:buNone/>
            </a:pPr>
            <a:endParaRPr lang="en-US" sz="2400" dirty="0" smtClean="0">
              <a:latin typeface="Arial Rounded MT Bold" panose="020F0704030504030204" pitchFamily="34" charset="0"/>
            </a:endParaRPr>
          </a:p>
          <a:p>
            <a:pPr marL="0" indent="0">
              <a:buNone/>
            </a:pPr>
            <a:r>
              <a:rPr lang="en-US" dirty="0" smtClean="0"/>
              <a:t/>
            </a:r>
            <a:br>
              <a:rPr lang="en-US" dirty="0" smtClean="0"/>
            </a:b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4102808"/>
            <a:ext cx="7677150" cy="2386445"/>
          </a:xfrm>
          <a:prstGeom prst="rect">
            <a:avLst/>
          </a:prstGeom>
        </p:spPr>
      </p:pic>
    </p:spTree>
    <p:extLst>
      <p:ext uri="{BB962C8B-B14F-4D97-AF65-F5344CB8AC3E}">
        <p14:creationId xmlns:p14="http://schemas.microsoft.com/office/powerpoint/2010/main" val="664315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832" y="2224217"/>
            <a:ext cx="9152238" cy="1905000"/>
          </a:xfrm>
        </p:spPr>
        <p:txBody>
          <a:bodyPr>
            <a:normAutofit fontScale="90000"/>
          </a:bodyPr>
          <a:lstStyle/>
          <a:p>
            <a:pPr>
              <a:lnSpc>
                <a:spcPct val="150000"/>
              </a:lnSpc>
            </a:pPr>
            <a:r>
              <a:rPr lang="en-US" dirty="0" smtClean="0"/>
              <a:t>                     </a:t>
            </a:r>
            <a:r>
              <a:rPr lang="en-US" sz="4000" dirty="0" smtClean="0"/>
              <a:t>07</a:t>
            </a:r>
            <a:r>
              <a:rPr lang="en-US" dirty="0" smtClean="0"/>
              <a:t>   </a:t>
            </a:r>
            <a:r>
              <a:rPr lang="en-US" sz="4000" dirty="0" smtClean="0"/>
              <a:t>SQL CLAUSE </a:t>
            </a:r>
            <a:br>
              <a:rPr lang="en-US" sz="4000" dirty="0" smtClean="0"/>
            </a:br>
            <a:r>
              <a:rPr lang="en-US" sz="4000" dirty="0" smtClean="0"/>
              <a:t> where clause | having clause</a:t>
            </a:r>
            <a:endParaRPr lang="en-US" sz="4000" dirty="0"/>
          </a:p>
        </p:txBody>
      </p:sp>
      <p:sp>
        <p:nvSpPr>
          <p:cNvPr id="3" name="Content Placeholder 2"/>
          <p:cNvSpPr>
            <a:spLocks noGrp="1"/>
          </p:cNvSpPr>
          <p:nvPr>
            <p:ph idx="1"/>
          </p:nvPr>
        </p:nvSpPr>
        <p:spPr>
          <a:xfrm>
            <a:off x="9786551" y="5478162"/>
            <a:ext cx="1952838" cy="1029730"/>
          </a:xfrm>
        </p:spPr>
        <p:txBody>
          <a:bodyPr/>
          <a:lstStyle/>
          <a:p>
            <a:r>
              <a:rPr lang="en-US" dirty="0" smtClean="0"/>
              <a:t>.</a:t>
            </a:r>
            <a:endParaRPr lang="en-US" dirty="0"/>
          </a:p>
        </p:txBody>
      </p:sp>
    </p:spTree>
    <p:extLst>
      <p:ext uri="{BB962C8B-B14F-4D97-AF65-F5344CB8AC3E}">
        <p14:creationId xmlns:p14="http://schemas.microsoft.com/office/powerpoint/2010/main" val="33206547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504" y="0"/>
            <a:ext cx="8374547" cy="1131376"/>
          </a:xfrm>
        </p:spPr>
        <p:txBody>
          <a:bodyPr>
            <a:normAutofit/>
          </a:bodyPr>
          <a:lstStyle/>
          <a:p>
            <a:r>
              <a:rPr lang="en-US" sz="4000" dirty="0" smtClean="0"/>
              <a:t>SQL WHERE CLAUSE</a:t>
            </a:r>
            <a:endParaRPr lang="en-US" sz="4000" dirty="0"/>
          </a:p>
        </p:txBody>
      </p:sp>
      <p:sp>
        <p:nvSpPr>
          <p:cNvPr id="3" name="Content Placeholder 2"/>
          <p:cNvSpPr>
            <a:spLocks noGrp="1"/>
          </p:cNvSpPr>
          <p:nvPr>
            <p:ph idx="1"/>
          </p:nvPr>
        </p:nvSpPr>
        <p:spPr>
          <a:xfrm>
            <a:off x="304504" y="898902"/>
            <a:ext cx="11567198" cy="5687878"/>
          </a:xfrm>
        </p:spPr>
        <p:txBody>
          <a:bodyPr>
            <a:normAutofit/>
          </a:bodyPr>
          <a:lstStyle/>
          <a:p>
            <a:pPr>
              <a:lnSpc>
                <a:spcPct val="150000"/>
              </a:lnSpc>
            </a:pPr>
            <a:r>
              <a:rPr lang="en-US" sz="2400" dirty="0" smtClean="0">
                <a:latin typeface="Arial Rounded MT Bold" panose="020F0704030504030204" pitchFamily="34" charset="0"/>
              </a:rPr>
              <a:t>The where clause is used to filter records . </a:t>
            </a:r>
          </a:p>
          <a:p>
            <a:pPr>
              <a:lnSpc>
                <a:spcPct val="150000"/>
              </a:lnSpc>
            </a:pPr>
            <a:r>
              <a:rPr lang="en-US" sz="2400" dirty="0" smtClean="0">
                <a:latin typeface="Arial Rounded MT Bold" panose="020F0704030504030204" pitchFamily="34" charset="0"/>
              </a:rPr>
              <a:t>It is used to  extract only those records that fulfill a specified </a:t>
            </a:r>
            <a:r>
              <a:rPr lang="en-US" sz="2400" dirty="0" smtClean="0">
                <a:solidFill>
                  <a:schemeClr val="bg2">
                    <a:lumMod val="20000"/>
                    <a:lumOff val="80000"/>
                  </a:schemeClr>
                </a:solidFill>
                <a:latin typeface="Arial Rounded MT Bold" panose="020F0704030504030204" pitchFamily="34" charset="0"/>
              </a:rPr>
              <a:t>condition</a:t>
            </a:r>
          </a:p>
          <a:p>
            <a:pPr>
              <a:lnSpc>
                <a:spcPct val="150000"/>
              </a:lnSpc>
            </a:pPr>
            <a:r>
              <a:rPr lang="en-US" sz="2400" dirty="0" smtClean="0">
                <a:solidFill>
                  <a:schemeClr val="accent5">
                    <a:lumMod val="60000"/>
                    <a:lumOff val="40000"/>
                  </a:schemeClr>
                </a:solidFill>
                <a:latin typeface="Arial Rounded MT Bold" panose="020F0704030504030204" pitchFamily="34" charset="0"/>
              </a:rPr>
              <a:t>Syntax  - </a:t>
            </a:r>
            <a:r>
              <a:rPr lang="en-US" sz="2400" dirty="0" smtClean="0">
                <a:solidFill>
                  <a:schemeClr val="bg2">
                    <a:lumMod val="20000"/>
                    <a:lumOff val="80000"/>
                  </a:schemeClr>
                </a:solidFill>
                <a:latin typeface="Arial Rounded MT Bold" panose="020F0704030504030204" pitchFamily="34" charset="0"/>
              </a:rPr>
              <a:t>select </a:t>
            </a:r>
            <a:r>
              <a:rPr lang="en-US" sz="2400" dirty="0" err="1" smtClean="0">
                <a:solidFill>
                  <a:schemeClr val="bg2">
                    <a:lumMod val="20000"/>
                    <a:lumOff val="80000"/>
                  </a:schemeClr>
                </a:solidFill>
                <a:latin typeface="Arial Rounded MT Bold" panose="020F0704030504030204" pitchFamily="34" charset="0"/>
              </a:rPr>
              <a:t>columnname</a:t>
            </a:r>
            <a:r>
              <a:rPr lang="en-US" sz="2400" dirty="0" smtClean="0">
                <a:solidFill>
                  <a:schemeClr val="bg2">
                    <a:lumMod val="20000"/>
                    <a:lumOff val="80000"/>
                  </a:schemeClr>
                </a:solidFill>
                <a:latin typeface="Arial Rounded MT Bold" panose="020F0704030504030204" pitchFamily="34" charset="0"/>
              </a:rPr>
              <a:t> FROM </a:t>
            </a:r>
            <a:r>
              <a:rPr lang="en-US" sz="2400" dirty="0" err="1" smtClean="0">
                <a:solidFill>
                  <a:schemeClr val="bg2">
                    <a:lumMod val="20000"/>
                    <a:lumOff val="80000"/>
                  </a:schemeClr>
                </a:solidFill>
                <a:latin typeface="Arial Rounded MT Bold" panose="020F0704030504030204" pitchFamily="34" charset="0"/>
              </a:rPr>
              <a:t>table_name</a:t>
            </a:r>
            <a:r>
              <a:rPr lang="en-US" sz="2400" dirty="0" smtClean="0">
                <a:solidFill>
                  <a:schemeClr val="bg2">
                    <a:lumMod val="20000"/>
                    <a:lumOff val="80000"/>
                  </a:schemeClr>
                </a:solidFill>
                <a:latin typeface="Arial Rounded MT Bold" panose="020F0704030504030204" pitchFamily="34" charset="0"/>
              </a:rPr>
              <a:t> WHERE condition;</a:t>
            </a:r>
          </a:p>
          <a:p>
            <a:pPr>
              <a:lnSpc>
                <a:spcPct val="150000"/>
              </a:lnSpc>
            </a:pPr>
            <a:r>
              <a:rPr lang="en-US" sz="2400" dirty="0" smtClean="0">
                <a:solidFill>
                  <a:schemeClr val="accent5">
                    <a:lumMod val="60000"/>
                    <a:lumOff val="40000"/>
                  </a:schemeClr>
                </a:solidFill>
                <a:latin typeface="Arial Rounded MT Bold" panose="020F0704030504030204" pitchFamily="34" charset="0"/>
              </a:rPr>
              <a:t>Example - </a:t>
            </a:r>
            <a:r>
              <a:rPr lang="en-US" sz="2400" dirty="0">
                <a:solidFill>
                  <a:schemeClr val="bg2">
                    <a:lumMod val="20000"/>
                    <a:lumOff val="80000"/>
                  </a:schemeClr>
                </a:solidFill>
                <a:latin typeface="Arial Rounded MT Bold" panose="020F0704030504030204" pitchFamily="34" charset="0"/>
              </a:rPr>
              <a:t>select </a:t>
            </a:r>
            <a:r>
              <a:rPr lang="en-US" sz="2400" dirty="0" err="1">
                <a:solidFill>
                  <a:schemeClr val="bg2">
                    <a:lumMod val="20000"/>
                    <a:lumOff val="80000"/>
                  </a:schemeClr>
                </a:solidFill>
                <a:latin typeface="Arial Rounded MT Bold" panose="020F0704030504030204" pitchFamily="34" charset="0"/>
              </a:rPr>
              <a:t>city_state</a:t>
            </a:r>
            <a:r>
              <a:rPr lang="en-US" sz="2400" dirty="0">
                <a:solidFill>
                  <a:schemeClr val="bg2">
                    <a:lumMod val="20000"/>
                    <a:lumOff val="80000"/>
                  </a:schemeClr>
                </a:solidFill>
                <a:latin typeface="Arial Rounded MT Bold" panose="020F0704030504030204" pitchFamily="34" charset="0"/>
              </a:rPr>
              <a:t>, income  from </a:t>
            </a:r>
            <a:r>
              <a:rPr lang="en-US" sz="2400" dirty="0" err="1">
                <a:solidFill>
                  <a:schemeClr val="bg2">
                    <a:lumMod val="20000"/>
                    <a:lumOff val="80000"/>
                  </a:schemeClr>
                </a:solidFill>
                <a:latin typeface="Arial Rounded MT Bold" panose="020F0704030504030204" pitchFamily="34" charset="0"/>
              </a:rPr>
              <a:t>emp_det</a:t>
            </a:r>
            <a:r>
              <a:rPr lang="en-US" sz="2400" dirty="0">
                <a:solidFill>
                  <a:schemeClr val="bg2">
                    <a:lumMod val="20000"/>
                    <a:lumOff val="80000"/>
                  </a:schemeClr>
                </a:solidFill>
                <a:latin typeface="Arial Rounded MT Bold" panose="020F0704030504030204" pitchFamily="34" charset="0"/>
              </a:rPr>
              <a:t> where </a:t>
            </a:r>
            <a:r>
              <a:rPr lang="en-US" sz="2400" dirty="0" err="1">
                <a:solidFill>
                  <a:schemeClr val="bg2">
                    <a:lumMod val="20000"/>
                    <a:lumOff val="80000"/>
                  </a:schemeClr>
                </a:solidFill>
                <a:latin typeface="Arial Rounded MT Bold" panose="020F0704030504030204" pitchFamily="34" charset="0"/>
              </a:rPr>
              <a:t>emp_id</a:t>
            </a:r>
            <a:r>
              <a:rPr lang="en-US" sz="2400" dirty="0">
                <a:solidFill>
                  <a:schemeClr val="bg2">
                    <a:lumMod val="20000"/>
                    <a:lumOff val="80000"/>
                  </a:schemeClr>
                </a:solidFill>
                <a:latin typeface="Arial Rounded MT Bold" panose="020F0704030504030204" pitchFamily="34" charset="0"/>
              </a:rPr>
              <a:t> = 101</a:t>
            </a:r>
            <a:r>
              <a:rPr lang="en-US" sz="2400" dirty="0" smtClean="0">
                <a:solidFill>
                  <a:schemeClr val="bg2">
                    <a:lumMod val="20000"/>
                    <a:lumOff val="80000"/>
                  </a:schemeClr>
                </a:solidFill>
                <a:latin typeface="Arial Rounded MT Bold" panose="020F0704030504030204" pitchFamily="34" charset="0"/>
              </a:rPr>
              <a:t>;</a:t>
            </a:r>
          </a:p>
          <a:p>
            <a:pPr>
              <a:lnSpc>
                <a:spcPct val="150000"/>
              </a:lnSpc>
            </a:pPr>
            <a:endParaRPr lang="en-US" sz="2400" dirty="0">
              <a:solidFill>
                <a:schemeClr val="bg2">
                  <a:lumMod val="20000"/>
                  <a:lumOff val="80000"/>
                </a:schemeClr>
              </a:solidFill>
              <a:latin typeface="Arial Rounded MT Bold" panose="020F0704030504030204" pitchFamily="34" charset="0"/>
            </a:endParaRPr>
          </a:p>
          <a:p>
            <a:endParaRPr lang="en-US" sz="2500" dirty="0" smtClean="0">
              <a:solidFill>
                <a:schemeClr val="bg2">
                  <a:lumMod val="20000"/>
                  <a:lumOff val="80000"/>
                </a:schemeClr>
              </a:solidFill>
              <a:latin typeface="Arial Rounded MT Bold" panose="020F0704030504030204" pitchFamily="34" charset="0"/>
            </a:endParaRPr>
          </a:p>
          <a:p>
            <a:endParaRPr lang="en-US" sz="2500" dirty="0">
              <a:solidFill>
                <a:schemeClr val="bg2">
                  <a:lumMod val="20000"/>
                  <a:lumOff val="80000"/>
                </a:schemeClr>
              </a:solidFill>
              <a:latin typeface="Arial Rounded MT Bold" panose="020F0704030504030204" pitchFamily="34" charset="0"/>
            </a:endParaRPr>
          </a:p>
          <a:p>
            <a:endParaRPr lang="en-US" sz="2500" dirty="0">
              <a:solidFill>
                <a:schemeClr val="bg2">
                  <a:lumMod val="20000"/>
                  <a:lumOff val="80000"/>
                </a:schemeClr>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178" y="4648168"/>
            <a:ext cx="4143071" cy="1390682"/>
          </a:xfrm>
          <a:prstGeom prst="rect">
            <a:avLst/>
          </a:prstGeom>
        </p:spPr>
      </p:pic>
    </p:spTree>
    <p:extLst>
      <p:ext uri="{BB962C8B-B14F-4D97-AF65-F5344CB8AC3E}">
        <p14:creationId xmlns:p14="http://schemas.microsoft.com/office/powerpoint/2010/main" val="2564832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4" y="0"/>
            <a:ext cx="6442076" cy="895350"/>
          </a:xfrm>
        </p:spPr>
        <p:txBody>
          <a:bodyPr>
            <a:normAutofit/>
          </a:bodyPr>
          <a:lstStyle/>
          <a:p>
            <a:r>
              <a:rPr lang="en-US" sz="4000" dirty="0" smtClean="0"/>
              <a:t>SQL HAVING CLAUSE </a:t>
            </a:r>
            <a:endParaRPr lang="en-US" sz="4000" dirty="0"/>
          </a:p>
        </p:txBody>
      </p:sp>
      <p:sp>
        <p:nvSpPr>
          <p:cNvPr id="3" name="Content Placeholder 2"/>
          <p:cNvSpPr>
            <a:spLocks noGrp="1"/>
          </p:cNvSpPr>
          <p:nvPr>
            <p:ph idx="1"/>
          </p:nvPr>
        </p:nvSpPr>
        <p:spPr>
          <a:xfrm>
            <a:off x="282574" y="1066800"/>
            <a:ext cx="11680826" cy="5429250"/>
          </a:xfrm>
        </p:spPr>
        <p:txBody>
          <a:bodyPr/>
          <a:lstStyle/>
          <a:p>
            <a:pPr>
              <a:lnSpc>
                <a:spcPct val="150000"/>
              </a:lnSpc>
            </a:pPr>
            <a:r>
              <a:rPr lang="en-US" dirty="0">
                <a:effectLst/>
                <a:latin typeface="Arial Rounded MT Bold" panose="020F0704030504030204" pitchFamily="34" charset="0"/>
              </a:rPr>
              <a:t>The </a:t>
            </a:r>
            <a:r>
              <a:rPr lang="en-US" dirty="0">
                <a:solidFill>
                  <a:schemeClr val="accent5">
                    <a:lumMod val="60000"/>
                    <a:lumOff val="40000"/>
                  </a:schemeClr>
                </a:solidFill>
                <a:effectLst/>
                <a:latin typeface="Arial Rounded MT Bold" panose="020F0704030504030204" pitchFamily="34" charset="0"/>
              </a:rPr>
              <a:t>HAVING </a:t>
            </a:r>
            <a:r>
              <a:rPr lang="en-US" dirty="0" smtClean="0">
                <a:solidFill>
                  <a:schemeClr val="accent5">
                    <a:lumMod val="60000"/>
                    <a:lumOff val="40000"/>
                  </a:schemeClr>
                </a:solidFill>
                <a:effectLst/>
                <a:latin typeface="Arial Rounded MT Bold" panose="020F0704030504030204" pitchFamily="34" charset="0"/>
              </a:rPr>
              <a:t>CLAUSE </a:t>
            </a:r>
            <a:r>
              <a:rPr lang="en-US" dirty="0">
                <a:effectLst/>
                <a:latin typeface="Arial Rounded MT Bold" panose="020F0704030504030204" pitchFamily="34" charset="0"/>
              </a:rPr>
              <a:t>was added to SQL because </a:t>
            </a:r>
            <a:r>
              <a:rPr lang="en-US" dirty="0" smtClean="0">
                <a:effectLst/>
                <a:latin typeface="Arial Rounded MT Bold" panose="020F0704030504030204" pitchFamily="34" charset="0"/>
              </a:rPr>
              <a:t>the WHERE </a:t>
            </a:r>
            <a:r>
              <a:rPr lang="en-US" dirty="0">
                <a:effectLst/>
                <a:latin typeface="Arial Rounded MT Bold" panose="020F0704030504030204" pitchFamily="34" charset="0"/>
              </a:rPr>
              <a:t>keyword cannot </a:t>
            </a:r>
            <a:r>
              <a:rPr lang="en-US" dirty="0" smtClean="0">
                <a:effectLst/>
                <a:latin typeface="Arial Rounded MT Bold" panose="020F0704030504030204" pitchFamily="34" charset="0"/>
              </a:rPr>
              <a:t>be used </a:t>
            </a:r>
            <a:r>
              <a:rPr lang="en-US" dirty="0">
                <a:effectLst/>
                <a:latin typeface="Arial Rounded MT Bold" panose="020F0704030504030204" pitchFamily="34" charset="0"/>
              </a:rPr>
              <a:t>with aggregate </a:t>
            </a:r>
            <a:r>
              <a:rPr lang="en-US" dirty="0" smtClean="0">
                <a:effectLst/>
                <a:latin typeface="Arial Rounded MT Bold" panose="020F0704030504030204" pitchFamily="34" charset="0"/>
              </a:rPr>
              <a:t>functions</a:t>
            </a:r>
          </a:p>
          <a:p>
            <a:endParaRPr lang="en-US" dirty="0">
              <a:effectLst/>
              <a:latin typeface="Arial Rounded MT Bold" panose="020F0704030504030204" pitchFamily="34" charset="0"/>
            </a:endParaRPr>
          </a:p>
          <a:p>
            <a:r>
              <a:rPr lang="en-US" dirty="0" smtClean="0">
                <a:solidFill>
                  <a:schemeClr val="accent5">
                    <a:lumMod val="60000"/>
                    <a:lumOff val="40000"/>
                  </a:schemeClr>
                </a:solidFill>
                <a:effectLst/>
                <a:latin typeface="Arial Rounded MT Bold" panose="020F0704030504030204" pitchFamily="34" charset="0"/>
              </a:rPr>
              <a:t>SYNTAX</a:t>
            </a:r>
            <a:r>
              <a:rPr lang="en-US" dirty="0" smtClean="0">
                <a:effectLst/>
                <a:latin typeface="Arial Rounded MT Bold" panose="020F0704030504030204" pitchFamily="34" charset="0"/>
              </a:rPr>
              <a:t> - </a:t>
            </a:r>
            <a:r>
              <a:rPr lang="en-US" dirty="0">
                <a:effectLst/>
                <a:latin typeface="Arial Rounded MT Bold" panose="020F0704030504030204" pitchFamily="34" charset="0"/>
              </a:rPr>
              <a:t>SELECT </a:t>
            </a:r>
            <a:r>
              <a:rPr lang="en-US" dirty="0" err="1">
                <a:effectLst/>
                <a:latin typeface="Arial Rounded MT Bold" panose="020F0704030504030204" pitchFamily="34" charset="0"/>
              </a:rPr>
              <a:t>column_name</a:t>
            </a:r>
            <a:r>
              <a:rPr lang="en-US" dirty="0">
                <a:effectLst/>
                <a:latin typeface="Arial Rounded MT Bold" panose="020F0704030504030204" pitchFamily="34" charset="0"/>
              </a:rPr>
              <a:t>(s</a:t>
            </a:r>
            <a:r>
              <a:rPr lang="en-US" i="1" dirty="0">
                <a:effectLst/>
                <a:latin typeface="Arial Rounded MT Bold" panose="020F0704030504030204" pitchFamily="34" charset="0"/>
              </a:rPr>
              <a:t>)</a:t>
            </a:r>
            <a:r>
              <a:rPr lang="en-US" dirty="0">
                <a:latin typeface="Arial Rounded MT Bold" panose="020F0704030504030204" pitchFamily="34" charset="0"/>
              </a:rPr>
              <a:t/>
            </a:r>
            <a:br>
              <a:rPr lang="en-US" dirty="0">
                <a:latin typeface="Arial Rounded MT Bold" panose="020F0704030504030204" pitchFamily="34" charset="0"/>
              </a:rPr>
            </a:br>
            <a:r>
              <a:rPr lang="en-US" dirty="0">
                <a:effectLst/>
                <a:latin typeface="Arial Rounded MT Bold" panose="020F0704030504030204" pitchFamily="34" charset="0"/>
              </a:rPr>
              <a:t>FROM </a:t>
            </a:r>
            <a:r>
              <a:rPr lang="en-US" dirty="0" err="1">
                <a:effectLst/>
                <a:latin typeface="Arial Rounded MT Bold" panose="020F0704030504030204" pitchFamily="34" charset="0"/>
              </a:rPr>
              <a:t>table_name</a:t>
            </a:r>
            <a:r>
              <a:rPr lang="en-US" dirty="0">
                <a:latin typeface="Arial Rounded MT Bold" panose="020F0704030504030204" pitchFamily="34" charset="0"/>
              </a:rPr>
              <a:t/>
            </a:r>
            <a:br>
              <a:rPr lang="en-US" dirty="0">
                <a:latin typeface="Arial Rounded MT Bold" panose="020F0704030504030204" pitchFamily="34" charset="0"/>
              </a:rPr>
            </a:br>
            <a:r>
              <a:rPr lang="en-US" dirty="0">
                <a:effectLst/>
                <a:latin typeface="Arial Rounded MT Bold" panose="020F0704030504030204" pitchFamily="34" charset="0"/>
              </a:rPr>
              <a:t>WHERE condition</a:t>
            </a:r>
            <a:r>
              <a:rPr lang="en-US" dirty="0">
                <a:latin typeface="Arial Rounded MT Bold" panose="020F0704030504030204" pitchFamily="34" charset="0"/>
              </a:rPr>
              <a:t/>
            </a:r>
            <a:br>
              <a:rPr lang="en-US" dirty="0">
                <a:latin typeface="Arial Rounded MT Bold" panose="020F0704030504030204" pitchFamily="34" charset="0"/>
              </a:rPr>
            </a:br>
            <a:r>
              <a:rPr lang="en-US" dirty="0">
                <a:effectLst/>
                <a:latin typeface="Arial Rounded MT Bold" panose="020F0704030504030204" pitchFamily="34" charset="0"/>
              </a:rPr>
              <a:t>GROUP BY </a:t>
            </a:r>
            <a:r>
              <a:rPr lang="en-US" dirty="0" err="1">
                <a:effectLst/>
                <a:latin typeface="Arial Rounded MT Bold" panose="020F0704030504030204" pitchFamily="34" charset="0"/>
              </a:rPr>
              <a:t>column_name</a:t>
            </a:r>
            <a:r>
              <a:rPr lang="en-US" dirty="0">
                <a:effectLst/>
                <a:latin typeface="Arial Rounded MT Bold" panose="020F0704030504030204" pitchFamily="34" charset="0"/>
              </a:rPr>
              <a:t>(s</a:t>
            </a:r>
            <a:r>
              <a:rPr lang="en-US" i="1" dirty="0">
                <a:effectLst/>
                <a:latin typeface="Arial Rounded MT Bold" panose="020F0704030504030204" pitchFamily="34" charset="0"/>
              </a:rPr>
              <a:t>)</a:t>
            </a:r>
            <a:br>
              <a:rPr lang="en-US" i="1" dirty="0">
                <a:effectLst/>
                <a:latin typeface="Arial Rounded MT Bold" panose="020F0704030504030204" pitchFamily="34" charset="0"/>
              </a:rPr>
            </a:br>
            <a:r>
              <a:rPr lang="en-US" dirty="0">
                <a:effectLst/>
                <a:latin typeface="Arial Rounded MT Bold" panose="020F0704030504030204" pitchFamily="34" charset="0"/>
              </a:rPr>
              <a:t>HAVING condition</a:t>
            </a:r>
            <a:r>
              <a:rPr lang="en-US" i="1" dirty="0">
                <a:effectLst/>
                <a:latin typeface="Arial Rounded MT Bold" panose="020F0704030504030204" pitchFamily="34" charset="0"/>
              </a:rPr>
              <a:t/>
            </a:r>
            <a:br>
              <a:rPr lang="en-US" i="1" dirty="0">
                <a:effectLst/>
                <a:latin typeface="Arial Rounded MT Bold" panose="020F0704030504030204" pitchFamily="34" charset="0"/>
              </a:rPr>
            </a:br>
            <a:r>
              <a:rPr lang="en-US" dirty="0">
                <a:effectLst/>
                <a:latin typeface="Arial Rounded MT Bold" panose="020F0704030504030204" pitchFamily="34" charset="0"/>
              </a:rPr>
              <a:t>ORDER BY </a:t>
            </a:r>
            <a:r>
              <a:rPr lang="en-US" dirty="0" err="1">
                <a:effectLst/>
                <a:latin typeface="Arial Rounded MT Bold" panose="020F0704030504030204" pitchFamily="34" charset="0"/>
              </a:rPr>
              <a:t>column_name</a:t>
            </a:r>
            <a:r>
              <a:rPr lang="en-US" dirty="0">
                <a:effectLst/>
                <a:latin typeface="Arial Rounded MT Bold" panose="020F0704030504030204" pitchFamily="34" charset="0"/>
              </a:rPr>
              <a:t>(s</a:t>
            </a:r>
            <a:r>
              <a:rPr lang="en-US" i="1" dirty="0" smtClean="0">
                <a:effectLst/>
                <a:latin typeface="Arial Rounded MT Bold" panose="020F0704030504030204" pitchFamily="34" charset="0"/>
              </a:rPr>
              <a:t>);</a:t>
            </a:r>
          </a:p>
          <a:p>
            <a:endParaRPr lang="en-US" i="1" dirty="0">
              <a:effectLst/>
              <a:latin typeface="Arial Rounded MT Bold" panose="020F0704030504030204" pitchFamily="34" charset="0"/>
            </a:endParaRPr>
          </a:p>
          <a:p>
            <a:r>
              <a:rPr lang="en-US" dirty="0" smtClean="0">
                <a:solidFill>
                  <a:schemeClr val="accent5">
                    <a:lumMod val="60000"/>
                    <a:lumOff val="40000"/>
                  </a:schemeClr>
                </a:solidFill>
                <a:effectLst/>
                <a:latin typeface="Arial Rounded MT Bold" panose="020F0704030504030204" pitchFamily="34" charset="0"/>
              </a:rPr>
              <a:t>EXAMPLE</a:t>
            </a:r>
            <a:r>
              <a:rPr lang="en-US" i="1" dirty="0" smtClean="0">
                <a:effectLst/>
                <a:latin typeface="Arial Rounded MT Bold" panose="020F0704030504030204" pitchFamily="34" charset="0"/>
              </a:rPr>
              <a:t> -  </a:t>
            </a:r>
            <a:r>
              <a:rPr lang="en-US" dirty="0" smtClean="0">
                <a:effectLst/>
                <a:latin typeface="Arial Rounded MT Bold" panose="020F0704030504030204" pitchFamily="34" charset="0"/>
              </a:rPr>
              <a:t>SELECT</a:t>
            </a:r>
            <a:r>
              <a:rPr lang="en-US" dirty="0">
                <a:effectLst/>
                <a:latin typeface="Arial Rounded MT Bold" panose="020F0704030504030204" pitchFamily="34" charset="0"/>
              </a:rPr>
              <a:t> COUNT(</a:t>
            </a:r>
            <a:r>
              <a:rPr lang="en-US" dirty="0" err="1">
                <a:effectLst/>
                <a:latin typeface="Arial Rounded MT Bold" panose="020F0704030504030204" pitchFamily="34" charset="0"/>
              </a:rPr>
              <a:t>CustomerID</a:t>
            </a:r>
            <a:r>
              <a:rPr lang="en-US" dirty="0">
                <a:effectLst/>
                <a:latin typeface="Arial Rounded MT Bold" panose="020F0704030504030204" pitchFamily="34" charset="0"/>
              </a:rPr>
              <a:t>), Country</a:t>
            </a:r>
            <a:r>
              <a:rPr lang="en-US" dirty="0">
                <a:latin typeface="Arial Rounded MT Bold" panose="020F0704030504030204" pitchFamily="34" charset="0"/>
              </a:rPr>
              <a:t/>
            </a:r>
            <a:br>
              <a:rPr lang="en-US" dirty="0">
                <a:latin typeface="Arial Rounded MT Bold" panose="020F0704030504030204" pitchFamily="34" charset="0"/>
              </a:rPr>
            </a:br>
            <a:r>
              <a:rPr lang="en-US" dirty="0" smtClean="0">
                <a:latin typeface="Arial Rounded MT Bold" panose="020F0704030504030204" pitchFamily="34" charset="0"/>
              </a:rPr>
              <a:t>                       </a:t>
            </a:r>
            <a:r>
              <a:rPr lang="en-US" dirty="0" smtClean="0">
                <a:effectLst/>
                <a:latin typeface="Arial Rounded MT Bold" panose="020F0704030504030204" pitchFamily="34" charset="0"/>
              </a:rPr>
              <a:t>FROM</a:t>
            </a:r>
            <a:r>
              <a:rPr lang="en-US" dirty="0">
                <a:effectLst/>
                <a:latin typeface="Arial Rounded MT Bold" panose="020F0704030504030204" pitchFamily="34" charset="0"/>
              </a:rPr>
              <a:t> Customers</a:t>
            </a:r>
            <a:r>
              <a:rPr lang="en-US" dirty="0">
                <a:latin typeface="Arial Rounded MT Bold" panose="020F0704030504030204" pitchFamily="34" charset="0"/>
              </a:rPr>
              <a:t/>
            </a:r>
            <a:br>
              <a:rPr lang="en-US" dirty="0">
                <a:latin typeface="Arial Rounded MT Bold" panose="020F0704030504030204" pitchFamily="34" charset="0"/>
              </a:rPr>
            </a:br>
            <a:r>
              <a:rPr lang="en-US" dirty="0" smtClean="0">
                <a:latin typeface="Arial Rounded MT Bold" panose="020F0704030504030204" pitchFamily="34" charset="0"/>
              </a:rPr>
              <a:t>                       </a:t>
            </a:r>
            <a:r>
              <a:rPr lang="en-US" dirty="0" smtClean="0">
                <a:effectLst/>
                <a:latin typeface="Arial Rounded MT Bold" panose="020F0704030504030204" pitchFamily="34" charset="0"/>
              </a:rPr>
              <a:t>GROUP</a:t>
            </a:r>
            <a:r>
              <a:rPr lang="en-US" dirty="0">
                <a:effectLst/>
                <a:latin typeface="Arial Rounded MT Bold" panose="020F0704030504030204" pitchFamily="34" charset="0"/>
              </a:rPr>
              <a:t> BY Country</a:t>
            </a:r>
            <a:r>
              <a:rPr lang="en-US" dirty="0">
                <a:latin typeface="Arial Rounded MT Bold" panose="020F0704030504030204" pitchFamily="34" charset="0"/>
              </a:rPr>
              <a:t/>
            </a:r>
            <a:br>
              <a:rPr lang="en-US" dirty="0">
                <a:latin typeface="Arial Rounded MT Bold" panose="020F0704030504030204" pitchFamily="34" charset="0"/>
              </a:rPr>
            </a:br>
            <a:r>
              <a:rPr lang="en-US" dirty="0" smtClean="0">
                <a:latin typeface="Arial Rounded MT Bold" panose="020F0704030504030204" pitchFamily="34" charset="0"/>
              </a:rPr>
              <a:t>                       </a:t>
            </a:r>
            <a:r>
              <a:rPr lang="en-US" dirty="0" smtClean="0">
                <a:effectLst/>
                <a:latin typeface="Arial Rounded MT Bold" panose="020F0704030504030204" pitchFamily="34" charset="0"/>
              </a:rPr>
              <a:t>HAVING</a:t>
            </a:r>
            <a:r>
              <a:rPr lang="en-US" dirty="0">
                <a:effectLst/>
                <a:latin typeface="Arial Rounded MT Bold" panose="020F0704030504030204" pitchFamily="34" charset="0"/>
              </a:rPr>
              <a:t> COUNT(</a:t>
            </a:r>
            <a:r>
              <a:rPr lang="en-US" dirty="0" err="1">
                <a:effectLst/>
                <a:latin typeface="Arial Rounded MT Bold" panose="020F0704030504030204" pitchFamily="34" charset="0"/>
              </a:rPr>
              <a:t>CustomerID</a:t>
            </a:r>
            <a:r>
              <a:rPr lang="en-US" dirty="0">
                <a:effectLst/>
                <a:latin typeface="Arial Rounded MT Bold" panose="020F0704030504030204" pitchFamily="34" charset="0"/>
              </a:rPr>
              <a:t>) &gt; 5;</a:t>
            </a:r>
            <a:endParaRPr lang="en-US" dirty="0">
              <a:latin typeface="Arial Rounded MT Bold" panose="020F0704030504030204" pitchFamily="34" charset="0"/>
            </a:endParaRPr>
          </a:p>
        </p:txBody>
      </p:sp>
    </p:spTree>
    <p:extLst>
      <p:ext uri="{BB962C8B-B14F-4D97-AF65-F5344CB8AC3E}">
        <p14:creationId xmlns:p14="http://schemas.microsoft.com/office/powerpoint/2010/main" val="3294598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797" y="2339546"/>
            <a:ext cx="9905998" cy="1905000"/>
          </a:xfrm>
        </p:spPr>
        <p:txBody>
          <a:bodyPr/>
          <a:lstStyle/>
          <a:p>
            <a:pPr algn="ctr"/>
            <a:r>
              <a:rPr lang="en-US" dirty="0" smtClean="0"/>
              <a:t>08  SQL </a:t>
            </a:r>
            <a:r>
              <a:rPr lang="en-US" dirty="0"/>
              <a:t>constraints </a:t>
            </a:r>
          </a:p>
        </p:txBody>
      </p:sp>
    </p:spTree>
    <p:extLst>
      <p:ext uri="{BB962C8B-B14F-4D97-AF65-F5344CB8AC3E}">
        <p14:creationId xmlns:p14="http://schemas.microsoft.com/office/powerpoint/2010/main" val="2081591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488" y="268637"/>
            <a:ext cx="9905998" cy="769749"/>
          </a:xfrm>
        </p:spPr>
        <p:txBody>
          <a:bodyPr/>
          <a:lstStyle/>
          <a:p>
            <a:r>
              <a:rPr lang="en-US" dirty="0" smtClean="0"/>
              <a:t>SQL constraints </a:t>
            </a:r>
            <a:endParaRPr lang="en-US" dirty="0"/>
          </a:p>
        </p:txBody>
      </p:sp>
      <p:sp>
        <p:nvSpPr>
          <p:cNvPr id="3" name="Content Placeholder 2"/>
          <p:cNvSpPr>
            <a:spLocks noGrp="1"/>
          </p:cNvSpPr>
          <p:nvPr>
            <p:ph idx="1"/>
          </p:nvPr>
        </p:nvSpPr>
        <p:spPr>
          <a:xfrm>
            <a:off x="459488" y="1038386"/>
            <a:ext cx="11334722" cy="5486399"/>
          </a:xfrm>
        </p:spPr>
        <p:txBody>
          <a:bodyPr/>
          <a:lstStyle/>
          <a:p>
            <a:pPr>
              <a:lnSpc>
                <a:spcPct val="150000"/>
              </a:lnSpc>
            </a:pPr>
            <a:r>
              <a:rPr lang="en-US" sz="2400" dirty="0">
                <a:solidFill>
                  <a:schemeClr val="accent4">
                    <a:lumMod val="60000"/>
                    <a:lumOff val="40000"/>
                  </a:schemeClr>
                </a:solidFill>
                <a:effectLst/>
                <a:latin typeface="Arial Rounded MT Bold" panose="020F0704030504030204" pitchFamily="34" charset="0"/>
              </a:rPr>
              <a:t>SQL constraints</a:t>
            </a:r>
            <a:r>
              <a:rPr lang="en-US" sz="2400" dirty="0">
                <a:effectLst/>
                <a:latin typeface="Arial Rounded MT Bold" panose="020F0704030504030204" pitchFamily="34" charset="0"/>
              </a:rPr>
              <a:t> are used to specify rules for the data in a table. </a:t>
            </a:r>
            <a:endParaRPr lang="en-US" sz="2400" dirty="0" smtClean="0">
              <a:effectLst/>
              <a:latin typeface="Arial Rounded MT Bold" panose="020F0704030504030204" pitchFamily="34" charset="0"/>
            </a:endParaRPr>
          </a:p>
          <a:p>
            <a:pPr>
              <a:lnSpc>
                <a:spcPct val="150000"/>
              </a:lnSpc>
            </a:pPr>
            <a:r>
              <a:rPr lang="en-US" sz="2400" dirty="0" smtClean="0">
                <a:effectLst/>
                <a:latin typeface="Arial Rounded MT Bold" panose="020F0704030504030204" pitchFamily="34" charset="0"/>
              </a:rPr>
              <a:t>Constraints</a:t>
            </a:r>
            <a:r>
              <a:rPr lang="en-US" sz="2400" dirty="0">
                <a:effectLst/>
                <a:latin typeface="Arial Rounded MT Bold" panose="020F0704030504030204" pitchFamily="34" charset="0"/>
              </a:rPr>
              <a:t> are used to limit the type of data that can go into a table</a:t>
            </a:r>
            <a:r>
              <a:rPr lang="en-US" sz="2400" dirty="0" smtClean="0">
                <a:effectLst/>
                <a:latin typeface="Arial Rounded MT Bold" panose="020F0704030504030204" pitchFamily="34" charset="0"/>
              </a:rPr>
              <a:t>.</a:t>
            </a:r>
          </a:p>
          <a:p>
            <a:pPr>
              <a:lnSpc>
                <a:spcPct val="150000"/>
              </a:lnSpc>
            </a:pPr>
            <a:r>
              <a:rPr lang="en-US" sz="2400" dirty="0">
                <a:effectLst/>
                <a:latin typeface="Arial Rounded MT Bold" panose="020F0704030504030204" pitchFamily="34" charset="0"/>
              </a:rPr>
              <a:t>This ensures the accuracy and reliability of the data in the table</a:t>
            </a:r>
            <a:r>
              <a:rPr lang="en-US" dirty="0" smtClean="0">
                <a:effectLst/>
              </a:rPr>
              <a:t>.</a:t>
            </a:r>
          </a:p>
          <a:p>
            <a:pPr marL="0" indent="0">
              <a:lnSpc>
                <a:spcPct val="150000"/>
              </a:lnSpc>
              <a:buNone/>
            </a:pPr>
            <a:r>
              <a:rPr lang="en-US" dirty="0" smtClean="0"/>
              <a:t>      </a:t>
            </a:r>
            <a:r>
              <a:rPr lang="en-US" sz="2800" dirty="0" smtClean="0">
                <a:solidFill>
                  <a:schemeClr val="accent4">
                    <a:lumMod val="60000"/>
                    <a:lumOff val="40000"/>
                  </a:schemeClr>
                </a:solidFill>
                <a:latin typeface="Arial Rounded MT Bold" panose="020F0704030504030204" pitchFamily="34" charset="0"/>
              </a:rPr>
              <a:t>syntax</a:t>
            </a:r>
            <a:r>
              <a:rPr lang="en-US" sz="2800" dirty="0" smtClean="0">
                <a:latin typeface="Arial Rounded MT Bold" panose="020F0704030504030204" pitchFamily="34" charset="0"/>
              </a:rPr>
              <a:t> </a:t>
            </a:r>
            <a:r>
              <a:rPr lang="en-US" dirty="0" smtClean="0">
                <a:latin typeface="Arial Rounded MT Bold" panose="020F0704030504030204" pitchFamily="34" charset="0"/>
              </a:rPr>
              <a:t>- </a:t>
            </a:r>
            <a:r>
              <a:rPr lang="en-US" sz="2400" dirty="0" smtClean="0">
                <a:latin typeface="Arial Rounded MT Bold" panose="020F0704030504030204" pitchFamily="34" charset="0"/>
              </a:rPr>
              <a:t>create table </a:t>
            </a:r>
            <a:r>
              <a:rPr lang="en-US" sz="2400" dirty="0" err="1" smtClean="0">
                <a:latin typeface="Arial Rounded MT Bold" panose="020F0704030504030204" pitchFamily="34" charset="0"/>
              </a:rPr>
              <a:t>table</a:t>
            </a:r>
            <a:r>
              <a:rPr lang="en-US" sz="2400" dirty="0" smtClean="0">
                <a:latin typeface="Arial Rounded MT Bold" panose="020F0704030504030204" pitchFamily="34" charset="0"/>
              </a:rPr>
              <a:t> name (columnname1 datatype constraint, column name 2 datatype constraint , column name 3 datatype </a:t>
            </a:r>
            <a:r>
              <a:rPr lang="en-US" sz="2400" dirty="0">
                <a:latin typeface="Arial Rounded MT Bold" panose="020F0704030504030204" pitchFamily="34" charset="0"/>
              </a:rPr>
              <a:t>constraint </a:t>
            </a:r>
            <a:r>
              <a:rPr lang="en-US" sz="2400" dirty="0" smtClean="0">
                <a:latin typeface="Arial Rounded MT Bold" panose="020F0704030504030204" pitchFamily="34" charset="0"/>
              </a:rPr>
              <a:t>);</a:t>
            </a:r>
            <a:endParaRPr lang="en-US" sz="2400" dirty="0">
              <a:effectLst/>
              <a:latin typeface="Arial Rounded MT Bold" panose="020F0704030504030204" pitchFamily="34" charset="0"/>
            </a:endParaRPr>
          </a:p>
        </p:txBody>
      </p:sp>
    </p:spTree>
    <p:extLst>
      <p:ext uri="{BB962C8B-B14F-4D97-AF65-F5344CB8AC3E}">
        <p14:creationId xmlns:p14="http://schemas.microsoft.com/office/powerpoint/2010/main" val="1746190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059737" cy="914400"/>
          </a:xfrm>
        </p:spPr>
        <p:txBody>
          <a:bodyPr/>
          <a:lstStyle/>
          <a:p>
            <a:r>
              <a:rPr lang="en-US" dirty="0" smtClean="0"/>
              <a:t>   EXAMPLE of </a:t>
            </a:r>
            <a:r>
              <a:rPr lang="en-US" dirty="0" err="1" smtClean="0"/>
              <a:t>sql</a:t>
            </a:r>
            <a:r>
              <a:rPr lang="en-US" dirty="0" smtClean="0"/>
              <a:t> constraints </a:t>
            </a:r>
            <a:endParaRPr lang="en-US" dirty="0"/>
          </a:p>
        </p:txBody>
      </p:sp>
      <p:sp>
        <p:nvSpPr>
          <p:cNvPr id="3" name="Content Placeholder 2"/>
          <p:cNvSpPr>
            <a:spLocks noGrp="1"/>
          </p:cNvSpPr>
          <p:nvPr>
            <p:ph idx="1"/>
          </p:nvPr>
        </p:nvSpPr>
        <p:spPr>
          <a:xfrm>
            <a:off x="152400" y="1066800"/>
            <a:ext cx="11753850" cy="5429249"/>
          </a:xfrm>
        </p:spPr>
        <p:txBody>
          <a:bodyPr>
            <a:normAutofit/>
          </a:bodyPr>
          <a:lstStyle/>
          <a:p>
            <a:pPr>
              <a:lnSpc>
                <a:spcPct val="150000"/>
              </a:lnSpc>
            </a:pPr>
            <a:r>
              <a:rPr lang="en-US" sz="2400" dirty="0">
                <a:latin typeface="Arial Rounded MT Bold" panose="020F0704030504030204" pitchFamily="34" charset="0"/>
                <a:cs typeface="Arial" panose="020B0604020202020204" pitchFamily="34" charset="0"/>
              </a:rPr>
              <a:t>create table </a:t>
            </a:r>
            <a:r>
              <a:rPr lang="en-US" sz="2400" dirty="0" err="1">
                <a:latin typeface="Arial Rounded MT Bold" panose="020F0704030504030204" pitchFamily="34" charset="0"/>
                <a:cs typeface="Arial" panose="020B0604020202020204" pitchFamily="34" charset="0"/>
              </a:rPr>
              <a:t>Student_info</a:t>
            </a:r>
            <a:r>
              <a:rPr lang="en-US" sz="2400" dirty="0">
                <a:latin typeface="Arial Rounded MT Bold" panose="020F0704030504030204" pitchFamily="34" charset="0"/>
                <a:cs typeface="Arial" panose="020B0604020202020204" pitchFamily="34" charset="0"/>
              </a:rPr>
              <a:t> (</a:t>
            </a:r>
            <a:r>
              <a:rPr lang="en-US" sz="2400" dirty="0" err="1">
                <a:latin typeface="Arial Rounded MT Bold" panose="020F0704030504030204" pitchFamily="34" charset="0"/>
                <a:cs typeface="Arial" panose="020B0604020202020204" pitchFamily="34" charset="0"/>
              </a:rPr>
              <a:t>S_no</a:t>
            </a:r>
            <a:r>
              <a:rPr lang="en-US" sz="2400" dirty="0">
                <a:latin typeface="Arial Rounded MT Bold" panose="020F0704030504030204" pitchFamily="34" charset="0"/>
                <a:cs typeface="Arial" panose="020B0604020202020204" pitchFamily="34" charset="0"/>
              </a:rPr>
              <a:t> </a:t>
            </a:r>
            <a:r>
              <a:rPr lang="en-US" sz="2400" dirty="0" err="1">
                <a:latin typeface="Arial Rounded MT Bold" panose="020F0704030504030204" pitchFamily="34" charset="0"/>
                <a:cs typeface="Arial" panose="020B0604020202020204" pitchFamily="34" charset="0"/>
              </a:rPr>
              <a:t>int</a:t>
            </a:r>
            <a:r>
              <a:rPr lang="en-US" sz="2400" dirty="0">
                <a:latin typeface="Arial Rounded MT Bold" panose="020F0704030504030204" pitchFamily="34" charset="0"/>
                <a:cs typeface="Arial" panose="020B0604020202020204" pitchFamily="34" charset="0"/>
              </a:rPr>
              <a:t> primary key, </a:t>
            </a:r>
            <a:r>
              <a:rPr lang="en-US" sz="2400" dirty="0" err="1">
                <a:latin typeface="Arial Rounded MT Bold" panose="020F0704030504030204" pitchFamily="34" charset="0"/>
                <a:cs typeface="Arial" panose="020B0604020202020204" pitchFamily="34" charset="0"/>
              </a:rPr>
              <a:t>student_name</a:t>
            </a:r>
            <a:r>
              <a:rPr lang="en-US" sz="2400" dirty="0">
                <a:latin typeface="Arial Rounded MT Bold" panose="020F0704030504030204" pitchFamily="34" charset="0"/>
                <a:cs typeface="Arial" panose="020B0604020202020204" pitchFamily="34" charset="0"/>
              </a:rPr>
              <a:t> varchar(25),marks </a:t>
            </a:r>
            <a:r>
              <a:rPr lang="en-US" sz="2400" dirty="0" err="1">
                <a:latin typeface="Arial Rounded MT Bold" panose="020F0704030504030204" pitchFamily="34" charset="0"/>
                <a:cs typeface="Arial" panose="020B0604020202020204" pitchFamily="34" charset="0"/>
              </a:rPr>
              <a:t>int</a:t>
            </a:r>
            <a:r>
              <a:rPr lang="en-US" sz="2400" dirty="0">
                <a:latin typeface="Arial Rounded MT Bold" panose="020F0704030504030204" pitchFamily="34" charset="0"/>
                <a:cs typeface="Arial" panose="020B0604020202020204" pitchFamily="34" charset="0"/>
              </a:rPr>
              <a:t>, gender varchar(10) default 'male</a:t>
            </a:r>
            <a:r>
              <a:rPr lang="en-US" sz="2400" dirty="0" smtClean="0">
                <a:latin typeface="Arial Rounded MT Bold" panose="020F0704030504030204" pitchFamily="34" charset="0"/>
                <a:cs typeface="Arial" panose="020B0604020202020204" pitchFamily="34" charset="0"/>
              </a:rPr>
              <a:t>');</a:t>
            </a:r>
          </a:p>
          <a:p>
            <a:pPr>
              <a:lnSpc>
                <a:spcPct val="150000"/>
              </a:lnSpc>
            </a:pPr>
            <a:endParaRPr lang="en-US" sz="2300" dirty="0">
              <a:latin typeface="Arial Rounded MT Bold" panose="020F0704030504030204" pitchFamily="34" charset="0"/>
              <a:cs typeface="Arial" panose="020B0604020202020204" pitchFamily="34" charset="0"/>
            </a:endParaRPr>
          </a:p>
          <a:p>
            <a:pPr>
              <a:lnSpc>
                <a:spcPct val="150000"/>
              </a:lnSpc>
            </a:pPr>
            <a:endParaRPr lang="en-US" sz="2300" dirty="0" smtClean="0">
              <a:latin typeface="Arial Rounded MT Bold" panose="020F0704030504030204" pitchFamily="34" charset="0"/>
              <a:cs typeface="Arial" panose="020B0604020202020204" pitchFamily="34" charset="0"/>
            </a:endParaRPr>
          </a:p>
          <a:p>
            <a:pPr>
              <a:lnSpc>
                <a:spcPct val="150000"/>
              </a:lnSpc>
            </a:pPr>
            <a:endParaRPr lang="en-US" sz="2300" dirty="0">
              <a:latin typeface="Arial Rounded MT Bold" panose="020F0704030504030204" pitchFamily="34" charset="0"/>
              <a:cs typeface="Arial" panose="020B0604020202020204" pitchFamily="34" charset="0"/>
            </a:endParaRPr>
          </a:p>
          <a:p>
            <a:pPr>
              <a:lnSpc>
                <a:spcPct val="150000"/>
              </a:lnSpc>
            </a:pPr>
            <a:endParaRPr lang="en-US" sz="2300" dirty="0" smtClean="0">
              <a:latin typeface="Arial Rounded MT Bold" panose="020F0704030504030204" pitchFamily="34" charset="0"/>
              <a:cs typeface="Arial" panose="020B0604020202020204" pitchFamily="34" charset="0"/>
            </a:endParaRPr>
          </a:p>
          <a:p>
            <a:pPr>
              <a:lnSpc>
                <a:spcPct val="150000"/>
              </a:lnSpc>
            </a:pPr>
            <a:endParaRPr lang="en-US" sz="2300" dirty="0">
              <a:latin typeface="Arial Rounded MT Bold" panose="020F07040305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19" y="2905024"/>
            <a:ext cx="9692993" cy="876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019" y="4195691"/>
            <a:ext cx="7263181" cy="2100432"/>
          </a:xfrm>
          <a:prstGeom prst="rect">
            <a:avLst/>
          </a:prstGeom>
        </p:spPr>
      </p:pic>
    </p:spTree>
    <p:extLst>
      <p:ext uri="{BB962C8B-B14F-4D97-AF65-F5344CB8AC3E}">
        <p14:creationId xmlns:p14="http://schemas.microsoft.com/office/powerpoint/2010/main" val="362360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81" y="2320954"/>
            <a:ext cx="11794031" cy="1905000"/>
          </a:xfrm>
        </p:spPr>
        <p:txBody>
          <a:bodyPr>
            <a:normAutofit/>
          </a:bodyPr>
          <a:lstStyle/>
          <a:p>
            <a:r>
              <a:rPr lang="en-US" sz="3500" dirty="0" smtClean="0"/>
              <a:t> 09   SQL </a:t>
            </a:r>
            <a:r>
              <a:rPr lang="en-US" sz="3500" dirty="0"/>
              <a:t>OPERATORS </a:t>
            </a:r>
            <a:r>
              <a:rPr lang="en-US" sz="3500" dirty="0" smtClean="0"/>
              <a:t>| AND, OR, not, IN, BETWEEN</a:t>
            </a:r>
            <a:endParaRPr lang="en-US" sz="3500" dirty="0"/>
          </a:p>
        </p:txBody>
      </p:sp>
      <p:sp>
        <p:nvSpPr>
          <p:cNvPr id="3" name="Content Placeholder 2"/>
          <p:cNvSpPr>
            <a:spLocks noGrp="1"/>
          </p:cNvSpPr>
          <p:nvPr>
            <p:ph idx="1"/>
          </p:nvPr>
        </p:nvSpPr>
        <p:spPr>
          <a:xfrm flipH="1" flipV="1">
            <a:off x="11047411" y="5791200"/>
            <a:ext cx="1527686" cy="1775670"/>
          </a:xfrm>
        </p:spPr>
        <p:txBody>
          <a:bodyPr/>
          <a:lstStyle/>
          <a:p>
            <a:r>
              <a:rPr lang="en-US" dirty="0" smtClean="0"/>
              <a:t>.</a:t>
            </a:r>
            <a:endParaRPr lang="en-US" dirty="0"/>
          </a:p>
        </p:txBody>
      </p:sp>
    </p:spTree>
    <p:extLst>
      <p:ext uri="{BB962C8B-B14F-4D97-AF65-F5344CB8AC3E}">
        <p14:creationId xmlns:p14="http://schemas.microsoft.com/office/powerpoint/2010/main" val="656576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191999" y="-716692"/>
            <a:ext cx="271849" cy="1972055"/>
          </a:xfrm>
        </p:spPr>
        <p:txBody>
          <a:bodyPr>
            <a:noAutofit/>
          </a:bodyPr>
          <a:lstStyle/>
          <a:p>
            <a:r>
              <a:rPr lang="en-US" sz="4500" dirty="0" smtClean="0"/>
              <a:t>.</a:t>
            </a:r>
            <a:endParaRPr lang="en-US" sz="4500" dirty="0"/>
          </a:p>
        </p:txBody>
      </p:sp>
      <p:sp>
        <p:nvSpPr>
          <p:cNvPr id="3" name="Content Placeholder 2"/>
          <p:cNvSpPr>
            <a:spLocks noGrp="1"/>
          </p:cNvSpPr>
          <p:nvPr>
            <p:ph idx="1"/>
          </p:nvPr>
        </p:nvSpPr>
        <p:spPr>
          <a:xfrm>
            <a:off x="171450" y="228601"/>
            <a:ext cx="11870733" cy="6296186"/>
          </a:xfrm>
        </p:spPr>
        <p:txBody>
          <a:bodyPr/>
          <a:lstStyle/>
          <a:p>
            <a:pPr>
              <a:lnSpc>
                <a:spcPct val="150000"/>
              </a:lnSpc>
            </a:pPr>
            <a:r>
              <a:rPr lang="en-US" sz="2300" dirty="0" smtClean="0">
                <a:solidFill>
                  <a:schemeClr val="accent5">
                    <a:lumMod val="60000"/>
                    <a:lumOff val="40000"/>
                  </a:schemeClr>
                </a:solidFill>
                <a:latin typeface="Arial Rounded MT Bold" panose="020F0704030504030204" pitchFamily="34" charset="0"/>
              </a:rPr>
              <a:t>SQL AND OPERATOR </a:t>
            </a:r>
            <a:r>
              <a:rPr lang="en-US" sz="2300" dirty="0" smtClean="0">
                <a:latin typeface="Arial Rounded MT Bold" panose="020F0704030504030204" pitchFamily="34" charset="0"/>
              </a:rPr>
              <a:t>– the AND operator is used to filter records based on more than one condition</a:t>
            </a:r>
          </a:p>
          <a:p>
            <a:pPr>
              <a:lnSpc>
                <a:spcPct val="150000"/>
              </a:lnSpc>
            </a:pPr>
            <a:r>
              <a:rPr lang="en-US" sz="2300" dirty="0">
                <a:solidFill>
                  <a:schemeClr val="accent5">
                    <a:lumMod val="60000"/>
                    <a:lumOff val="40000"/>
                  </a:schemeClr>
                </a:solidFill>
                <a:latin typeface="Arial Rounded MT Bold" panose="020F0704030504030204" pitchFamily="34" charset="0"/>
              </a:rPr>
              <a:t>s</a:t>
            </a:r>
            <a:r>
              <a:rPr lang="en-US" sz="2300" dirty="0" smtClean="0">
                <a:solidFill>
                  <a:schemeClr val="accent5">
                    <a:lumMod val="60000"/>
                    <a:lumOff val="40000"/>
                  </a:schemeClr>
                </a:solidFill>
                <a:latin typeface="Arial Rounded MT Bold" panose="020F0704030504030204" pitchFamily="34" charset="0"/>
              </a:rPr>
              <a:t>yntax</a:t>
            </a:r>
            <a:r>
              <a:rPr lang="en-US" sz="2300" dirty="0" smtClean="0">
                <a:latin typeface="Arial Rounded MT Bold" panose="020F0704030504030204" pitchFamily="34" charset="0"/>
              </a:rPr>
              <a:t> – SELECT columnname1, columnnname2 FROM </a:t>
            </a:r>
            <a:r>
              <a:rPr lang="en-US" sz="2300" dirty="0" err="1" smtClean="0">
                <a:latin typeface="Arial Rounded MT Bold" panose="020F0704030504030204" pitchFamily="34" charset="0"/>
              </a:rPr>
              <a:t>table_name</a:t>
            </a:r>
            <a:r>
              <a:rPr lang="en-US" sz="2300" dirty="0" smtClean="0">
                <a:latin typeface="Arial Rounded MT Bold" panose="020F0704030504030204" pitchFamily="34" charset="0"/>
              </a:rPr>
              <a:t> WHERE condition1 and condition2;</a:t>
            </a:r>
          </a:p>
          <a:p>
            <a:pPr>
              <a:lnSpc>
                <a:spcPct val="150000"/>
              </a:lnSpc>
            </a:pPr>
            <a:r>
              <a:rPr lang="en-US" sz="2300" dirty="0" smtClean="0">
                <a:solidFill>
                  <a:schemeClr val="accent5">
                    <a:lumMod val="60000"/>
                    <a:lumOff val="40000"/>
                  </a:schemeClr>
                </a:solidFill>
                <a:latin typeface="Arial Rounded MT Bold" panose="020F0704030504030204" pitchFamily="34" charset="0"/>
              </a:rPr>
              <a:t>Example</a:t>
            </a:r>
            <a:r>
              <a:rPr lang="en-US" sz="2300" dirty="0" smtClean="0">
                <a:latin typeface="Arial Rounded MT Bold" panose="020F0704030504030204" pitchFamily="34" charset="0"/>
              </a:rPr>
              <a:t> </a:t>
            </a:r>
            <a:r>
              <a:rPr lang="en-US" sz="2300" dirty="0">
                <a:latin typeface="Arial Rounded MT Bold" panose="020F0704030504030204" pitchFamily="34" charset="0"/>
              </a:rPr>
              <a:t> </a:t>
            </a:r>
            <a:r>
              <a:rPr lang="en-US" sz="2300" dirty="0" smtClean="0">
                <a:latin typeface="Arial Rounded MT Bold" panose="020F0704030504030204" pitchFamily="34" charset="0"/>
              </a:rPr>
              <a:t>- select </a:t>
            </a:r>
            <a:r>
              <a:rPr lang="en-US" sz="2300" dirty="0">
                <a:latin typeface="Arial Rounded MT Bold" panose="020F0704030504030204" pitchFamily="34" charset="0"/>
              </a:rPr>
              <a:t>marks from </a:t>
            </a:r>
            <a:r>
              <a:rPr lang="en-US" sz="2300" dirty="0" err="1">
                <a:latin typeface="Arial Rounded MT Bold" panose="020F0704030504030204" pitchFamily="34" charset="0"/>
              </a:rPr>
              <a:t>student_info</a:t>
            </a:r>
            <a:r>
              <a:rPr lang="en-US" sz="2300" dirty="0">
                <a:latin typeface="Arial Rounded MT Bold" panose="020F0704030504030204" pitchFamily="34" charset="0"/>
              </a:rPr>
              <a:t> where </a:t>
            </a:r>
            <a:r>
              <a:rPr lang="en-US" sz="2300" dirty="0" err="1">
                <a:latin typeface="Arial Rounded MT Bold" panose="020F0704030504030204" pitchFamily="34" charset="0"/>
              </a:rPr>
              <a:t>S_no</a:t>
            </a:r>
            <a:r>
              <a:rPr lang="en-US" sz="2300" dirty="0">
                <a:latin typeface="Arial Rounded MT Bold" panose="020F0704030504030204" pitchFamily="34" charset="0"/>
              </a:rPr>
              <a:t> = </a:t>
            </a:r>
            <a:r>
              <a:rPr lang="en-US" sz="2300">
                <a:latin typeface="Arial Rounded MT Bold" panose="020F0704030504030204" pitchFamily="34" charset="0"/>
              </a:rPr>
              <a:t>1 </a:t>
            </a:r>
            <a:r>
              <a:rPr lang="en-US" sz="2300" smtClean="0">
                <a:latin typeface="Arial Rounded MT Bold" panose="020F0704030504030204" pitchFamily="34" charset="0"/>
              </a:rPr>
              <a:t>;</a:t>
            </a:r>
          </a:p>
          <a:p>
            <a:pPr>
              <a:lnSpc>
                <a:spcPct val="150000"/>
              </a:lnSpc>
            </a:pPr>
            <a:endParaRPr lang="en-US" sz="2300">
              <a:latin typeface="Arial Rounded MT Bold" panose="020F0704030504030204" pitchFamily="34" charset="0"/>
            </a:endParaRPr>
          </a:p>
          <a:p>
            <a:pPr>
              <a:lnSpc>
                <a:spcPct val="150000"/>
              </a:lnSpc>
            </a:pPr>
            <a:endParaRPr lang="en-US" sz="2300" smtClean="0">
              <a:latin typeface="Arial Rounded MT Bold" panose="020F0704030504030204" pitchFamily="34" charset="0"/>
            </a:endParaRPr>
          </a:p>
          <a:p>
            <a:pPr>
              <a:lnSpc>
                <a:spcPct val="150000"/>
              </a:lnSpc>
            </a:pPr>
            <a:endParaRPr lang="en-US" sz="2300"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23" y="3976668"/>
            <a:ext cx="8127089" cy="5191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23" y="5176871"/>
            <a:ext cx="1743377" cy="462260"/>
          </a:xfrm>
          <a:prstGeom prst="rect">
            <a:avLst/>
          </a:prstGeom>
        </p:spPr>
      </p:pic>
    </p:spTree>
    <p:extLst>
      <p:ext uri="{BB962C8B-B14F-4D97-AF65-F5344CB8AC3E}">
        <p14:creationId xmlns:p14="http://schemas.microsoft.com/office/powerpoint/2010/main" val="2185587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877" y="-1146874"/>
            <a:ext cx="9905998" cy="298342"/>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263470" y="325464"/>
            <a:ext cx="11701221" cy="6385301"/>
          </a:xfrm>
        </p:spPr>
        <p:txBody>
          <a:bodyPr>
            <a:normAutofit/>
          </a:bodyPr>
          <a:lstStyle/>
          <a:p>
            <a:pPr>
              <a:lnSpc>
                <a:spcPct val="150000"/>
              </a:lnSpc>
            </a:pPr>
            <a:r>
              <a:rPr lang="en-US" sz="2500" dirty="0">
                <a:solidFill>
                  <a:schemeClr val="accent5">
                    <a:lumMod val="60000"/>
                    <a:lumOff val="40000"/>
                  </a:schemeClr>
                </a:solidFill>
                <a:latin typeface="Arial Rounded MT Bold" panose="020F0704030504030204" pitchFamily="34" charset="0"/>
              </a:rPr>
              <a:t>SQL OR OPERATOR </a:t>
            </a:r>
            <a:r>
              <a:rPr lang="en-US" sz="2500" dirty="0">
                <a:latin typeface="Arial Rounded MT Bold" panose="020F0704030504030204" pitchFamily="34" charset="0"/>
              </a:rPr>
              <a:t>– The OR operator is used to filter records based on more than one condition</a:t>
            </a:r>
          </a:p>
          <a:p>
            <a:pPr>
              <a:lnSpc>
                <a:spcPct val="150000"/>
              </a:lnSpc>
            </a:pPr>
            <a:r>
              <a:rPr lang="en-US" sz="2500" dirty="0">
                <a:solidFill>
                  <a:schemeClr val="accent5">
                    <a:lumMod val="60000"/>
                    <a:lumOff val="40000"/>
                  </a:schemeClr>
                </a:solidFill>
                <a:latin typeface="Arial Rounded MT Bold" panose="020F0704030504030204" pitchFamily="34" charset="0"/>
              </a:rPr>
              <a:t>Syntax</a:t>
            </a:r>
            <a:r>
              <a:rPr lang="en-US" sz="2500" dirty="0">
                <a:latin typeface="Arial Rounded MT Bold" panose="020F0704030504030204" pitchFamily="34" charset="0"/>
              </a:rPr>
              <a:t> </a:t>
            </a:r>
            <a:r>
              <a:rPr lang="en-US" sz="2500" dirty="0" smtClean="0">
                <a:latin typeface="Arial Rounded MT Bold" panose="020F0704030504030204" pitchFamily="34" charset="0"/>
              </a:rPr>
              <a:t> -  select columnname1</a:t>
            </a:r>
            <a:r>
              <a:rPr lang="en-US" sz="2500" dirty="0">
                <a:latin typeface="Arial Rounded MT Bold" panose="020F0704030504030204" pitchFamily="34" charset="0"/>
              </a:rPr>
              <a:t>, columnname2 FROM </a:t>
            </a:r>
            <a:r>
              <a:rPr lang="en-US" sz="2500" dirty="0" err="1">
                <a:latin typeface="Arial Rounded MT Bold" panose="020F0704030504030204" pitchFamily="34" charset="0"/>
              </a:rPr>
              <a:t>table_name</a:t>
            </a:r>
            <a:r>
              <a:rPr lang="en-US" sz="2500" dirty="0">
                <a:latin typeface="Arial Rounded MT Bold" panose="020F0704030504030204" pitchFamily="34" charset="0"/>
              </a:rPr>
              <a:t> WHERE condition1 or condition2;</a:t>
            </a:r>
          </a:p>
          <a:p>
            <a:pPr>
              <a:lnSpc>
                <a:spcPct val="150000"/>
              </a:lnSpc>
            </a:pPr>
            <a:r>
              <a:rPr lang="en-US" sz="2500" dirty="0">
                <a:solidFill>
                  <a:schemeClr val="accent5">
                    <a:lumMod val="60000"/>
                    <a:lumOff val="40000"/>
                  </a:schemeClr>
                </a:solidFill>
                <a:latin typeface="Arial Rounded MT Bold" panose="020F0704030504030204" pitchFamily="34" charset="0"/>
              </a:rPr>
              <a:t>Example</a:t>
            </a:r>
            <a:r>
              <a:rPr lang="en-US" sz="2500" dirty="0">
                <a:latin typeface="Arial Rounded MT Bold" panose="020F0704030504030204" pitchFamily="34" charset="0"/>
              </a:rPr>
              <a:t> - select </a:t>
            </a:r>
            <a:r>
              <a:rPr lang="en-US" sz="2500" dirty="0" err="1">
                <a:latin typeface="Arial Rounded MT Bold" panose="020F0704030504030204" pitchFamily="34" charset="0"/>
              </a:rPr>
              <a:t>student_name</a:t>
            </a:r>
            <a:r>
              <a:rPr lang="en-US" sz="2500" dirty="0">
                <a:latin typeface="Arial Rounded MT Bold" panose="020F0704030504030204" pitchFamily="34" charset="0"/>
              </a:rPr>
              <a:t> from </a:t>
            </a:r>
            <a:r>
              <a:rPr lang="en-US" sz="2500" dirty="0" err="1">
                <a:latin typeface="Arial Rounded MT Bold" panose="020F0704030504030204" pitchFamily="34" charset="0"/>
              </a:rPr>
              <a:t>student_info</a:t>
            </a:r>
            <a:r>
              <a:rPr lang="en-US" sz="2500" dirty="0">
                <a:latin typeface="Arial Rounded MT Bold" panose="020F0704030504030204" pitchFamily="34" charset="0"/>
              </a:rPr>
              <a:t> where marks = '98' or marks = '87</a:t>
            </a:r>
            <a:r>
              <a:rPr lang="en-US" sz="2500" dirty="0" smtClean="0">
                <a:latin typeface="Arial Rounded MT Bold" panose="020F0704030504030204" pitchFamily="34" charset="0"/>
              </a:rPr>
              <a:t>';</a:t>
            </a:r>
          </a:p>
          <a:p>
            <a:pPr>
              <a:lnSpc>
                <a:spcPct val="150000"/>
              </a:lnSpc>
            </a:pPr>
            <a:endParaRPr lang="en-US" sz="2500" dirty="0">
              <a:latin typeface="Arial Rounded MT Bold" panose="020F0704030504030204" pitchFamily="34" charset="0"/>
            </a:endParaRPr>
          </a:p>
          <a:p>
            <a:pPr>
              <a:lnSpc>
                <a:spcPct val="150000"/>
              </a:lnSpc>
            </a:pPr>
            <a:endParaRPr lang="en-US" sz="2500" dirty="0" smtClean="0">
              <a:latin typeface="Arial Rounded MT Bold" panose="020F0704030504030204" pitchFamily="34" charset="0"/>
            </a:endParaRPr>
          </a:p>
          <a:p>
            <a:pPr>
              <a:lnSpc>
                <a:spcPct val="150000"/>
              </a:lnSpc>
            </a:pPr>
            <a:endParaRPr lang="en-US" sz="2500" dirty="0">
              <a:latin typeface="Arial Rounded MT Bold" panose="020F0704030504030204" pitchFamily="34" charset="0"/>
            </a:endParaRPr>
          </a:p>
          <a:p>
            <a:endParaRPr lang="en-US" sz="25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57" y="4602889"/>
            <a:ext cx="3649430" cy="19481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265" y="5186416"/>
            <a:ext cx="2355451" cy="13646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57" y="4147889"/>
            <a:ext cx="5077534" cy="295316"/>
          </a:xfrm>
          <a:prstGeom prst="rect">
            <a:avLst/>
          </a:prstGeom>
        </p:spPr>
      </p:pic>
    </p:spTree>
    <p:extLst>
      <p:ext uri="{BB962C8B-B14F-4D97-AF65-F5344CB8AC3E}">
        <p14:creationId xmlns:p14="http://schemas.microsoft.com/office/powerpoint/2010/main" val="339459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05" y="-196313"/>
            <a:ext cx="4716131" cy="1905000"/>
          </a:xfrm>
        </p:spPr>
        <p:txBody>
          <a:bodyPr>
            <a:normAutofit/>
          </a:bodyPr>
          <a:lstStyle/>
          <a:p>
            <a:r>
              <a:rPr lang="en-US" sz="5400" dirty="0" smtClean="0">
                <a:solidFill>
                  <a:schemeClr val="bg2">
                    <a:lumMod val="20000"/>
                    <a:lumOff val="80000"/>
                  </a:schemeClr>
                </a:solidFill>
              </a:rPr>
              <a:t>MY SQL</a:t>
            </a:r>
            <a:endParaRPr lang="en-US" sz="5400" dirty="0">
              <a:solidFill>
                <a:schemeClr val="bg2">
                  <a:lumMod val="20000"/>
                  <a:lumOff val="80000"/>
                </a:schemeClr>
              </a:solidFill>
            </a:endParaRPr>
          </a:p>
        </p:txBody>
      </p:sp>
      <p:sp>
        <p:nvSpPr>
          <p:cNvPr id="3" name="Content Placeholder 2"/>
          <p:cNvSpPr>
            <a:spLocks noGrp="1"/>
          </p:cNvSpPr>
          <p:nvPr>
            <p:ph idx="1"/>
          </p:nvPr>
        </p:nvSpPr>
        <p:spPr>
          <a:xfrm>
            <a:off x="289006" y="1162373"/>
            <a:ext cx="11856204" cy="4925231"/>
          </a:xfrm>
        </p:spPr>
        <p:txBody>
          <a:bodyPr>
            <a:noAutofit/>
          </a:bodyPr>
          <a:lstStyle/>
          <a:p>
            <a:pPr marL="0" indent="0">
              <a:buNone/>
            </a:pPr>
            <a:r>
              <a:rPr lang="en-US" sz="2800" dirty="0" smtClean="0">
                <a:solidFill>
                  <a:schemeClr val="accent2">
                    <a:lumMod val="20000"/>
                    <a:lumOff val="80000"/>
                  </a:schemeClr>
                </a:solidFill>
                <a:latin typeface="Arial Rounded MT Bold" panose="020F0704030504030204" pitchFamily="34" charset="0"/>
                <a:cs typeface="Times New Roman" panose="02020603050405020304" pitchFamily="18" charset="0"/>
              </a:rPr>
              <a:t>SQL stands for </a:t>
            </a:r>
            <a:r>
              <a:rPr lang="en-US" sz="2800" dirty="0" smtClean="0">
                <a:solidFill>
                  <a:schemeClr val="accent4">
                    <a:lumMod val="60000"/>
                    <a:lumOff val="40000"/>
                  </a:schemeClr>
                </a:solidFill>
                <a:latin typeface="Arial Rounded MT Bold" panose="020F0704030504030204" pitchFamily="34" charset="0"/>
                <a:cs typeface="Times New Roman" panose="02020603050405020304" pitchFamily="18" charset="0"/>
              </a:rPr>
              <a:t>structured query language </a:t>
            </a:r>
            <a:r>
              <a:rPr lang="en-US" sz="2800" dirty="0" smtClean="0">
                <a:solidFill>
                  <a:schemeClr val="accent2">
                    <a:lumMod val="20000"/>
                    <a:lumOff val="80000"/>
                  </a:schemeClr>
                </a:solidFill>
                <a:latin typeface="Arial Rounded MT Bold" panose="020F0704030504030204" pitchFamily="34" charset="0"/>
                <a:cs typeface="Times New Roman" panose="02020603050405020304" pitchFamily="18" charset="0"/>
              </a:rPr>
              <a:t>(SQL) which is fundamentally a programming language designed for accessing, modifying and extracting information from </a:t>
            </a:r>
            <a:r>
              <a:rPr lang="en-US" sz="2800" dirty="0" smtClean="0">
                <a:solidFill>
                  <a:schemeClr val="accent4">
                    <a:lumMod val="60000"/>
                    <a:lumOff val="40000"/>
                  </a:schemeClr>
                </a:solidFill>
                <a:latin typeface="Arial Rounded MT Bold" panose="020F0704030504030204" pitchFamily="34" charset="0"/>
                <a:cs typeface="Times New Roman" panose="02020603050405020304" pitchFamily="18" charset="0"/>
              </a:rPr>
              <a:t>relational databases </a:t>
            </a:r>
            <a:r>
              <a:rPr lang="en-US" sz="2800" dirty="0" smtClean="0">
                <a:solidFill>
                  <a:schemeClr val="accent2">
                    <a:lumMod val="20000"/>
                    <a:lumOff val="80000"/>
                  </a:schemeClr>
                </a:solidFill>
                <a:latin typeface="Arial Rounded MT Bold" panose="020F0704030504030204" pitchFamily="34" charset="0"/>
                <a:cs typeface="Times New Roman" panose="02020603050405020304" pitchFamily="18" charset="0"/>
              </a:rPr>
              <a:t>.</a:t>
            </a:r>
          </a:p>
          <a:p>
            <a:pPr marL="0" indent="0">
              <a:buNone/>
            </a:pPr>
            <a:endParaRPr lang="en-US" sz="2800" dirty="0" smtClean="0">
              <a:solidFill>
                <a:schemeClr val="accent2">
                  <a:lumMod val="20000"/>
                  <a:lumOff val="80000"/>
                </a:schemeClr>
              </a:solidFill>
              <a:latin typeface="Arial Rounded MT Bold" panose="020F0704030504030204" pitchFamily="34" charset="0"/>
              <a:cs typeface="Times New Roman" panose="02020603050405020304" pitchFamily="18" charset="0"/>
            </a:endParaRPr>
          </a:p>
          <a:p>
            <a:pPr marL="0" indent="0">
              <a:buNone/>
            </a:pPr>
            <a:r>
              <a:rPr lang="en-US" sz="2800" dirty="0" smtClean="0">
                <a:solidFill>
                  <a:schemeClr val="tx2"/>
                </a:solidFill>
                <a:effectLst/>
                <a:latin typeface="Arial Rounded MT Bold" panose="020F0704030504030204" pitchFamily="34" charset="0"/>
                <a:cs typeface="Times New Roman" panose="02020603050405020304" pitchFamily="18" charset="0"/>
              </a:rPr>
              <a:t>MySQL </a:t>
            </a:r>
            <a:r>
              <a:rPr lang="en-US" sz="2800" dirty="0">
                <a:solidFill>
                  <a:schemeClr val="tx2"/>
                </a:solidFill>
                <a:effectLst/>
                <a:latin typeface="Arial Rounded MT Bold" panose="020F0704030504030204" pitchFamily="34" charset="0"/>
                <a:cs typeface="Times New Roman" panose="02020603050405020304" pitchFamily="18" charset="0"/>
              </a:rPr>
              <a:t>is the world’s most popular open source database. According to </a:t>
            </a:r>
            <a:r>
              <a:rPr lang="en-US" sz="2800" dirty="0" smtClean="0">
                <a:solidFill>
                  <a:schemeClr val="accent4">
                    <a:lumMod val="60000"/>
                    <a:lumOff val="40000"/>
                  </a:schemeClr>
                </a:solidFill>
                <a:effectLst/>
                <a:latin typeface="Arial Rounded MT Bold" panose="020F0704030504030204" pitchFamily="34" charset="0"/>
                <a:cs typeface="Times New Roman" panose="02020603050405020304" pitchFamily="18" charset="0"/>
              </a:rPr>
              <a:t>DB engines</a:t>
            </a:r>
            <a:r>
              <a:rPr lang="en-US" sz="2800" dirty="0" smtClean="0">
                <a:solidFill>
                  <a:schemeClr val="tx2"/>
                </a:solidFill>
                <a:effectLst/>
                <a:latin typeface="Arial Rounded MT Bold" panose="020F0704030504030204" pitchFamily="34" charset="0"/>
                <a:cs typeface="Times New Roman" panose="02020603050405020304" pitchFamily="18" charset="0"/>
              </a:rPr>
              <a:t>.</a:t>
            </a:r>
            <a:endParaRPr lang="en-US" sz="2800" dirty="0">
              <a:solidFill>
                <a:schemeClr val="tx2"/>
              </a:solidFill>
              <a:effectLst/>
              <a:latin typeface="Arial Rounded MT Bold" panose="020F0704030504030204" pitchFamily="34" charset="0"/>
              <a:cs typeface="Times New Roman" panose="02020603050405020304" pitchFamily="18" charset="0"/>
            </a:endParaRPr>
          </a:p>
          <a:p>
            <a:pPr marL="0" indent="0">
              <a:buNone/>
            </a:pPr>
            <a:endParaRPr lang="en-US" sz="2800" dirty="0" smtClean="0">
              <a:solidFill>
                <a:schemeClr val="tx2"/>
              </a:solidFill>
              <a:effectLst/>
              <a:latin typeface="Arial Rounded MT Bold" panose="020F0704030504030204" pitchFamily="34" charset="0"/>
              <a:cs typeface="Times New Roman" panose="02020603050405020304" pitchFamily="18" charset="0"/>
            </a:endParaRPr>
          </a:p>
          <a:p>
            <a:pPr marL="0" indent="0">
              <a:buNone/>
            </a:pPr>
            <a:r>
              <a:rPr lang="en-US" sz="2800" dirty="0" smtClean="0">
                <a:solidFill>
                  <a:schemeClr val="tx2"/>
                </a:solidFill>
                <a:effectLst/>
                <a:latin typeface="Arial Rounded MT Bold" panose="020F0704030504030204" pitchFamily="34" charset="0"/>
                <a:cs typeface="Times New Roman" panose="02020603050405020304" pitchFamily="18" charset="0"/>
              </a:rPr>
              <a:t>MySQL </a:t>
            </a:r>
            <a:r>
              <a:rPr lang="en-US" sz="2800" dirty="0">
                <a:solidFill>
                  <a:schemeClr val="tx2"/>
                </a:solidFill>
                <a:effectLst/>
                <a:latin typeface="Arial Rounded MT Bold" panose="020F0704030504030204" pitchFamily="34" charset="0"/>
                <a:cs typeface="Times New Roman" panose="02020603050405020304" pitchFamily="18" charset="0"/>
              </a:rPr>
              <a:t>powers many of the most accessed applications, </a:t>
            </a:r>
            <a:r>
              <a:rPr lang="en-US" sz="2800" dirty="0" smtClean="0">
                <a:solidFill>
                  <a:schemeClr val="tx2"/>
                </a:solidFill>
                <a:effectLst/>
                <a:latin typeface="Arial Rounded MT Bold" panose="020F0704030504030204" pitchFamily="34" charset="0"/>
                <a:cs typeface="Times New Roman" panose="02020603050405020304" pitchFamily="18" charset="0"/>
              </a:rPr>
              <a:t>including </a:t>
            </a:r>
            <a:r>
              <a:rPr lang="en-US" sz="2800" dirty="0" err="1" smtClean="0">
                <a:solidFill>
                  <a:schemeClr val="tx2"/>
                </a:solidFill>
                <a:effectLst/>
                <a:latin typeface="Arial Rounded MT Bold" panose="020F0704030504030204" pitchFamily="34" charset="0"/>
                <a:cs typeface="Times New Roman" panose="02020603050405020304" pitchFamily="18" charset="0"/>
              </a:rPr>
              <a:t>facebook</a:t>
            </a:r>
            <a:r>
              <a:rPr lang="en-US" sz="2800" dirty="0">
                <a:solidFill>
                  <a:schemeClr val="tx2"/>
                </a:solidFill>
                <a:effectLst/>
                <a:latin typeface="Arial Rounded MT Bold" panose="020F0704030504030204" pitchFamily="34" charset="0"/>
                <a:cs typeface="Times New Roman" panose="02020603050405020304" pitchFamily="18" charset="0"/>
              </a:rPr>
              <a:t>, </a:t>
            </a:r>
            <a:r>
              <a:rPr lang="en-US" sz="2800" dirty="0" smtClean="0">
                <a:solidFill>
                  <a:schemeClr val="tx2"/>
                </a:solidFill>
                <a:effectLst/>
                <a:latin typeface="Arial Rounded MT Bold" panose="020F0704030504030204" pitchFamily="34" charset="0"/>
                <a:cs typeface="Times New Roman" panose="02020603050405020304" pitchFamily="18" charset="0"/>
              </a:rPr>
              <a:t>twitter</a:t>
            </a:r>
            <a:r>
              <a:rPr lang="en-US" sz="2800" dirty="0">
                <a:solidFill>
                  <a:schemeClr val="tx2"/>
                </a:solidFill>
                <a:effectLst/>
                <a:latin typeface="Arial Rounded MT Bold" panose="020F0704030504030204" pitchFamily="34" charset="0"/>
                <a:cs typeface="Times New Roman" panose="02020603050405020304" pitchFamily="18" charset="0"/>
              </a:rPr>
              <a:t>, </a:t>
            </a:r>
            <a:r>
              <a:rPr lang="en-US" sz="2800" dirty="0" err="1" smtClean="0">
                <a:solidFill>
                  <a:schemeClr val="tx2"/>
                </a:solidFill>
                <a:effectLst/>
                <a:latin typeface="Arial Rounded MT Bold" panose="020F0704030504030204" pitchFamily="34" charset="0"/>
                <a:cs typeface="Times New Roman" panose="02020603050405020304" pitchFamily="18" charset="0"/>
              </a:rPr>
              <a:t>netflix</a:t>
            </a:r>
            <a:r>
              <a:rPr lang="en-US" sz="2800" dirty="0">
                <a:solidFill>
                  <a:schemeClr val="tx2"/>
                </a:solidFill>
                <a:effectLst/>
                <a:latin typeface="Arial Rounded MT Bold" panose="020F0704030504030204" pitchFamily="34" charset="0"/>
                <a:cs typeface="Times New Roman" panose="02020603050405020304" pitchFamily="18" charset="0"/>
              </a:rPr>
              <a:t>, </a:t>
            </a:r>
            <a:r>
              <a:rPr lang="en-US" sz="2800" dirty="0" err="1" smtClean="0">
                <a:solidFill>
                  <a:schemeClr val="tx2"/>
                </a:solidFill>
                <a:effectLst/>
                <a:latin typeface="Arial Rounded MT Bold" panose="020F0704030504030204" pitchFamily="34" charset="0"/>
                <a:cs typeface="Times New Roman" panose="02020603050405020304" pitchFamily="18" charset="0"/>
              </a:rPr>
              <a:t>uber</a:t>
            </a:r>
            <a:r>
              <a:rPr lang="en-US" sz="2800" dirty="0">
                <a:solidFill>
                  <a:schemeClr val="tx2"/>
                </a:solidFill>
                <a:effectLst/>
                <a:latin typeface="Arial Rounded MT Bold" panose="020F0704030504030204" pitchFamily="34" charset="0"/>
                <a:cs typeface="Times New Roman" panose="02020603050405020304" pitchFamily="18" charset="0"/>
              </a:rPr>
              <a:t>, </a:t>
            </a:r>
            <a:r>
              <a:rPr lang="en-US" sz="2800" dirty="0" err="1" smtClean="0">
                <a:solidFill>
                  <a:schemeClr val="tx2"/>
                </a:solidFill>
                <a:effectLst/>
                <a:latin typeface="Arial Rounded MT Bold" panose="020F0704030504030204" pitchFamily="34" charset="0"/>
                <a:cs typeface="Times New Roman" panose="02020603050405020304" pitchFamily="18" charset="0"/>
              </a:rPr>
              <a:t>airbnb</a:t>
            </a:r>
            <a:r>
              <a:rPr lang="en-US" sz="2800" dirty="0">
                <a:solidFill>
                  <a:schemeClr val="tx2"/>
                </a:solidFill>
                <a:effectLst/>
                <a:latin typeface="Arial Rounded MT Bold" panose="020F0704030504030204" pitchFamily="34" charset="0"/>
                <a:cs typeface="Times New Roman" panose="02020603050405020304" pitchFamily="18" charset="0"/>
              </a:rPr>
              <a:t>, </a:t>
            </a:r>
            <a:r>
              <a:rPr lang="en-US" sz="2800" dirty="0" err="1" smtClean="0">
                <a:solidFill>
                  <a:schemeClr val="tx2"/>
                </a:solidFill>
                <a:effectLst/>
                <a:latin typeface="Arial Rounded MT Bold" panose="020F0704030504030204" pitchFamily="34" charset="0"/>
                <a:cs typeface="Times New Roman" panose="02020603050405020304" pitchFamily="18" charset="0"/>
              </a:rPr>
              <a:t>shopify</a:t>
            </a:r>
            <a:r>
              <a:rPr lang="en-US" sz="2800" dirty="0">
                <a:solidFill>
                  <a:schemeClr val="tx2"/>
                </a:solidFill>
                <a:effectLst/>
                <a:latin typeface="Arial Rounded MT Bold" panose="020F0704030504030204" pitchFamily="34" charset="0"/>
                <a:cs typeface="Times New Roman" panose="02020603050405020304" pitchFamily="18" charset="0"/>
              </a:rPr>
              <a:t>, and </a:t>
            </a:r>
            <a:r>
              <a:rPr lang="en-US" sz="2800" dirty="0" smtClean="0">
                <a:solidFill>
                  <a:schemeClr val="tx2"/>
                </a:solidFill>
                <a:effectLst/>
                <a:latin typeface="Arial Rounded MT Bold" panose="020F0704030504030204" pitchFamily="34" charset="0"/>
                <a:cs typeface="Times New Roman" panose="02020603050405020304" pitchFamily="18" charset="0"/>
              </a:rPr>
              <a:t>booking.com </a:t>
            </a:r>
            <a:r>
              <a:rPr lang="en-US" sz="2800" dirty="0">
                <a:effectLst/>
                <a:latin typeface="Arial Rounded MT Bold" panose="020F0704030504030204" pitchFamily="34" charset="0"/>
              </a:rPr>
              <a:t>.</a:t>
            </a:r>
            <a:endParaRPr lang="en-US" sz="2800" dirty="0">
              <a:solidFill>
                <a:schemeClr val="tx2"/>
              </a:solidFill>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45402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837" y="-2490061"/>
            <a:ext cx="9905998" cy="1905000"/>
          </a:xfrm>
        </p:spPr>
        <p:txBody>
          <a:bodyPr/>
          <a:lstStyle/>
          <a:p>
            <a:r>
              <a:rPr lang="en-US" dirty="0" smtClean="0"/>
              <a:t>.</a:t>
            </a:r>
            <a:endParaRPr lang="en-US" dirty="0"/>
          </a:p>
        </p:txBody>
      </p:sp>
      <p:sp>
        <p:nvSpPr>
          <p:cNvPr id="3" name="Content Placeholder 2"/>
          <p:cNvSpPr>
            <a:spLocks noGrp="1"/>
          </p:cNvSpPr>
          <p:nvPr>
            <p:ph idx="1"/>
          </p:nvPr>
        </p:nvSpPr>
        <p:spPr>
          <a:xfrm>
            <a:off x="263471" y="232475"/>
            <a:ext cx="11685722" cy="6338806"/>
          </a:xfrm>
        </p:spPr>
        <p:txBody>
          <a:bodyPr/>
          <a:lstStyle/>
          <a:p>
            <a:pPr>
              <a:lnSpc>
                <a:spcPct val="150000"/>
              </a:lnSpc>
            </a:pPr>
            <a:r>
              <a:rPr lang="en-US" sz="2400" dirty="0">
                <a:solidFill>
                  <a:schemeClr val="accent5">
                    <a:lumMod val="60000"/>
                    <a:lumOff val="40000"/>
                  </a:schemeClr>
                </a:solidFill>
                <a:latin typeface="Arial Rounded MT Bold" panose="020F0704030504030204" pitchFamily="34" charset="0"/>
              </a:rPr>
              <a:t>SQL </a:t>
            </a:r>
            <a:r>
              <a:rPr lang="en-US" sz="2400" dirty="0" smtClean="0">
                <a:solidFill>
                  <a:schemeClr val="accent5">
                    <a:lumMod val="60000"/>
                    <a:lumOff val="40000"/>
                  </a:schemeClr>
                </a:solidFill>
                <a:latin typeface="Arial Rounded MT Bold" panose="020F0704030504030204" pitchFamily="34" charset="0"/>
              </a:rPr>
              <a:t>NOT </a:t>
            </a:r>
            <a:r>
              <a:rPr lang="en-US" sz="2400" dirty="0">
                <a:solidFill>
                  <a:schemeClr val="accent5">
                    <a:lumMod val="60000"/>
                    <a:lumOff val="40000"/>
                  </a:schemeClr>
                </a:solidFill>
                <a:latin typeface="Arial Rounded MT Bold" panose="020F0704030504030204" pitchFamily="34" charset="0"/>
              </a:rPr>
              <a:t>OPERATOR </a:t>
            </a:r>
            <a:r>
              <a:rPr lang="en-US" sz="2400" dirty="0">
                <a:latin typeface="Arial Rounded MT Bold" panose="020F0704030504030204" pitchFamily="34" charset="0"/>
              </a:rPr>
              <a:t>-</a:t>
            </a:r>
            <a:r>
              <a:rPr lang="en-US" sz="2400" dirty="0" smtClean="0">
                <a:latin typeface="Arial Rounded MT Bold" panose="020F0704030504030204" pitchFamily="34" charset="0"/>
              </a:rPr>
              <a:t> The not operator is used in combination with other operator to give the opposite result, also called the negative result.</a:t>
            </a:r>
            <a:endParaRPr lang="en-US" sz="2400" dirty="0">
              <a:latin typeface="Arial Rounded MT Bold" panose="020F0704030504030204" pitchFamily="34" charset="0"/>
            </a:endParaRPr>
          </a:p>
          <a:p>
            <a:pPr>
              <a:lnSpc>
                <a:spcPct val="150000"/>
              </a:lnSpc>
            </a:pPr>
            <a:r>
              <a:rPr lang="en-US" sz="2400" dirty="0" smtClean="0">
                <a:solidFill>
                  <a:schemeClr val="accent5">
                    <a:lumMod val="60000"/>
                    <a:lumOff val="40000"/>
                  </a:schemeClr>
                </a:solidFill>
                <a:latin typeface="Arial Rounded MT Bold" panose="020F0704030504030204" pitchFamily="34" charset="0"/>
              </a:rPr>
              <a:t>Syntax</a:t>
            </a:r>
            <a:r>
              <a:rPr lang="en-US" sz="2400" dirty="0" smtClean="0">
                <a:latin typeface="Arial Rounded MT Bold" panose="020F0704030504030204" pitchFamily="34" charset="0"/>
              </a:rPr>
              <a:t> - select columnname1, columnname2 from </a:t>
            </a:r>
            <a:r>
              <a:rPr lang="en-US" sz="2400" dirty="0" err="1" smtClean="0">
                <a:latin typeface="Arial Rounded MT Bold" panose="020F0704030504030204" pitchFamily="34" charset="0"/>
              </a:rPr>
              <a:t>table_name</a:t>
            </a:r>
            <a:r>
              <a:rPr lang="en-US" sz="2400" dirty="0" smtClean="0">
                <a:latin typeface="Arial Rounded MT Bold" panose="020F0704030504030204" pitchFamily="34" charset="0"/>
              </a:rPr>
              <a:t> where not condition;</a:t>
            </a:r>
            <a:endParaRPr lang="en-US" sz="2400" dirty="0">
              <a:latin typeface="Arial Rounded MT Bold" panose="020F0704030504030204" pitchFamily="34" charset="0"/>
            </a:endParaRPr>
          </a:p>
          <a:p>
            <a:pPr>
              <a:lnSpc>
                <a:spcPct val="150000"/>
              </a:lnSpc>
            </a:pPr>
            <a:r>
              <a:rPr lang="en-US" sz="2400" dirty="0" smtClean="0">
                <a:solidFill>
                  <a:schemeClr val="accent5">
                    <a:lumMod val="60000"/>
                    <a:lumOff val="40000"/>
                  </a:schemeClr>
                </a:solidFill>
                <a:latin typeface="Arial Rounded MT Bold" panose="020F0704030504030204" pitchFamily="34" charset="0"/>
              </a:rPr>
              <a:t>Example</a:t>
            </a:r>
            <a:r>
              <a:rPr lang="en-US" sz="2400" dirty="0" smtClean="0">
                <a:latin typeface="Arial Rounded MT Bold" panose="020F0704030504030204" pitchFamily="34" charset="0"/>
              </a:rPr>
              <a:t> - </a:t>
            </a:r>
            <a:r>
              <a:rPr lang="en-US" sz="2400" dirty="0">
                <a:latin typeface="Arial Rounded MT Bold" panose="020F0704030504030204" pitchFamily="34" charset="0"/>
              </a:rPr>
              <a:t>select * from </a:t>
            </a:r>
            <a:r>
              <a:rPr lang="en-US" sz="2400" dirty="0" err="1">
                <a:latin typeface="Arial Rounded MT Bold" panose="020F0704030504030204" pitchFamily="34" charset="0"/>
              </a:rPr>
              <a:t>Student_info</a:t>
            </a:r>
            <a:r>
              <a:rPr lang="en-US" sz="2400" dirty="0">
                <a:latin typeface="Arial Rounded MT Bold" panose="020F0704030504030204" pitchFamily="34" charset="0"/>
              </a:rPr>
              <a:t> where not marks = '35</a:t>
            </a:r>
            <a:r>
              <a:rPr lang="en-US" sz="2400" dirty="0" smtClean="0">
                <a:latin typeface="Arial Rounded MT Bold" panose="020F0704030504030204" pitchFamily="34" charset="0"/>
              </a:rPr>
              <a:t>';</a:t>
            </a:r>
          </a:p>
          <a:p>
            <a:pPr>
              <a:lnSpc>
                <a:spcPct val="150000"/>
              </a:lnSpc>
            </a:pPr>
            <a:endParaRPr lang="en-US" sz="2400" dirty="0">
              <a:latin typeface="Arial Rounded MT Bold" panose="020F0704030504030204" pitchFamily="34" charset="0"/>
            </a:endParaRPr>
          </a:p>
          <a:p>
            <a:pPr>
              <a:lnSpc>
                <a:spcPct val="150000"/>
              </a:lnSpc>
            </a:pPr>
            <a:endParaRPr lang="en-US" sz="2400" dirty="0" smtClean="0">
              <a:latin typeface="Arial Rounded MT Bold" panose="020F0704030504030204" pitchFamily="34" charset="0"/>
            </a:endParaRPr>
          </a:p>
          <a:p>
            <a:pPr>
              <a:lnSpc>
                <a:spcPct val="150000"/>
              </a:lnSpc>
            </a:pPr>
            <a:endParaRPr lang="en-US" sz="2400" dirty="0">
              <a:latin typeface="Arial Rounded MT Bold" panose="020F0704030504030204" pitchFamily="34" charset="0"/>
            </a:endParaRPr>
          </a:p>
          <a:p>
            <a:endParaRPr lang="en-US" sz="24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4100433"/>
            <a:ext cx="4277235" cy="1899220"/>
          </a:xfrm>
          <a:prstGeom prst="rect">
            <a:avLst/>
          </a:prstGeom>
        </p:spPr>
      </p:pic>
    </p:spTree>
    <p:extLst>
      <p:ext uri="{BB962C8B-B14F-4D97-AF65-F5344CB8AC3E}">
        <p14:creationId xmlns:p14="http://schemas.microsoft.com/office/powerpoint/2010/main" val="2622294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062741" y="-2122097"/>
            <a:ext cx="3752791" cy="741871"/>
          </a:xfrm>
        </p:spPr>
        <p:txBody>
          <a:bodyPr>
            <a:normAutofit/>
          </a:bodyPr>
          <a:lstStyle/>
          <a:p>
            <a:r>
              <a:rPr lang="en-US" dirty="0" smtClean="0"/>
              <a:t>.</a:t>
            </a:r>
            <a:endParaRPr lang="en-US" dirty="0"/>
          </a:p>
        </p:txBody>
      </p:sp>
      <p:sp>
        <p:nvSpPr>
          <p:cNvPr id="3" name="Content Placeholder 2"/>
          <p:cNvSpPr>
            <a:spLocks noGrp="1"/>
          </p:cNvSpPr>
          <p:nvPr>
            <p:ph idx="1"/>
          </p:nvPr>
        </p:nvSpPr>
        <p:spPr>
          <a:xfrm>
            <a:off x="276045" y="310551"/>
            <a:ext cx="11593902" cy="6228272"/>
          </a:xfrm>
        </p:spPr>
        <p:txBody>
          <a:bodyPr/>
          <a:lstStyle/>
          <a:p>
            <a:pPr>
              <a:lnSpc>
                <a:spcPct val="150000"/>
              </a:lnSpc>
            </a:pPr>
            <a:r>
              <a:rPr lang="en-US" sz="2500" dirty="0">
                <a:solidFill>
                  <a:schemeClr val="accent5">
                    <a:lumMod val="60000"/>
                    <a:lumOff val="40000"/>
                  </a:schemeClr>
                </a:solidFill>
                <a:latin typeface="Arial Rounded MT Bold" panose="020F0704030504030204" pitchFamily="34" charset="0"/>
              </a:rPr>
              <a:t>SQL IN </a:t>
            </a:r>
            <a:r>
              <a:rPr lang="en-US" sz="2500" dirty="0" smtClean="0">
                <a:solidFill>
                  <a:schemeClr val="accent5">
                    <a:lumMod val="60000"/>
                    <a:lumOff val="40000"/>
                  </a:schemeClr>
                </a:solidFill>
                <a:latin typeface="Arial Rounded MT Bold" panose="020F0704030504030204" pitchFamily="34" charset="0"/>
              </a:rPr>
              <a:t>OPERATOR </a:t>
            </a:r>
            <a:r>
              <a:rPr lang="en-US" sz="2500" dirty="0" smtClean="0">
                <a:latin typeface="Arial Rounded MT Bold" panose="020F0704030504030204" pitchFamily="34" charset="0"/>
              </a:rPr>
              <a:t>- the in operator allows you to specify multiple values in a where clause.</a:t>
            </a:r>
            <a:endParaRPr lang="en-US" sz="2500" dirty="0">
              <a:latin typeface="Arial Rounded MT Bold" panose="020F0704030504030204" pitchFamily="34" charset="0"/>
            </a:endParaRPr>
          </a:p>
          <a:p>
            <a:pPr>
              <a:lnSpc>
                <a:spcPct val="150000"/>
              </a:lnSpc>
            </a:pPr>
            <a:r>
              <a:rPr lang="en-US" sz="2500" dirty="0" smtClean="0">
                <a:solidFill>
                  <a:schemeClr val="accent5">
                    <a:lumMod val="60000"/>
                    <a:lumOff val="40000"/>
                  </a:schemeClr>
                </a:solidFill>
                <a:latin typeface="Arial Rounded MT Bold" panose="020F0704030504030204" pitchFamily="34" charset="0"/>
              </a:rPr>
              <a:t>Syntax</a:t>
            </a:r>
            <a:r>
              <a:rPr lang="en-US" sz="2500" dirty="0" smtClean="0">
                <a:latin typeface="Arial Rounded MT Bold" panose="020F0704030504030204" pitchFamily="34" charset="0"/>
              </a:rPr>
              <a:t> -  select columnname1, columnname2 from </a:t>
            </a:r>
            <a:r>
              <a:rPr lang="en-US" sz="2500" dirty="0" err="1" smtClean="0">
                <a:latin typeface="Arial Rounded MT Bold" panose="020F0704030504030204" pitchFamily="34" charset="0"/>
              </a:rPr>
              <a:t>table_name</a:t>
            </a:r>
            <a:r>
              <a:rPr lang="en-US" sz="2500" dirty="0" smtClean="0">
                <a:latin typeface="Arial Rounded MT Bold" panose="020F0704030504030204" pitchFamily="34" charset="0"/>
              </a:rPr>
              <a:t> where condition in </a:t>
            </a:r>
            <a:r>
              <a:rPr lang="en-US" sz="2500" dirty="0" err="1" smtClean="0">
                <a:latin typeface="Arial Rounded MT Bold" panose="020F0704030504030204" pitchFamily="34" charset="0"/>
              </a:rPr>
              <a:t>columnname</a:t>
            </a:r>
            <a:r>
              <a:rPr lang="en-US" sz="2500" dirty="0" smtClean="0">
                <a:latin typeface="Arial Rounded MT Bold" panose="020F0704030504030204" pitchFamily="34" charset="0"/>
              </a:rPr>
              <a:t>;</a:t>
            </a:r>
            <a:endParaRPr lang="en-US" sz="2500" dirty="0">
              <a:latin typeface="Arial Rounded MT Bold" panose="020F0704030504030204" pitchFamily="34" charset="0"/>
            </a:endParaRPr>
          </a:p>
          <a:p>
            <a:pPr>
              <a:lnSpc>
                <a:spcPct val="150000"/>
              </a:lnSpc>
            </a:pPr>
            <a:r>
              <a:rPr lang="en-US" sz="2500" dirty="0" smtClean="0">
                <a:solidFill>
                  <a:schemeClr val="accent5">
                    <a:lumMod val="60000"/>
                    <a:lumOff val="40000"/>
                  </a:schemeClr>
                </a:solidFill>
                <a:latin typeface="Arial Rounded MT Bold" panose="020F0704030504030204" pitchFamily="34" charset="0"/>
              </a:rPr>
              <a:t>Example</a:t>
            </a:r>
            <a:r>
              <a:rPr lang="en-US" sz="2500" dirty="0" smtClean="0">
                <a:latin typeface="Arial Rounded MT Bold" panose="020F0704030504030204" pitchFamily="34" charset="0"/>
              </a:rPr>
              <a:t> - </a:t>
            </a:r>
            <a:r>
              <a:rPr lang="en-US" sz="2500" dirty="0">
                <a:latin typeface="Arial Rounded MT Bold" panose="020F0704030504030204" pitchFamily="34" charset="0"/>
              </a:rPr>
              <a:t>select * from </a:t>
            </a:r>
            <a:r>
              <a:rPr lang="en-US" sz="2500" dirty="0" err="1">
                <a:latin typeface="Arial Rounded MT Bold" panose="020F0704030504030204" pitchFamily="34" charset="0"/>
              </a:rPr>
              <a:t>Student_infowhere</a:t>
            </a:r>
            <a:r>
              <a:rPr lang="en-US" sz="2500" dirty="0">
                <a:latin typeface="Arial Rounded MT Bold" panose="020F0704030504030204" pitchFamily="34" charset="0"/>
              </a:rPr>
              <a:t> marks In ('98','87','78</a:t>
            </a:r>
            <a:r>
              <a:rPr lang="en-US" sz="2500" dirty="0" smtClean="0">
                <a:latin typeface="Arial Rounded MT Bold" panose="020F0704030504030204" pitchFamily="34" charset="0"/>
              </a:rPr>
              <a:t>');</a:t>
            </a:r>
          </a:p>
          <a:p>
            <a:pPr>
              <a:lnSpc>
                <a:spcPct val="150000"/>
              </a:lnSpc>
            </a:pPr>
            <a:endParaRPr lang="en-US" sz="2500" dirty="0">
              <a:latin typeface="Arial Rounded MT Bold" panose="020F0704030504030204" pitchFamily="34" charset="0"/>
            </a:endParaRPr>
          </a:p>
          <a:p>
            <a:pPr>
              <a:lnSpc>
                <a:spcPct val="150000"/>
              </a:lnSpc>
            </a:pPr>
            <a:endParaRPr lang="en-US" sz="2500" dirty="0" smtClean="0">
              <a:latin typeface="Arial Rounded MT Bold" panose="020F0704030504030204" pitchFamily="34" charset="0"/>
            </a:endParaRPr>
          </a:p>
          <a:p>
            <a:pPr>
              <a:lnSpc>
                <a:spcPct val="150000"/>
              </a:lnSpc>
            </a:pPr>
            <a:endParaRPr lang="en-US" sz="2500" dirty="0">
              <a:latin typeface="Arial Rounded MT Bold" panose="020F070403050403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161" y="3995662"/>
            <a:ext cx="5327645" cy="2271788"/>
          </a:xfrm>
          <a:prstGeom prst="rect">
            <a:avLst/>
          </a:prstGeom>
        </p:spPr>
      </p:pic>
    </p:spTree>
    <p:extLst>
      <p:ext uri="{BB962C8B-B14F-4D97-AF65-F5344CB8AC3E}">
        <p14:creationId xmlns:p14="http://schemas.microsoft.com/office/powerpoint/2010/main" val="3659730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925586" y="6567054"/>
            <a:ext cx="158145" cy="153785"/>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182880" y="166255"/>
            <a:ext cx="11742706" cy="6400799"/>
          </a:xfrm>
        </p:spPr>
        <p:txBody>
          <a:bodyPr>
            <a:normAutofit/>
          </a:bodyPr>
          <a:lstStyle/>
          <a:p>
            <a:pPr>
              <a:lnSpc>
                <a:spcPct val="150000"/>
              </a:lnSpc>
            </a:pPr>
            <a:r>
              <a:rPr lang="en-US" sz="2300" dirty="0" smtClean="0">
                <a:solidFill>
                  <a:schemeClr val="accent5">
                    <a:lumMod val="60000"/>
                    <a:lumOff val="40000"/>
                  </a:schemeClr>
                </a:solidFill>
                <a:latin typeface="Arial Rounded MT Bold" panose="020F0704030504030204" pitchFamily="34" charset="0"/>
              </a:rPr>
              <a:t>SQL BETWEEN OPERATOR – </a:t>
            </a:r>
            <a:r>
              <a:rPr lang="en-US" sz="2300" dirty="0" smtClean="0">
                <a:solidFill>
                  <a:schemeClr val="tx1">
                    <a:lumMod val="95000"/>
                  </a:schemeClr>
                </a:solidFill>
                <a:latin typeface="Arial Rounded MT Bold" panose="020F0704030504030204" pitchFamily="34" charset="0"/>
              </a:rPr>
              <a:t>the between operator selects values within a given range. the values can be numbers, text and dates .the between operator is inclusive: begin and end values are included.</a:t>
            </a:r>
          </a:p>
          <a:p>
            <a:pPr>
              <a:lnSpc>
                <a:spcPct val="150000"/>
              </a:lnSpc>
            </a:pPr>
            <a:endParaRPr lang="en-US" sz="2300" dirty="0">
              <a:solidFill>
                <a:schemeClr val="tx1">
                  <a:lumMod val="95000"/>
                </a:schemeClr>
              </a:solidFill>
              <a:latin typeface="Arial Rounded MT Bold" panose="020F0704030504030204" pitchFamily="34" charset="0"/>
            </a:endParaRPr>
          </a:p>
          <a:p>
            <a:pPr>
              <a:lnSpc>
                <a:spcPct val="150000"/>
              </a:lnSpc>
            </a:pPr>
            <a:r>
              <a:rPr lang="en-US" sz="2300" dirty="0" smtClean="0">
                <a:solidFill>
                  <a:schemeClr val="accent5">
                    <a:lumMod val="60000"/>
                    <a:lumOff val="40000"/>
                  </a:schemeClr>
                </a:solidFill>
                <a:latin typeface="Arial Rounded MT Bold" panose="020F0704030504030204" pitchFamily="34" charset="0"/>
              </a:rPr>
              <a:t>SYNTAX</a:t>
            </a:r>
            <a:r>
              <a:rPr lang="en-US" sz="2300" dirty="0" smtClean="0">
                <a:solidFill>
                  <a:schemeClr val="tx1">
                    <a:lumMod val="95000"/>
                  </a:schemeClr>
                </a:solidFill>
                <a:latin typeface="Arial Rounded MT Bold" panose="020F0704030504030204" pitchFamily="34" charset="0"/>
              </a:rPr>
              <a:t> -  select </a:t>
            </a:r>
            <a:r>
              <a:rPr lang="en-US" sz="2300" dirty="0" err="1" smtClean="0">
                <a:solidFill>
                  <a:schemeClr val="tx1">
                    <a:lumMod val="95000"/>
                  </a:schemeClr>
                </a:solidFill>
                <a:latin typeface="Arial Rounded MT Bold" panose="020F0704030504030204" pitchFamily="34" charset="0"/>
              </a:rPr>
              <a:t>column_name</a:t>
            </a:r>
            <a:endParaRPr lang="en-US" sz="2300" dirty="0">
              <a:solidFill>
                <a:schemeClr val="tx1">
                  <a:lumMod val="95000"/>
                </a:schemeClr>
              </a:solidFill>
              <a:latin typeface="Arial Rounded MT Bold" panose="020F0704030504030204" pitchFamily="34" charset="0"/>
            </a:endParaRPr>
          </a:p>
          <a:p>
            <a:pPr marL="0" indent="0">
              <a:lnSpc>
                <a:spcPct val="150000"/>
              </a:lnSpc>
              <a:buNone/>
            </a:pPr>
            <a:r>
              <a:rPr lang="en-US" sz="2300" dirty="0">
                <a:solidFill>
                  <a:schemeClr val="tx1">
                    <a:lumMod val="95000"/>
                  </a:schemeClr>
                </a:solidFill>
                <a:latin typeface="Arial Rounded MT Bold" panose="020F0704030504030204" pitchFamily="34" charset="0"/>
              </a:rPr>
              <a:t> </a:t>
            </a:r>
            <a:r>
              <a:rPr lang="en-US" sz="2300" dirty="0" smtClean="0">
                <a:solidFill>
                  <a:schemeClr val="tx1">
                    <a:lumMod val="95000"/>
                  </a:schemeClr>
                </a:solidFill>
                <a:latin typeface="Arial Rounded MT Bold" panose="020F0704030504030204" pitchFamily="34" charset="0"/>
              </a:rPr>
              <a:t>                        from </a:t>
            </a:r>
            <a:r>
              <a:rPr lang="en-US" sz="2300" dirty="0" err="1" smtClean="0">
                <a:solidFill>
                  <a:schemeClr val="tx1">
                    <a:lumMod val="95000"/>
                  </a:schemeClr>
                </a:solidFill>
                <a:latin typeface="Arial Rounded MT Bold" panose="020F0704030504030204" pitchFamily="34" charset="0"/>
              </a:rPr>
              <a:t>table_name</a:t>
            </a:r>
            <a:endParaRPr lang="en-US" sz="2300" dirty="0" smtClean="0">
              <a:solidFill>
                <a:schemeClr val="tx1">
                  <a:lumMod val="95000"/>
                </a:schemeClr>
              </a:solidFill>
              <a:latin typeface="Arial Rounded MT Bold" panose="020F0704030504030204" pitchFamily="34" charset="0"/>
            </a:endParaRPr>
          </a:p>
          <a:p>
            <a:pPr marL="0" indent="0">
              <a:lnSpc>
                <a:spcPct val="150000"/>
              </a:lnSpc>
              <a:buNone/>
            </a:pPr>
            <a:r>
              <a:rPr lang="en-US" sz="2300" dirty="0">
                <a:solidFill>
                  <a:schemeClr val="tx1">
                    <a:lumMod val="95000"/>
                  </a:schemeClr>
                </a:solidFill>
                <a:latin typeface="Arial Rounded MT Bold" panose="020F0704030504030204" pitchFamily="34" charset="0"/>
              </a:rPr>
              <a:t> </a:t>
            </a:r>
            <a:r>
              <a:rPr lang="en-US" sz="2300" dirty="0" smtClean="0">
                <a:solidFill>
                  <a:schemeClr val="tx1">
                    <a:lumMod val="95000"/>
                  </a:schemeClr>
                </a:solidFill>
                <a:latin typeface="Arial Rounded MT Bold" panose="020F0704030504030204" pitchFamily="34" charset="0"/>
              </a:rPr>
              <a:t>                         where </a:t>
            </a:r>
            <a:r>
              <a:rPr lang="en-US" sz="2300" dirty="0" err="1" smtClean="0">
                <a:solidFill>
                  <a:schemeClr val="tx1">
                    <a:lumMod val="95000"/>
                  </a:schemeClr>
                </a:solidFill>
                <a:latin typeface="Arial Rounded MT Bold" panose="020F0704030504030204" pitchFamily="34" charset="0"/>
              </a:rPr>
              <a:t>column_name</a:t>
            </a:r>
            <a:r>
              <a:rPr lang="en-US" sz="2300" dirty="0" smtClean="0">
                <a:solidFill>
                  <a:schemeClr val="tx1">
                    <a:lumMod val="95000"/>
                  </a:schemeClr>
                </a:solidFill>
                <a:latin typeface="Arial Rounded MT Bold" panose="020F0704030504030204" pitchFamily="34" charset="0"/>
              </a:rPr>
              <a:t> BETWEEN value1 AND value2;</a:t>
            </a:r>
          </a:p>
          <a:p>
            <a:pPr marL="0" indent="0">
              <a:lnSpc>
                <a:spcPct val="150000"/>
              </a:lnSpc>
              <a:buNone/>
            </a:pPr>
            <a:r>
              <a:rPr lang="en-US" sz="2300" dirty="0">
                <a:solidFill>
                  <a:schemeClr val="tx1">
                    <a:lumMod val="95000"/>
                  </a:schemeClr>
                </a:solidFill>
                <a:latin typeface="Arial Rounded MT Bold" panose="020F0704030504030204" pitchFamily="34" charset="0"/>
              </a:rPr>
              <a:t> </a:t>
            </a:r>
            <a:r>
              <a:rPr lang="en-US" sz="2300" dirty="0" smtClean="0">
                <a:solidFill>
                  <a:schemeClr val="accent5">
                    <a:lumMod val="60000"/>
                    <a:lumOff val="40000"/>
                  </a:schemeClr>
                </a:solidFill>
                <a:latin typeface="Arial Rounded MT Bold" panose="020F0704030504030204" pitchFamily="34" charset="0"/>
              </a:rPr>
              <a:t>EXAMPLE</a:t>
            </a:r>
            <a:r>
              <a:rPr lang="en-US" sz="2300" dirty="0" smtClean="0">
                <a:solidFill>
                  <a:schemeClr val="tx1">
                    <a:lumMod val="95000"/>
                  </a:schemeClr>
                </a:solidFill>
                <a:latin typeface="Arial Rounded MT Bold" panose="020F0704030504030204" pitchFamily="34" charset="0"/>
              </a:rPr>
              <a:t>  -  </a:t>
            </a:r>
            <a:r>
              <a:rPr lang="en-US" sz="2300" dirty="0">
                <a:solidFill>
                  <a:schemeClr val="tx1">
                    <a:lumMod val="95000"/>
                  </a:schemeClr>
                </a:solidFill>
                <a:latin typeface="Arial Rounded MT Bold" panose="020F0704030504030204" pitchFamily="34" charset="0"/>
              </a:rPr>
              <a:t>select * from </a:t>
            </a:r>
            <a:r>
              <a:rPr lang="en-US" sz="2300" dirty="0" err="1" smtClean="0">
                <a:solidFill>
                  <a:schemeClr val="tx1">
                    <a:lumMod val="95000"/>
                  </a:schemeClr>
                </a:solidFill>
                <a:latin typeface="Arial Rounded MT Bold" panose="020F0704030504030204" pitchFamily="34" charset="0"/>
              </a:rPr>
              <a:t>Student_info</a:t>
            </a:r>
            <a:r>
              <a:rPr lang="en-US" sz="2300" dirty="0" smtClean="0">
                <a:solidFill>
                  <a:schemeClr val="tx1">
                    <a:lumMod val="95000"/>
                  </a:schemeClr>
                </a:solidFill>
                <a:latin typeface="Arial Rounded MT Bold" panose="020F0704030504030204" pitchFamily="34" charset="0"/>
              </a:rPr>
              <a:t> where </a:t>
            </a:r>
            <a:r>
              <a:rPr lang="en-US" sz="2300" dirty="0">
                <a:solidFill>
                  <a:schemeClr val="tx1">
                    <a:lumMod val="95000"/>
                  </a:schemeClr>
                </a:solidFill>
                <a:latin typeface="Arial Rounded MT Bold" panose="020F0704030504030204" pitchFamily="34" charset="0"/>
              </a:rPr>
              <a:t>marks between 50 </a:t>
            </a:r>
            <a:r>
              <a:rPr lang="en-US" sz="2300" dirty="0" smtClean="0">
                <a:solidFill>
                  <a:schemeClr val="tx1">
                    <a:lumMod val="95000"/>
                  </a:schemeClr>
                </a:solidFill>
                <a:latin typeface="Arial Rounded MT Bold" panose="020F0704030504030204" pitchFamily="34" charset="0"/>
              </a:rPr>
              <a:t>and 100;</a:t>
            </a:r>
          </a:p>
          <a:p>
            <a:pPr marL="0" indent="0">
              <a:lnSpc>
                <a:spcPct val="150000"/>
              </a:lnSpc>
              <a:buNone/>
            </a:pPr>
            <a:endParaRPr lang="en-US" sz="2300" dirty="0">
              <a:solidFill>
                <a:schemeClr val="tx1">
                  <a:lumMod val="95000"/>
                </a:schemeClr>
              </a:solidFill>
              <a:latin typeface="Arial Rounded MT Bold" panose="020F0704030504030204" pitchFamily="34" charset="0"/>
            </a:endParaRPr>
          </a:p>
          <a:p>
            <a:pPr marL="0" indent="0">
              <a:lnSpc>
                <a:spcPct val="150000"/>
              </a:lnSpc>
              <a:buNone/>
            </a:pPr>
            <a:endParaRPr lang="en-US" sz="2300" dirty="0"/>
          </a:p>
        </p:txBody>
      </p:sp>
    </p:spTree>
    <p:extLst>
      <p:ext uri="{BB962C8B-B14F-4D97-AF65-F5344CB8AC3E}">
        <p14:creationId xmlns:p14="http://schemas.microsoft.com/office/powerpoint/2010/main" val="14357184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092" y="2114473"/>
            <a:ext cx="5138907" cy="2337698"/>
          </a:xfrm>
          <a:prstGeom prst="rect">
            <a:avLst/>
          </a:prstGeom>
        </p:spPr>
      </p:pic>
    </p:spTree>
    <p:extLst>
      <p:ext uri="{BB962C8B-B14F-4D97-AF65-F5344CB8AC3E}">
        <p14:creationId xmlns:p14="http://schemas.microsoft.com/office/powerpoint/2010/main" val="4155215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33175" y="2248930"/>
            <a:ext cx="9905998" cy="1905000"/>
          </a:xfrm>
        </p:spPr>
        <p:txBody>
          <a:bodyPr>
            <a:normAutofit/>
          </a:bodyPr>
          <a:lstStyle/>
          <a:p>
            <a:pPr algn="ctr"/>
            <a:r>
              <a:rPr lang="en-US" sz="4000" dirty="0" smtClean="0"/>
              <a:t>10  SQL  ORDER BY &amp; GROUP BY </a:t>
            </a:r>
            <a:endParaRPr lang="en-US" sz="4000" dirty="0"/>
          </a:p>
        </p:txBody>
      </p:sp>
    </p:spTree>
    <p:extLst>
      <p:ext uri="{BB962C8B-B14F-4D97-AF65-F5344CB8AC3E}">
        <p14:creationId xmlns:p14="http://schemas.microsoft.com/office/powerpoint/2010/main" val="4082729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3" y="400050"/>
            <a:ext cx="4211637" cy="400050"/>
          </a:xfrm>
        </p:spPr>
        <p:txBody>
          <a:bodyPr>
            <a:noAutofit/>
          </a:bodyPr>
          <a:lstStyle/>
          <a:p>
            <a:r>
              <a:rPr lang="en-US" sz="4000" dirty="0" smtClean="0"/>
              <a:t>SQL order by</a:t>
            </a:r>
            <a:endParaRPr lang="en-US" sz="4000" dirty="0"/>
          </a:p>
        </p:txBody>
      </p:sp>
      <p:sp>
        <p:nvSpPr>
          <p:cNvPr id="3" name="Content Placeholder 2"/>
          <p:cNvSpPr>
            <a:spLocks noGrp="1"/>
          </p:cNvSpPr>
          <p:nvPr>
            <p:ph idx="1"/>
          </p:nvPr>
        </p:nvSpPr>
        <p:spPr>
          <a:xfrm>
            <a:off x="360362" y="933450"/>
            <a:ext cx="11488737" cy="5524499"/>
          </a:xfrm>
        </p:spPr>
        <p:txBody>
          <a:bodyPr>
            <a:normAutofit/>
          </a:bodyPr>
          <a:lstStyle/>
          <a:p>
            <a:pPr marL="0" indent="0">
              <a:lnSpc>
                <a:spcPct val="150000"/>
              </a:lnSpc>
              <a:buNone/>
            </a:pPr>
            <a:r>
              <a:rPr lang="en-US" sz="2400" dirty="0">
                <a:effectLst/>
                <a:latin typeface="Arial Rounded MT Bold" panose="020F0704030504030204" pitchFamily="34" charset="0"/>
              </a:rPr>
              <a:t>The </a:t>
            </a:r>
            <a:r>
              <a:rPr lang="en-US" sz="2400" dirty="0">
                <a:solidFill>
                  <a:schemeClr val="accent5">
                    <a:lumMod val="60000"/>
                    <a:lumOff val="40000"/>
                  </a:schemeClr>
                </a:solidFill>
                <a:effectLst/>
                <a:latin typeface="Arial Rounded MT Bold" panose="020F0704030504030204" pitchFamily="34" charset="0"/>
              </a:rPr>
              <a:t>ORDER</a:t>
            </a:r>
            <a:r>
              <a:rPr lang="en-US" sz="2400" dirty="0">
                <a:effectLst/>
                <a:latin typeface="Arial Rounded MT Bold" panose="020F0704030504030204" pitchFamily="34" charset="0"/>
              </a:rPr>
              <a:t> </a:t>
            </a:r>
            <a:r>
              <a:rPr lang="en-US" sz="2400" dirty="0">
                <a:solidFill>
                  <a:schemeClr val="accent5">
                    <a:lumMod val="60000"/>
                    <a:lumOff val="40000"/>
                  </a:schemeClr>
                </a:solidFill>
                <a:effectLst/>
                <a:latin typeface="Arial Rounded MT Bold" panose="020F0704030504030204" pitchFamily="34" charset="0"/>
              </a:rPr>
              <a:t>BY</a:t>
            </a:r>
            <a:r>
              <a:rPr lang="en-US" sz="2400" dirty="0">
                <a:effectLst/>
                <a:latin typeface="Arial Rounded MT Bold" panose="020F0704030504030204" pitchFamily="34" charset="0"/>
              </a:rPr>
              <a:t> command is used to sort the result set in ascending or descending order</a:t>
            </a:r>
            <a:r>
              <a:rPr lang="en-US" sz="2400" dirty="0" smtClean="0">
                <a:effectLst/>
                <a:latin typeface="Arial Rounded MT Bold" panose="020F0704030504030204" pitchFamily="34" charset="0"/>
              </a:rPr>
              <a:t>.</a:t>
            </a:r>
          </a:p>
          <a:p>
            <a:pPr marL="0" indent="0">
              <a:lnSpc>
                <a:spcPct val="150000"/>
              </a:lnSpc>
              <a:buNone/>
            </a:pPr>
            <a:r>
              <a:rPr lang="en-US" sz="2400" dirty="0" smtClean="0">
                <a:latin typeface="Arial Rounded MT Bold" panose="020F0704030504030204" pitchFamily="34" charset="0"/>
              </a:rPr>
              <a:t>The order </a:t>
            </a:r>
            <a:r>
              <a:rPr lang="en-US" sz="2400" dirty="0">
                <a:latin typeface="Arial Rounded MT Bold" panose="020F0704030504030204" pitchFamily="34" charset="0"/>
              </a:rPr>
              <a:t>b</a:t>
            </a:r>
            <a:r>
              <a:rPr lang="en-US" sz="2400" dirty="0" smtClean="0">
                <a:latin typeface="Arial Rounded MT Bold" panose="020F0704030504030204" pitchFamily="34" charset="0"/>
              </a:rPr>
              <a:t>y command sorts the results set in ascending order by default. To sort the records in descending order, use the DESC keyword.</a:t>
            </a:r>
          </a:p>
          <a:p>
            <a:pPr marL="0" indent="0">
              <a:lnSpc>
                <a:spcPct val="150000"/>
              </a:lnSpc>
              <a:buNone/>
            </a:pPr>
            <a:r>
              <a:rPr lang="en-US" sz="2400" dirty="0" smtClean="0">
                <a:solidFill>
                  <a:schemeClr val="accent5">
                    <a:lumMod val="60000"/>
                    <a:lumOff val="40000"/>
                  </a:schemeClr>
                </a:solidFill>
                <a:latin typeface="Arial Rounded MT Bold" panose="020F0704030504030204" pitchFamily="34" charset="0"/>
              </a:rPr>
              <a:t>SYNTAX</a:t>
            </a:r>
            <a:r>
              <a:rPr lang="en-US" sz="2400" dirty="0" smtClean="0">
                <a:latin typeface="Arial Rounded MT Bold" panose="020F0704030504030204" pitchFamily="34" charset="0"/>
              </a:rPr>
              <a:t> -  </a:t>
            </a:r>
            <a:r>
              <a:rPr lang="en-US" sz="2400" dirty="0" smtClean="0">
                <a:effectLst/>
                <a:latin typeface="Arial Rounded MT Bold" panose="020F0704030504030204" pitchFamily="34" charset="0"/>
                <a:cs typeface="Arial" panose="020B0604020202020204" pitchFamily="34" charset="0"/>
              </a:rPr>
              <a:t>SELECT * FROM </a:t>
            </a:r>
            <a:r>
              <a:rPr lang="en-US" sz="2400" dirty="0" err="1" smtClean="0">
                <a:effectLst/>
                <a:latin typeface="Arial Rounded MT Bold" panose="020F0704030504030204" pitchFamily="34" charset="0"/>
                <a:cs typeface="Arial" panose="020B0604020202020204" pitchFamily="34" charset="0"/>
              </a:rPr>
              <a:t>tablename</a:t>
            </a:r>
            <a:r>
              <a:rPr lang="en-US" sz="2400" dirty="0" smtClean="0">
                <a:latin typeface="Arial Rounded MT Bold" panose="020F0704030504030204" pitchFamily="34" charset="0"/>
                <a:cs typeface="Arial" panose="020B0604020202020204" pitchFamily="34" charset="0"/>
              </a:rPr>
              <a:t> </a:t>
            </a:r>
            <a:r>
              <a:rPr lang="en-US" sz="2400" dirty="0" smtClean="0">
                <a:effectLst/>
                <a:latin typeface="Arial Rounded MT Bold" panose="020F0704030504030204" pitchFamily="34" charset="0"/>
                <a:cs typeface="Arial" panose="020B0604020202020204" pitchFamily="34" charset="0"/>
              </a:rPr>
              <a:t>ORDER BY </a:t>
            </a:r>
            <a:r>
              <a:rPr lang="en-US" sz="2400" dirty="0" err="1" smtClean="0">
                <a:effectLst/>
                <a:latin typeface="Arial Rounded MT Bold" panose="020F0704030504030204" pitchFamily="34" charset="0"/>
                <a:cs typeface="Arial" panose="020B0604020202020204" pitchFamily="34" charset="0"/>
              </a:rPr>
              <a:t>Columnname</a:t>
            </a:r>
            <a:r>
              <a:rPr lang="en-US" sz="2400" dirty="0" smtClean="0">
                <a:effectLst/>
                <a:latin typeface="Arial Rounded MT Bold" panose="020F0704030504030204" pitchFamily="34" charset="0"/>
                <a:cs typeface="Arial" panose="020B0604020202020204" pitchFamily="34" charset="0"/>
              </a:rPr>
              <a:t>;</a:t>
            </a:r>
          </a:p>
          <a:p>
            <a:pPr marL="0" indent="0">
              <a:lnSpc>
                <a:spcPct val="150000"/>
              </a:lnSpc>
              <a:buNone/>
            </a:pPr>
            <a:r>
              <a:rPr lang="en-US" sz="2400" dirty="0" smtClean="0">
                <a:solidFill>
                  <a:schemeClr val="accent5">
                    <a:lumMod val="60000"/>
                    <a:lumOff val="40000"/>
                  </a:schemeClr>
                </a:solidFill>
                <a:latin typeface="Arial Rounded MT Bold" panose="020F0704030504030204" pitchFamily="34" charset="0"/>
              </a:rPr>
              <a:t>EXAMPLE</a:t>
            </a:r>
            <a:r>
              <a:rPr lang="en-US" sz="2400" dirty="0" smtClean="0">
                <a:latin typeface="Arial Rounded MT Bold" panose="020F0704030504030204" pitchFamily="34" charset="0"/>
              </a:rPr>
              <a:t> - </a:t>
            </a:r>
            <a:r>
              <a:rPr lang="en-US" sz="2400" dirty="0">
                <a:effectLst/>
                <a:latin typeface="Arial Rounded MT Bold" panose="020F0704030504030204" pitchFamily="34" charset="0"/>
              </a:rPr>
              <a:t>select * from </a:t>
            </a:r>
            <a:r>
              <a:rPr lang="en-US" sz="2400" dirty="0" err="1" smtClean="0">
                <a:effectLst/>
                <a:latin typeface="Arial Rounded MT Bold" panose="020F0704030504030204" pitchFamily="34" charset="0"/>
              </a:rPr>
              <a:t>Student_info</a:t>
            </a:r>
            <a:r>
              <a:rPr lang="en-US" sz="2400" dirty="0" smtClean="0">
                <a:effectLst/>
                <a:latin typeface="Arial Rounded MT Bold" panose="020F0704030504030204" pitchFamily="34" charset="0"/>
              </a:rPr>
              <a:t> order </a:t>
            </a:r>
            <a:r>
              <a:rPr lang="en-US" sz="2400" dirty="0">
                <a:effectLst/>
                <a:latin typeface="Arial Rounded MT Bold" panose="020F0704030504030204" pitchFamily="34" charset="0"/>
              </a:rPr>
              <a:t>by </a:t>
            </a:r>
            <a:r>
              <a:rPr lang="en-US" sz="2400" dirty="0" err="1">
                <a:effectLst/>
                <a:latin typeface="Arial Rounded MT Bold" panose="020F0704030504030204" pitchFamily="34" charset="0"/>
              </a:rPr>
              <a:t>student_name</a:t>
            </a:r>
            <a:r>
              <a:rPr lang="en-US" sz="2400" dirty="0">
                <a:effectLst/>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30826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490" y="1985878"/>
            <a:ext cx="4923159" cy="2605172"/>
          </a:xfrm>
          <a:prstGeom prst="rect">
            <a:avLst/>
          </a:prstGeom>
        </p:spPr>
      </p:pic>
    </p:spTree>
    <p:extLst>
      <p:ext uri="{BB962C8B-B14F-4D97-AF65-F5344CB8AC3E}">
        <p14:creationId xmlns:p14="http://schemas.microsoft.com/office/powerpoint/2010/main" val="2636688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133350"/>
            <a:ext cx="4592637" cy="723900"/>
          </a:xfrm>
        </p:spPr>
        <p:txBody>
          <a:bodyPr>
            <a:normAutofit/>
          </a:bodyPr>
          <a:lstStyle/>
          <a:p>
            <a:r>
              <a:rPr lang="en-US" sz="4000" dirty="0" smtClean="0"/>
              <a:t>SQL GROUP BY </a:t>
            </a:r>
            <a:endParaRPr lang="en-US" sz="4000" dirty="0"/>
          </a:p>
        </p:txBody>
      </p:sp>
      <p:sp>
        <p:nvSpPr>
          <p:cNvPr id="3" name="Content Placeholder 2"/>
          <p:cNvSpPr>
            <a:spLocks noGrp="1"/>
          </p:cNvSpPr>
          <p:nvPr>
            <p:ph idx="1"/>
          </p:nvPr>
        </p:nvSpPr>
        <p:spPr>
          <a:xfrm>
            <a:off x="246064" y="857250"/>
            <a:ext cx="11583986" cy="5829299"/>
          </a:xfrm>
        </p:spPr>
        <p:txBody>
          <a:bodyPr>
            <a:normAutofit/>
          </a:bodyPr>
          <a:lstStyle/>
          <a:p>
            <a:pPr>
              <a:lnSpc>
                <a:spcPct val="110000"/>
              </a:lnSpc>
            </a:pPr>
            <a:r>
              <a:rPr lang="en-US" sz="2300" dirty="0" smtClean="0">
                <a:latin typeface="Arial Rounded MT Bold" panose="020F0704030504030204" pitchFamily="34" charset="0"/>
              </a:rPr>
              <a:t>The group </a:t>
            </a:r>
            <a:r>
              <a:rPr lang="en-US" sz="2300" dirty="0">
                <a:latin typeface="Arial Rounded MT Bold" panose="020F0704030504030204" pitchFamily="34" charset="0"/>
              </a:rPr>
              <a:t>b</a:t>
            </a:r>
            <a:r>
              <a:rPr lang="en-US" sz="2300" dirty="0" smtClean="0">
                <a:latin typeface="Arial Rounded MT Bold" panose="020F0704030504030204" pitchFamily="34" charset="0"/>
              </a:rPr>
              <a:t>y statement groups rows that have the same values into summary rows, like “find the number of customers in each country”.</a:t>
            </a:r>
          </a:p>
          <a:p>
            <a:pPr marL="0" indent="0">
              <a:lnSpc>
                <a:spcPct val="110000"/>
              </a:lnSpc>
              <a:buNone/>
            </a:pPr>
            <a:endParaRPr lang="en-US" sz="2300" dirty="0">
              <a:latin typeface="Arial Rounded MT Bold" panose="020F0704030504030204" pitchFamily="34" charset="0"/>
            </a:endParaRPr>
          </a:p>
          <a:p>
            <a:pPr marL="0" indent="0">
              <a:lnSpc>
                <a:spcPct val="110000"/>
              </a:lnSpc>
              <a:buNone/>
            </a:pPr>
            <a:r>
              <a:rPr lang="en-US" sz="2300" dirty="0" smtClean="0">
                <a:latin typeface="Arial Rounded MT Bold" panose="020F0704030504030204" pitchFamily="34" charset="0"/>
              </a:rPr>
              <a:t>  </a:t>
            </a:r>
            <a:r>
              <a:rPr lang="en-US" sz="2300" dirty="0" smtClean="0">
                <a:solidFill>
                  <a:schemeClr val="accent5">
                    <a:lumMod val="60000"/>
                    <a:lumOff val="40000"/>
                  </a:schemeClr>
                </a:solidFill>
                <a:latin typeface="Arial Rounded MT Bold" panose="020F0704030504030204" pitchFamily="34" charset="0"/>
              </a:rPr>
              <a:t>SYNTAX</a:t>
            </a:r>
            <a:r>
              <a:rPr lang="en-US" sz="2300" dirty="0" smtClean="0">
                <a:latin typeface="Arial Rounded MT Bold" panose="020F0704030504030204" pitchFamily="34" charset="0"/>
              </a:rPr>
              <a:t> - </a:t>
            </a:r>
            <a:r>
              <a:rPr lang="en-US" sz="2300" dirty="0">
                <a:effectLst/>
                <a:latin typeface="Arial Rounded MT Bold" panose="020F0704030504030204" pitchFamily="34" charset="0"/>
              </a:rPr>
              <a:t>SELECT </a:t>
            </a:r>
            <a:r>
              <a:rPr lang="en-US" sz="2300" dirty="0" smtClean="0">
                <a:effectLst/>
                <a:latin typeface="Arial Rounded MT Bold" panose="020F0704030504030204" pitchFamily="34" charset="0"/>
              </a:rPr>
              <a:t>COUNT(Columnname1), columnname2</a:t>
            </a:r>
            <a:r>
              <a:rPr lang="en-US" sz="2300" dirty="0">
                <a:latin typeface="Arial Rounded MT Bold" panose="020F0704030504030204" pitchFamily="34" charset="0"/>
              </a:rPr>
              <a:t/>
            </a:r>
            <a:br>
              <a:rPr lang="en-US" sz="2300" dirty="0">
                <a:latin typeface="Arial Rounded MT Bold" panose="020F0704030504030204" pitchFamily="34" charset="0"/>
              </a:rPr>
            </a:br>
            <a:r>
              <a:rPr lang="en-US" sz="2300" dirty="0" smtClean="0">
                <a:latin typeface="Arial Rounded MT Bold" panose="020F0704030504030204" pitchFamily="34" charset="0"/>
              </a:rPr>
              <a:t>                     </a:t>
            </a:r>
            <a:r>
              <a:rPr lang="en-US" sz="2300" dirty="0" smtClean="0">
                <a:effectLst/>
                <a:latin typeface="Arial Rounded MT Bold" panose="020F0704030504030204" pitchFamily="34" charset="0"/>
              </a:rPr>
              <a:t>FROM</a:t>
            </a:r>
            <a:r>
              <a:rPr lang="en-US" sz="2300" dirty="0">
                <a:effectLst/>
                <a:latin typeface="Arial Rounded MT Bold" panose="020F0704030504030204" pitchFamily="34" charset="0"/>
              </a:rPr>
              <a:t> </a:t>
            </a:r>
            <a:r>
              <a:rPr lang="en-US" sz="2300" dirty="0" err="1" smtClean="0">
                <a:effectLst/>
                <a:latin typeface="Arial Rounded MT Bold" panose="020F0704030504030204" pitchFamily="34" charset="0"/>
              </a:rPr>
              <a:t>table_name</a:t>
            </a:r>
            <a:r>
              <a:rPr lang="en-US" sz="2300" dirty="0">
                <a:latin typeface="Arial Rounded MT Bold" panose="020F0704030504030204" pitchFamily="34" charset="0"/>
              </a:rPr>
              <a:t/>
            </a:r>
            <a:br>
              <a:rPr lang="en-US" sz="2300" dirty="0">
                <a:latin typeface="Arial Rounded MT Bold" panose="020F0704030504030204" pitchFamily="34" charset="0"/>
              </a:rPr>
            </a:br>
            <a:r>
              <a:rPr lang="en-US" sz="2300" dirty="0" smtClean="0">
                <a:latin typeface="Arial Rounded MT Bold" panose="020F0704030504030204" pitchFamily="34" charset="0"/>
              </a:rPr>
              <a:t>                     </a:t>
            </a:r>
            <a:r>
              <a:rPr lang="en-US" sz="2300" dirty="0" smtClean="0">
                <a:effectLst/>
                <a:latin typeface="Arial Rounded MT Bold" panose="020F0704030504030204" pitchFamily="34" charset="0"/>
              </a:rPr>
              <a:t>GROUP</a:t>
            </a:r>
            <a:r>
              <a:rPr lang="en-US" sz="2300" dirty="0">
                <a:effectLst/>
                <a:latin typeface="Arial Rounded MT Bold" panose="020F0704030504030204" pitchFamily="34" charset="0"/>
              </a:rPr>
              <a:t> BY </a:t>
            </a:r>
            <a:r>
              <a:rPr lang="en-US" sz="2300" dirty="0" smtClean="0">
                <a:effectLst/>
                <a:latin typeface="Arial Rounded MT Bold" panose="020F0704030504030204" pitchFamily="34" charset="0"/>
              </a:rPr>
              <a:t>Columnname3;</a:t>
            </a:r>
            <a:r>
              <a:rPr lang="en-US" sz="2300" dirty="0" smtClean="0">
                <a:latin typeface="Arial Rounded MT Bold" panose="020F0704030504030204" pitchFamily="34" charset="0"/>
              </a:rPr>
              <a:t>    </a:t>
            </a:r>
          </a:p>
          <a:p>
            <a:pPr marL="0" indent="0">
              <a:lnSpc>
                <a:spcPct val="110000"/>
              </a:lnSpc>
              <a:buNone/>
            </a:pPr>
            <a:r>
              <a:rPr lang="en-US" sz="2300" dirty="0" smtClean="0">
                <a:latin typeface="Arial Rounded MT Bold" panose="020F0704030504030204" pitchFamily="34" charset="0"/>
              </a:rPr>
              <a:t> </a:t>
            </a:r>
            <a:r>
              <a:rPr lang="en-US" sz="2300" dirty="0" smtClean="0">
                <a:solidFill>
                  <a:schemeClr val="accent5">
                    <a:lumMod val="60000"/>
                    <a:lumOff val="40000"/>
                  </a:schemeClr>
                </a:solidFill>
                <a:latin typeface="Arial Rounded MT Bold" panose="020F0704030504030204" pitchFamily="34" charset="0"/>
              </a:rPr>
              <a:t>EXAMPLE</a:t>
            </a:r>
            <a:r>
              <a:rPr lang="en-US" sz="2300" dirty="0" smtClean="0">
                <a:latin typeface="Arial Rounded MT Bold" panose="020F0704030504030204" pitchFamily="34" charset="0"/>
              </a:rPr>
              <a:t> - </a:t>
            </a:r>
            <a:r>
              <a:rPr lang="en-US" sz="2300" dirty="0">
                <a:latin typeface="Arial Rounded MT Bold" panose="020F0704030504030204" pitchFamily="34" charset="0"/>
              </a:rPr>
              <a:t>SELECT count(</a:t>
            </a:r>
            <a:r>
              <a:rPr lang="en-US" sz="2300" dirty="0" err="1">
                <a:latin typeface="Arial Rounded MT Bold" panose="020F0704030504030204" pitchFamily="34" charset="0"/>
              </a:rPr>
              <a:t>Student_name</a:t>
            </a:r>
            <a:r>
              <a:rPr lang="en-US" sz="2300" dirty="0" smtClean="0">
                <a:latin typeface="Arial Rounded MT Bold" panose="020F0704030504030204" pitchFamily="34" charset="0"/>
              </a:rPr>
              <a:t>) FROM </a:t>
            </a:r>
            <a:r>
              <a:rPr lang="en-US" sz="2300" dirty="0" err="1" smtClean="0">
                <a:latin typeface="Arial Rounded MT Bold" panose="020F0704030504030204" pitchFamily="34" charset="0"/>
              </a:rPr>
              <a:t>student_info</a:t>
            </a:r>
            <a:r>
              <a:rPr lang="en-US" sz="2300" dirty="0" smtClean="0">
                <a:latin typeface="Arial Rounded MT Bold" panose="020F0704030504030204" pitchFamily="34" charset="0"/>
              </a:rPr>
              <a:t> GROUP </a:t>
            </a:r>
            <a:r>
              <a:rPr lang="en-US" sz="2300" dirty="0">
                <a:latin typeface="Arial Rounded MT Bold" panose="020F0704030504030204" pitchFamily="34" charset="0"/>
              </a:rPr>
              <a:t>BY </a:t>
            </a:r>
            <a:r>
              <a:rPr lang="en-US" sz="2300" dirty="0" err="1">
                <a:latin typeface="Arial Rounded MT Bold" panose="020F0704030504030204" pitchFamily="34" charset="0"/>
              </a:rPr>
              <a:t>student_name</a:t>
            </a:r>
            <a:r>
              <a:rPr lang="en-US" sz="2300" dirty="0" smtClean="0">
                <a:latin typeface="Arial Rounded MT Bold" panose="020F0704030504030204" pitchFamily="34" charset="0"/>
              </a:rPr>
              <a:t>;</a:t>
            </a:r>
          </a:p>
          <a:p>
            <a:pPr marL="0" indent="0">
              <a:lnSpc>
                <a:spcPct val="110000"/>
              </a:lnSpc>
              <a:buNone/>
            </a:pPr>
            <a:endParaRPr lang="en-US" sz="2300" dirty="0">
              <a:latin typeface="Arial Rounded MT Bold" panose="020F0704030504030204" pitchFamily="34" charset="0"/>
            </a:endParaRPr>
          </a:p>
          <a:p>
            <a:pPr marL="0" indent="0">
              <a:lnSpc>
                <a:spcPct val="110000"/>
              </a:lnSpc>
              <a:buNone/>
            </a:pPr>
            <a:endParaRPr lang="en-US"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962" y="4571315"/>
            <a:ext cx="2186088" cy="1867584"/>
          </a:xfrm>
          <a:prstGeom prst="rect">
            <a:avLst/>
          </a:prstGeom>
        </p:spPr>
      </p:pic>
    </p:spTree>
    <p:extLst>
      <p:ext uri="{BB962C8B-B14F-4D97-AF65-F5344CB8AC3E}">
        <p14:creationId xmlns:p14="http://schemas.microsoft.com/office/powerpoint/2010/main" val="1332043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3" y="2686050"/>
            <a:ext cx="11012487" cy="838200"/>
          </a:xfrm>
        </p:spPr>
        <p:txBody>
          <a:bodyPr>
            <a:noAutofit/>
          </a:bodyPr>
          <a:lstStyle/>
          <a:p>
            <a:pPr algn="ctr"/>
            <a:r>
              <a:rPr lang="en-US" sz="5000" dirty="0" smtClean="0"/>
              <a:t>11 SQL JOINS</a:t>
            </a:r>
            <a:endParaRPr lang="en-US" sz="5000" dirty="0"/>
          </a:p>
        </p:txBody>
      </p:sp>
      <p:sp>
        <p:nvSpPr>
          <p:cNvPr id="3" name="Content Placeholder 2"/>
          <p:cNvSpPr>
            <a:spLocks noGrp="1"/>
          </p:cNvSpPr>
          <p:nvPr>
            <p:ph idx="1"/>
          </p:nvPr>
        </p:nvSpPr>
        <p:spPr>
          <a:xfrm>
            <a:off x="11001691" y="5745481"/>
            <a:ext cx="45719" cy="45719"/>
          </a:xfrm>
        </p:spPr>
        <p:txBody>
          <a:bodyPr>
            <a:normAutofit fontScale="25000" lnSpcReduction="20000"/>
          </a:bodyPr>
          <a:lstStyle/>
          <a:p>
            <a:r>
              <a:rPr lang="en-US" dirty="0" smtClean="0"/>
              <a:t>.</a:t>
            </a:r>
            <a:endParaRPr lang="en-US" dirty="0"/>
          </a:p>
        </p:txBody>
      </p:sp>
    </p:spTree>
    <p:extLst>
      <p:ext uri="{BB962C8B-B14F-4D97-AF65-F5344CB8AC3E}">
        <p14:creationId xmlns:p14="http://schemas.microsoft.com/office/powerpoint/2010/main" val="40831762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3350" y="152400"/>
            <a:ext cx="11906250" cy="6534150"/>
          </a:xfrm>
        </p:spPr>
        <p:txBody>
          <a:bodyPr>
            <a:normAutofit/>
          </a:bodyPr>
          <a:lstStyle/>
          <a:p>
            <a:pPr algn="ctr"/>
            <a:r>
              <a:rPr lang="en-US" sz="5000" dirty="0" smtClean="0"/>
              <a:t>TYPES OF JOINS</a:t>
            </a:r>
            <a:br>
              <a:rPr lang="en-US" sz="5000" dirty="0" smtClean="0"/>
            </a:br>
            <a:r>
              <a:rPr lang="en-US" sz="5000" dirty="0"/>
              <a:t/>
            </a:r>
            <a:br>
              <a:rPr lang="en-US" sz="5000" dirty="0"/>
            </a:br>
            <a:r>
              <a:rPr lang="en-US" sz="5000" dirty="0" smtClean="0"/>
              <a:t>INNER | </a:t>
            </a:r>
            <a:r>
              <a:rPr lang="en-US" sz="5000" dirty="0" err="1" smtClean="0"/>
              <a:t>righT</a:t>
            </a:r>
            <a:r>
              <a:rPr lang="en-US" sz="5000" dirty="0" smtClean="0"/>
              <a:t> |left | FULL OUTER</a:t>
            </a:r>
            <a:endParaRPr lang="en-US" sz="5000" dirty="0"/>
          </a:p>
        </p:txBody>
      </p:sp>
    </p:spTree>
    <p:extLst>
      <p:ext uri="{BB962C8B-B14F-4D97-AF65-F5344CB8AC3E}">
        <p14:creationId xmlns:p14="http://schemas.microsoft.com/office/powerpoint/2010/main" val="784982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7445" y="2726725"/>
            <a:ext cx="9905998" cy="1905000"/>
          </a:xfrm>
        </p:spPr>
        <p:txBody>
          <a:bodyPr>
            <a:normAutofit/>
          </a:bodyPr>
          <a:lstStyle/>
          <a:p>
            <a:r>
              <a:rPr lang="en-US" sz="5000" dirty="0" smtClean="0"/>
              <a:t>02  </a:t>
            </a:r>
            <a:r>
              <a:rPr lang="en-US" sz="5000" dirty="0"/>
              <a:t>introduction to </a:t>
            </a:r>
            <a:r>
              <a:rPr lang="en-US" sz="5000" dirty="0" smtClean="0"/>
              <a:t>DBMS</a:t>
            </a:r>
            <a:r>
              <a:rPr lang="en-US" sz="5000" dirty="0">
                <a:latin typeface="Arial Rounded MT Bold" panose="020F0704030504030204" pitchFamily="34" charset="0"/>
              </a:rPr>
              <a:t/>
            </a:r>
            <a:br>
              <a:rPr lang="en-US" sz="5000" dirty="0">
                <a:latin typeface="Arial Rounded MT Bold" panose="020F0704030504030204" pitchFamily="34" charset="0"/>
              </a:rPr>
            </a:br>
            <a:endParaRPr lang="en-US" sz="5000" dirty="0"/>
          </a:p>
        </p:txBody>
      </p:sp>
    </p:spTree>
    <p:extLst>
      <p:ext uri="{BB962C8B-B14F-4D97-AF65-F5344CB8AC3E}">
        <p14:creationId xmlns:p14="http://schemas.microsoft.com/office/powerpoint/2010/main" val="4513889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95500"/>
            <a:ext cx="9905998" cy="1905000"/>
          </a:xfrm>
        </p:spPr>
        <p:txBody>
          <a:bodyPr/>
          <a:lstStyle/>
          <a:p>
            <a:r>
              <a:rPr lang="en-US" dirty="0" smtClean="0"/>
              <a:t>.</a:t>
            </a:r>
            <a:endParaRPr lang="en-US" dirty="0"/>
          </a:p>
        </p:txBody>
      </p:sp>
      <p:sp>
        <p:nvSpPr>
          <p:cNvPr id="3" name="Content Placeholder 2"/>
          <p:cNvSpPr>
            <a:spLocks noGrp="1"/>
          </p:cNvSpPr>
          <p:nvPr>
            <p:ph idx="1"/>
          </p:nvPr>
        </p:nvSpPr>
        <p:spPr>
          <a:xfrm>
            <a:off x="190500" y="285750"/>
            <a:ext cx="11734800" cy="6229349"/>
          </a:xfrm>
        </p:spPr>
        <p:txBody>
          <a:bodyPr>
            <a:normAutofit/>
          </a:bodyPr>
          <a:lstStyle/>
          <a:p>
            <a:pPr>
              <a:lnSpc>
                <a:spcPct val="150000"/>
              </a:lnSpc>
            </a:pPr>
            <a:r>
              <a:rPr lang="en-US" sz="2500" dirty="0" smtClean="0">
                <a:solidFill>
                  <a:schemeClr val="accent5">
                    <a:lumMod val="60000"/>
                    <a:lumOff val="40000"/>
                  </a:schemeClr>
                </a:solidFill>
                <a:latin typeface="Arial Rounded MT Bold" panose="020F0704030504030204" pitchFamily="34" charset="0"/>
              </a:rPr>
              <a:t>SQL JOINS </a:t>
            </a:r>
            <a:r>
              <a:rPr lang="en-US" sz="2500" dirty="0" smtClean="0">
                <a:latin typeface="Arial Rounded MT Bold" panose="020F0704030504030204" pitchFamily="34" charset="0"/>
              </a:rPr>
              <a:t>- the </a:t>
            </a:r>
            <a:r>
              <a:rPr lang="en-US" sz="2500" dirty="0" err="1" smtClean="0">
                <a:latin typeface="Arial Rounded MT Bold" panose="020F0704030504030204" pitchFamily="34" charset="0"/>
              </a:rPr>
              <a:t>sql</a:t>
            </a:r>
            <a:r>
              <a:rPr lang="en-US" sz="2500" dirty="0" smtClean="0">
                <a:latin typeface="Arial Rounded MT Bold" panose="020F0704030504030204" pitchFamily="34" charset="0"/>
              </a:rPr>
              <a:t> join clause is used to combine rows from two or more tables, based on a </a:t>
            </a:r>
            <a:r>
              <a:rPr lang="en-US" sz="2500" dirty="0" err="1" smtClean="0">
                <a:latin typeface="Arial Rounded MT Bold" panose="020F0704030504030204" pitchFamily="34" charset="0"/>
              </a:rPr>
              <a:t>relatws</a:t>
            </a:r>
            <a:r>
              <a:rPr lang="en-US" sz="2500" dirty="0" smtClean="0">
                <a:latin typeface="Arial Rounded MT Bold" panose="020F0704030504030204" pitchFamily="34" charset="0"/>
              </a:rPr>
              <a:t> column between them.</a:t>
            </a:r>
          </a:p>
          <a:p>
            <a:pPr>
              <a:lnSpc>
                <a:spcPct val="150000"/>
              </a:lnSpc>
            </a:pPr>
            <a:r>
              <a:rPr lang="en-US" sz="2500" dirty="0">
                <a:solidFill>
                  <a:schemeClr val="accent5">
                    <a:lumMod val="60000"/>
                    <a:lumOff val="40000"/>
                  </a:schemeClr>
                </a:solidFill>
                <a:effectLst/>
                <a:latin typeface="Arial Rounded MT Bold" panose="020F0704030504030204" pitchFamily="34" charset="0"/>
              </a:rPr>
              <a:t>S</a:t>
            </a:r>
            <a:r>
              <a:rPr lang="en-US" sz="2500" dirty="0" smtClean="0">
                <a:solidFill>
                  <a:schemeClr val="accent5">
                    <a:lumMod val="60000"/>
                    <a:lumOff val="40000"/>
                  </a:schemeClr>
                </a:solidFill>
                <a:effectLst/>
                <a:latin typeface="Arial Rounded MT Bold" panose="020F0704030504030204" pitchFamily="34" charset="0"/>
              </a:rPr>
              <a:t>QL </a:t>
            </a:r>
            <a:r>
              <a:rPr lang="en-US" sz="2500" dirty="0">
                <a:solidFill>
                  <a:schemeClr val="accent5">
                    <a:lumMod val="60000"/>
                    <a:lumOff val="40000"/>
                  </a:schemeClr>
                </a:solidFill>
                <a:effectLst/>
                <a:latin typeface="Arial Rounded MT Bold" panose="020F0704030504030204" pitchFamily="34" charset="0"/>
              </a:rPr>
              <a:t>join statements </a:t>
            </a:r>
            <a:r>
              <a:rPr lang="en-US" sz="2500" dirty="0">
                <a:effectLst/>
                <a:latin typeface="Arial Rounded MT Bold" panose="020F0704030504030204" pitchFamily="34" charset="0"/>
              </a:rPr>
              <a:t>allow us to access information from two or more tables at once. They also keep our database normalized. Normalization allows us to keep data redundancy low so that we can decrease the amount of data anomalies in our application when we delete or update a record.</a:t>
            </a:r>
            <a:endParaRPr lang="en-US" sz="2500" dirty="0">
              <a:latin typeface="Arial Rounded MT Bold" panose="020F0704030504030204" pitchFamily="34" charset="0"/>
            </a:endParaRPr>
          </a:p>
        </p:txBody>
      </p:sp>
    </p:spTree>
    <p:extLst>
      <p:ext uri="{BB962C8B-B14F-4D97-AF65-F5344CB8AC3E}">
        <p14:creationId xmlns:p14="http://schemas.microsoft.com/office/powerpoint/2010/main" val="3054724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63" y="400050"/>
            <a:ext cx="4611687" cy="533400"/>
          </a:xfrm>
        </p:spPr>
        <p:txBody>
          <a:bodyPr>
            <a:normAutofit fontScale="90000"/>
          </a:bodyPr>
          <a:lstStyle/>
          <a:p>
            <a:r>
              <a:rPr lang="en-US" sz="4000" dirty="0" smtClean="0"/>
              <a:t>SQL INNER JOINS </a:t>
            </a:r>
            <a:endParaRPr lang="en-US" sz="4000" dirty="0"/>
          </a:p>
        </p:txBody>
      </p:sp>
      <p:sp>
        <p:nvSpPr>
          <p:cNvPr id="3" name="Content Placeholder 2"/>
          <p:cNvSpPr>
            <a:spLocks noGrp="1"/>
          </p:cNvSpPr>
          <p:nvPr>
            <p:ph idx="1"/>
          </p:nvPr>
        </p:nvSpPr>
        <p:spPr>
          <a:xfrm>
            <a:off x="436562" y="1219200"/>
            <a:ext cx="11355387" cy="5333999"/>
          </a:xfrm>
        </p:spPr>
        <p:txBody>
          <a:bodyPr>
            <a:normAutofit fontScale="92500" lnSpcReduction="10000"/>
          </a:bodyPr>
          <a:lstStyle/>
          <a:p>
            <a:r>
              <a:rPr lang="en-US" sz="2400" dirty="0">
                <a:effectLst/>
                <a:latin typeface="Arial Rounded MT Bold" panose="020F0704030504030204" pitchFamily="34" charset="0"/>
              </a:rPr>
              <a:t>The </a:t>
            </a:r>
            <a:r>
              <a:rPr lang="en-US" sz="2400" dirty="0">
                <a:solidFill>
                  <a:schemeClr val="accent5">
                    <a:lumMod val="60000"/>
                    <a:lumOff val="40000"/>
                  </a:schemeClr>
                </a:solidFill>
                <a:effectLst/>
                <a:latin typeface="Arial Rounded MT Bold" panose="020F0704030504030204" pitchFamily="34" charset="0"/>
              </a:rPr>
              <a:t>INNER JOIN </a:t>
            </a:r>
            <a:r>
              <a:rPr lang="en-US" sz="2400" dirty="0">
                <a:effectLst/>
                <a:latin typeface="Arial Rounded MT Bold" panose="020F0704030504030204" pitchFamily="34" charset="0"/>
              </a:rPr>
              <a:t>keyword selects all rows from the tables as long as a join condition satisfies. This keyword will create a result-set made up of combined rows from both tables where a common field exists</a:t>
            </a:r>
            <a:r>
              <a:rPr lang="en-US" sz="2400" dirty="0" smtClean="0">
                <a:effectLst/>
                <a:latin typeface="Arial Rounded MT Bold" panose="020F0704030504030204" pitchFamily="34" charset="0"/>
              </a:rPr>
              <a:t>.</a:t>
            </a:r>
          </a:p>
          <a:p>
            <a:endParaRPr lang="en-US" sz="2400" dirty="0">
              <a:effectLst/>
              <a:latin typeface="Arial Rounded MT Bold" panose="020F0704030504030204" pitchFamily="34" charset="0"/>
            </a:endParaRPr>
          </a:p>
          <a:p>
            <a:r>
              <a:rPr lang="en-US" sz="2400" dirty="0" smtClean="0">
                <a:solidFill>
                  <a:schemeClr val="accent5">
                    <a:lumMod val="60000"/>
                    <a:lumOff val="40000"/>
                  </a:schemeClr>
                </a:solidFill>
                <a:effectLst/>
                <a:latin typeface="Arial Rounded MT Bold" panose="020F0704030504030204" pitchFamily="34" charset="0"/>
              </a:rPr>
              <a:t>SYNTAX</a:t>
            </a:r>
            <a:r>
              <a:rPr lang="en-US" sz="2400" dirty="0" smtClean="0">
                <a:effectLst/>
                <a:latin typeface="Arial Rounded MT Bold" panose="020F0704030504030204" pitchFamily="34" charset="0"/>
              </a:rPr>
              <a:t>  -  select </a:t>
            </a:r>
            <a:r>
              <a:rPr lang="en-US" sz="2400" dirty="0" err="1" smtClean="0">
                <a:effectLst/>
                <a:latin typeface="Arial Rounded MT Bold" panose="020F0704030504030204" pitchFamily="34" charset="0"/>
              </a:rPr>
              <a:t>column_name</a:t>
            </a:r>
            <a:r>
              <a:rPr lang="en-US" sz="2400" dirty="0" smtClean="0">
                <a:effectLst/>
                <a:latin typeface="Arial Rounded MT Bold" panose="020F0704030504030204" pitchFamily="34" charset="0"/>
              </a:rPr>
              <a:t>()</a:t>
            </a:r>
          </a:p>
          <a:p>
            <a:pPr marL="0" indent="0">
              <a:buNone/>
            </a:pPr>
            <a:r>
              <a:rPr lang="en-US" sz="2400" dirty="0">
                <a:effectLst/>
                <a:latin typeface="Arial Rounded MT Bold" panose="020F0704030504030204" pitchFamily="34" charset="0"/>
              </a:rPr>
              <a:t> </a:t>
            </a:r>
            <a:r>
              <a:rPr lang="en-US" sz="2400" dirty="0" smtClean="0">
                <a:effectLst/>
                <a:latin typeface="Arial Rounded MT Bold" panose="020F0704030504030204" pitchFamily="34" charset="0"/>
              </a:rPr>
              <a:t>                FROM table1</a:t>
            </a:r>
          </a:p>
          <a:p>
            <a:pPr marL="0" indent="0">
              <a:buNone/>
            </a:pPr>
            <a:r>
              <a:rPr lang="en-US" sz="2400" dirty="0" smtClean="0">
                <a:effectLst/>
                <a:latin typeface="Arial Rounded MT Bold" panose="020F0704030504030204" pitchFamily="34" charset="0"/>
              </a:rPr>
              <a:t>                 INNER JOIN table2</a:t>
            </a:r>
          </a:p>
          <a:p>
            <a:pPr marL="0" indent="0">
              <a:buNone/>
            </a:pPr>
            <a:r>
              <a:rPr lang="en-US" sz="2400" dirty="0">
                <a:effectLst/>
                <a:latin typeface="Arial Rounded MT Bold" panose="020F0704030504030204" pitchFamily="34" charset="0"/>
              </a:rPr>
              <a:t> </a:t>
            </a:r>
            <a:r>
              <a:rPr lang="en-US" sz="2400" dirty="0" smtClean="0">
                <a:effectLst/>
                <a:latin typeface="Arial Rounded MT Bold" panose="020F0704030504030204" pitchFamily="34" charset="0"/>
              </a:rPr>
              <a:t>                on table1.column_name = table2.column_name;</a:t>
            </a:r>
          </a:p>
          <a:p>
            <a:endParaRPr lang="en-US" sz="2400" dirty="0">
              <a:effectLst/>
              <a:latin typeface="Arial Rounded MT Bold" panose="020F0704030504030204" pitchFamily="34" charset="0"/>
            </a:endParaRPr>
          </a:p>
          <a:p>
            <a:r>
              <a:rPr lang="en-US" sz="2400" dirty="0">
                <a:solidFill>
                  <a:schemeClr val="accent5">
                    <a:lumMod val="60000"/>
                    <a:lumOff val="40000"/>
                  </a:schemeClr>
                </a:solidFill>
                <a:effectLst/>
                <a:latin typeface="Arial Rounded MT Bold" panose="020F0704030504030204" pitchFamily="34" charset="0"/>
              </a:rPr>
              <a:t>EXAMPLE - SELECT </a:t>
            </a:r>
            <a:r>
              <a:rPr lang="en-US" sz="2400" dirty="0" err="1">
                <a:solidFill>
                  <a:schemeClr val="accent5">
                    <a:lumMod val="60000"/>
                    <a:lumOff val="40000"/>
                  </a:schemeClr>
                </a:solidFill>
                <a:effectLst/>
                <a:latin typeface="Arial Rounded MT Bold" panose="020F0704030504030204" pitchFamily="34" charset="0"/>
              </a:rPr>
              <a:t>ProductID</a:t>
            </a:r>
            <a:r>
              <a:rPr lang="en-US" sz="2400" dirty="0">
                <a:solidFill>
                  <a:schemeClr val="accent5">
                    <a:lumMod val="60000"/>
                    <a:lumOff val="40000"/>
                  </a:schemeClr>
                </a:solidFill>
                <a:effectLst/>
                <a:latin typeface="Arial Rounded MT Bold" panose="020F0704030504030204" pitchFamily="34" charset="0"/>
              </a:rPr>
              <a:t>, </a:t>
            </a:r>
            <a:r>
              <a:rPr lang="en-US" sz="2400" dirty="0" err="1">
                <a:solidFill>
                  <a:schemeClr val="accent5">
                    <a:lumMod val="60000"/>
                    <a:lumOff val="40000"/>
                  </a:schemeClr>
                </a:solidFill>
                <a:effectLst/>
                <a:latin typeface="Arial Rounded MT Bold" panose="020F0704030504030204" pitchFamily="34" charset="0"/>
              </a:rPr>
              <a:t>ProductName</a:t>
            </a:r>
            <a:r>
              <a:rPr lang="en-US" sz="2400" dirty="0">
                <a:solidFill>
                  <a:schemeClr val="accent5">
                    <a:lumMod val="60000"/>
                    <a:lumOff val="40000"/>
                  </a:schemeClr>
                </a:solidFill>
                <a:effectLst/>
                <a:latin typeface="Arial Rounded MT Bold" panose="020F0704030504030204" pitchFamily="34" charset="0"/>
              </a:rPr>
              <a:t>, </a:t>
            </a:r>
            <a:r>
              <a:rPr lang="en-US" sz="2400" dirty="0" err="1">
                <a:solidFill>
                  <a:schemeClr val="accent5">
                    <a:lumMod val="60000"/>
                    <a:lumOff val="40000"/>
                  </a:schemeClr>
                </a:solidFill>
                <a:effectLst/>
                <a:latin typeface="Arial Rounded MT Bold" panose="020F0704030504030204" pitchFamily="34" charset="0"/>
              </a:rPr>
              <a:t>CategoryName</a:t>
            </a:r>
            <a:endParaRPr lang="en-US" sz="2400" dirty="0">
              <a:solidFill>
                <a:schemeClr val="accent5">
                  <a:lumMod val="60000"/>
                  <a:lumOff val="40000"/>
                </a:schemeClr>
              </a:solidFill>
              <a:effectLst/>
              <a:latin typeface="Arial Rounded MT Bold" panose="020F0704030504030204" pitchFamily="34" charset="0"/>
            </a:endParaRPr>
          </a:p>
          <a:p>
            <a:r>
              <a:rPr lang="en-US" sz="2400" dirty="0">
                <a:solidFill>
                  <a:schemeClr val="accent5">
                    <a:lumMod val="60000"/>
                    <a:lumOff val="40000"/>
                  </a:schemeClr>
                </a:solidFill>
                <a:effectLst/>
                <a:latin typeface="Arial Rounded MT Bold" panose="020F0704030504030204" pitchFamily="34" charset="0"/>
              </a:rPr>
              <a:t>FROM Products</a:t>
            </a:r>
          </a:p>
          <a:p>
            <a:r>
              <a:rPr lang="en-US" sz="2400" dirty="0">
                <a:solidFill>
                  <a:schemeClr val="accent5">
                    <a:lumMod val="60000"/>
                    <a:lumOff val="40000"/>
                  </a:schemeClr>
                </a:solidFill>
                <a:effectLst/>
                <a:latin typeface="Arial Rounded MT Bold" panose="020F0704030504030204" pitchFamily="34" charset="0"/>
              </a:rPr>
              <a:t>INNER JOIN Categories ON </a:t>
            </a:r>
            <a:r>
              <a:rPr lang="en-US" sz="2400" dirty="0" err="1">
                <a:solidFill>
                  <a:schemeClr val="accent5">
                    <a:lumMod val="60000"/>
                    <a:lumOff val="40000"/>
                  </a:schemeClr>
                </a:solidFill>
                <a:effectLst/>
                <a:latin typeface="Arial Rounded MT Bold" panose="020F0704030504030204" pitchFamily="34" charset="0"/>
              </a:rPr>
              <a:t>Products.CategoryID</a:t>
            </a:r>
            <a:r>
              <a:rPr lang="en-US" sz="2400" dirty="0">
                <a:solidFill>
                  <a:schemeClr val="accent5">
                    <a:lumMod val="60000"/>
                    <a:lumOff val="40000"/>
                  </a:schemeClr>
                </a:solidFill>
                <a:effectLst/>
                <a:latin typeface="Arial Rounded MT Bold" panose="020F0704030504030204" pitchFamily="34" charset="0"/>
              </a:rPr>
              <a:t> = </a:t>
            </a:r>
            <a:r>
              <a:rPr lang="en-US" sz="2400" dirty="0" err="1">
                <a:solidFill>
                  <a:schemeClr val="accent5">
                    <a:lumMod val="60000"/>
                    <a:lumOff val="40000"/>
                  </a:schemeClr>
                </a:solidFill>
                <a:effectLst/>
                <a:latin typeface="Arial Rounded MT Bold" panose="020F0704030504030204" pitchFamily="34" charset="0"/>
              </a:rPr>
              <a:t>Categories.CategoryID</a:t>
            </a:r>
            <a:r>
              <a:rPr lang="en-US" sz="2400" dirty="0">
                <a:solidFill>
                  <a:schemeClr val="accent5">
                    <a:lumMod val="60000"/>
                    <a:lumOff val="40000"/>
                  </a:schemeClr>
                </a:solidFill>
                <a:effectLst/>
                <a:latin typeface="Arial Rounded MT Bold" panose="020F0704030504030204" pitchFamily="34" charset="0"/>
              </a:rPr>
              <a:t>;</a:t>
            </a:r>
            <a:endParaRPr lang="en-US" sz="2400" dirty="0">
              <a:solidFill>
                <a:schemeClr val="accent5">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20508087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551" y="517566"/>
            <a:ext cx="5564862" cy="13209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92" y="517566"/>
            <a:ext cx="5677908" cy="13209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4317" y="2333160"/>
            <a:ext cx="7610966" cy="3774545"/>
          </a:xfrm>
          <a:prstGeom prst="rect">
            <a:avLst/>
          </a:prstGeom>
        </p:spPr>
      </p:pic>
    </p:spTree>
    <p:extLst>
      <p:ext uri="{BB962C8B-B14F-4D97-AF65-F5344CB8AC3E}">
        <p14:creationId xmlns:p14="http://schemas.microsoft.com/office/powerpoint/2010/main" val="3485262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3" y="133350"/>
            <a:ext cx="4268787" cy="762000"/>
          </a:xfrm>
        </p:spPr>
        <p:txBody>
          <a:bodyPr>
            <a:normAutofit/>
          </a:bodyPr>
          <a:lstStyle/>
          <a:p>
            <a:r>
              <a:rPr lang="en-US" sz="4000" dirty="0" smtClean="0"/>
              <a:t>SQL right joins</a:t>
            </a:r>
            <a:endParaRPr lang="en-US" sz="4000" dirty="0"/>
          </a:p>
        </p:txBody>
      </p:sp>
      <p:sp>
        <p:nvSpPr>
          <p:cNvPr id="3" name="Content Placeholder 2"/>
          <p:cNvSpPr>
            <a:spLocks noGrp="1"/>
          </p:cNvSpPr>
          <p:nvPr>
            <p:ph idx="1"/>
          </p:nvPr>
        </p:nvSpPr>
        <p:spPr>
          <a:xfrm>
            <a:off x="209550" y="895350"/>
            <a:ext cx="11639550" cy="5524499"/>
          </a:xfrm>
        </p:spPr>
        <p:txBody>
          <a:bodyPr>
            <a:normAutofit/>
          </a:bodyPr>
          <a:lstStyle/>
          <a:p>
            <a:r>
              <a:rPr lang="en-US" sz="2400" dirty="0">
                <a:effectLst/>
                <a:latin typeface="Arial Rounded MT Bold" panose="020F0704030504030204" pitchFamily="34" charset="0"/>
              </a:rPr>
              <a:t>This join statement takes all the records from Table B whether or not they have NULL values and the matching columns from Table A</a:t>
            </a:r>
            <a:r>
              <a:rPr lang="en-US" sz="2400" dirty="0" smtClean="0">
                <a:effectLst/>
                <a:latin typeface="Arial Rounded MT Bold" panose="020F0704030504030204" pitchFamily="34" charset="0"/>
              </a:rPr>
              <a:t>.</a:t>
            </a:r>
          </a:p>
          <a:p>
            <a:pPr marL="0" indent="0">
              <a:buNone/>
            </a:pPr>
            <a:endParaRPr lang="en-US" sz="2400" dirty="0" smtClean="0">
              <a:effectLst/>
              <a:latin typeface="Arial Rounded MT Bold" panose="020F0704030504030204" pitchFamily="34" charset="0"/>
            </a:endParaRPr>
          </a:p>
          <a:p>
            <a:r>
              <a:rPr lang="en-US" sz="2400" dirty="0" smtClean="0">
                <a:solidFill>
                  <a:schemeClr val="accent5">
                    <a:lumMod val="60000"/>
                    <a:lumOff val="40000"/>
                  </a:schemeClr>
                </a:solidFill>
                <a:effectLst/>
                <a:latin typeface="Arial Rounded MT Bold" panose="020F0704030504030204" pitchFamily="34" charset="0"/>
              </a:rPr>
              <a:t>SYNTAX - </a:t>
            </a:r>
            <a:r>
              <a:rPr lang="en-US" sz="2400" dirty="0">
                <a:effectLst/>
                <a:latin typeface="Arial Rounded MT Bold" panose="020F0704030504030204" pitchFamily="34" charset="0"/>
              </a:rPr>
              <a:t>SELECT </a:t>
            </a:r>
            <a:r>
              <a:rPr lang="en-US" sz="2400" dirty="0" err="1">
                <a:effectLst/>
                <a:latin typeface="Arial Rounded MT Bold" panose="020F0704030504030204" pitchFamily="34" charset="0"/>
              </a:rPr>
              <a:t>column_name</a:t>
            </a:r>
            <a:r>
              <a:rPr lang="en-US" sz="2400" dirty="0">
                <a:effectLst/>
                <a:latin typeface="Arial Rounded MT Bold" panose="020F0704030504030204" pitchFamily="34" charset="0"/>
              </a:rPr>
              <a:t>(s)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FROM table1</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RIGHT JOIN table2</a:t>
            </a:r>
            <a:r>
              <a:rPr lang="en-US" sz="2400" i="1" dirty="0">
                <a:effectLst/>
                <a:latin typeface="Arial Rounded MT Bold" panose="020F0704030504030204" pitchFamily="34" charset="0"/>
              </a:rPr>
              <a:t/>
            </a:r>
            <a:br>
              <a:rPr lang="en-US" sz="2400" i="1" dirty="0">
                <a:effectLst/>
                <a:latin typeface="Arial Rounded MT Bold" panose="020F0704030504030204" pitchFamily="34" charset="0"/>
              </a:rPr>
            </a:br>
            <a:r>
              <a:rPr lang="en-US" sz="2400" dirty="0">
                <a:effectLst/>
                <a:latin typeface="Arial Rounded MT Bold" panose="020F0704030504030204" pitchFamily="34" charset="0"/>
              </a:rPr>
              <a:t>ON table1.column_name = table2.column_name;</a:t>
            </a:r>
          </a:p>
          <a:p>
            <a:pPr marL="0" indent="0">
              <a:buNone/>
            </a:pPr>
            <a:endParaRPr lang="en-US" sz="2400" dirty="0" smtClean="0">
              <a:effectLst/>
              <a:latin typeface="Arial Rounded MT Bold" panose="020F0704030504030204" pitchFamily="34" charset="0"/>
            </a:endParaRPr>
          </a:p>
          <a:p>
            <a:r>
              <a:rPr lang="en-US" sz="2400" dirty="0" smtClean="0">
                <a:effectLst/>
                <a:latin typeface="Arial Rounded MT Bold" panose="020F0704030504030204" pitchFamily="34" charset="0"/>
              </a:rPr>
              <a:t>EXAMPLE - </a:t>
            </a:r>
            <a:r>
              <a:rPr lang="en-US" sz="2400" dirty="0">
                <a:effectLst/>
                <a:latin typeface="Arial Rounded MT Bold" panose="020F0704030504030204" pitchFamily="34" charset="0"/>
              </a:rPr>
              <a:t>SELECT </a:t>
            </a:r>
            <a:r>
              <a:rPr lang="en-US" sz="2400" dirty="0" err="1">
                <a:effectLst/>
                <a:latin typeface="Arial Rounded MT Bold" panose="020F0704030504030204" pitchFamily="34" charset="0"/>
              </a:rPr>
              <a:t>Orders.OrderID</a:t>
            </a:r>
            <a:r>
              <a:rPr lang="en-US" sz="2400" dirty="0">
                <a:effectLst/>
                <a:latin typeface="Arial Rounded MT Bold" panose="020F0704030504030204" pitchFamily="34" charset="0"/>
              </a:rPr>
              <a:t>, </a:t>
            </a:r>
            <a:r>
              <a:rPr lang="en-US" sz="2400" dirty="0" err="1">
                <a:effectLst/>
                <a:latin typeface="Arial Rounded MT Bold" panose="020F0704030504030204" pitchFamily="34" charset="0"/>
              </a:rPr>
              <a:t>Employees.LastName</a:t>
            </a:r>
            <a:r>
              <a:rPr lang="en-US" sz="2400" dirty="0">
                <a:effectLst/>
                <a:latin typeface="Arial Rounded MT Bold" panose="020F0704030504030204" pitchFamily="34" charset="0"/>
              </a:rPr>
              <a:t>, </a:t>
            </a:r>
            <a:r>
              <a:rPr lang="en-US" sz="2400" dirty="0" err="1">
                <a:effectLst/>
                <a:latin typeface="Arial Rounded MT Bold" panose="020F0704030504030204" pitchFamily="34" charset="0"/>
              </a:rPr>
              <a:t>Employees.FirstName</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FROM Orders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RIGHT JOIN Employees ON </a:t>
            </a:r>
            <a:r>
              <a:rPr lang="en-US" sz="2400" dirty="0" err="1">
                <a:effectLst/>
                <a:latin typeface="Arial Rounded MT Bold" panose="020F0704030504030204" pitchFamily="34" charset="0"/>
              </a:rPr>
              <a:t>Orders.EmployeeID</a:t>
            </a:r>
            <a:r>
              <a:rPr lang="en-US" sz="2400" dirty="0">
                <a:effectLst/>
                <a:latin typeface="Arial Rounded MT Bold" panose="020F0704030504030204" pitchFamily="34" charset="0"/>
              </a:rPr>
              <a:t> = </a:t>
            </a:r>
            <a:r>
              <a:rPr lang="en-US" sz="2400" dirty="0" err="1">
                <a:effectLst/>
                <a:latin typeface="Arial Rounded MT Bold" panose="020F0704030504030204" pitchFamily="34" charset="0"/>
              </a:rPr>
              <a:t>Employees.EmployeeID</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ORDER BY </a:t>
            </a:r>
            <a:r>
              <a:rPr lang="en-US" sz="2400" dirty="0" err="1">
                <a:effectLst/>
                <a:latin typeface="Arial Rounded MT Bold" panose="020F0704030504030204" pitchFamily="34" charset="0"/>
              </a:rPr>
              <a:t>Orders.OrderID</a:t>
            </a:r>
            <a:r>
              <a:rPr lang="en-US" sz="2400" dirty="0">
                <a:effectLst/>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5302334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09" y="2114302"/>
            <a:ext cx="9076697" cy="44960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258" y="373431"/>
            <a:ext cx="5144740" cy="138061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83" y="373430"/>
            <a:ext cx="5630317" cy="1380614"/>
          </a:xfrm>
          <a:prstGeom prst="rect">
            <a:avLst/>
          </a:prstGeom>
        </p:spPr>
      </p:pic>
    </p:spTree>
    <p:extLst>
      <p:ext uri="{BB962C8B-B14F-4D97-AF65-F5344CB8AC3E}">
        <p14:creationId xmlns:p14="http://schemas.microsoft.com/office/powerpoint/2010/main" val="2762144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13" y="152400"/>
            <a:ext cx="4706937" cy="762000"/>
          </a:xfrm>
        </p:spPr>
        <p:txBody>
          <a:bodyPr>
            <a:noAutofit/>
          </a:bodyPr>
          <a:lstStyle/>
          <a:p>
            <a:r>
              <a:rPr lang="en-US" sz="4000" dirty="0" smtClean="0"/>
              <a:t>SQL LEFT JOINS</a:t>
            </a:r>
            <a:endParaRPr lang="en-US" sz="4000" dirty="0"/>
          </a:p>
        </p:txBody>
      </p:sp>
      <p:sp>
        <p:nvSpPr>
          <p:cNvPr id="3" name="Content Placeholder 2"/>
          <p:cNvSpPr>
            <a:spLocks noGrp="1"/>
          </p:cNvSpPr>
          <p:nvPr>
            <p:ph idx="1"/>
          </p:nvPr>
        </p:nvSpPr>
        <p:spPr>
          <a:xfrm>
            <a:off x="247650" y="1123950"/>
            <a:ext cx="11658599" cy="5448299"/>
          </a:xfrm>
        </p:spPr>
        <p:txBody>
          <a:bodyPr>
            <a:normAutofit/>
          </a:bodyPr>
          <a:lstStyle/>
          <a:p>
            <a:r>
              <a:rPr lang="en-US" sz="2400" dirty="0">
                <a:effectLst/>
                <a:latin typeface="Arial Rounded MT Bold" panose="020F0704030504030204" pitchFamily="34" charset="0"/>
              </a:rPr>
              <a:t>Left join is similar to right join. Left join returns all the rows of the leftmost table and the matching rows for the rightmost table</a:t>
            </a:r>
            <a:r>
              <a:rPr lang="en-US" sz="2400" dirty="0" smtClean="0">
                <a:effectLst/>
                <a:latin typeface="Arial Rounded MT Bold" panose="020F0704030504030204" pitchFamily="34" charset="0"/>
              </a:rPr>
              <a:t>.</a:t>
            </a:r>
          </a:p>
          <a:p>
            <a:pPr marL="0" indent="0">
              <a:buNone/>
            </a:pPr>
            <a:endParaRPr lang="en-US" sz="2400" dirty="0">
              <a:effectLst/>
              <a:latin typeface="Arial Rounded MT Bold" panose="020F0704030504030204" pitchFamily="34" charset="0"/>
            </a:endParaRPr>
          </a:p>
          <a:p>
            <a:r>
              <a:rPr lang="en-US" sz="2400" dirty="0" smtClean="0">
                <a:effectLst/>
                <a:latin typeface="Arial Rounded MT Bold" panose="020F0704030504030204" pitchFamily="34" charset="0"/>
              </a:rPr>
              <a:t>SYNTAX  - </a:t>
            </a:r>
            <a:r>
              <a:rPr lang="en-US" sz="2400" dirty="0">
                <a:effectLst/>
                <a:latin typeface="Arial Rounded MT Bold" panose="020F0704030504030204" pitchFamily="34" charset="0"/>
              </a:rPr>
              <a:t>SELECT </a:t>
            </a:r>
            <a:r>
              <a:rPr lang="en-US" sz="2400" dirty="0" err="1">
                <a:effectLst/>
                <a:latin typeface="Arial Rounded MT Bold" panose="020F0704030504030204" pitchFamily="34" charset="0"/>
              </a:rPr>
              <a:t>column_name</a:t>
            </a:r>
            <a:r>
              <a:rPr lang="en-US" sz="2400" dirty="0">
                <a:effectLst/>
                <a:latin typeface="Arial Rounded MT Bold" panose="020F0704030504030204" pitchFamily="34" charset="0"/>
              </a:rPr>
              <a:t>(s)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FROM table1</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LEFT JOIN table2</a:t>
            </a:r>
            <a:r>
              <a:rPr lang="en-US" sz="2400" i="1" dirty="0">
                <a:effectLst/>
                <a:latin typeface="Arial Rounded MT Bold" panose="020F0704030504030204" pitchFamily="34" charset="0"/>
              </a:rPr>
              <a:t/>
            </a:r>
            <a:br>
              <a:rPr lang="en-US" sz="2400" i="1" dirty="0">
                <a:effectLst/>
                <a:latin typeface="Arial Rounded MT Bold" panose="020F0704030504030204" pitchFamily="34" charset="0"/>
              </a:rPr>
            </a:br>
            <a:r>
              <a:rPr lang="en-US" sz="2400" dirty="0">
                <a:effectLst/>
                <a:latin typeface="Arial Rounded MT Bold" panose="020F0704030504030204" pitchFamily="34" charset="0"/>
              </a:rPr>
              <a:t>ON table1.column_name</a:t>
            </a:r>
            <a:r>
              <a:rPr lang="en-US" sz="2400" i="1" dirty="0">
                <a:effectLst/>
                <a:latin typeface="Arial Rounded MT Bold" panose="020F0704030504030204" pitchFamily="34" charset="0"/>
              </a:rPr>
              <a:t> </a:t>
            </a:r>
            <a:r>
              <a:rPr lang="en-US" sz="2400" dirty="0">
                <a:effectLst/>
                <a:latin typeface="Arial Rounded MT Bold" panose="020F0704030504030204" pitchFamily="34" charset="0"/>
              </a:rPr>
              <a:t>=</a:t>
            </a:r>
            <a:r>
              <a:rPr lang="en-US" sz="2400" i="1" dirty="0">
                <a:effectLst/>
                <a:latin typeface="Arial Rounded MT Bold" panose="020F0704030504030204" pitchFamily="34" charset="0"/>
              </a:rPr>
              <a:t> </a:t>
            </a:r>
            <a:r>
              <a:rPr lang="en-US" sz="2400" dirty="0">
                <a:effectLst/>
                <a:latin typeface="Arial Rounded MT Bold" panose="020F0704030504030204" pitchFamily="34" charset="0"/>
              </a:rPr>
              <a:t>table2.column_name;</a:t>
            </a:r>
            <a:endParaRPr lang="en-US" sz="2400" dirty="0" smtClean="0">
              <a:effectLst/>
              <a:latin typeface="Arial Rounded MT Bold" panose="020F0704030504030204" pitchFamily="34" charset="0"/>
            </a:endParaRPr>
          </a:p>
          <a:p>
            <a:pPr marL="0" indent="0">
              <a:buNone/>
            </a:pPr>
            <a:endParaRPr lang="en-US" sz="2400" dirty="0">
              <a:effectLst/>
              <a:latin typeface="Arial Rounded MT Bold" panose="020F0704030504030204" pitchFamily="34" charset="0"/>
            </a:endParaRPr>
          </a:p>
          <a:p>
            <a:r>
              <a:rPr lang="en-US" sz="2400" dirty="0" smtClean="0">
                <a:effectLst/>
                <a:latin typeface="Arial Rounded MT Bold" panose="020F0704030504030204" pitchFamily="34" charset="0"/>
              </a:rPr>
              <a:t>EXAMPLE - </a:t>
            </a:r>
            <a:r>
              <a:rPr lang="en-US" sz="2400" dirty="0">
                <a:effectLst/>
                <a:latin typeface="Arial Rounded MT Bold" panose="020F0704030504030204" pitchFamily="34" charset="0"/>
              </a:rPr>
              <a:t>SELECT </a:t>
            </a:r>
            <a:r>
              <a:rPr lang="en-US" sz="2400" dirty="0" err="1">
                <a:effectLst/>
                <a:latin typeface="Arial Rounded MT Bold" panose="020F0704030504030204" pitchFamily="34" charset="0"/>
              </a:rPr>
              <a:t>Customers.CustomerName</a:t>
            </a:r>
            <a:r>
              <a:rPr lang="en-US" sz="2400" dirty="0">
                <a:effectLst/>
                <a:latin typeface="Arial Rounded MT Bold" panose="020F0704030504030204" pitchFamily="34" charset="0"/>
              </a:rPr>
              <a:t>, </a:t>
            </a:r>
            <a:r>
              <a:rPr lang="en-US" sz="2400" dirty="0" err="1">
                <a:effectLst/>
                <a:latin typeface="Arial Rounded MT Bold" panose="020F0704030504030204" pitchFamily="34" charset="0"/>
              </a:rPr>
              <a:t>Orders.OrderID</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FROM Customers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LEFT JOIN Orders ON </a:t>
            </a:r>
            <a:r>
              <a:rPr lang="en-US" sz="2400" dirty="0" err="1">
                <a:effectLst/>
                <a:latin typeface="Arial Rounded MT Bold" panose="020F0704030504030204" pitchFamily="34" charset="0"/>
              </a:rPr>
              <a:t>Customers.CustomerID</a:t>
            </a:r>
            <a:r>
              <a:rPr lang="en-US" sz="2400" dirty="0">
                <a:effectLst/>
                <a:latin typeface="Arial Rounded MT Bold" panose="020F0704030504030204" pitchFamily="34" charset="0"/>
              </a:rPr>
              <a:t> = </a:t>
            </a:r>
            <a:r>
              <a:rPr lang="en-US" sz="2400" dirty="0" err="1">
                <a:effectLst/>
                <a:latin typeface="Arial Rounded MT Bold" panose="020F0704030504030204" pitchFamily="34" charset="0"/>
              </a:rPr>
              <a:t>Orders.CustomerID</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ORDER BY </a:t>
            </a:r>
            <a:r>
              <a:rPr lang="en-US" sz="2400" dirty="0" err="1">
                <a:effectLst/>
                <a:latin typeface="Arial Rounded MT Bold" panose="020F0704030504030204" pitchFamily="34" charset="0"/>
              </a:rPr>
              <a:t>Customers.CustomerName</a:t>
            </a:r>
            <a:r>
              <a:rPr lang="en-US" sz="2400" dirty="0">
                <a:effectLst/>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2277650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684" y="2602561"/>
            <a:ext cx="7577616" cy="37729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051" y="484645"/>
            <a:ext cx="6609406" cy="157525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97" y="484645"/>
            <a:ext cx="4267753" cy="1575255"/>
          </a:xfrm>
          <a:prstGeom prst="rect">
            <a:avLst/>
          </a:prstGeom>
        </p:spPr>
      </p:pic>
    </p:spTree>
    <p:extLst>
      <p:ext uri="{BB962C8B-B14F-4D97-AF65-F5344CB8AC3E}">
        <p14:creationId xmlns:p14="http://schemas.microsoft.com/office/powerpoint/2010/main" val="1646496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04800"/>
            <a:ext cx="5811837" cy="685800"/>
          </a:xfrm>
        </p:spPr>
        <p:txBody>
          <a:bodyPr>
            <a:normAutofit fontScale="90000"/>
          </a:bodyPr>
          <a:lstStyle/>
          <a:p>
            <a:r>
              <a:rPr lang="en-US" sz="4000" dirty="0" smtClean="0"/>
              <a:t>SQL FULL OUTER JOINS</a:t>
            </a:r>
            <a:endParaRPr lang="en-US" sz="4000" dirty="0"/>
          </a:p>
        </p:txBody>
      </p:sp>
      <p:sp>
        <p:nvSpPr>
          <p:cNvPr id="3" name="Content Placeholder 2"/>
          <p:cNvSpPr>
            <a:spLocks noGrp="1"/>
          </p:cNvSpPr>
          <p:nvPr>
            <p:ph idx="1"/>
          </p:nvPr>
        </p:nvSpPr>
        <p:spPr>
          <a:xfrm>
            <a:off x="455612" y="1181100"/>
            <a:ext cx="11393487" cy="5257799"/>
          </a:xfrm>
        </p:spPr>
        <p:txBody>
          <a:bodyPr>
            <a:noAutofit/>
          </a:bodyPr>
          <a:lstStyle/>
          <a:p>
            <a:r>
              <a:rPr lang="en-US" sz="2200" dirty="0">
                <a:effectLst/>
                <a:latin typeface="Arial Rounded MT Bold" panose="020F0704030504030204" pitchFamily="34" charset="0"/>
              </a:rPr>
              <a:t>The </a:t>
            </a:r>
            <a:r>
              <a:rPr lang="en-US" sz="2200" dirty="0" smtClean="0">
                <a:effectLst/>
                <a:latin typeface="Arial Rounded MT Bold" panose="020F0704030504030204" pitchFamily="34" charset="0"/>
              </a:rPr>
              <a:t>full outer </a:t>
            </a:r>
            <a:r>
              <a:rPr lang="en-US" sz="2200" dirty="0" err="1" smtClean="0">
                <a:effectLst/>
                <a:latin typeface="Arial Rounded MT Bold" panose="020F0704030504030204" pitchFamily="34" charset="0"/>
              </a:rPr>
              <a:t>jon</a:t>
            </a:r>
            <a:r>
              <a:rPr lang="en-US" sz="2200" dirty="0" smtClean="0">
                <a:effectLst/>
                <a:latin typeface="Arial Rounded MT Bold" panose="020F0704030504030204" pitchFamily="34" charset="0"/>
              </a:rPr>
              <a:t> keyword </a:t>
            </a:r>
            <a:r>
              <a:rPr lang="en-US" sz="2200" dirty="0">
                <a:effectLst/>
                <a:latin typeface="Arial Rounded MT Bold" panose="020F0704030504030204" pitchFamily="34" charset="0"/>
              </a:rPr>
              <a:t>returns all records when there is a match </a:t>
            </a:r>
            <a:r>
              <a:rPr lang="en-US" sz="2200" dirty="0" smtClean="0">
                <a:effectLst/>
                <a:latin typeface="Arial Rounded MT Bold" panose="020F0704030504030204" pitchFamily="34" charset="0"/>
              </a:rPr>
              <a:t>in left </a:t>
            </a:r>
            <a:r>
              <a:rPr lang="en-US" sz="2200" dirty="0">
                <a:effectLst/>
                <a:latin typeface="Arial Rounded MT Bold" panose="020F0704030504030204" pitchFamily="34" charset="0"/>
              </a:rPr>
              <a:t>(table1) or right (table2) table </a:t>
            </a:r>
            <a:r>
              <a:rPr lang="en-US" sz="2200" dirty="0" smtClean="0">
                <a:effectLst/>
                <a:latin typeface="Arial Rounded MT Bold" panose="020F0704030504030204" pitchFamily="34" charset="0"/>
              </a:rPr>
              <a:t>records</a:t>
            </a:r>
          </a:p>
          <a:p>
            <a:endParaRPr lang="en-US" sz="2200" dirty="0">
              <a:effectLst/>
              <a:latin typeface="Arial Rounded MT Bold" panose="020F0704030504030204" pitchFamily="34" charset="0"/>
            </a:endParaRPr>
          </a:p>
          <a:p>
            <a:r>
              <a:rPr lang="en-US" sz="2200" dirty="0" smtClean="0">
                <a:effectLst/>
                <a:latin typeface="Arial Rounded MT Bold" panose="020F0704030504030204" pitchFamily="34" charset="0"/>
              </a:rPr>
              <a:t>SYNTAX -</a:t>
            </a:r>
            <a:r>
              <a:rPr lang="en-US" sz="2200" dirty="0">
                <a:effectLst/>
                <a:latin typeface="Arial Rounded MT Bold" panose="020F0704030504030204" pitchFamily="34" charset="0"/>
              </a:rPr>
              <a:t>SELECT </a:t>
            </a:r>
            <a:r>
              <a:rPr lang="en-US" sz="2200" dirty="0" err="1">
                <a:effectLst/>
                <a:latin typeface="Arial Rounded MT Bold" panose="020F0704030504030204" pitchFamily="34" charset="0"/>
              </a:rPr>
              <a:t>column_name</a:t>
            </a:r>
            <a:r>
              <a:rPr lang="en-US" sz="2200" dirty="0">
                <a:effectLst/>
                <a:latin typeface="Arial Rounded MT Bold" panose="020F0704030504030204" pitchFamily="34" charset="0"/>
              </a:rPr>
              <a:t>(s)</a:t>
            </a:r>
            <a:r>
              <a:rPr lang="en-US" sz="2200" dirty="0">
                <a:latin typeface="Arial Rounded MT Bold" panose="020F0704030504030204" pitchFamily="34" charset="0"/>
              </a:rPr>
              <a:t/>
            </a:r>
            <a:br>
              <a:rPr lang="en-US" sz="2200" dirty="0">
                <a:latin typeface="Arial Rounded MT Bold" panose="020F0704030504030204" pitchFamily="34" charset="0"/>
              </a:rPr>
            </a:br>
            <a:r>
              <a:rPr lang="en-US" sz="2200" dirty="0">
                <a:effectLst/>
                <a:latin typeface="Arial Rounded MT Bold" panose="020F0704030504030204" pitchFamily="34" charset="0"/>
              </a:rPr>
              <a:t>FROM table1</a:t>
            </a:r>
            <a:r>
              <a:rPr lang="en-US" sz="2200" dirty="0">
                <a:latin typeface="Arial Rounded MT Bold" panose="020F0704030504030204" pitchFamily="34" charset="0"/>
              </a:rPr>
              <a:t/>
            </a:r>
            <a:br>
              <a:rPr lang="en-US" sz="2200" dirty="0">
                <a:latin typeface="Arial Rounded MT Bold" panose="020F0704030504030204" pitchFamily="34" charset="0"/>
              </a:rPr>
            </a:br>
            <a:r>
              <a:rPr lang="en-US" sz="2200" dirty="0">
                <a:effectLst/>
                <a:latin typeface="Arial Rounded MT Bold" panose="020F0704030504030204" pitchFamily="34" charset="0"/>
              </a:rPr>
              <a:t>FULL OUTER JOIN </a:t>
            </a:r>
            <a:r>
              <a:rPr lang="en-US" sz="2200" i="1" dirty="0">
                <a:effectLst/>
                <a:latin typeface="Arial Rounded MT Bold" panose="020F0704030504030204" pitchFamily="34" charset="0"/>
              </a:rPr>
              <a:t>table2</a:t>
            </a:r>
            <a:br>
              <a:rPr lang="en-US" sz="2200" i="1" dirty="0">
                <a:effectLst/>
                <a:latin typeface="Arial Rounded MT Bold" panose="020F0704030504030204" pitchFamily="34" charset="0"/>
              </a:rPr>
            </a:br>
            <a:r>
              <a:rPr lang="en-US" sz="2200" dirty="0">
                <a:effectLst/>
                <a:latin typeface="Arial Rounded MT Bold" panose="020F0704030504030204" pitchFamily="34" charset="0"/>
              </a:rPr>
              <a:t>ON table1.column_name</a:t>
            </a:r>
            <a:r>
              <a:rPr lang="en-US" sz="2200" i="1" dirty="0">
                <a:effectLst/>
                <a:latin typeface="Arial Rounded MT Bold" panose="020F0704030504030204" pitchFamily="34" charset="0"/>
              </a:rPr>
              <a:t> </a:t>
            </a:r>
            <a:r>
              <a:rPr lang="en-US" sz="2200" dirty="0">
                <a:effectLst/>
                <a:latin typeface="Arial Rounded MT Bold" panose="020F0704030504030204" pitchFamily="34" charset="0"/>
              </a:rPr>
              <a:t>=</a:t>
            </a:r>
            <a:r>
              <a:rPr lang="en-US" sz="2200" i="1" dirty="0">
                <a:effectLst/>
                <a:latin typeface="Arial Rounded MT Bold" panose="020F0704030504030204" pitchFamily="34" charset="0"/>
              </a:rPr>
              <a:t> </a:t>
            </a:r>
            <a:r>
              <a:rPr lang="en-US" sz="2200" dirty="0">
                <a:effectLst/>
                <a:latin typeface="Arial Rounded MT Bold" panose="020F0704030504030204" pitchFamily="34" charset="0"/>
              </a:rPr>
              <a:t>table2.column_name</a:t>
            </a:r>
            <a:r>
              <a:rPr lang="en-US" sz="2200" i="1" dirty="0">
                <a:effectLst/>
                <a:latin typeface="Arial Rounded MT Bold" panose="020F0704030504030204" pitchFamily="34" charset="0"/>
              </a:rPr>
              <a:t/>
            </a:r>
            <a:br>
              <a:rPr lang="en-US" sz="2200" i="1" dirty="0">
                <a:effectLst/>
                <a:latin typeface="Arial Rounded MT Bold" panose="020F0704030504030204" pitchFamily="34" charset="0"/>
              </a:rPr>
            </a:br>
            <a:r>
              <a:rPr lang="en-US" sz="2200" dirty="0">
                <a:effectLst/>
                <a:latin typeface="Arial Rounded MT Bold" panose="020F0704030504030204" pitchFamily="34" charset="0"/>
              </a:rPr>
              <a:t>WHERE condition;</a:t>
            </a:r>
            <a:endParaRPr lang="en-US" sz="2200" dirty="0" smtClean="0">
              <a:effectLst/>
              <a:latin typeface="Arial Rounded MT Bold" panose="020F0704030504030204" pitchFamily="34" charset="0"/>
            </a:endParaRPr>
          </a:p>
          <a:p>
            <a:pPr marL="0" indent="0">
              <a:buNone/>
            </a:pPr>
            <a:endParaRPr lang="en-US" sz="2200" dirty="0" smtClean="0">
              <a:effectLst/>
              <a:latin typeface="Arial Rounded MT Bold" panose="020F0704030504030204" pitchFamily="34" charset="0"/>
            </a:endParaRPr>
          </a:p>
          <a:p>
            <a:r>
              <a:rPr lang="en-US" sz="2200" dirty="0" smtClean="0">
                <a:effectLst/>
                <a:latin typeface="Arial Rounded MT Bold" panose="020F0704030504030204" pitchFamily="34" charset="0"/>
              </a:rPr>
              <a:t>EXAMPLE -  </a:t>
            </a:r>
            <a:r>
              <a:rPr lang="en-US" sz="2200" dirty="0">
                <a:effectLst/>
                <a:latin typeface="Arial Rounded MT Bold" panose="020F0704030504030204" pitchFamily="34" charset="0"/>
              </a:rPr>
              <a:t>SELECT </a:t>
            </a:r>
            <a:r>
              <a:rPr lang="en-US" sz="2200" dirty="0" err="1">
                <a:effectLst/>
                <a:latin typeface="Arial Rounded MT Bold" panose="020F0704030504030204" pitchFamily="34" charset="0"/>
              </a:rPr>
              <a:t>Customers.CustomerName</a:t>
            </a:r>
            <a:r>
              <a:rPr lang="en-US" sz="2200" dirty="0">
                <a:effectLst/>
                <a:latin typeface="Arial Rounded MT Bold" panose="020F0704030504030204" pitchFamily="34" charset="0"/>
              </a:rPr>
              <a:t>, </a:t>
            </a:r>
            <a:r>
              <a:rPr lang="en-US" sz="2200" dirty="0" err="1">
                <a:effectLst/>
                <a:latin typeface="Arial Rounded MT Bold" panose="020F0704030504030204" pitchFamily="34" charset="0"/>
              </a:rPr>
              <a:t>Orders.OrderID</a:t>
            </a:r>
            <a:r>
              <a:rPr lang="en-US" sz="2200" dirty="0">
                <a:latin typeface="Arial Rounded MT Bold" panose="020F0704030504030204" pitchFamily="34" charset="0"/>
              </a:rPr>
              <a:t/>
            </a:r>
            <a:br>
              <a:rPr lang="en-US" sz="2200" dirty="0">
                <a:latin typeface="Arial Rounded MT Bold" panose="020F0704030504030204" pitchFamily="34" charset="0"/>
              </a:rPr>
            </a:br>
            <a:r>
              <a:rPr lang="en-US" sz="2200" dirty="0">
                <a:effectLst/>
                <a:latin typeface="Arial Rounded MT Bold" panose="020F0704030504030204" pitchFamily="34" charset="0"/>
              </a:rPr>
              <a:t>FROM Customers</a:t>
            </a:r>
            <a:r>
              <a:rPr lang="en-US" sz="2200" dirty="0">
                <a:latin typeface="Arial Rounded MT Bold" panose="020F0704030504030204" pitchFamily="34" charset="0"/>
              </a:rPr>
              <a:t/>
            </a:r>
            <a:br>
              <a:rPr lang="en-US" sz="2200" dirty="0">
                <a:latin typeface="Arial Rounded MT Bold" panose="020F0704030504030204" pitchFamily="34" charset="0"/>
              </a:rPr>
            </a:br>
            <a:r>
              <a:rPr lang="en-US" sz="2200" dirty="0">
                <a:effectLst/>
                <a:latin typeface="Arial Rounded MT Bold" panose="020F0704030504030204" pitchFamily="34" charset="0"/>
              </a:rPr>
              <a:t>FULL OUTER JOIN Orders ON </a:t>
            </a:r>
            <a:r>
              <a:rPr lang="en-US" sz="2200" dirty="0" err="1">
                <a:effectLst/>
                <a:latin typeface="Arial Rounded MT Bold" panose="020F0704030504030204" pitchFamily="34" charset="0"/>
              </a:rPr>
              <a:t>Customers.CustomerID</a:t>
            </a:r>
            <a:r>
              <a:rPr lang="en-US" sz="2200" dirty="0">
                <a:effectLst/>
                <a:latin typeface="Arial Rounded MT Bold" panose="020F0704030504030204" pitchFamily="34" charset="0"/>
              </a:rPr>
              <a:t>=</a:t>
            </a:r>
            <a:r>
              <a:rPr lang="en-US" sz="2200" dirty="0" err="1">
                <a:effectLst/>
                <a:latin typeface="Arial Rounded MT Bold" panose="020F0704030504030204" pitchFamily="34" charset="0"/>
              </a:rPr>
              <a:t>Orders.CustomerID</a:t>
            </a:r>
            <a:r>
              <a:rPr lang="en-US" sz="2200" dirty="0">
                <a:latin typeface="Arial Rounded MT Bold" panose="020F0704030504030204" pitchFamily="34" charset="0"/>
              </a:rPr>
              <a:t/>
            </a:r>
            <a:br>
              <a:rPr lang="en-US" sz="2200" dirty="0">
                <a:latin typeface="Arial Rounded MT Bold" panose="020F0704030504030204" pitchFamily="34" charset="0"/>
              </a:rPr>
            </a:br>
            <a:r>
              <a:rPr lang="en-US" sz="2200" dirty="0">
                <a:effectLst/>
                <a:latin typeface="Arial Rounded MT Bold" panose="020F0704030504030204" pitchFamily="34" charset="0"/>
              </a:rPr>
              <a:t>ORDER BY </a:t>
            </a:r>
            <a:r>
              <a:rPr lang="en-US" sz="2200" dirty="0" err="1">
                <a:effectLst/>
                <a:latin typeface="Arial Rounded MT Bold" panose="020F0704030504030204" pitchFamily="34" charset="0"/>
              </a:rPr>
              <a:t>Customers.CustomerName</a:t>
            </a:r>
            <a:r>
              <a:rPr lang="en-US" sz="2200" dirty="0">
                <a:effectLst/>
                <a:latin typeface="Arial Rounded MT Bold" panose="020F0704030504030204" pitchFamily="34" charset="0"/>
              </a:rPr>
              <a:t>;</a:t>
            </a:r>
            <a:endParaRPr lang="en-US" sz="2200" dirty="0" smtClean="0">
              <a:effectLst/>
              <a:latin typeface="Arial Rounded MT Bold" panose="020F0704030504030204" pitchFamily="34" charset="0"/>
            </a:endParaRPr>
          </a:p>
        </p:txBody>
      </p:sp>
    </p:spTree>
    <p:extLst>
      <p:ext uri="{BB962C8B-B14F-4D97-AF65-F5344CB8AC3E}">
        <p14:creationId xmlns:p14="http://schemas.microsoft.com/office/powerpoint/2010/main" val="24541114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599" y="2619190"/>
            <a:ext cx="9717737" cy="34196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131" y="504640"/>
            <a:ext cx="6476972" cy="15815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89" y="504640"/>
            <a:ext cx="4714917" cy="1581586"/>
          </a:xfrm>
          <a:prstGeom prst="rect">
            <a:avLst/>
          </a:prstGeom>
        </p:spPr>
      </p:pic>
    </p:spTree>
    <p:extLst>
      <p:ext uri="{BB962C8B-B14F-4D97-AF65-F5344CB8AC3E}">
        <p14:creationId xmlns:p14="http://schemas.microsoft.com/office/powerpoint/2010/main" val="24156078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894" y="2784388"/>
            <a:ext cx="9905998" cy="1064741"/>
          </a:xfrm>
        </p:spPr>
        <p:txBody>
          <a:bodyPr>
            <a:normAutofit/>
          </a:bodyPr>
          <a:lstStyle/>
          <a:p>
            <a:r>
              <a:rPr lang="en-US" sz="5000" dirty="0" smtClean="0"/>
              <a:t>         12   SQL </a:t>
            </a:r>
            <a:r>
              <a:rPr lang="en-US" sz="5000" dirty="0"/>
              <a:t>CASE EXPRESSION</a:t>
            </a:r>
          </a:p>
        </p:txBody>
      </p:sp>
    </p:spTree>
    <p:extLst>
      <p:ext uri="{BB962C8B-B14F-4D97-AF65-F5344CB8AC3E}">
        <p14:creationId xmlns:p14="http://schemas.microsoft.com/office/powerpoint/2010/main" val="3626975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78" y="0"/>
            <a:ext cx="11794210" cy="1905000"/>
          </a:xfrm>
        </p:spPr>
        <p:txBody>
          <a:bodyPr/>
          <a:lstStyle/>
          <a:p>
            <a:r>
              <a:rPr lang="en-US" sz="5400" dirty="0" smtClean="0"/>
              <a:t>DBMS</a:t>
            </a:r>
            <a:endParaRPr lang="en-US" sz="5400" dirty="0"/>
          </a:p>
        </p:txBody>
      </p:sp>
      <p:sp>
        <p:nvSpPr>
          <p:cNvPr id="3" name="Content Placeholder 2"/>
          <p:cNvSpPr>
            <a:spLocks noGrp="1"/>
          </p:cNvSpPr>
          <p:nvPr>
            <p:ph idx="1"/>
          </p:nvPr>
        </p:nvSpPr>
        <p:spPr>
          <a:xfrm>
            <a:off x="201478" y="1363851"/>
            <a:ext cx="11794210" cy="4479010"/>
          </a:xfrm>
        </p:spPr>
        <p:txBody>
          <a:bodyPr>
            <a:normAutofit/>
          </a:bodyPr>
          <a:lstStyle/>
          <a:p>
            <a:pPr marL="0" indent="0">
              <a:buNone/>
            </a:pPr>
            <a:r>
              <a:rPr lang="en-US" sz="2800" dirty="0" smtClean="0">
                <a:solidFill>
                  <a:schemeClr val="tx1"/>
                </a:solidFill>
                <a:latin typeface="Arial Rounded MT Bold" panose="020F0704030504030204" pitchFamily="34" charset="0"/>
                <a:cs typeface="Times New Roman" panose="02020603050405020304" pitchFamily="18" charset="0"/>
              </a:rPr>
              <a:t>DBMS stands for </a:t>
            </a:r>
            <a:r>
              <a:rPr lang="en-US" sz="2800" dirty="0" smtClean="0">
                <a:solidFill>
                  <a:schemeClr val="accent4">
                    <a:lumMod val="60000"/>
                    <a:lumOff val="40000"/>
                  </a:schemeClr>
                </a:solidFill>
                <a:latin typeface="Arial Rounded MT Bold" panose="020F0704030504030204" pitchFamily="34" charset="0"/>
                <a:cs typeface="Times New Roman" panose="02020603050405020304" pitchFamily="18" charset="0"/>
              </a:rPr>
              <a:t>database management system</a:t>
            </a:r>
            <a:r>
              <a:rPr lang="en-US" sz="2800" dirty="0" smtClean="0">
                <a:solidFill>
                  <a:schemeClr val="tx1"/>
                </a:solidFill>
                <a:latin typeface="Arial Rounded MT Bold" panose="020F0704030504030204" pitchFamily="34" charset="0"/>
                <a:cs typeface="Times New Roman" panose="02020603050405020304" pitchFamily="18" charset="0"/>
              </a:rPr>
              <a:t> </a:t>
            </a:r>
            <a:r>
              <a:rPr lang="en-US" sz="2800" dirty="0">
                <a:solidFill>
                  <a:schemeClr val="tx1"/>
                </a:solidFill>
                <a:effectLst/>
                <a:latin typeface="Arial Rounded MT Bold" panose="020F0704030504030204" pitchFamily="34" charset="0"/>
                <a:cs typeface="Times New Roman" panose="02020603050405020304" pitchFamily="18" charset="0"/>
              </a:rPr>
              <a:t>is a software that manage or organize the data in a database. </a:t>
            </a:r>
            <a:endParaRPr lang="en-US" sz="2800" dirty="0" smtClean="0">
              <a:solidFill>
                <a:schemeClr val="tx1"/>
              </a:solidFill>
              <a:effectLst/>
              <a:latin typeface="Arial Rounded MT Bold" panose="020F0704030504030204" pitchFamily="34" charset="0"/>
              <a:cs typeface="Times New Roman" panose="02020603050405020304" pitchFamily="18" charset="0"/>
            </a:endParaRPr>
          </a:p>
          <a:p>
            <a:pPr marL="0" indent="0">
              <a:buNone/>
            </a:pPr>
            <a:endParaRPr lang="en-US" sz="2800" dirty="0" smtClean="0">
              <a:solidFill>
                <a:schemeClr val="tx1"/>
              </a:solidFill>
              <a:effectLst/>
              <a:latin typeface="Arial Rounded MT Bold" panose="020F0704030504030204" pitchFamily="34" charset="0"/>
              <a:cs typeface="Times New Roman" panose="02020603050405020304" pitchFamily="18" charset="0"/>
            </a:endParaRPr>
          </a:p>
          <a:p>
            <a:pPr marL="0" indent="0">
              <a:buNone/>
            </a:pPr>
            <a:r>
              <a:rPr lang="en-US" sz="2800" dirty="0" smtClean="0">
                <a:solidFill>
                  <a:schemeClr val="tx1"/>
                </a:solidFill>
                <a:effectLst/>
                <a:latin typeface="Arial Rounded MT Bold" panose="020F0704030504030204" pitchFamily="34" charset="0"/>
                <a:cs typeface="Times New Roman" panose="02020603050405020304" pitchFamily="18" charset="0"/>
              </a:rPr>
              <a:t>We </a:t>
            </a:r>
            <a:r>
              <a:rPr lang="en-US" sz="2800" dirty="0">
                <a:solidFill>
                  <a:schemeClr val="tx1"/>
                </a:solidFill>
                <a:effectLst/>
                <a:latin typeface="Arial Rounded MT Bold" panose="020F0704030504030204" pitchFamily="34" charset="0"/>
                <a:cs typeface="Times New Roman" panose="02020603050405020304" pitchFamily="18" charset="0"/>
              </a:rPr>
              <a:t>can arrange the data in a tabular </a:t>
            </a:r>
            <a:r>
              <a:rPr lang="en-US" sz="2800" dirty="0" smtClean="0">
                <a:solidFill>
                  <a:schemeClr val="tx1"/>
                </a:solidFill>
                <a:effectLst/>
                <a:latin typeface="Arial Rounded MT Bold" panose="020F0704030504030204" pitchFamily="34" charset="0"/>
                <a:cs typeface="Times New Roman" panose="02020603050405020304" pitchFamily="18" charset="0"/>
              </a:rPr>
              <a:t>form ( i.e</a:t>
            </a:r>
            <a:r>
              <a:rPr lang="en-US" sz="2800" dirty="0">
                <a:solidFill>
                  <a:schemeClr val="tx1"/>
                </a:solidFill>
                <a:effectLst/>
                <a:latin typeface="Arial Rounded MT Bold" panose="020F0704030504030204" pitchFamily="34" charset="0"/>
                <a:cs typeface="Times New Roman" panose="02020603050405020304" pitchFamily="18" charset="0"/>
              </a:rPr>
              <a:t>. in row or </a:t>
            </a:r>
            <a:r>
              <a:rPr lang="en-US" sz="2800" dirty="0" smtClean="0">
                <a:solidFill>
                  <a:schemeClr val="tx1"/>
                </a:solidFill>
                <a:effectLst/>
                <a:latin typeface="Arial Rounded MT Bold" panose="020F0704030504030204" pitchFamily="34" charset="0"/>
                <a:cs typeface="Times New Roman" panose="02020603050405020304" pitchFamily="18" charset="0"/>
              </a:rPr>
              <a:t>column ). it </a:t>
            </a:r>
            <a:r>
              <a:rPr lang="en-US" sz="2800" dirty="0">
                <a:solidFill>
                  <a:schemeClr val="tx1"/>
                </a:solidFill>
                <a:effectLst/>
                <a:latin typeface="Arial Rounded MT Bold" panose="020F0704030504030204" pitchFamily="34" charset="0"/>
                <a:cs typeface="Times New Roman" panose="02020603050405020304" pitchFamily="18" charset="0"/>
              </a:rPr>
              <a:t>helps the user to retrieve the data from the </a:t>
            </a:r>
            <a:r>
              <a:rPr lang="en-US" sz="2800" dirty="0" smtClean="0">
                <a:solidFill>
                  <a:schemeClr val="tx1"/>
                </a:solidFill>
                <a:effectLst/>
                <a:latin typeface="Arial Rounded MT Bold" panose="020F0704030504030204" pitchFamily="34" charset="0"/>
                <a:cs typeface="Times New Roman" panose="02020603050405020304" pitchFamily="18" charset="0"/>
              </a:rPr>
              <a:t>database.</a:t>
            </a:r>
          </a:p>
          <a:p>
            <a:pPr marL="0" indent="0">
              <a:buNone/>
            </a:pPr>
            <a:endParaRPr lang="en-US" sz="2800" dirty="0" smtClean="0">
              <a:solidFill>
                <a:schemeClr val="tx1"/>
              </a:solidFill>
              <a:effectLst/>
              <a:latin typeface="Arial Rounded MT Bold" panose="020F0704030504030204" pitchFamily="34" charset="0"/>
              <a:cs typeface="Times New Roman" panose="02020603050405020304" pitchFamily="18" charset="0"/>
            </a:endParaRPr>
          </a:p>
          <a:p>
            <a:pPr marL="0" indent="0">
              <a:buNone/>
            </a:pPr>
            <a:r>
              <a:rPr lang="en-US" sz="2800" dirty="0" smtClean="0">
                <a:solidFill>
                  <a:schemeClr val="tx1"/>
                </a:solidFill>
                <a:effectLst/>
                <a:latin typeface="Arial Rounded MT Bold" panose="020F0704030504030204" pitchFamily="34" charset="0"/>
                <a:cs typeface="Times New Roman" panose="02020603050405020304" pitchFamily="18" charset="0"/>
              </a:rPr>
              <a:t>Best examples of DBMS are – MYSQL, ORACLE, DBase etc. </a:t>
            </a:r>
            <a:endParaRPr lang="en-US" sz="2800" dirty="0">
              <a:solidFill>
                <a:schemeClr val="tx1"/>
              </a:solidFill>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8408410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552" y="6858000"/>
            <a:ext cx="1543565" cy="250739"/>
          </a:xfrm>
        </p:spPr>
        <p:txBody>
          <a:bodyPr>
            <a:noAutofit/>
          </a:bodyPr>
          <a:lstStyle/>
          <a:p>
            <a:r>
              <a:rPr lang="en-US" sz="4000" dirty="0" smtClean="0"/>
              <a:t>.</a:t>
            </a:r>
            <a:endParaRPr lang="en-US" sz="4000" dirty="0"/>
          </a:p>
        </p:txBody>
      </p:sp>
      <p:sp>
        <p:nvSpPr>
          <p:cNvPr id="3" name="Content Placeholder 2"/>
          <p:cNvSpPr>
            <a:spLocks noGrp="1"/>
          </p:cNvSpPr>
          <p:nvPr>
            <p:ph idx="1"/>
          </p:nvPr>
        </p:nvSpPr>
        <p:spPr>
          <a:xfrm>
            <a:off x="427840" y="260060"/>
            <a:ext cx="11535560" cy="6426490"/>
          </a:xfrm>
        </p:spPr>
        <p:txBody>
          <a:bodyPr>
            <a:normAutofit/>
          </a:bodyPr>
          <a:lstStyle/>
          <a:p>
            <a:r>
              <a:rPr lang="en-US" sz="2300" dirty="0">
                <a:effectLst/>
                <a:latin typeface="Arial Rounded MT Bold" panose="020F0704030504030204" pitchFamily="34" charset="0"/>
              </a:rPr>
              <a:t>The </a:t>
            </a:r>
            <a:r>
              <a:rPr lang="en-US" sz="2300" dirty="0" smtClean="0">
                <a:solidFill>
                  <a:schemeClr val="accent5">
                    <a:lumMod val="60000"/>
                    <a:lumOff val="40000"/>
                  </a:schemeClr>
                </a:solidFill>
                <a:effectLst/>
                <a:latin typeface="Arial Rounded MT Bold" panose="020F0704030504030204" pitchFamily="34" charset="0"/>
              </a:rPr>
              <a:t>case expression </a:t>
            </a:r>
            <a:r>
              <a:rPr lang="en-US" sz="2300" dirty="0" smtClean="0">
                <a:effectLst/>
                <a:latin typeface="Arial Rounded MT Bold" panose="020F0704030504030204" pitchFamily="34" charset="0"/>
              </a:rPr>
              <a:t>goes </a:t>
            </a:r>
            <a:r>
              <a:rPr lang="en-US" sz="2300" dirty="0">
                <a:effectLst/>
                <a:latin typeface="Arial Rounded MT Bold" panose="020F0704030504030204" pitchFamily="34" charset="0"/>
              </a:rPr>
              <a:t>through conditions and returns a value when the first condition </a:t>
            </a:r>
            <a:r>
              <a:rPr lang="en-US" sz="2300" dirty="0" smtClean="0">
                <a:effectLst/>
                <a:latin typeface="Arial Rounded MT Bold" panose="020F0704030504030204" pitchFamily="34" charset="0"/>
              </a:rPr>
              <a:t>is met </a:t>
            </a:r>
            <a:r>
              <a:rPr lang="en-US" sz="2300" dirty="0">
                <a:effectLst/>
                <a:latin typeface="Arial Rounded MT Bold" panose="020F0704030504030204" pitchFamily="34" charset="0"/>
              </a:rPr>
              <a:t>(like an if-then-else statement). So, once a condition is true, it will </a:t>
            </a:r>
            <a:r>
              <a:rPr lang="en-US" sz="2300" dirty="0" smtClean="0">
                <a:effectLst/>
                <a:latin typeface="Arial Rounded MT Bold" panose="020F0704030504030204" pitchFamily="34" charset="0"/>
              </a:rPr>
              <a:t>stop reading </a:t>
            </a:r>
            <a:r>
              <a:rPr lang="en-US" sz="2300" dirty="0">
                <a:effectLst/>
                <a:latin typeface="Arial Rounded MT Bold" panose="020F0704030504030204" pitchFamily="34" charset="0"/>
              </a:rPr>
              <a:t>and return the result. If no </a:t>
            </a:r>
            <a:r>
              <a:rPr lang="en-US" sz="2300" dirty="0" smtClean="0">
                <a:effectLst/>
                <a:latin typeface="Arial Rounded MT Bold" panose="020F0704030504030204" pitchFamily="34" charset="0"/>
              </a:rPr>
              <a:t>conditions </a:t>
            </a:r>
            <a:r>
              <a:rPr lang="en-US" sz="2300" dirty="0">
                <a:effectLst/>
                <a:latin typeface="Arial Rounded MT Bold" panose="020F0704030504030204" pitchFamily="34" charset="0"/>
              </a:rPr>
              <a:t>are true, it </a:t>
            </a:r>
            <a:r>
              <a:rPr lang="en-US" sz="2300" dirty="0" smtClean="0">
                <a:effectLst/>
                <a:latin typeface="Arial Rounded MT Bold" panose="020F0704030504030204" pitchFamily="34" charset="0"/>
              </a:rPr>
              <a:t>returns the </a:t>
            </a:r>
            <a:r>
              <a:rPr lang="en-US" sz="2300" dirty="0">
                <a:effectLst/>
                <a:latin typeface="Arial Rounded MT Bold" panose="020F0704030504030204" pitchFamily="34" charset="0"/>
              </a:rPr>
              <a:t>value in the </a:t>
            </a:r>
            <a:r>
              <a:rPr lang="en-US" sz="2300" dirty="0" smtClean="0">
                <a:effectLst/>
                <a:latin typeface="Arial Rounded MT Bold" panose="020F0704030504030204" pitchFamily="34" charset="0"/>
              </a:rPr>
              <a:t>else </a:t>
            </a:r>
            <a:r>
              <a:rPr lang="en-US" sz="2300" dirty="0">
                <a:effectLst/>
                <a:latin typeface="Arial Rounded MT Bold" panose="020F0704030504030204" pitchFamily="34" charset="0"/>
              </a:rPr>
              <a:t>clause</a:t>
            </a:r>
            <a:r>
              <a:rPr lang="en-US" sz="2300" dirty="0" smtClean="0">
                <a:effectLst/>
                <a:latin typeface="Arial Rounded MT Bold" panose="020F0704030504030204" pitchFamily="34" charset="0"/>
              </a:rPr>
              <a:t>. </a:t>
            </a:r>
          </a:p>
          <a:p>
            <a:r>
              <a:rPr lang="en-US" sz="2300" dirty="0">
                <a:effectLst/>
                <a:latin typeface="Arial Rounded MT Bold" panose="020F0704030504030204" pitchFamily="34" charset="0"/>
              </a:rPr>
              <a:t>You can use the CASE expression in a clause or statement that allows a valid expression. For example, you can use the CASE expression in statements such as </a:t>
            </a:r>
            <a:r>
              <a:rPr lang="en-US" sz="2300" dirty="0" smtClean="0">
                <a:effectLst/>
                <a:latin typeface="Arial Rounded MT Bold" panose="020F0704030504030204" pitchFamily="34" charset="0"/>
              </a:rPr>
              <a:t>select,</a:t>
            </a:r>
            <a:r>
              <a:rPr lang="en-US" sz="2300" dirty="0">
                <a:effectLst/>
                <a:latin typeface="Arial Rounded MT Bold" panose="020F0704030504030204" pitchFamily="34" charset="0"/>
              </a:rPr>
              <a:t> </a:t>
            </a:r>
            <a:r>
              <a:rPr lang="en-US" sz="2300" dirty="0" smtClean="0">
                <a:effectLst/>
                <a:latin typeface="Arial Rounded MT Bold" panose="020F0704030504030204" pitchFamily="34" charset="0"/>
              </a:rPr>
              <a:t>delete, </a:t>
            </a:r>
            <a:r>
              <a:rPr lang="en-US" sz="2300" dirty="0">
                <a:effectLst/>
                <a:latin typeface="Arial Rounded MT Bold" panose="020F0704030504030204" pitchFamily="34" charset="0"/>
              </a:rPr>
              <a:t>and </a:t>
            </a:r>
            <a:r>
              <a:rPr lang="en-US" sz="2300" dirty="0" smtClean="0">
                <a:effectLst/>
                <a:latin typeface="Arial Rounded MT Bold" panose="020F0704030504030204" pitchFamily="34" charset="0"/>
              </a:rPr>
              <a:t>update</a:t>
            </a:r>
            <a:r>
              <a:rPr lang="en-US" sz="2300" dirty="0">
                <a:effectLst/>
                <a:latin typeface="Arial Rounded MT Bold" panose="020F0704030504030204" pitchFamily="34" charset="0"/>
              </a:rPr>
              <a:t> or in clauses such as </a:t>
            </a:r>
            <a:r>
              <a:rPr lang="en-US" sz="2300" dirty="0" smtClean="0">
                <a:effectLst/>
                <a:latin typeface="Arial Rounded MT Bold" panose="020F0704030504030204" pitchFamily="34" charset="0"/>
              </a:rPr>
              <a:t>select,</a:t>
            </a:r>
            <a:r>
              <a:rPr lang="en-US" sz="2300" dirty="0">
                <a:effectLst/>
                <a:latin typeface="Arial Rounded MT Bold" panose="020F0704030504030204" pitchFamily="34" charset="0"/>
              </a:rPr>
              <a:t> </a:t>
            </a:r>
            <a:r>
              <a:rPr lang="en-US" sz="2300" dirty="0" smtClean="0">
                <a:effectLst/>
                <a:latin typeface="Arial Rounded MT Bold" panose="020F0704030504030204" pitchFamily="34" charset="0"/>
              </a:rPr>
              <a:t>order by </a:t>
            </a:r>
            <a:r>
              <a:rPr lang="en-US" sz="2300" dirty="0">
                <a:effectLst/>
                <a:latin typeface="Arial Rounded MT Bold" panose="020F0704030504030204" pitchFamily="34" charset="0"/>
              </a:rPr>
              <a:t>and </a:t>
            </a:r>
            <a:r>
              <a:rPr lang="en-US" sz="2300" dirty="0" smtClean="0">
                <a:effectLst/>
                <a:latin typeface="Arial Rounded MT Bold" panose="020F0704030504030204" pitchFamily="34" charset="0"/>
              </a:rPr>
              <a:t>having.</a:t>
            </a:r>
          </a:p>
          <a:p>
            <a:endParaRPr lang="en-US" sz="2300" dirty="0">
              <a:effectLst/>
              <a:latin typeface="Arial Rounded MT Bold" panose="020F0704030504030204" pitchFamily="34" charset="0"/>
            </a:endParaRPr>
          </a:p>
          <a:p>
            <a:r>
              <a:rPr lang="en-US" sz="2300" dirty="0" smtClean="0">
                <a:solidFill>
                  <a:schemeClr val="accent5">
                    <a:lumMod val="60000"/>
                    <a:lumOff val="40000"/>
                  </a:schemeClr>
                </a:solidFill>
                <a:effectLst/>
                <a:latin typeface="Arial Rounded MT Bold" panose="020F0704030504030204" pitchFamily="34" charset="0"/>
              </a:rPr>
              <a:t>SYNTAX</a:t>
            </a:r>
          </a:p>
          <a:p>
            <a:endParaRPr lang="en-US" sz="2300" dirty="0">
              <a:effectLst/>
              <a:latin typeface="Arial Rounded MT Bold" panose="020F0704030504030204" pitchFamily="34" charset="0"/>
            </a:endParaRPr>
          </a:p>
          <a:p>
            <a:endParaRPr lang="en-US" sz="2300" dirty="0" smtClean="0">
              <a:effectLst/>
              <a:latin typeface="Arial Rounded MT Bold" panose="020F0704030504030204" pitchFamily="34" charset="0"/>
            </a:endParaRPr>
          </a:p>
          <a:p>
            <a:r>
              <a:rPr lang="en-US" sz="2300" dirty="0" smtClean="0">
                <a:solidFill>
                  <a:schemeClr val="accent5">
                    <a:lumMod val="60000"/>
                    <a:lumOff val="40000"/>
                  </a:schemeClr>
                </a:solidFill>
                <a:effectLst/>
                <a:latin typeface="Arial Rounded MT Bold" panose="020F0704030504030204" pitchFamily="34" charset="0"/>
              </a:rPr>
              <a:t>EXAMPLE</a:t>
            </a:r>
            <a:endParaRPr lang="en-US" sz="2300" dirty="0">
              <a:solidFill>
                <a:schemeClr val="accent5">
                  <a:lumMod val="60000"/>
                  <a:lumOff val="40000"/>
                </a:schemeClr>
              </a:solidFill>
              <a:latin typeface="Arial Rounded MT Bold" panose="020F0704030504030204" pitchFamily="34" charset="0"/>
            </a:endParaRPr>
          </a:p>
        </p:txBody>
      </p:sp>
    </p:spTree>
    <p:extLst>
      <p:ext uri="{BB962C8B-B14F-4D97-AF65-F5344CB8AC3E}">
        <p14:creationId xmlns:p14="http://schemas.microsoft.com/office/powerpoint/2010/main" val="42070914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660" y="573586"/>
            <a:ext cx="4467881" cy="60751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38" y="573586"/>
            <a:ext cx="6294722" cy="6075138"/>
          </a:xfrm>
          <a:prstGeom prst="rect">
            <a:avLst/>
          </a:prstGeom>
        </p:spPr>
      </p:pic>
    </p:spTree>
    <p:extLst>
      <p:ext uri="{BB962C8B-B14F-4D97-AF65-F5344CB8AC3E}">
        <p14:creationId xmlns:p14="http://schemas.microsoft.com/office/powerpoint/2010/main" val="2187366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3132" y="2660821"/>
            <a:ext cx="9905998" cy="1905000"/>
          </a:xfrm>
        </p:spPr>
        <p:txBody>
          <a:bodyPr>
            <a:normAutofit/>
          </a:bodyPr>
          <a:lstStyle/>
          <a:p>
            <a:pPr algn="ctr"/>
            <a:r>
              <a:rPr lang="en-US" sz="5000" dirty="0" smtClean="0"/>
              <a:t>13  SQL </a:t>
            </a:r>
            <a:r>
              <a:rPr lang="en-US" sz="5000" dirty="0"/>
              <a:t>INDEXES </a:t>
            </a:r>
            <a:r>
              <a:rPr lang="en-US" sz="4000" dirty="0"/>
              <a:t/>
            </a:r>
            <a:br>
              <a:rPr lang="en-US" sz="4000" dirty="0"/>
            </a:br>
            <a:endParaRPr lang="en-US" sz="4000" dirty="0"/>
          </a:p>
        </p:txBody>
      </p:sp>
    </p:spTree>
    <p:extLst>
      <p:ext uri="{BB962C8B-B14F-4D97-AF65-F5344CB8AC3E}">
        <p14:creationId xmlns:p14="http://schemas.microsoft.com/office/powerpoint/2010/main" val="19989524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813" y="-3409950"/>
            <a:ext cx="4916487" cy="895350"/>
          </a:xfrm>
        </p:spPr>
        <p:txBody>
          <a:bodyPr>
            <a:noAutofit/>
          </a:bodyPr>
          <a:lstStyle/>
          <a:p>
            <a:r>
              <a:rPr lang="en-US" sz="4000" dirty="0" smtClean="0"/>
              <a:t>.</a:t>
            </a:r>
            <a:endParaRPr lang="en-US" sz="4000" dirty="0"/>
          </a:p>
        </p:txBody>
      </p:sp>
      <p:sp>
        <p:nvSpPr>
          <p:cNvPr id="3" name="Content Placeholder 2"/>
          <p:cNvSpPr>
            <a:spLocks noGrp="1"/>
          </p:cNvSpPr>
          <p:nvPr>
            <p:ph idx="1"/>
          </p:nvPr>
        </p:nvSpPr>
        <p:spPr>
          <a:xfrm>
            <a:off x="341312" y="438150"/>
            <a:ext cx="11488737" cy="6152120"/>
          </a:xfrm>
        </p:spPr>
        <p:txBody>
          <a:bodyPr>
            <a:normAutofit/>
          </a:bodyPr>
          <a:lstStyle/>
          <a:p>
            <a:pPr marL="0" indent="0">
              <a:buNone/>
            </a:pPr>
            <a:endParaRPr lang="en-US" sz="2400" dirty="0">
              <a:effectLst/>
            </a:endParaRPr>
          </a:p>
          <a:p>
            <a:pPr marL="0" indent="0">
              <a:buNone/>
            </a:pPr>
            <a:r>
              <a:rPr lang="en-US" sz="2500" dirty="0" smtClean="0">
                <a:effectLst/>
                <a:latin typeface="Arial Rounded MT Bold" panose="020F0704030504030204" pitchFamily="34" charset="0"/>
              </a:rPr>
              <a:t>A </a:t>
            </a:r>
            <a:r>
              <a:rPr lang="en-US" sz="2500" dirty="0">
                <a:effectLst/>
                <a:latin typeface="Arial Rounded MT Bold" panose="020F0704030504030204" pitchFamily="34" charset="0"/>
              </a:rPr>
              <a:t>SQL </a:t>
            </a:r>
            <a:r>
              <a:rPr lang="en-US" sz="2500" dirty="0">
                <a:solidFill>
                  <a:schemeClr val="accent5">
                    <a:lumMod val="60000"/>
                    <a:lumOff val="40000"/>
                  </a:schemeClr>
                </a:solidFill>
                <a:effectLst/>
                <a:latin typeface="Arial Rounded MT Bold" panose="020F0704030504030204" pitchFamily="34" charset="0"/>
              </a:rPr>
              <a:t>index</a:t>
            </a:r>
            <a:r>
              <a:rPr lang="en-US" sz="2500" dirty="0">
                <a:effectLst/>
                <a:latin typeface="Arial Rounded MT Bold" panose="020F0704030504030204" pitchFamily="34" charset="0"/>
              </a:rPr>
              <a:t> is used to retrieve data from a database very fast. Indexing a table or view is, without a doubt, one of the best ways to improve the performance of queries and applications</a:t>
            </a:r>
            <a:r>
              <a:rPr lang="en-US" sz="2500" dirty="0" smtClean="0">
                <a:effectLst/>
                <a:latin typeface="Arial Rounded MT Bold" panose="020F0704030504030204" pitchFamily="34" charset="0"/>
              </a:rPr>
              <a:t>.</a:t>
            </a:r>
          </a:p>
          <a:p>
            <a:pPr marL="0" indent="0">
              <a:buNone/>
            </a:pPr>
            <a:endParaRPr lang="en-US" sz="2500" dirty="0">
              <a:effectLst/>
              <a:latin typeface="Arial Rounded MT Bold" panose="020F0704030504030204" pitchFamily="34" charset="0"/>
            </a:endParaRPr>
          </a:p>
          <a:p>
            <a:pPr marL="0" indent="0">
              <a:buNone/>
            </a:pPr>
            <a:endParaRPr lang="en-US" sz="2500" dirty="0" smtClean="0">
              <a:effectLst/>
              <a:latin typeface="Arial Rounded MT Bold" panose="020F0704030504030204" pitchFamily="34" charset="0"/>
            </a:endParaRPr>
          </a:p>
          <a:p>
            <a:pPr marL="0" indent="0">
              <a:buNone/>
            </a:pPr>
            <a:endParaRPr lang="en-US" sz="2500" dirty="0">
              <a:effectLst/>
              <a:latin typeface="Arial Rounded MT Bold" panose="020F0704030504030204" pitchFamily="34" charset="0"/>
            </a:endParaRPr>
          </a:p>
          <a:p>
            <a:pPr marL="0" indent="0">
              <a:buNone/>
            </a:pPr>
            <a:r>
              <a:rPr lang="en-US" sz="2500" b="1" dirty="0">
                <a:effectLst/>
                <a:latin typeface="Arial Rounded MT Bold" panose="020F0704030504030204" pitchFamily="34" charset="0"/>
              </a:rPr>
              <a:t>SQL </a:t>
            </a:r>
            <a:r>
              <a:rPr lang="en-US" sz="2500" b="1" dirty="0">
                <a:solidFill>
                  <a:schemeClr val="accent5">
                    <a:lumMod val="60000"/>
                    <a:lumOff val="40000"/>
                  </a:schemeClr>
                </a:solidFill>
                <a:effectLst/>
                <a:latin typeface="Arial Rounded MT Bold" panose="020F0704030504030204" pitchFamily="34" charset="0"/>
              </a:rPr>
              <a:t>Indexes</a:t>
            </a:r>
            <a:r>
              <a:rPr lang="en-US" sz="2500" dirty="0">
                <a:effectLst/>
                <a:latin typeface="Arial Rounded MT Bold" panose="020F0704030504030204" pitchFamily="34" charset="0"/>
              </a:rPr>
              <a:t> are special lookup tables that are used to speed up the process of data retrieval. They hold pointers that refer to the data stored in a database, which makes it easier to locate the required data records in a database table</a:t>
            </a:r>
            <a:r>
              <a:rPr lang="en-US" sz="2500" dirty="0">
                <a:effectLst/>
              </a:rPr>
              <a:t>.</a:t>
            </a:r>
            <a:endParaRPr lang="en-US" sz="2500" dirty="0">
              <a:latin typeface="Arial Rounded MT Bold" panose="020F0704030504030204" pitchFamily="34" charset="0"/>
            </a:endParaRPr>
          </a:p>
        </p:txBody>
      </p:sp>
    </p:spTree>
    <p:extLst>
      <p:ext uri="{BB962C8B-B14F-4D97-AF65-F5344CB8AC3E}">
        <p14:creationId xmlns:p14="http://schemas.microsoft.com/office/powerpoint/2010/main" val="16144679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1" y="-190500"/>
            <a:ext cx="5353050" cy="1257300"/>
          </a:xfrm>
        </p:spPr>
        <p:txBody>
          <a:bodyPr/>
          <a:lstStyle/>
          <a:p>
            <a:r>
              <a:rPr lang="en-US" dirty="0" smtClean="0"/>
              <a:t>SQL create INDEX</a:t>
            </a:r>
            <a:endParaRPr lang="en-US" dirty="0"/>
          </a:p>
        </p:txBody>
      </p:sp>
      <p:sp>
        <p:nvSpPr>
          <p:cNvPr id="3" name="Content Placeholder 2"/>
          <p:cNvSpPr>
            <a:spLocks noGrp="1"/>
          </p:cNvSpPr>
          <p:nvPr>
            <p:ph idx="1"/>
          </p:nvPr>
        </p:nvSpPr>
        <p:spPr>
          <a:xfrm>
            <a:off x="133351" y="762000"/>
            <a:ext cx="11696699" cy="5600699"/>
          </a:xfrm>
        </p:spPr>
        <p:txBody>
          <a:bodyPr>
            <a:noAutofit/>
          </a:bodyPr>
          <a:lstStyle/>
          <a:p>
            <a:r>
              <a:rPr lang="en-US" sz="2400" dirty="0">
                <a:latin typeface="Arial Rounded MT Bold" panose="020F0704030504030204" pitchFamily="34" charset="0"/>
              </a:rPr>
              <a:t>command is used to create indexes in tables (allows duplicate values</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a:p>
            <a:r>
              <a:rPr lang="en-US" sz="2400" dirty="0">
                <a:latin typeface="Arial Rounded MT Bold" panose="020F0704030504030204" pitchFamily="34" charset="0"/>
              </a:rPr>
              <a:t>Indexes are used to retrieve data from the database very fast. The users cannot see the indexes, they are just used to speed up searches/queries</a:t>
            </a:r>
            <a:r>
              <a:rPr lang="en-US" sz="2400" dirty="0" smtClean="0">
                <a:latin typeface="Arial Rounded MT Bold" panose="020F0704030504030204" pitchFamily="34" charset="0"/>
              </a:rPr>
              <a:t>.</a:t>
            </a:r>
          </a:p>
          <a:p>
            <a:endParaRPr lang="en-US" sz="2400" dirty="0">
              <a:latin typeface="Arial Rounded MT Bold" panose="020F0704030504030204" pitchFamily="34" charset="0"/>
            </a:endParaRPr>
          </a:p>
          <a:p>
            <a:r>
              <a:rPr lang="en-US" sz="2400" dirty="0">
                <a:latin typeface="Arial Rounded MT Bold" panose="020F0704030504030204" pitchFamily="34" charset="0"/>
              </a:rPr>
              <a:t>SYNTAX – </a:t>
            </a:r>
            <a:r>
              <a:rPr lang="en-US" sz="2400" dirty="0">
                <a:effectLst/>
                <a:latin typeface="Arial Rounded MT Bold" panose="020F0704030504030204" pitchFamily="34" charset="0"/>
              </a:rPr>
              <a:t>CREATE INDEX </a:t>
            </a:r>
            <a:r>
              <a:rPr lang="en-US" sz="2400" dirty="0" err="1">
                <a:effectLst/>
                <a:latin typeface="Arial Rounded MT Bold" panose="020F0704030504030204" pitchFamily="34" charset="0"/>
              </a:rPr>
              <a:t>index_name</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ON </a:t>
            </a:r>
            <a:r>
              <a:rPr lang="en-US" sz="2400" dirty="0" err="1">
                <a:effectLst/>
                <a:latin typeface="Arial Rounded MT Bold" panose="020F0704030504030204" pitchFamily="34" charset="0"/>
              </a:rPr>
              <a:t>table_name</a:t>
            </a:r>
            <a:r>
              <a:rPr lang="en-US" sz="2400" dirty="0">
                <a:effectLst/>
                <a:latin typeface="Arial Rounded MT Bold" panose="020F0704030504030204" pitchFamily="34" charset="0"/>
              </a:rPr>
              <a:t> (column1, column2, ...);</a:t>
            </a:r>
            <a:endParaRPr lang="en-US"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r>
              <a:rPr lang="en-US" sz="2400" dirty="0">
                <a:latin typeface="Arial Rounded MT Bold" panose="020F0704030504030204" pitchFamily="34" charset="0"/>
              </a:rPr>
              <a:t>EXAMPLE - CREATE INDEX </a:t>
            </a:r>
            <a:r>
              <a:rPr lang="en-US" sz="2400" dirty="0" err="1">
                <a:latin typeface="Arial Rounded MT Bold" panose="020F0704030504030204" pitchFamily="34" charset="0"/>
              </a:rPr>
              <a:t>student_details</a:t>
            </a:r>
            <a:r>
              <a:rPr lang="en-US" sz="2400" dirty="0">
                <a:latin typeface="Arial Rounded MT Bold" panose="020F0704030504030204" pitchFamily="34" charset="0"/>
              </a:rPr>
              <a:t> ON </a:t>
            </a:r>
            <a:r>
              <a:rPr lang="en-US" sz="2400" dirty="0" err="1">
                <a:latin typeface="Arial Rounded MT Bold" panose="020F0704030504030204" pitchFamily="34" charset="0"/>
              </a:rPr>
              <a:t>student_info</a:t>
            </a:r>
            <a:r>
              <a:rPr lang="en-US" sz="2400" dirty="0">
                <a:latin typeface="Arial Rounded MT Bold" panose="020F0704030504030204" pitchFamily="34" charset="0"/>
              </a:rPr>
              <a:t> (</a:t>
            </a:r>
            <a:r>
              <a:rPr lang="en-US" sz="2400" dirty="0" err="1">
                <a:latin typeface="Arial Rounded MT Bold" panose="020F0704030504030204" pitchFamily="34" charset="0"/>
              </a:rPr>
              <a:t>student_name</a:t>
            </a:r>
            <a:r>
              <a:rPr lang="en-US" sz="2400" dirty="0">
                <a:latin typeface="Arial Rounded MT Bold" panose="020F0704030504030204" pitchFamily="34" charset="0"/>
              </a:rPr>
              <a:t>, </a:t>
            </a:r>
            <a:r>
              <a:rPr lang="en-US" sz="2400" dirty="0" err="1">
                <a:latin typeface="Arial Rounded MT Bold" panose="020F0704030504030204" pitchFamily="34" charset="0"/>
              </a:rPr>
              <a:t>city_state</a:t>
            </a:r>
            <a:r>
              <a:rPr lang="en-US" sz="2400" dirty="0">
                <a:latin typeface="Arial Rounded MT Bold" panose="020F0704030504030204" pitchFamily="34" charset="0"/>
              </a:rPr>
              <a:t>);</a:t>
            </a:r>
          </a:p>
          <a:p>
            <a:endParaRPr lang="en-US" sz="2400" dirty="0">
              <a:effectLst/>
              <a:latin typeface="Arial Rounded MT Bold" panose="020F0704030504030204" pitchFamily="34" charset="0"/>
            </a:endParaRPr>
          </a:p>
          <a:p>
            <a:pPr marL="0" indent="0">
              <a:buNone/>
            </a:pPr>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87" y="5881670"/>
            <a:ext cx="6888342" cy="481029"/>
          </a:xfrm>
          <a:prstGeom prst="rect">
            <a:avLst/>
          </a:prstGeom>
        </p:spPr>
      </p:pic>
    </p:spTree>
    <p:extLst>
      <p:ext uri="{BB962C8B-B14F-4D97-AF65-F5344CB8AC3E}">
        <p14:creationId xmlns:p14="http://schemas.microsoft.com/office/powerpoint/2010/main" val="6023377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0"/>
            <a:ext cx="6000750" cy="1162050"/>
          </a:xfrm>
        </p:spPr>
        <p:txBody>
          <a:bodyPr>
            <a:normAutofit/>
          </a:bodyPr>
          <a:lstStyle/>
          <a:p>
            <a:r>
              <a:rPr lang="en-US" sz="4000" dirty="0" smtClean="0"/>
              <a:t>SQL DROP INDEX </a:t>
            </a:r>
            <a:endParaRPr lang="en-US" sz="4000" dirty="0"/>
          </a:p>
        </p:txBody>
      </p:sp>
      <p:sp>
        <p:nvSpPr>
          <p:cNvPr id="3" name="Content Placeholder 2"/>
          <p:cNvSpPr>
            <a:spLocks noGrp="1"/>
          </p:cNvSpPr>
          <p:nvPr>
            <p:ph idx="1"/>
          </p:nvPr>
        </p:nvSpPr>
        <p:spPr>
          <a:xfrm>
            <a:off x="285751" y="895350"/>
            <a:ext cx="11449049" cy="5543549"/>
          </a:xfrm>
        </p:spPr>
        <p:txBody>
          <a:bodyPr>
            <a:normAutofit/>
          </a:bodyPr>
          <a:lstStyle/>
          <a:p>
            <a:r>
              <a:rPr lang="en-US" sz="2400" dirty="0" smtClean="0">
                <a:latin typeface="Arial Rounded MT Bold" panose="020F0704030504030204" pitchFamily="34" charset="0"/>
              </a:rPr>
              <a:t>The drop index command is used to delete an index in a table.</a:t>
            </a:r>
          </a:p>
          <a:p>
            <a:endParaRPr lang="en-US" sz="2400" dirty="0">
              <a:latin typeface="Arial Rounded MT Bold" panose="020F0704030504030204" pitchFamily="34" charset="0"/>
            </a:endParaRPr>
          </a:p>
          <a:p>
            <a:r>
              <a:rPr lang="en-US" sz="2400" dirty="0">
                <a:latin typeface="Arial Rounded MT Bold" panose="020F0704030504030204" pitchFamily="34" charset="0"/>
              </a:rPr>
              <a:t>Syntax - ALTER TABLE </a:t>
            </a:r>
            <a:r>
              <a:rPr lang="en-US" sz="2400" dirty="0" err="1">
                <a:latin typeface="Arial Rounded MT Bold" panose="020F0704030504030204" pitchFamily="34" charset="0"/>
              </a:rPr>
              <a:t>table_nameDROP</a:t>
            </a:r>
            <a:r>
              <a:rPr lang="en-US" sz="2400" dirty="0">
                <a:latin typeface="Arial Rounded MT Bold" panose="020F0704030504030204" pitchFamily="34" charset="0"/>
              </a:rPr>
              <a:t> INDEX </a:t>
            </a:r>
            <a:r>
              <a:rPr lang="en-US" sz="2400" dirty="0" err="1">
                <a:latin typeface="Arial Rounded MT Bold" panose="020F0704030504030204" pitchFamily="34" charset="0"/>
              </a:rPr>
              <a:t>index_name</a:t>
            </a:r>
            <a:r>
              <a:rPr lang="en-US" sz="2400" dirty="0">
                <a:latin typeface="Arial Rounded MT Bold" panose="020F0704030504030204" pitchFamily="34" charset="0"/>
              </a:rPr>
              <a:t>;</a:t>
            </a:r>
            <a:endParaRPr lang="en-US" sz="2400" dirty="0" smtClean="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r>
              <a:rPr lang="en-US" sz="2400" dirty="0">
                <a:latin typeface="Arial Rounded MT Bold" panose="020F0704030504030204" pitchFamily="34" charset="0"/>
              </a:rPr>
              <a:t>Example - ALTER TABLE </a:t>
            </a:r>
            <a:r>
              <a:rPr lang="en-US" sz="2400" dirty="0" err="1" smtClean="0">
                <a:latin typeface="Arial Rounded MT Bold" panose="020F0704030504030204" pitchFamily="34" charset="0"/>
              </a:rPr>
              <a:t>student_info</a:t>
            </a:r>
            <a:r>
              <a:rPr lang="en-US" sz="2400" dirty="0" smtClean="0">
                <a:latin typeface="Arial Rounded MT Bold" panose="020F0704030504030204" pitchFamily="34" charset="0"/>
              </a:rPr>
              <a:t> DROP </a:t>
            </a:r>
            <a:r>
              <a:rPr lang="en-US" sz="2400" dirty="0">
                <a:latin typeface="Arial Rounded MT Bold" panose="020F0704030504030204" pitchFamily="34" charset="0"/>
              </a:rPr>
              <a:t>INDEX </a:t>
            </a:r>
            <a:r>
              <a:rPr lang="en-US" sz="2400" dirty="0" err="1">
                <a:latin typeface="Arial Rounded MT Bold" panose="020F0704030504030204" pitchFamily="34" charset="0"/>
              </a:rPr>
              <a:t>student_details</a:t>
            </a:r>
            <a:r>
              <a:rPr lang="en-US" sz="2400" dirty="0" smtClean="0">
                <a:latin typeface="Arial Rounded MT Bold" panose="020F0704030504030204" pitchFamily="34" charset="0"/>
              </a:rPr>
              <a:t>;</a:t>
            </a: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a:latin typeface="Arial Rounded MT Bold" panose="020F0704030504030204" pitchFamily="34" charset="0"/>
            </a:endParaRPr>
          </a:p>
          <a:p>
            <a:endParaRPr lang="en-US" sz="2400" dirty="0" smtClean="0">
              <a:latin typeface="Arial Rounded MT Bold" panose="020F0704030504030204" pitchFamily="34" charset="0"/>
            </a:endParaRPr>
          </a:p>
          <a:p>
            <a:endParaRPr lang="en-US" sz="2400"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393" y="3167026"/>
            <a:ext cx="2067213" cy="52394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28" y="4633876"/>
            <a:ext cx="4190365" cy="1062074"/>
          </a:xfrm>
          <a:prstGeom prst="rect">
            <a:avLst/>
          </a:prstGeom>
        </p:spPr>
      </p:pic>
    </p:spTree>
    <p:extLst>
      <p:ext uri="{BB962C8B-B14F-4D97-AF65-F5344CB8AC3E}">
        <p14:creationId xmlns:p14="http://schemas.microsoft.com/office/powerpoint/2010/main" val="3408658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0840" y="2504303"/>
            <a:ext cx="9905998" cy="1905000"/>
          </a:xfrm>
        </p:spPr>
        <p:txBody>
          <a:bodyPr>
            <a:normAutofit/>
          </a:bodyPr>
          <a:lstStyle/>
          <a:p>
            <a:pPr algn="ctr"/>
            <a:r>
              <a:rPr lang="en-US" sz="5000" dirty="0" smtClean="0"/>
              <a:t>14  SQL </a:t>
            </a:r>
            <a:r>
              <a:rPr lang="en-US" sz="5000" dirty="0"/>
              <a:t>PROCEDURES</a:t>
            </a:r>
          </a:p>
        </p:txBody>
      </p:sp>
    </p:spTree>
    <p:extLst>
      <p:ext uri="{BB962C8B-B14F-4D97-AF65-F5344CB8AC3E}">
        <p14:creationId xmlns:p14="http://schemas.microsoft.com/office/powerpoint/2010/main" val="1784333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2" y="1314450"/>
            <a:ext cx="11488737" cy="5124449"/>
          </a:xfrm>
        </p:spPr>
        <p:txBody>
          <a:bodyPr>
            <a:normAutofit/>
          </a:bodyPr>
          <a:lstStyle/>
          <a:p>
            <a:pPr>
              <a:lnSpc>
                <a:spcPct val="200000"/>
              </a:lnSpc>
            </a:pPr>
            <a:r>
              <a:rPr lang="en-US" sz="2400" dirty="0" smtClean="0">
                <a:latin typeface="Arial Rounded MT Bold" panose="020F0704030504030204" pitchFamily="34" charset="0"/>
              </a:rPr>
              <a:t>A </a:t>
            </a:r>
            <a:r>
              <a:rPr lang="en-US" sz="2400" dirty="0" smtClean="0">
                <a:solidFill>
                  <a:schemeClr val="accent5">
                    <a:lumMod val="60000"/>
                    <a:lumOff val="40000"/>
                  </a:schemeClr>
                </a:solidFill>
                <a:latin typeface="Arial Rounded MT Bold" panose="020F0704030504030204" pitchFamily="34" charset="0"/>
              </a:rPr>
              <a:t>PROCEDURES</a:t>
            </a:r>
            <a:r>
              <a:rPr lang="en-US" sz="2400" dirty="0" smtClean="0">
                <a:latin typeface="Arial Rounded MT Bold" panose="020F0704030504030204" pitchFamily="34" charset="0"/>
              </a:rPr>
              <a:t> also called as </a:t>
            </a:r>
            <a:r>
              <a:rPr lang="en-US" sz="2400" dirty="0" smtClean="0">
                <a:solidFill>
                  <a:schemeClr val="accent5">
                    <a:lumMod val="60000"/>
                    <a:lumOff val="40000"/>
                  </a:schemeClr>
                </a:solidFill>
                <a:latin typeface="Arial Rounded MT Bold" panose="020F0704030504030204" pitchFamily="34" charset="0"/>
              </a:rPr>
              <a:t>stored procedures </a:t>
            </a:r>
            <a:r>
              <a:rPr lang="en-US" sz="2400" b="1" dirty="0">
                <a:effectLst/>
                <a:latin typeface="Arial Rounded MT Bold" panose="020F0704030504030204" pitchFamily="34" charset="0"/>
              </a:rPr>
              <a:t>is a prepared SQL code that you can save, so the code can be reused over and over again</a:t>
            </a:r>
            <a:r>
              <a:rPr lang="en-US" sz="2400" b="1" dirty="0" smtClean="0">
                <a:effectLst/>
                <a:latin typeface="Arial Rounded MT Bold" panose="020F0704030504030204" pitchFamily="34" charset="0"/>
              </a:rPr>
              <a:t>.</a:t>
            </a:r>
          </a:p>
          <a:p>
            <a:pPr>
              <a:lnSpc>
                <a:spcPct val="200000"/>
              </a:lnSpc>
            </a:pPr>
            <a:r>
              <a:rPr lang="en-US" sz="2400" dirty="0">
                <a:effectLst/>
                <a:latin typeface="Arial Rounded MT Bold" panose="020F0704030504030204" pitchFamily="34" charset="0"/>
              </a:rPr>
              <a:t>So if you have an SQL query that you write over and over again, save it as a stored procedure, and then just call it to execute it</a:t>
            </a:r>
            <a:r>
              <a:rPr lang="en-US" sz="2400" dirty="0" smtClean="0">
                <a:effectLst/>
                <a:latin typeface="Arial Rounded MT Bold" panose="020F0704030504030204" pitchFamily="34" charset="0"/>
              </a:rPr>
              <a:t>.</a:t>
            </a:r>
          </a:p>
          <a:p>
            <a:pPr>
              <a:lnSpc>
                <a:spcPct val="200000"/>
              </a:lnSpc>
            </a:pPr>
            <a:r>
              <a:rPr lang="en-US" sz="2400" dirty="0">
                <a:effectLst/>
                <a:latin typeface="Arial Rounded MT Bold" panose="020F0704030504030204" pitchFamily="34" charset="0"/>
              </a:rPr>
              <a:t>You can also pass parameters to a stored procedure, so that the stored procedure can act based on the parameter value(s) that is passed</a:t>
            </a:r>
            <a:r>
              <a:rPr lang="en-US" sz="2400" dirty="0" smtClean="0">
                <a:effectLst/>
                <a:latin typeface="Arial Rounded MT Bold" panose="020F0704030504030204" pitchFamily="34" charset="0"/>
              </a:rPr>
              <a:t>.</a:t>
            </a:r>
          </a:p>
          <a:p>
            <a:pPr>
              <a:lnSpc>
                <a:spcPct val="150000"/>
              </a:lnSpc>
            </a:pPr>
            <a:endParaRPr lang="en-US" sz="2400" dirty="0">
              <a:latin typeface="Arial Rounded MT Bold" panose="020F0704030504030204" pitchFamily="34" charset="0"/>
            </a:endParaRPr>
          </a:p>
        </p:txBody>
      </p:sp>
      <p:sp>
        <p:nvSpPr>
          <p:cNvPr id="4" name="Title 3"/>
          <p:cNvSpPr>
            <a:spLocks noGrp="1"/>
          </p:cNvSpPr>
          <p:nvPr>
            <p:ph type="title"/>
          </p:nvPr>
        </p:nvSpPr>
        <p:spPr>
          <a:xfrm>
            <a:off x="11001691" y="609600"/>
            <a:ext cx="45719" cy="1905000"/>
          </a:xfrm>
        </p:spPr>
        <p:txBody>
          <a:bodyPr/>
          <a:lstStyle/>
          <a:p>
            <a:r>
              <a:rPr lang="en-US" dirty="0" smtClean="0"/>
              <a:t>.</a:t>
            </a:r>
            <a:endParaRPr lang="en-US" dirty="0"/>
          </a:p>
        </p:txBody>
      </p:sp>
    </p:spTree>
    <p:extLst>
      <p:ext uri="{BB962C8B-B14F-4D97-AF65-F5344CB8AC3E}">
        <p14:creationId xmlns:p14="http://schemas.microsoft.com/office/powerpoint/2010/main" val="7541582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13" y="266700"/>
            <a:ext cx="6173787" cy="781050"/>
          </a:xfrm>
        </p:spPr>
        <p:txBody>
          <a:bodyPr/>
          <a:lstStyle/>
          <a:p>
            <a:r>
              <a:rPr lang="en-US" dirty="0" smtClean="0"/>
              <a:t>STORED procedure syntax </a:t>
            </a:r>
            <a:endParaRPr lang="en-US" dirty="0"/>
          </a:p>
        </p:txBody>
      </p:sp>
      <p:sp>
        <p:nvSpPr>
          <p:cNvPr id="3" name="Content Placeholder 2"/>
          <p:cNvSpPr>
            <a:spLocks noGrp="1"/>
          </p:cNvSpPr>
          <p:nvPr>
            <p:ph idx="1"/>
          </p:nvPr>
        </p:nvSpPr>
        <p:spPr>
          <a:xfrm>
            <a:off x="417512" y="1276350"/>
            <a:ext cx="11526837" cy="5295899"/>
          </a:xfrm>
        </p:spPr>
        <p:txBody>
          <a:bodyPr>
            <a:normAutofit/>
          </a:bodyPr>
          <a:lstStyle/>
          <a:p>
            <a:pPr marL="0" indent="0">
              <a:lnSpc>
                <a:spcPct val="150000"/>
              </a:lnSpc>
              <a:buNone/>
            </a:pPr>
            <a:r>
              <a:rPr lang="en-US" sz="2400" dirty="0" smtClean="0">
                <a:effectLst/>
                <a:latin typeface="Arial Rounded MT Bold" panose="020F0704030504030204" pitchFamily="34" charset="0"/>
              </a:rPr>
              <a:t>    SYNTAX -    CREATE</a:t>
            </a:r>
            <a:r>
              <a:rPr lang="en-US" sz="2400" dirty="0">
                <a:effectLst/>
                <a:latin typeface="Arial Rounded MT Bold" panose="020F0704030504030204" pitchFamily="34" charset="0"/>
              </a:rPr>
              <a:t> PROCEDURE </a:t>
            </a:r>
            <a:r>
              <a:rPr lang="en-US" sz="2400" dirty="0" err="1">
                <a:effectLst/>
                <a:latin typeface="Arial Rounded MT Bold" panose="020F0704030504030204" pitchFamily="34" charset="0"/>
              </a:rPr>
              <a:t>procedure_name</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t>
            </a:r>
            <a:r>
              <a:rPr lang="en-US" sz="2400" dirty="0" smtClean="0">
                <a:effectLst/>
                <a:latin typeface="Arial Rounded MT Bold" panose="020F0704030504030204" pitchFamily="34" charset="0"/>
              </a:rPr>
              <a:t>AS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t>
            </a:r>
            <a:r>
              <a:rPr lang="en-US" sz="2400" dirty="0" err="1" smtClean="0">
                <a:effectLst/>
                <a:latin typeface="Arial Rounded MT Bold" panose="020F0704030504030204" pitchFamily="34" charset="0"/>
              </a:rPr>
              <a:t>sql_statement</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t>
            </a:r>
            <a:r>
              <a:rPr lang="en-US" sz="2400" dirty="0" smtClean="0">
                <a:effectLst/>
                <a:latin typeface="Arial Rounded MT Bold" panose="020F0704030504030204" pitchFamily="34" charset="0"/>
              </a:rPr>
              <a:t>GO;</a:t>
            </a:r>
          </a:p>
          <a:p>
            <a:pPr>
              <a:lnSpc>
                <a:spcPct val="150000"/>
              </a:lnSpc>
            </a:pPr>
            <a:r>
              <a:rPr lang="en-US" sz="2400" dirty="0" smtClean="0">
                <a:effectLst/>
                <a:latin typeface="Arial Rounded MT Bold" panose="020F0704030504030204" pitchFamily="34" charset="0"/>
              </a:rPr>
              <a:t>EXAMPLE -  </a:t>
            </a:r>
            <a:r>
              <a:rPr lang="en-US" sz="2400" dirty="0">
                <a:effectLst/>
                <a:latin typeface="Arial Rounded MT Bold" panose="020F0704030504030204" pitchFamily="34" charset="0"/>
              </a:rPr>
              <a:t>CREATE PROCEDURE </a:t>
            </a:r>
            <a:r>
              <a:rPr lang="en-US" sz="2400" dirty="0" err="1">
                <a:effectLst/>
                <a:latin typeface="Arial Rounded MT Bold" panose="020F0704030504030204" pitchFamily="34" charset="0"/>
              </a:rPr>
              <a:t>SelectAllCustomers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AS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SELECT * FROM Customers</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GO;</a:t>
            </a:r>
          </a:p>
        </p:txBody>
      </p:sp>
    </p:spTree>
    <p:extLst>
      <p:ext uri="{BB962C8B-B14F-4D97-AF65-F5344CB8AC3E}">
        <p14:creationId xmlns:p14="http://schemas.microsoft.com/office/powerpoint/2010/main" val="39607288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3" y="342900"/>
            <a:ext cx="9774237" cy="457200"/>
          </a:xfrm>
        </p:spPr>
        <p:txBody>
          <a:bodyPr>
            <a:noAutofit/>
          </a:bodyPr>
          <a:lstStyle/>
          <a:p>
            <a:r>
              <a:rPr lang="en-US" sz="4000" dirty="0" smtClean="0"/>
              <a:t>Stored procedure example</a:t>
            </a:r>
            <a:endParaRPr lang="en-US" sz="4000" dirty="0"/>
          </a:p>
        </p:txBody>
      </p:sp>
      <p:sp>
        <p:nvSpPr>
          <p:cNvPr id="3" name="Content Placeholder 2"/>
          <p:cNvSpPr>
            <a:spLocks noGrp="1"/>
          </p:cNvSpPr>
          <p:nvPr>
            <p:ph idx="1"/>
          </p:nvPr>
        </p:nvSpPr>
        <p:spPr>
          <a:xfrm>
            <a:off x="360362" y="1162050"/>
            <a:ext cx="11374437" cy="5276849"/>
          </a:xfrm>
        </p:spPr>
        <p:txBody>
          <a:bodyPr/>
          <a:lstStyle/>
          <a:p>
            <a:pPr>
              <a:lnSpc>
                <a:spcPct val="150000"/>
              </a:lnSpc>
            </a:pPr>
            <a:r>
              <a:rPr lang="en-US" sz="2500" dirty="0" smtClean="0">
                <a:effectLst/>
                <a:latin typeface="Arial Rounded MT Bold" panose="020F0704030504030204" pitchFamily="34" charset="0"/>
              </a:rPr>
              <a:t>To </a:t>
            </a:r>
            <a:r>
              <a:rPr lang="en-US" sz="2500" dirty="0">
                <a:effectLst/>
                <a:latin typeface="Arial Rounded MT Bold" panose="020F0704030504030204" pitchFamily="34" charset="0"/>
              </a:rPr>
              <a:t>Execute the stored procedure above as follows</a:t>
            </a:r>
            <a:r>
              <a:rPr lang="en-US" sz="2500" dirty="0" smtClean="0">
                <a:effectLst/>
                <a:latin typeface="Arial Rounded MT Bold" panose="020F0704030504030204" pitchFamily="34" charset="0"/>
              </a:rPr>
              <a:t>: </a:t>
            </a:r>
            <a:r>
              <a:rPr lang="en-US" sz="2500" dirty="0">
                <a:effectLst/>
                <a:latin typeface="Arial Rounded MT Bold" panose="020F0704030504030204" pitchFamily="34" charset="0"/>
              </a:rPr>
              <a:t>EXEC </a:t>
            </a:r>
            <a:r>
              <a:rPr lang="en-US" sz="2500" dirty="0" err="1">
                <a:effectLst/>
                <a:latin typeface="Arial Rounded MT Bold" panose="020F0704030504030204" pitchFamily="34" charset="0"/>
              </a:rPr>
              <a:t>SelectAllCustomers</a:t>
            </a:r>
            <a:r>
              <a:rPr lang="en-US" sz="2500" dirty="0">
                <a:effectLst/>
                <a:latin typeface="Arial Rounded MT Bold" panose="020F0704030504030204" pitchFamily="34" charset="0"/>
              </a:rPr>
              <a:t>;</a:t>
            </a:r>
          </a:p>
          <a:p>
            <a:endParaRPr lang="en-US" dirty="0"/>
          </a:p>
        </p:txBody>
      </p:sp>
    </p:spTree>
    <p:extLst>
      <p:ext uri="{BB962C8B-B14F-4D97-AF65-F5344CB8AC3E}">
        <p14:creationId xmlns:p14="http://schemas.microsoft.com/office/powerpoint/2010/main" val="4271615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0354" y="2734962"/>
            <a:ext cx="9905998" cy="1905000"/>
          </a:xfrm>
        </p:spPr>
        <p:txBody>
          <a:bodyPr/>
          <a:lstStyle/>
          <a:p>
            <a:r>
              <a:rPr lang="en-US" sz="5000" dirty="0" smtClean="0"/>
              <a:t> 03  </a:t>
            </a:r>
            <a:r>
              <a:rPr lang="en-US" sz="5000" dirty="0"/>
              <a:t>Introduction to RDBMS</a:t>
            </a:r>
            <a:r>
              <a:rPr lang="en-US" dirty="0">
                <a:latin typeface="Arial Rounded MT Bold" panose="020F0704030504030204" pitchFamily="34" charset="0"/>
              </a:rPr>
              <a:t/>
            </a:r>
            <a:br>
              <a:rPr lang="en-US" dirty="0">
                <a:latin typeface="Arial Rounded MT Bold" panose="020F0704030504030204" pitchFamily="34" charset="0"/>
              </a:rPr>
            </a:br>
            <a:endParaRPr lang="en-US" dirty="0"/>
          </a:p>
        </p:txBody>
      </p:sp>
    </p:spTree>
    <p:extLst>
      <p:ext uri="{BB962C8B-B14F-4D97-AF65-F5344CB8AC3E}">
        <p14:creationId xmlns:p14="http://schemas.microsoft.com/office/powerpoint/2010/main" val="116841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8041" y="2500184"/>
            <a:ext cx="9905998" cy="1905000"/>
          </a:xfrm>
        </p:spPr>
        <p:txBody>
          <a:bodyPr>
            <a:normAutofit/>
          </a:bodyPr>
          <a:lstStyle/>
          <a:p>
            <a:pPr algn="ctr"/>
            <a:r>
              <a:rPr lang="en-US" sz="5000" dirty="0" smtClean="0"/>
              <a:t>15   SQL </a:t>
            </a:r>
            <a:r>
              <a:rPr lang="en-US" sz="5000" dirty="0"/>
              <a:t>TRIGGERS</a:t>
            </a:r>
          </a:p>
        </p:txBody>
      </p:sp>
    </p:spTree>
    <p:extLst>
      <p:ext uri="{BB962C8B-B14F-4D97-AF65-F5344CB8AC3E}">
        <p14:creationId xmlns:p14="http://schemas.microsoft.com/office/powerpoint/2010/main" val="22976444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6250" y="141588"/>
            <a:ext cx="248165" cy="426823"/>
          </a:xfrm>
        </p:spPr>
        <p:txBody>
          <a:bodyPr>
            <a:normAutofit fontScale="90000"/>
          </a:bodyPr>
          <a:lstStyle/>
          <a:p>
            <a:r>
              <a:rPr lang="en-US" sz="4000" dirty="0"/>
              <a:t>.</a:t>
            </a:r>
          </a:p>
        </p:txBody>
      </p:sp>
      <p:sp>
        <p:nvSpPr>
          <p:cNvPr id="3" name="Content Placeholder 2"/>
          <p:cNvSpPr>
            <a:spLocks noGrp="1"/>
          </p:cNvSpPr>
          <p:nvPr>
            <p:ph idx="1"/>
          </p:nvPr>
        </p:nvSpPr>
        <p:spPr>
          <a:xfrm>
            <a:off x="361950" y="1066800"/>
            <a:ext cx="11544300" cy="5353049"/>
          </a:xfrm>
        </p:spPr>
        <p:txBody>
          <a:bodyPr>
            <a:noAutofit/>
          </a:bodyPr>
          <a:lstStyle/>
          <a:p>
            <a:r>
              <a:rPr lang="en-US" sz="2400" b="1" dirty="0">
                <a:solidFill>
                  <a:schemeClr val="accent5">
                    <a:lumMod val="60000"/>
                    <a:lumOff val="40000"/>
                  </a:schemeClr>
                </a:solidFill>
                <a:effectLst/>
                <a:latin typeface="Arial Rounded MT Bold" panose="020F0704030504030204" pitchFamily="34" charset="0"/>
              </a:rPr>
              <a:t>Trigger</a:t>
            </a:r>
            <a:r>
              <a:rPr lang="en-US" sz="2400" dirty="0">
                <a:effectLst/>
                <a:latin typeface="Arial Rounded MT Bold" panose="020F0704030504030204" pitchFamily="34" charset="0"/>
              </a:rPr>
              <a:t> is a statement that a system executes automatically when there is any modification to the database. In a trigger, we first specify when the trigger is to be executed and then the action to be performed when the trigger executes. Triggers are used to specify certain integrity constraints and referential constraints that cannot be specified using the constraint mechanism of SQL. </a:t>
            </a:r>
            <a:endParaRPr lang="en-US" sz="2400" dirty="0" smtClean="0">
              <a:effectLst/>
              <a:latin typeface="Arial Rounded MT Bold" panose="020F0704030504030204" pitchFamily="34" charset="0"/>
            </a:endParaRPr>
          </a:p>
          <a:p>
            <a:endParaRPr lang="en-US" sz="2400" dirty="0">
              <a:effectLst/>
              <a:latin typeface="Arial Rounded MT Bold" panose="020F0704030504030204" pitchFamily="34" charset="0"/>
            </a:endParaRPr>
          </a:p>
          <a:p>
            <a:r>
              <a:rPr lang="en-US" sz="2400" b="1" dirty="0">
                <a:solidFill>
                  <a:schemeClr val="accent5">
                    <a:lumMod val="60000"/>
                    <a:lumOff val="40000"/>
                  </a:schemeClr>
                </a:solidFill>
                <a:effectLst/>
                <a:latin typeface="Arial Rounded MT Bold" panose="020F0704030504030204" pitchFamily="34" charset="0"/>
              </a:rPr>
              <a:t>Example</a:t>
            </a:r>
            <a:r>
              <a:rPr lang="en-US" sz="2400" b="1" dirty="0">
                <a:effectLst/>
                <a:latin typeface="Arial Rounded MT Bold" panose="020F0704030504030204" pitchFamily="34" charset="0"/>
              </a:rPr>
              <a:t> –</a:t>
            </a:r>
            <a:r>
              <a:rPr lang="en-US" sz="2400" dirty="0">
                <a:effectLst/>
                <a:latin typeface="Arial Rounded MT Bold" panose="020F0704030504030204" pitchFamily="34" charset="0"/>
              </a:rPr>
              <a:t> </a:t>
            </a: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a:effectLst/>
                <a:latin typeface="Arial Rounded MT Bold" panose="020F0704030504030204" pitchFamily="34" charset="0"/>
              </a:rPr>
              <a:t>Suppose, we are adding a tuple to the ‘Donors’ table that is some person has donated blood. So, we can design a trigger that will automatically add the value of donated blood to the ‘</a:t>
            </a:r>
            <a:r>
              <a:rPr lang="en-US" sz="2400" dirty="0" err="1">
                <a:effectLst/>
                <a:latin typeface="Arial Rounded MT Bold" panose="020F0704030504030204" pitchFamily="34" charset="0"/>
              </a:rPr>
              <a:t>Blood_record</a:t>
            </a:r>
            <a:r>
              <a:rPr lang="en-US" sz="2400" dirty="0">
                <a:effectLst/>
                <a:latin typeface="Arial Rounded MT Bold" panose="020F0704030504030204" pitchFamily="34" charset="0"/>
              </a:rPr>
              <a:t>’ table. </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3943757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9314" y="419100"/>
            <a:ext cx="8676222" cy="762001"/>
          </a:xfrm>
        </p:spPr>
        <p:txBody>
          <a:bodyPr>
            <a:noAutofit/>
          </a:bodyPr>
          <a:lstStyle/>
          <a:p>
            <a:r>
              <a:rPr lang="en-US" sz="4500" dirty="0">
                <a:effectLst/>
              </a:rPr>
              <a:t>Types of Triggers </a:t>
            </a:r>
            <a:endParaRPr lang="en-US" sz="4500" dirty="0"/>
          </a:p>
        </p:txBody>
      </p:sp>
      <p:sp>
        <p:nvSpPr>
          <p:cNvPr id="19" name="Subtitle 18"/>
          <p:cNvSpPr>
            <a:spLocks noGrp="1"/>
          </p:cNvSpPr>
          <p:nvPr>
            <p:ph type="subTitle" idx="1"/>
          </p:nvPr>
        </p:nvSpPr>
        <p:spPr>
          <a:xfrm>
            <a:off x="285750" y="2590800"/>
            <a:ext cx="11563350" cy="2114550"/>
          </a:xfrm>
        </p:spPr>
        <p:txBody>
          <a:bodyPr>
            <a:normAutofit/>
          </a:bodyPr>
          <a:lstStyle/>
          <a:p>
            <a:r>
              <a:rPr lang="en-US" sz="3500" dirty="0" smtClean="0"/>
              <a:t>AFTER INSERT | AFTER UPDATE | AFTER DELETE | </a:t>
            </a:r>
          </a:p>
          <a:p>
            <a:endParaRPr lang="en-US" sz="3500" dirty="0"/>
          </a:p>
          <a:p>
            <a:r>
              <a:rPr lang="en-US" sz="3500" dirty="0" smtClean="0"/>
              <a:t>BEFORE INSERT | BEFORE UPDATE | BEFORE DELETE</a:t>
            </a:r>
            <a:endParaRPr lang="en-US" sz="3500" dirty="0"/>
          </a:p>
        </p:txBody>
      </p:sp>
    </p:spTree>
    <p:extLst>
      <p:ext uri="{BB962C8B-B14F-4D97-AF65-F5344CB8AC3E}">
        <p14:creationId xmlns:p14="http://schemas.microsoft.com/office/powerpoint/2010/main" val="2786036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9848849" cy="1104900"/>
          </a:xfrm>
        </p:spPr>
        <p:txBody>
          <a:bodyPr>
            <a:normAutofit/>
          </a:bodyPr>
          <a:lstStyle/>
          <a:p>
            <a:r>
              <a:rPr lang="en-US" sz="2500" dirty="0">
                <a:effectLst/>
                <a:latin typeface="Arial Rounded MT Bold" panose="020F0704030504030204" pitchFamily="34" charset="0"/>
              </a:rPr>
              <a:t>We can define 6 types of triggers for each table: </a:t>
            </a:r>
            <a:endParaRPr lang="en-US" sz="2500" dirty="0">
              <a:latin typeface="Arial Rounded MT Bold" panose="020F0704030504030204" pitchFamily="34" charset="0"/>
            </a:endParaRPr>
          </a:p>
        </p:txBody>
      </p:sp>
      <p:sp>
        <p:nvSpPr>
          <p:cNvPr id="3" name="Content Placeholder 2"/>
          <p:cNvSpPr>
            <a:spLocks noGrp="1"/>
          </p:cNvSpPr>
          <p:nvPr>
            <p:ph idx="1"/>
          </p:nvPr>
        </p:nvSpPr>
        <p:spPr>
          <a:xfrm>
            <a:off x="323850" y="1181101"/>
            <a:ext cx="11582399" cy="5676899"/>
          </a:xfrm>
        </p:spPr>
        <p:txBody>
          <a:bodyPr>
            <a:normAutofit fontScale="85000" lnSpcReduction="20000"/>
          </a:bodyPr>
          <a:lstStyle/>
          <a:p>
            <a:pPr fontAlgn="base">
              <a:lnSpc>
                <a:spcPct val="150000"/>
              </a:lnSpc>
            </a:pPr>
            <a:r>
              <a:rPr lang="en-US" sz="2300" b="1" dirty="0">
                <a:effectLst/>
                <a:latin typeface="Arial Rounded MT Bold" panose="020F0704030504030204" pitchFamily="34" charset="0"/>
              </a:rPr>
              <a:t>AFTER INSERT</a:t>
            </a:r>
            <a:r>
              <a:rPr lang="en-US" sz="2300" dirty="0">
                <a:effectLst/>
                <a:latin typeface="Arial Rounded MT Bold" panose="020F0704030504030204" pitchFamily="34" charset="0"/>
              </a:rPr>
              <a:t> activated after data is inserted into the table. </a:t>
            </a:r>
            <a:br>
              <a:rPr lang="en-US" sz="2300" dirty="0">
                <a:effectLst/>
                <a:latin typeface="Arial Rounded MT Bold" panose="020F0704030504030204" pitchFamily="34" charset="0"/>
              </a:rPr>
            </a:br>
            <a:r>
              <a:rPr lang="en-US" sz="2300" dirty="0">
                <a:effectLst/>
                <a:latin typeface="Arial Rounded MT Bold" panose="020F0704030504030204" pitchFamily="34" charset="0"/>
              </a:rPr>
              <a:t> </a:t>
            </a:r>
          </a:p>
          <a:p>
            <a:pPr fontAlgn="base">
              <a:lnSpc>
                <a:spcPct val="150000"/>
              </a:lnSpc>
            </a:pPr>
            <a:r>
              <a:rPr lang="en-US" sz="2300" b="1" dirty="0">
                <a:effectLst/>
                <a:latin typeface="Arial Rounded MT Bold" panose="020F0704030504030204" pitchFamily="34" charset="0"/>
              </a:rPr>
              <a:t>AFTER UPDATE:</a:t>
            </a:r>
            <a:r>
              <a:rPr lang="en-US" sz="2300" dirty="0">
                <a:effectLst/>
                <a:latin typeface="Arial Rounded MT Bold" panose="020F0704030504030204" pitchFamily="34" charset="0"/>
              </a:rPr>
              <a:t> activated after data in the table is modified. </a:t>
            </a:r>
            <a:br>
              <a:rPr lang="en-US" sz="2300" dirty="0">
                <a:effectLst/>
                <a:latin typeface="Arial Rounded MT Bold" panose="020F0704030504030204" pitchFamily="34" charset="0"/>
              </a:rPr>
            </a:br>
            <a:r>
              <a:rPr lang="en-US" sz="2300" dirty="0">
                <a:effectLst/>
                <a:latin typeface="Arial Rounded MT Bold" panose="020F0704030504030204" pitchFamily="34" charset="0"/>
              </a:rPr>
              <a:t> </a:t>
            </a:r>
          </a:p>
          <a:p>
            <a:pPr fontAlgn="base">
              <a:lnSpc>
                <a:spcPct val="150000"/>
              </a:lnSpc>
            </a:pPr>
            <a:r>
              <a:rPr lang="en-US" sz="2300" b="1" dirty="0">
                <a:effectLst/>
                <a:latin typeface="Arial Rounded MT Bold" panose="020F0704030504030204" pitchFamily="34" charset="0"/>
              </a:rPr>
              <a:t>AFTER DELETE:</a:t>
            </a:r>
            <a:r>
              <a:rPr lang="en-US" sz="2300" dirty="0">
                <a:effectLst/>
                <a:latin typeface="Arial Rounded MT Bold" panose="020F0704030504030204" pitchFamily="34" charset="0"/>
              </a:rPr>
              <a:t> activated after data is deleted/removed from the table. </a:t>
            </a:r>
            <a:br>
              <a:rPr lang="en-US" sz="2300" dirty="0">
                <a:effectLst/>
                <a:latin typeface="Arial Rounded MT Bold" panose="020F0704030504030204" pitchFamily="34" charset="0"/>
              </a:rPr>
            </a:br>
            <a:r>
              <a:rPr lang="en-US" sz="2300" dirty="0">
                <a:effectLst/>
                <a:latin typeface="Arial Rounded MT Bold" panose="020F0704030504030204" pitchFamily="34" charset="0"/>
              </a:rPr>
              <a:t> </a:t>
            </a:r>
          </a:p>
          <a:p>
            <a:pPr fontAlgn="base">
              <a:lnSpc>
                <a:spcPct val="150000"/>
              </a:lnSpc>
            </a:pPr>
            <a:r>
              <a:rPr lang="en-US" sz="2300" b="1" dirty="0">
                <a:effectLst/>
                <a:latin typeface="Arial Rounded MT Bold" panose="020F0704030504030204" pitchFamily="34" charset="0"/>
              </a:rPr>
              <a:t>BEFORE INSERT:</a:t>
            </a:r>
            <a:r>
              <a:rPr lang="en-US" sz="2300" dirty="0">
                <a:effectLst/>
                <a:latin typeface="Arial Rounded MT Bold" panose="020F0704030504030204" pitchFamily="34" charset="0"/>
              </a:rPr>
              <a:t> activated before data is inserted into the table. </a:t>
            </a:r>
            <a:br>
              <a:rPr lang="en-US" sz="2300" dirty="0">
                <a:effectLst/>
                <a:latin typeface="Arial Rounded MT Bold" panose="020F0704030504030204" pitchFamily="34" charset="0"/>
              </a:rPr>
            </a:br>
            <a:r>
              <a:rPr lang="en-US" sz="2300" dirty="0">
                <a:effectLst/>
                <a:latin typeface="Arial Rounded MT Bold" panose="020F0704030504030204" pitchFamily="34" charset="0"/>
              </a:rPr>
              <a:t> </a:t>
            </a:r>
          </a:p>
          <a:p>
            <a:pPr fontAlgn="base">
              <a:lnSpc>
                <a:spcPct val="150000"/>
              </a:lnSpc>
            </a:pPr>
            <a:r>
              <a:rPr lang="en-US" sz="2300" b="1" dirty="0">
                <a:effectLst/>
                <a:latin typeface="Arial Rounded MT Bold" panose="020F0704030504030204" pitchFamily="34" charset="0"/>
              </a:rPr>
              <a:t>BEFORE UPDATE:</a:t>
            </a:r>
            <a:r>
              <a:rPr lang="en-US" sz="2300" dirty="0">
                <a:effectLst/>
                <a:latin typeface="Arial Rounded MT Bold" panose="020F0704030504030204" pitchFamily="34" charset="0"/>
              </a:rPr>
              <a:t> activated before data in the table is modified. </a:t>
            </a:r>
            <a:br>
              <a:rPr lang="en-US" sz="2300" dirty="0">
                <a:effectLst/>
                <a:latin typeface="Arial Rounded MT Bold" panose="020F0704030504030204" pitchFamily="34" charset="0"/>
              </a:rPr>
            </a:br>
            <a:r>
              <a:rPr lang="en-US" sz="2300" dirty="0">
                <a:effectLst/>
                <a:latin typeface="Arial Rounded MT Bold" panose="020F0704030504030204" pitchFamily="34" charset="0"/>
              </a:rPr>
              <a:t> </a:t>
            </a:r>
          </a:p>
          <a:p>
            <a:pPr fontAlgn="base">
              <a:lnSpc>
                <a:spcPct val="150000"/>
              </a:lnSpc>
            </a:pPr>
            <a:r>
              <a:rPr lang="en-US" sz="2300" b="1" dirty="0">
                <a:effectLst/>
                <a:latin typeface="Arial Rounded MT Bold" panose="020F0704030504030204" pitchFamily="34" charset="0"/>
              </a:rPr>
              <a:t>BEFORE DELETE:</a:t>
            </a:r>
            <a:r>
              <a:rPr lang="en-US" sz="2300" dirty="0">
                <a:effectLst/>
                <a:latin typeface="Arial Rounded MT Bold" panose="020F0704030504030204" pitchFamily="34" charset="0"/>
              </a:rPr>
              <a:t> activated before data is deleted/removed from the table</a:t>
            </a:r>
            <a:r>
              <a:rPr lang="en-US" sz="2300" dirty="0">
                <a:effectLst/>
              </a:rPr>
              <a:t>. </a:t>
            </a:r>
            <a:r>
              <a:rPr lang="en-US" sz="2500" dirty="0">
                <a:effectLst/>
              </a:rPr>
              <a:t/>
            </a:r>
            <a:br>
              <a:rPr lang="en-US" sz="2500" dirty="0">
                <a:effectLst/>
              </a:rPr>
            </a:br>
            <a:r>
              <a:rPr lang="en-US" sz="2500" dirty="0">
                <a:effectLst/>
              </a:rPr>
              <a:t> </a:t>
            </a:r>
          </a:p>
          <a:p>
            <a:endParaRPr lang="en-US" dirty="0"/>
          </a:p>
        </p:txBody>
      </p:sp>
    </p:spTree>
    <p:extLst>
      <p:ext uri="{BB962C8B-B14F-4D97-AF65-F5344CB8AC3E}">
        <p14:creationId xmlns:p14="http://schemas.microsoft.com/office/powerpoint/2010/main" val="16897470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33350"/>
            <a:ext cx="12325350" cy="6438900"/>
          </a:xfrm>
        </p:spPr>
        <p:txBody>
          <a:bodyPr>
            <a:normAutofit fontScale="90000"/>
          </a:bodyPr>
          <a:lstStyle/>
          <a:p>
            <a:pPr>
              <a:lnSpc>
                <a:spcPct val="200000"/>
              </a:lnSpc>
            </a:pPr>
            <a:r>
              <a:rPr lang="en-US" sz="4200" dirty="0" smtClean="0"/>
              <a:t/>
            </a:r>
            <a:br>
              <a:rPr lang="en-US" sz="4200" dirty="0" smtClean="0"/>
            </a:br>
            <a:r>
              <a:rPr lang="en-US" sz="4200" dirty="0" smtClean="0"/>
              <a:t/>
            </a:r>
            <a:br>
              <a:rPr lang="en-US" sz="4200" dirty="0" smtClean="0"/>
            </a:br>
            <a:r>
              <a:rPr lang="en-US" sz="4200" dirty="0" smtClean="0"/>
              <a:t/>
            </a:r>
            <a:br>
              <a:rPr lang="en-US" sz="4200" dirty="0" smtClean="0"/>
            </a:br>
            <a:r>
              <a:rPr lang="en-US" sz="4200" dirty="0" smtClean="0"/>
              <a:t/>
            </a:r>
            <a:br>
              <a:rPr lang="en-US" sz="4200" dirty="0" smtClean="0"/>
            </a:br>
            <a:r>
              <a:rPr lang="en-US" sz="4400" dirty="0" smtClean="0"/>
              <a:t>AFTER INSERT TRIGGER -  </a:t>
            </a:r>
            <a:r>
              <a:rPr lang="en-US" dirty="0"/>
              <a:t/>
            </a:r>
            <a:br>
              <a:rPr lang="en-US" dirty="0"/>
            </a:br>
            <a:r>
              <a:rPr lang="en-US" sz="2400" dirty="0" smtClean="0">
                <a:latin typeface="Arial Rounded MT Bold" panose="020F0704030504030204" pitchFamily="34" charset="0"/>
              </a:rPr>
              <a:t>MySQL </a:t>
            </a:r>
            <a:r>
              <a:rPr lang="en-US" sz="2400" dirty="0" smtClean="0">
                <a:solidFill>
                  <a:schemeClr val="accent5">
                    <a:lumMod val="60000"/>
                    <a:lumOff val="40000"/>
                  </a:schemeClr>
                </a:solidFill>
                <a:latin typeface="Arial Rounded MT Bold" panose="020F0704030504030204" pitchFamily="34" charset="0"/>
              </a:rPr>
              <a:t>after</a:t>
            </a:r>
            <a:r>
              <a:rPr lang="en-US" sz="2400" dirty="0" smtClean="0">
                <a:latin typeface="Arial Rounded MT Bold" panose="020F0704030504030204" pitchFamily="34" charset="0"/>
              </a:rPr>
              <a:t> </a:t>
            </a:r>
            <a:r>
              <a:rPr lang="en-US" sz="2400" dirty="0" smtClean="0">
                <a:solidFill>
                  <a:schemeClr val="accent5">
                    <a:lumMod val="60000"/>
                    <a:lumOff val="40000"/>
                  </a:schemeClr>
                </a:solidFill>
                <a:latin typeface="Arial Rounded MT Bold" panose="020F0704030504030204" pitchFamily="34" charset="0"/>
              </a:rPr>
              <a:t>insert triggers </a:t>
            </a:r>
            <a:r>
              <a:rPr lang="en-US" sz="2400" dirty="0" smtClean="0">
                <a:latin typeface="Arial Rounded MT Bold" panose="020F0704030504030204" pitchFamily="34" charset="0"/>
              </a:rPr>
              <a:t>are automatically invoked after an insert event occurs on the table.</a:t>
            </a:r>
            <a:br>
              <a:rPr lang="en-US" sz="2400" dirty="0" smtClean="0">
                <a:latin typeface="Arial Rounded MT Bold" panose="020F0704030504030204" pitchFamily="34" charset="0"/>
              </a:rPr>
            </a:b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smtClean="0">
                <a:latin typeface="Arial Rounded MT Bold" panose="020F0704030504030204" pitchFamily="34" charset="0"/>
              </a:rPr>
              <a:t>The basic syntax of after insert trigger : </a:t>
            </a:r>
            <a:br>
              <a:rPr lang="en-US" sz="2400" dirty="0" smtClean="0">
                <a:latin typeface="Arial Rounded MT Bold" panose="020F0704030504030204" pitchFamily="34" charset="0"/>
              </a:rPr>
            </a:br>
            <a:r>
              <a:rPr lang="en-US" sz="2200" dirty="0" smtClean="0">
                <a:latin typeface="Arial Rounded MT Bold" panose="020F0704030504030204" pitchFamily="34" charset="0"/>
              </a:rPr>
              <a:t>create trigger </a:t>
            </a:r>
            <a:r>
              <a:rPr lang="en-US" sz="2200" dirty="0" err="1" smtClean="0">
                <a:latin typeface="Arial Rounded MT Bold" panose="020F0704030504030204" pitchFamily="34" charset="0"/>
              </a:rPr>
              <a:t>trigger_name</a:t>
            </a:r>
            <a:r>
              <a:rPr lang="en-US" sz="2200" dirty="0" smtClean="0">
                <a:latin typeface="Arial Rounded MT Bold" panose="020F0704030504030204" pitchFamily="34" charset="0"/>
              </a:rPr>
              <a:t/>
            </a:r>
            <a:br>
              <a:rPr lang="en-US" sz="2200" dirty="0" smtClean="0">
                <a:latin typeface="Arial Rounded MT Bold" panose="020F0704030504030204" pitchFamily="34" charset="0"/>
              </a:rPr>
            </a:br>
            <a:r>
              <a:rPr lang="en-US" sz="2200" dirty="0" smtClean="0">
                <a:latin typeface="Arial Rounded MT Bold" panose="020F0704030504030204" pitchFamily="34" charset="0"/>
              </a:rPr>
              <a:t>after insert </a:t>
            </a:r>
            <a:br>
              <a:rPr lang="en-US" sz="2200" dirty="0" smtClean="0">
                <a:latin typeface="Arial Rounded MT Bold" panose="020F0704030504030204" pitchFamily="34" charset="0"/>
              </a:rPr>
            </a:br>
            <a:r>
              <a:rPr lang="en-US" sz="2200" dirty="0" smtClean="0">
                <a:latin typeface="Arial Rounded MT Bold" panose="020F0704030504030204" pitchFamily="34" charset="0"/>
              </a:rPr>
              <a:t>on </a:t>
            </a:r>
            <a:r>
              <a:rPr lang="en-US" sz="2200" dirty="0" err="1" smtClean="0">
                <a:latin typeface="Arial Rounded MT Bold" panose="020F0704030504030204" pitchFamily="34" charset="0"/>
              </a:rPr>
              <a:t>table_name</a:t>
            </a:r>
            <a:r>
              <a:rPr lang="en-US" sz="2200" dirty="0" smtClean="0">
                <a:latin typeface="Arial Rounded MT Bold" panose="020F0704030504030204" pitchFamily="34" charset="0"/>
              </a:rPr>
              <a:t> for each row</a:t>
            </a:r>
            <a:br>
              <a:rPr lang="en-US" sz="2200" dirty="0" smtClean="0">
                <a:latin typeface="Arial Rounded MT Bold" panose="020F0704030504030204" pitchFamily="34" charset="0"/>
              </a:rPr>
            </a:br>
            <a:r>
              <a:rPr lang="en-US" sz="2200" dirty="0" smtClean="0">
                <a:latin typeface="Arial Rounded MT Bold" panose="020F0704030504030204" pitchFamily="34" charset="0"/>
              </a:rPr>
              <a:t>trigger body</a:t>
            </a: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9492682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71450"/>
            <a:ext cx="11753850" cy="6477000"/>
          </a:xfrm>
        </p:spPr>
        <p:txBody>
          <a:bodyPr/>
          <a:lstStyle/>
          <a:p>
            <a:r>
              <a:rPr lang="en-US" sz="3000" dirty="0" smtClean="0"/>
              <a:t>EXAMPLE OF AFTER INSERT TRIGGER :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798" y="4634717"/>
            <a:ext cx="5511543" cy="16291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4634717"/>
            <a:ext cx="4772579" cy="162910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1266602"/>
            <a:ext cx="6882479" cy="2983484"/>
          </a:xfrm>
          <a:prstGeom prst="rect">
            <a:avLst/>
          </a:prstGeom>
        </p:spPr>
      </p:pic>
    </p:spTree>
    <p:extLst>
      <p:ext uri="{BB962C8B-B14F-4D97-AF65-F5344CB8AC3E}">
        <p14:creationId xmlns:p14="http://schemas.microsoft.com/office/powerpoint/2010/main" val="851574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85750"/>
            <a:ext cx="11811000" cy="6381750"/>
          </a:xfrm>
        </p:spPr>
        <p:txBody>
          <a:bodyPr>
            <a:normAutofit fontScale="90000"/>
          </a:bodyPr>
          <a:lstStyle/>
          <a:p>
            <a:pPr>
              <a:lnSpc>
                <a:spcPct val="200000"/>
              </a:lnSpc>
            </a:pPr>
            <a:r>
              <a:rPr lang="en-US" dirty="0" smtClean="0">
                <a:effectLst/>
              </a:rPr>
              <a:t/>
            </a:r>
            <a:br>
              <a:rPr lang="en-US" dirty="0" smtClean="0">
                <a:effectLst/>
              </a:rPr>
            </a:br>
            <a:r>
              <a:rPr lang="en-US" sz="4400" dirty="0" smtClean="0">
                <a:effectLst/>
              </a:rPr>
              <a:t>AFTER </a:t>
            </a:r>
            <a:r>
              <a:rPr lang="en-US" sz="4400" dirty="0">
                <a:effectLst/>
              </a:rPr>
              <a:t>UPDATE </a:t>
            </a:r>
            <a:r>
              <a:rPr lang="en-US" sz="4400" dirty="0" smtClean="0">
                <a:effectLst/>
              </a:rPr>
              <a:t>triggers : </a:t>
            </a:r>
            <a:r>
              <a:rPr lang="en-US" dirty="0" smtClean="0">
                <a:effectLst/>
              </a:rPr>
              <a:t/>
            </a:r>
            <a:br>
              <a:rPr lang="en-US" dirty="0" smtClean="0">
                <a:effectLst/>
              </a:rPr>
            </a:br>
            <a:r>
              <a:rPr lang="en-US" sz="2400" dirty="0" smtClean="0">
                <a:effectLst/>
                <a:latin typeface="Arial Rounded MT Bold" panose="020F0704030504030204" pitchFamily="34" charset="0"/>
              </a:rPr>
              <a:t>my </a:t>
            </a:r>
            <a:r>
              <a:rPr lang="en-US" sz="2400" dirty="0" err="1" smtClean="0">
                <a:effectLst/>
                <a:latin typeface="Arial Rounded MT Bold" panose="020F0704030504030204" pitchFamily="34" charset="0"/>
              </a:rPr>
              <a:t>sql</a:t>
            </a:r>
            <a:r>
              <a:rPr lang="en-US" sz="2400" dirty="0" smtClean="0">
                <a:effectLst/>
                <a:latin typeface="Arial Rounded MT Bold" panose="020F0704030504030204" pitchFamily="34" charset="0"/>
              </a:rPr>
              <a:t> </a:t>
            </a:r>
            <a:r>
              <a:rPr lang="en-US" sz="2400" dirty="0" smtClean="0">
                <a:solidFill>
                  <a:schemeClr val="accent5">
                    <a:lumMod val="60000"/>
                    <a:lumOff val="40000"/>
                  </a:schemeClr>
                </a:solidFill>
                <a:effectLst/>
                <a:latin typeface="Arial Rounded MT Bold" panose="020F0704030504030204" pitchFamily="34" charset="0"/>
              </a:rPr>
              <a:t>After update triggers </a:t>
            </a:r>
            <a:r>
              <a:rPr lang="en-US" sz="2400" dirty="0" smtClean="0">
                <a:effectLst/>
                <a:latin typeface="Arial Rounded MT Bold" panose="020F0704030504030204" pitchFamily="34" charset="0"/>
              </a:rPr>
              <a:t>are invoked automatically event occurs on the table associated </a:t>
            </a:r>
            <a:r>
              <a:rPr lang="en-US" sz="2400" dirty="0">
                <a:effectLst/>
                <a:latin typeface="Arial Rounded MT Bold" panose="020F0704030504030204" pitchFamily="34" charset="0"/>
              </a:rPr>
              <a:t>w</a:t>
            </a:r>
            <a:r>
              <a:rPr lang="en-US" sz="2400" dirty="0" smtClean="0">
                <a:effectLst/>
                <a:latin typeface="Arial Rounded MT Bold" panose="020F0704030504030204" pitchFamily="34" charset="0"/>
              </a:rPr>
              <a:t>ith the triggers</a:t>
            </a:r>
            <a:br>
              <a:rPr lang="en-US" sz="2400" dirty="0" smtClean="0">
                <a:effectLst/>
                <a:latin typeface="Arial Rounded MT Bold" panose="020F0704030504030204" pitchFamily="34" charset="0"/>
              </a:rPr>
            </a:br>
            <a:r>
              <a:rPr lang="en-US" sz="2400" dirty="0">
                <a:effectLst/>
                <a:latin typeface="Arial Rounded MT Bold" panose="020F0704030504030204" pitchFamily="34" charset="0"/>
              </a:rPr>
              <a:t/>
            </a:r>
            <a:br>
              <a:rPr lang="en-US" sz="2400" dirty="0">
                <a:effectLst/>
                <a:latin typeface="Arial Rounded MT Bold" panose="020F0704030504030204" pitchFamily="34" charset="0"/>
              </a:rPr>
            </a:br>
            <a:r>
              <a:rPr lang="en-US" sz="2400" dirty="0" smtClean="0">
                <a:effectLst/>
                <a:latin typeface="Arial Rounded MT Bold" panose="020F0704030504030204" pitchFamily="34" charset="0"/>
              </a:rPr>
              <a:t>syntax for after update : </a:t>
            </a:r>
            <a:br>
              <a:rPr lang="en-US" sz="2400" dirty="0" smtClean="0">
                <a:effectLst/>
                <a:latin typeface="Arial Rounded MT Bold" panose="020F0704030504030204" pitchFamily="34" charset="0"/>
              </a:rPr>
            </a:br>
            <a:r>
              <a:rPr lang="en-US" sz="2200" dirty="0" smtClean="0">
                <a:effectLst/>
                <a:latin typeface="Arial Rounded MT Bold" panose="020F0704030504030204" pitchFamily="34" charset="0"/>
              </a:rPr>
              <a:t>create trigger </a:t>
            </a:r>
            <a:r>
              <a:rPr lang="en-US" sz="2200" dirty="0" err="1" smtClean="0">
                <a:effectLst/>
                <a:latin typeface="Arial Rounded MT Bold" panose="020F0704030504030204" pitchFamily="34" charset="0"/>
              </a:rPr>
              <a:t>trigger_name</a:t>
            </a:r>
            <a:r>
              <a:rPr lang="en-US" sz="2200" dirty="0" smtClean="0">
                <a:effectLst/>
                <a:latin typeface="Arial Rounded MT Bold" panose="020F0704030504030204" pitchFamily="34" charset="0"/>
              </a:rPr>
              <a:t/>
            </a:r>
            <a:br>
              <a:rPr lang="en-US" sz="2200" dirty="0" smtClean="0">
                <a:effectLst/>
                <a:latin typeface="Arial Rounded MT Bold" panose="020F0704030504030204" pitchFamily="34" charset="0"/>
              </a:rPr>
            </a:br>
            <a:r>
              <a:rPr lang="en-US" sz="2200" dirty="0" smtClean="0">
                <a:effectLst/>
                <a:latin typeface="Arial Rounded MT Bold" panose="020F0704030504030204" pitchFamily="34" charset="0"/>
              </a:rPr>
              <a:t>after update</a:t>
            </a:r>
            <a:br>
              <a:rPr lang="en-US" sz="2200" dirty="0" smtClean="0">
                <a:effectLst/>
                <a:latin typeface="Arial Rounded MT Bold" panose="020F0704030504030204" pitchFamily="34" charset="0"/>
              </a:rPr>
            </a:br>
            <a:r>
              <a:rPr lang="en-US" sz="2200" dirty="0" smtClean="0">
                <a:effectLst/>
                <a:latin typeface="Arial Rounded MT Bold" panose="020F0704030504030204" pitchFamily="34" charset="0"/>
              </a:rPr>
              <a:t>on </a:t>
            </a:r>
            <a:r>
              <a:rPr lang="en-US" sz="2200" dirty="0" err="1" smtClean="0">
                <a:effectLst/>
                <a:latin typeface="Arial Rounded MT Bold" panose="020F0704030504030204" pitchFamily="34" charset="0"/>
              </a:rPr>
              <a:t>table_name</a:t>
            </a:r>
            <a:r>
              <a:rPr lang="en-US" sz="2200" dirty="0" smtClean="0">
                <a:effectLst/>
                <a:latin typeface="Arial Rounded MT Bold" panose="020F0704030504030204" pitchFamily="34" charset="0"/>
              </a:rPr>
              <a:t> for each row</a:t>
            </a:r>
            <a:br>
              <a:rPr lang="en-US" sz="2200" dirty="0" smtClean="0">
                <a:effectLst/>
                <a:latin typeface="Arial Rounded MT Bold" panose="020F0704030504030204" pitchFamily="34" charset="0"/>
              </a:rPr>
            </a:br>
            <a:r>
              <a:rPr lang="en-US" sz="2200" dirty="0" err="1" smtClean="0">
                <a:effectLst/>
                <a:latin typeface="Arial Rounded MT Bold" panose="020F0704030504030204" pitchFamily="34" charset="0"/>
              </a:rPr>
              <a:t>trigger_body</a:t>
            </a:r>
            <a:r>
              <a:rPr lang="en-US" sz="2200" dirty="0">
                <a:effectLst/>
                <a:latin typeface="Arial Rounded MT Bold" panose="020F0704030504030204" pitchFamily="34" charset="0"/>
              </a:rPr>
              <a:t/>
            </a:r>
            <a:br>
              <a:rPr lang="en-US" sz="2200" dirty="0">
                <a:effectLst/>
                <a:latin typeface="Arial Rounded MT Bold" panose="020F0704030504030204" pitchFamily="34" charset="0"/>
              </a:rPr>
            </a:br>
            <a:r>
              <a:rPr lang="en-US" sz="2400" dirty="0" smtClean="0">
                <a:effectLst/>
                <a:latin typeface="Arial Rounded MT Bold" panose="020F0704030504030204" pitchFamily="34" charset="0"/>
              </a:rPr>
              <a:t/>
            </a:r>
            <a:br>
              <a:rPr lang="en-US" sz="2400" dirty="0" smtClean="0">
                <a:effectLst/>
                <a:latin typeface="Arial Rounded MT Bold" panose="020F0704030504030204" pitchFamily="34" charset="0"/>
              </a:rPr>
            </a:b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10260757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11925299" cy="6496050"/>
          </a:xfrm>
        </p:spPr>
        <p:txBody>
          <a:bodyPr/>
          <a:lstStyle/>
          <a:p>
            <a:r>
              <a:rPr lang="en-US" sz="3000" dirty="0" smtClean="0"/>
              <a:t>EXAMPLE OF after update trigger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60" y="5369985"/>
            <a:ext cx="6733479" cy="11731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0" y="1085297"/>
            <a:ext cx="5001323" cy="39534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513" y="1085297"/>
            <a:ext cx="5502063" cy="3953427"/>
          </a:xfrm>
          <a:prstGeom prst="rect">
            <a:avLst/>
          </a:prstGeom>
        </p:spPr>
      </p:pic>
    </p:spTree>
    <p:extLst>
      <p:ext uri="{BB962C8B-B14F-4D97-AF65-F5344CB8AC3E}">
        <p14:creationId xmlns:p14="http://schemas.microsoft.com/office/powerpoint/2010/main" val="3054906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09550"/>
            <a:ext cx="11734800" cy="6400800"/>
          </a:xfrm>
        </p:spPr>
        <p:txBody>
          <a:bodyPr/>
          <a:lstStyle/>
          <a:p>
            <a:pPr>
              <a:lnSpc>
                <a:spcPct val="150000"/>
              </a:lnSpc>
            </a:pPr>
            <a:r>
              <a:rPr lang="en-US" sz="4000" dirty="0" smtClean="0"/>
              <a:t>After delete trigger</a:t>
            </a:r>
            <a:r>
              <a:rPr lang="en-US" dirty="0" smtClean="0"/>
              <a:t>: </a:t>
            </a:r>
            <a:br>
              <a:rPr lang="en-US" dirty="0" smtClean="0"/>
            </a:br>
            <a:r>
              <a:rPr lang="en-US" sz="2500" dirty="0" err="1" smtClean="0">
                <a:latin typeface="Arial Rounded MT Bold" panose="020F0704030504030204" pitchFamily="34" charset="0"/>
              </a:rPr>
              <a:t>mysql</a:t>
            </a:r>
            <a:r>
              <a:rPr lang="en-US" sz="2500" dirty="0" smtClean="0">
                <a:latin typeface="Arial Rounded MT Bold" panose="020F0704030504030204" pitchFamily="34" charset="0"/>
              </a:rPr>
              <a:t> </a:t>
            </a:r>
            <a:r>
              <a:rPr lang="en-US" sz="2500" dirty="0" smtClean="0">
                <a:solidFill>
                  <a:schemeClr val="accent5">
                    <a:lumMod val="60000"/>
                    <a:lumOff val="40000"/>
                  </a:schemeClr>
                </a:solidFill>
                <a:latin typeface="Arial Rounded MT Bold" panose="020F0704030504030204" pitchFamily="34" charset="0"/>
              </a:rPr>
              <a:t>after delete triggers </a:t>
            </a:r>
            <a:r>
              <a:rPr lang="en-US" sz="2500" dirty="0" smtClean="0">
                <a:latin typeface="Arial Rounded MT Bold" panose="020F0704030504030204" pitchFamily="34" charset="0"/>
              </a:rPr>
              <a:t>are automatically invoked after a delete event occurs on the table.</a:t>
            </a:r>
            <a:br>
              <a:rPr lang="en-US" sz="2500" dirty="0" smtClean="0">
                <a:latin typeface="Arial Rounded MT Bold" panose="020F0704030504030204" pitchFamily="34" charset="0"/>
              </a:rPr>
            </a:br>
            <a:r>
              <a:rPr lang="en-US" sz="2500" dirty="0" smtClean="0">
                <a:latin typeface="Arial Rounded MT Bold" panose="020F0704030504030204" pitchFamily="34" charset="0"/>
              </a:rPr>
              <a:t/>
            </a:r>
            <a:br>
              <a:rPr lang="en-US" sz="2500" dirty="0" smtClean="0">
                <a:latin typeface="Arial Rounded MT Bold" panose="020F0704030504030204" pitchFamily="34" charset="0"/>
              </a:rPr>
            </a:br>
            <a:r>
              <a:rPr lang="en-US" sz="2500" dirty="0" smtClean="0">
                <a:latin typeface="Arial Rounded MT Bold" panose="020F0704030504030204" pitchFamily="34" charset="0"/>
              </a:rPr>
              <a:t>Syntax for after update trigger : </a:t>
            </a:r>
            <a:br>
              <a:rPr lang="en-US" sz="2500" dirty="0" smtClean="0">
                <a:latin typeface="Arial Rounded MT Bold" panose="020F0704030504030204" pitchFamily="34" charset="0"/>
              </a:rPr>
            </a:br>
            <a:r>
              <a:rPr lang="en-US" sz="2400" dirty="0" smtClean="0">
                <a:latin typeface="Arial Rounded MT Bold" panose="020F0704030504030204" pitchFamily="34" charset="0"/>
              </a:rPr>
              <a:t>create trigger </a:t>
            </a:r>
            <a:r>
              <a:rPr lang="en-US" sz="2400" dirty="0" err="1" smtClean="0">
                <a:latin typeface="Arial Rounded MT Bold" panose="020F0704030504030204" pitchFamily="34" charset="0"/>
              </a:rPr>
              <a:t>trigger_name</a:t>
            </a: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smtClean="0">
                <a:latin typeface="Arial Rounded MT Bold" panose="020F0704030504030204" pitchFamily="34" charset="0"/>
              </a:rPr>
              <a:t>after delete</a:t>
            </a:r>
            <a:br>
              <a:rPr lang="en-US" sz="2400" dirty="0" smtClean="0">
                <a:latin typeface="Arial Rounded MT Bold" panose="020F0704030504030204" pitchFamily="34" charset="0"/>
              </a:rPr>
            </a:br>
            <a:r>
              <a:rPr lang="en-US" sz="2400" dirty="0" smtClean="0">
                <a:latin typeface="Arial Rounded MT Bold" panose="020F0704030504030204" pitchFamily="34" charset="0"/>
              </a:rPr>
              <a:t>on </a:t>
            </a:r>
            <a:r>
              <a:rPr lang="en-US" sz="2400" dirty="0" err="1" smtClean="0">
                <a:latin typeface="Arial Rounded MT Bold" panose="020F0704030504030204" pitchFamily="34" charset="0"/>
              </a:rPr>
              <a:t>table_name</a:t>
            </a:r>
            <a:r>
              <a:rPr lang="en-US" sz="2400" dirty="0" smtClean="0">
                <a:latin typeface="Arial Rounded MT Bold" panose="020F0704030504030204" pitchFamily="34" charset="0"/>
              </a:rPr>
              <a:t> for each row</a:t>
            </a:r>
            <a:br>
              <a:rPr lang="en-US" sz="2400" dirty="0" smtClean="0">
                <a:latin typeface="Arial Rounded MT Bold" panose="020F0704030504030204" pitchFamily="34" charset="0"/>
              </a:rPr>
            </a:br>
            <a:r>
              <a:rPr lang="en-US" sz="2400" dirty="0" smtClean="0">
                <a:latin typeface="Arial Rounded MT Bold" panose="020F0704030504030204" pitchFamily="34" charset="0"/>
              </a:rPr>
              <a:t>trigger-body;</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933111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11658600" cy="6362700"/>
          </a:xfrm>
        </p:spPr>
        <p:txBody>
          <a:bodyPr/>
          <a:lstStyle/>
          <a:p>
            <a:r>
              <a:rPr lang="en-US" sz="3000" dirty="0" smtClean="0"/>
              <a:t>Example of after delete trigger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924" y="3455299"/>
            <a:ext cx="2183100" cy="12266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950" y="1168824"/>
            <a:ext cx="4591050" cy="19405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81" y="1168824"/>
            <a:ext cx="3820058" cy="5020376"/>
          </a:xfrm>
          <a:prstGeom prst="rect">
            <a:avLst/>
          </a:prstGeom>
        </p:spPr>
      </p:pic>
    </p:spTree>
    <p:extLst>
      <p:ext uri="{BB962C8B-B14F-4D97-AF65-F5344CB8AC3E}">
        <p14:creationId xmlns:p14="http://schemas.microsoft.com/office/powerpoint/2010/main" val="766381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99" y="0"/>
            <a:ext cx="9905998" cy="1905000"/>
          </a:xfrm>
        </p:spPr>
        <p:txBody>
          <a:bodyPr>
            <a:normAutofit/>
          </a:bodyPr>
          <a:lstStyle/>
          <a:p>
            <a:r>
              <a:rPr lang="en-US" sz="5400" dirty="0" smtClean="0"/>
              <a:t>RDBMS</a:t>
            </a:r>
            <a:endParaRPr lang="en-US" sz="5400" dirty="0"/>
          </a:p>
        </p:txBody>
      </p:sp>
      <p:sp>
        <p:nvSpPr>
          <p:cNvPr id="3" name="Content Placeholder 2"/>
          <p:cNvSpPr>
            <a:spLocks noGrp="1"/>
          </p:cNvSpPr>
          <p:nvPr>
            <p:ph idx="1"/>
          </p:nvPr>
        </p:nvSpPr>
        <p:spPr>
          <a:xfrm>
            <a:off x="350998" y="1627322"/>
            <a:ext cx="11536201" cy="4990453"/>
          </a:xfrm>
        </p:spPr>
        <p:txBody>
          <a:bodyPr>
            <a:normAutofit/>
          </a:bodyPr>
          <a:lstStyle/>
          <a:p>
            <a:r>
              <a:rPr lang="en-US" sz="2800" b="1" dirty="0">
                <a:effectLst/>
                <a:latin typeface="Arial Rounded MT Bold" panose="020F0704030504030204" pitchFamily="34" charset="0"/>
              </a:rPr>
              <a:t>RDBMS</a:t>
            </a:r>
            <a:r>
              <a:rPr lang="en-US" sz="2800" dirty="0">
                <a:effectLst/>
                <a:latin typeface="Arial Rounded MT Bold" panose="020F0704030504030204" pitchFamily="34" charset="0"/>
              </a:rPr>
              <a:t> stands for </a:t>
            </a:r>
            <a:r>
              <a:rPr lang="en-US" sz="2800" b="1" dirty="0">
                <a:solidFill>
                  <a:schemeClr val="accent4">
                    <a:lumMod val="60000"/>
                    <a:lumOff val="40000"/>
                  </a:schemeClr>
                </a:solidFill>
                <a:effectLst/>
                <a:latin typeface="Arial Rounded MT Bold" panose="020F0704030504030204" pitchFamily="34" charset="0"/>
              </a:rPr>
              <a:t>Relational Database Management </a:t>
            </a:r>
            <a:r>
              <a:rPr lang="en-US" sz="2800" b="1" dirty="0">
                <a:effectLst/>
                <a:latin typeface="Arial Rounded MT Bold" panose="020F0704030504030204" pitchFamily="34" charset="0"/>
              </a:rPr>
              <a:t>System</a:t>
            </a:r>
            <a:r>
              <a:rPr lang="en-US" sz="2800" dirty="0">
                <a:effectLst/>
                <a:latin typeface="Arial Rounded MT Bold" panose="020F0704030504030204" pitchFamily="34" charset="0"/>
              </a:rPr>
              <a:t>. It is a program used to maintain a relational database</a:t>
            </a:r>
            <a:r>
              <a:rPr lang="en-US" sz="2800" dirty="0" smtClean="0">
                <a:effectLst/>
                <a:latin typeface="Arial Rounded MT Bold" panose="020F0704030504030204" pitchFamily="34" charset="0"/>
              </a:rPr>
              <a:t>.</a:t>
            </a:r>
          </a:p>
          <a:p>
            <a:endParaRPr lang="en-US" sz="2800" dirty="0" smtClean="0">
              <a:solidFill>
                <a:schemeClr val="tx1">
                  <a:lumMod val="95000"/>
                </a:schemeClr>
              </a:solidFill>
              <a:effectLst/>
              <a:latin typeface="Arial Rounded MT Bold" panose="020F0704030504030204" pitchFamily="34" charset="0"/>
            </a:endParaRPr>
          </a:p>
          <a:p>
            <a:r>
              <a:rPr lang="en-US" sz="2800" dirty="0" smtClean="0">
                <a:effectLst/>
                <a:latin typeface="Arial Rounded MT Bold" panose="020F0704030504030204" pitchFamily="34" charset="0"/>
              </a:rPr>
              <a:t>RCBMS is the basis for all modern database systems such as </a:t>
            </a:r>
            <a:r>
              <a:rPr lang="en-US" sz="2800" dirty="0" smtClean="0">
                <a:solidFill>
                  <a:schemeClr val="accent4">
                    <a:lumMod val="60000"/>
                    <a:lumOff val="40000"/>
                  </a:schemeClr>
                </a:solidFill>
                <a:effectLst/>
                <a:latin typeface="Arial Rounded MT Bold" panose="020F0704030504030204" pitchFamily="34" charset="0"/>
              </a:rPr>
              <a:t>MYSQL, Microsoft SQL server, oracle </a:t>
            </a:r>
            <a:r>
              <a:rPr lang="en-US" sz="2800" dirty="0" smtClean="0">
                <a:effectLst/>
                <a:latin typeface="Arial Rounded MT Bold" panose="020F0704030504030204" pitchFamily="34" charset="0"/>
              </a:rPr>
              <a:t>and </a:t>
            </a:r>
            <a:r>
              <a:rPr lang="en-US" sz="2800" dirty="0" smtClean="0">
                <a:solidFill>
                  <a:schemeClr val="accent4">
                    <a:lumMod val="60000"/>
                    <a:lumOff val="40000"/>
                  </a:schemeClr>
                </a:solidFill>
                <a:effectLst/>
                <a:latin typeface="Arial Rounded MT Bold" panose="020F0704030504030204" pitchFamily="34" charset="0"/>
              </a:rPr>
              <a:t>Microsoft access</a:t>
            </a:r>
            <a:r>
              <a:rPr lang="en-US" sz="2800" dirty="0" smtClean="0">
                <a:effectLst/>
                <a:latin typeface="Arial Rounded MT Bold" panose="020F0704030504030204" pitchFamily="34" charset="0"/>
              </a:rPr>
              <a:t>.</a:t>
            </a:r>
          </a:p>
          <a:p>
            <a:endParaRPr lang="en-US" sz="2800" dirty="0">
              <a:effectLst/>
              <a:latin typeface="Arial Rounded MT Bold" panose="020F0704030504030204" pitchFamily="34" charset="0"/>
            </a:endParaRPr>
          </a:p>
          <a:p>
            <a:r>
              <a:rPr lang="en-US" sz="2800" b="1" dirty="0">
                <a:effectLst/>
                <a:latin typeface="Arial Rounded MT Bold" panose="020F0704030504030204" pitchFamily="34" charset="0"/>
              </a:rPr>
              <a:t>SQL</a:t>
            </a:r>
            <a:r>
              <a:rPr lang="en-US" sz="2800" dirty="0">
                <a:effectLst/>
                <a:latin typeface="Arial Rounded MT Bold" panose="020F0704030504030204" pitchFamily="34" charset="0"/>
              </a:rPr>
              <a:t> stands for </a:t>
            </a:r>
            <a:r>
              <a:rPr lang="en-US" sz="2800" b="1" dirty="0">
                <a:effectLst/>
                <a:latin typeface="Arial Rounded MT Bold" panose="020F0704030504030204" pitchFamily="34" charset="0"/>
              </a:rPr>
              <a:t>Structured Query Language</a:t>
            </a:r>
            <a:r>
              <a:rPr lang="en-US" sz="2800" dirty="0">
                <a:effectLst/>
                <a:latin typeface="Arial Rounded MT Bold" panose="020F0704030504030204" pitchFamily="34" charset="0"/>
              </a:rPr>
              <a:t>. </a:t>
            </a:r>
            <a:r>
              <a:rPr lang="en-US" sz="2800" dirty="0" smtClean="0">
                <a:effectLst/>
                <a:latin typeface="Arial Rounded MT Bold" panose="020F0704030504030204" pitchFamily="34" charset="0"/>
              </a:rPr>
              <a:t>it </a:t>
            </a:r>
            <a:r>
              <a:rPr lang="en-US" sz="2800" dirty="0">
                <a:effectLst/>
                <a:latin typeface="Arial Rounded MT Bold" panose="020F0704030504030204" pitchFamily="34" charset="0"/>
              </a:rPr>
              <a:t>is a </a:t>
            </a:r>
            <a:r>
              <a:rPr lang="en-US" sz="2800" dirty="0" smtClean="0">
                <a:effectLst/>
                <a:latin typeface="Arial Rounded MT Bold" panose="020F0704030504030204" pitchFamily="34" charset="0"/>
              </a:rPr>
              <a:t>domain specific </a:t>
            </a:r>
            <a:r>
              <a:rPr lang="en-US" sz="2800" dirty="0">
                <a:effectLst/>
                <a:latin typeface="Arial Rounded MT Bold" panose="020F0704030504030204" pitchFamily="34" charset="0"/>
              </a:rPr>
              <a:t>language used for storing, retrieving, and manipulating data.</a:t>
            </a:r>
            <a:endParaRPr lang="en-US" sz="2800" dirty="0">
              <a:latin typeface="Arial Rounded MT Bold" panose="020F0704030504030204" pitchFamily="34" charset="0"/>
            </a:endParaRPr>
          </a:p>
        </p:txBody>
      </p:sp>
    </p:spTree>
    <p:extLst>
      <p:ext uri="{BB962C8B-B14F-4D97-AF65-F5344CB8AC3E}">
        <p14:creationId xmlns:p14="http://schemas.microsoft.com/office/powerpoint/2010/main" val="20566611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90500"/>
            <a:ext cx="11849100" cy="6477000"/>
          </a:xfrm>
        </p:spPr>
        <p:txBody>
          <a:bodyPr/>
          <a:lstStyle/>
          <a:p>
            <a:pPr>
              <a:lnSpc>
                <a:spcPct val="200000"/>
              </a:lnSpc>
            </a:pPr>
            <a:r>
              <a:rPr lang="en-US" sz="4000" dirty="0" smtClean="0"/>
              <a:t>MYSQL </a:t>
            </a:r>
            <a:r>
              <a:rPr lang="en-US" sz="4000" dirty="0" err="1" smtClean="0"/>
              <a:t>BEFoRE</a:t>
            </a:r>
            <a:r>
              <a:rPr lang="en-US" sz="4000" dirty="0" smtClean="0"/>
              <a:t> insert triggers </a:t>
            </a:r>
            <a:r>
              <a:rPr lang="en-US" dirty="0" smtClean="0"/>
              <a:t>:</a:t>
            </a:r>
            <a:br>
              <a:rPr lang="en-US" dirty="0" smtClean="0"/>
            </a:br>
            <a:r>
              <a:rPr lang="en-US" dirty="0" smtClean="0"/>
              <a:t> </a:t>
            </a:r>
            <a:r>
              <a:rPr lang="en-US" sz="2400" dirty="0" err="1" smtClean="0">
                <a:latin typeface="Arial Rounded MT Bold" panose="020F0704030504030204" pitchFamily="34" charset="0"/>
              </a:rPr>
              <a:t>Mysql</a:t>
            </a:r>
            <a:r>
              <a:rPr lang="en-US" sz="2400" dirty="0" smtClean="0">
                <a:latin typeface="Arial Rounded MT Bold" panose="020F0704030504030204" pitchFamily="34" charset="0"/>
              </a:rPr>
              <a:t> </a:t>
            </a:r>
            <a:r>
              <a:rPr lang="en-US" sz="2400" dirty="0" smtClean="0">
                <a:solidFill>
                  <a:schemeClr val="accent5">
                    <a:lumMod val="60000"/>
                    <a:lumOff val="40000"/>
                  </a:schemeClr>
                </a:solidFill>
                <a:latin typeface="Arial Rounded MT Bold" panose="020F0704030504030204" pitchFamily="34" charset="0"/>
              </a:rPr>
              <a:t>before insert triggers </a:t>
            </a:r>
            <a:r>
              <a:rPr lang="en-US" sz="2400" dirty="0" smtClean="0">
                <a:latin typeface="Arial Rounded MT Bold" panose="020F0704030504030204" pitchFamily="34" charset="0"/>
              </a:rPr>
              <a:t>are automatically fired before an insert event occurs on the table.</a:t>
            </a:r>
            <a:br>
              <a:rPr lang="en-US" sz="2400" dirty="0" smtClean="0">
                <a:latin typeface="Arial Rounded MT Bold" panose="020F0704030504030204" pitchFamily="34" charset="0"/>
              </a:rPr>
            </a:br>
            <a:r>
              <a:rPr lang="en-US" sz="2400" dirty="0">
                <a:latin typeface="Arial Rounded MT Bold" panose="020F0704030504030204" pitchFamily="34" charset="0"/>
              </a:rPr>
              <a:t/>
            </a:r>
            <a:br>
              <a:rPr lang="en-US" sz="2400" dirty="0">
                <a:latin typeface="Arial Rounded MT Bold" panose="020F0704030504030204" pitchFamily="34" charset="0"/>
              </a:rPr>
            </a:br>
            <a:r>
              <a:rPr lang="en-US" sz="2400" dirty="0" smtClean="0">
                <a:latin typeface="Arial Rounded MT Bold" panose="020F0704030504030204" pitchFamily="34" charset="0"/>
              </a:rPr>
              <a:t>Syntax of before insert trigger : create trigger </a:t>
            </a:r>
            <a:r>
              <a:rPr lang="en-US" sz="2400" dirty="0" err="1" smtClean="0">
                <a:latin typeface="Arial Rounded MT Bold" panose="020F0704030504030204" pitchFamily="34" charset="0"/>
              </a:rPr>
              <a:t>trigger_name</a:t>
            </a:r>
            <a:r>
              <a:rPr lang="en-US" sz="2400" dirty="0" smtClean="0">
                <a:latin typeface="Arial Rounded MT Bold" panose="020F0704030504030204" pitchFamily="34" charset="0"/>
              </a:rPr>
              <a:t/>
            </a:r>
            <a:br>
              <a:rPr lang="en-US" sz="2400" dirty="0" smtClean="0">
                <a:latin typeface="Arial Rounded MT Bold" panose="020F0704030504030204" pitchFamily="34" charset="0"/>
              </a:rPr>
            </a:br>
            <a:r>
              <a:rPr lang="en-US" sz="2400" dirty="0" smtClean="0">
                <a:latin typeface="Arial Rounded MT Bold" panose="020F0704030504030204" pitchFamily="34" charset="0"/>
              </a:rPr>
              <a:t>on </a:t>
            </a:r>
            <a:r>
              <a:rPr lang="en-US" sz="2400" dirty="0" err="1" smtClean="0">
                <a:latin typeface="Arial Rounded MT Bold" panose="020F0704030504030204" pitchFamily="34" charset="0"/>
              </a:rPr>
              <a:t>table_name</a:t>
            </a:r>
            <a:r>
              <a:rPr lang="en-US" sz="2400" dirty="0" smtClean="0">
                <a:latin typeface="Arial Rounded MT Bold" panose="020F0704030504030204" pitchFamily="34" charset="0"/>
              </a:rPr>
              <a:t> for each row</a:t>
            </a:r>
            <a:br>
              <a:rPr lang="en-US" sz="2400" dirty="0" smtClean="0">
                <a:latin typeface="Arial Rounded MT Bold" panose="020F0704030504030204" pitchFamily="34" charset="0"/>
              </a:rPr>
            </a:br>
            <a:r>
              <a:rPr lang="en-US" sz="2400" dirty="0" err="1" smtClean="0">
                <a:latin typeface="Arial Rounded MT Bold" panose="020F0704030504030204" pitchFamily="34" charset="0"/>
              </a:rPr>
              <a:t>trigger_body</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3586497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71450"/>
            <a:ext cx="11810999" cy="6419850"/>
          </a:xfrm>
        </p:spPr>
        <p:txBody>
          <a:bodyPr/>
          <a:lstStyle/>
          <a:p>
            <a:r>
              <a:rPr lang="en-US" sz="3000" dirty="0" err="1" smtClean="0"/>
              <a:t>EXAmPLE</a:t>
            </a:r>
            <a:r>
              <a:rPr lang="en-US" sz="3000" dirty="0" smtClean="0"/>
              <a:t> of before insert trigger :</a:t>
            </a:r>
            <a:br>
              <a:rPr lang="en-US" sz="3000" dirty="0" smtClean="0"/>
            </a:br>
            <a:r>
              <a:rPr lang="en-US" sz="3000" dirty="0"/>
              <a:t/>
            </a:r>
            <a:br>
              <a:rPr lang="en-US" sz="30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804" y="3088469"/>
            <a:ext cx="4996121" cy="31980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05" y="1302250"/>
            <a:ext cx="5718644" cy="4984250"/>
          </a:xfrm>
          <a:prstGeom prst="rect">
            <a:avLst/>
          </a:prstGeom>
        </p:spPr>
      </p:pic>
    </p:spTree>
    <p:extLst>
      <p:ext uri="{BB962C8B-B14F-4D97-AF65-F5344CB8AC3E}">
        <p14:creationId xmlns:p14="http://schemas.microsoft.com/office/powerpoint/2010/main" val="15902079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11830050" cy="6457950"/>
          </a:xfrm>
        </p:spPr>
        <p:txBody>
          <a:bodyPr>
            <a:normAutofit fontScale="90000"/>
          </a:bodyPr>
          <a:lstStyle/>
          <a:p>
            <a:pPr>
              <a:lnSpc>
                <a:spcPct val="150000"/>
              </a:lnSpc>
            </a:pP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a:t/>
            </a:r>
            <a:br>
              <a:rPr lang="en-US" dirty="0"/>
            </a:br>
            <a:r>
              <a:rPr lang="en-US" sz="4400" dirty="0" err="1" smtClean="0"/>
              <a:t>Mysql</a:t>
            </a:r>
            <a:r>
              <a:rPr lang="en-US" sz="4400" dirty="0" smtClean="0"/>
              <a:t> Before update trigger : </a:t>
            </a:r>
            <a:r>
              <a:rPr lang="en-US" sz="4400" dirty="0" smtClean="0">
                <a:latin typeface="Arial Rounded MT Bold" panose="020F0704030504030204" pitchFamily="34" charset="0"/>
              </a:rPr>
              <a:t> </a:t>
            </a:r>
            <a:br>
              <a:rPr lang="en-US" sz="4400" dirty="0" smtClean="0">
                <a:latin typeface="Arial Rounded MT Bold" panose="020F0704030504030204" pitchFamily="34" charset="0"/>
              </a:rPr>
            </a:br>
            <a:r>
              <a:rPr lang="en-US" sz="2600" dirty="0" err="1" smtClean="0">
                <a:latin typeface="Arial Rounded MT Bold" panose="020F0704030504030204" pitchFamily="34" charset="0"/>
              </a:rPr>
              <a:t>mysql</a:t>
            </a:r>
            <a:r>
              <a:rPr lang="en-US" sz="2600" dirty="0" smtClean="0">
                <a:latin typeface="Arial Rounded MT Bold" panose="020F0704030504030204" pitchFamily="34" charset="0"/>
              </a:rPr>
              <a:t> </a:t>
            </a:r>
            <a:r>
              <a:rPr lang="en-US" sz="2600" dirty="0" smtClean="0">
                <a:solidFill>
                  <a:schemeClr val="accent5">
                    <a:lumMod val="60000"/>
                    <a:lumOff val="40000"/>
                  </a:schemeClr>
                </a:solidFill>
                <a:latin typeface="Arial Rounded MT Bold" panose="020F0704030504030204" pitchFamily="34" charset="0"/>
              </a:rPr>
              <a:t>before insert triggers </a:t>
            </a:r>
            <a:r>
              <a:rPr lang="en-US" sz="2600" dirty="0" smtClean="0">
                <a:latin typeface="Arial Rounded MT Bold" panose="020F0704030504030204" pitchFamily="34" charset="0"/>
              </a:rPr>
              <a:t>are  invoked automatically before an update event occurs on the table associated with the triggers.</a:t>
            </a:r>
            <a:br>
              <a:rPr lang="en-US" sz="2600" dirty="0" smtClean="0">
                <a:latin typeface="Arial Rounded MT Bold" panose="020F0704030504030204" pitchFamily="34" charset="0"/>
              </a:rPr>
            </a:br>
            <a:r>
              <a:rPr lang="en-US" sz="2600" dirty="0">
                <a:latin typeface="Arial Rounded MT Bold" panose="020F0704030504030204" pitchFamily="34" charset="0"/>
              </a:rPr>
              <a:t/>
            </a:r>
            <a:br>
              <a:rPr lang="en-US" sz="2600" dirty="0">
                <a:latin typeface="Arial Rounded MT Bold" panose="020F0704030504030204" pitchFamily="34" charset="0"/>
              </a:rPr>
            </a:br>
            <a:r>
              <a:rPr lang="en-US" sz="2600" dirty="0" smtClean="0">
                <a:latin typeface="Arial Rounded MT Bold" panose="020F0704030504030204" pitchFamily="34" charset="0"/>
              </a:rPr>
              <a:t/>
            </a:r>
            <a:br>
              <a:rPr lang="en-US" sz="2600" dirty="0" smtClean="0">
                <a:latin typeface="Arial Rounded MT Bold" panose="020F0704030504030204" pitchFamily="34" charset="0"/>
              </a:rPr>
            </a:br>
            <a:r>
              <a:rPr lang="en-US" sz="2600" dirty="0" smtClean="0">
                <a:latin typeface="Arial Rounded MT Bold" panose="020F0704030504030204" pitchFamily="34" charset="0"/>
              </a:rPr>
              <a:t>Syntax for before update trigger:</a:t>
            </a:r>
            <a:br>
              <a:rPr lang="en-US" sz="2600" dirty="0" smtClean="0">
                <a:latin typeface="Arial Rounded MT Bold" panose="020F0704030504030204" pitchFamily="34" charset="0"/>
              </a:rPr>
            </a:br>
            <a:r>
              <a:rPr lang="en-US" sz="2600" dirty="0" smtClean="0">
                <a:latin typeface="Arial Rounded MT Bold" panose="020F0704030504030204" pitchFamily="34" charset="0"/>
              </a:rPr>
              <a:t>create trigger </a:t>
            </a:r>
            <a:r>
              <a:rPr lang="en-US" sz="2600" dirty="0" err="1" smtClean="0">
                <a:latin typeface="Arial Rounded MT Bold" panose="020F0704030504030204" pitchFamily="34" charset="0"/>
              </a:rPr>
              <a:t>trigger_name</a:t>
            </a:r>
            <a:r>
              <a:rPr lang="en-US" sz="2600" dirty="0" smtClean="0">
                <a:latin typeface="Arial Rounded MT Bold" panose="020F0704030504030204" pitchFamily="34" charset="0"/>
              </a:rPr>
              <a:t>:</a:t>
            </a:r>
            <a:br>
              <a:rPr lang="en-US" sz="2600" dirty="0" smtClean="0">
                <a:latin typeface="Arial Rounded MT Bold" panose="020F0704030504030204" pitchFamily="34" charset="0"/>
              </a:rPr>
            </a:br>
            <a:r>
              <a:rPr lang="en-US" sz="2600" dirty="0" smtClean="0">
                <a:latin typeface="Arial Rounded MT Bold" panose="020F0704030504030204" pitchFamily="34" charset="0"/>
              </a:rPr>
              <a:t>before update</a:t>
            </a:r>
            <a:br>
              <a:rPr lang="en-US" sz="2600" dirty="0" smtClean="0">
                <a:latin typeface="Arial Rounded MT Bold" panose="020F0704030504030204" pitchFamily="34" charset="0"/>
              </a:rPr>
            </a:br>
            <a:r>
              <a:rPr lang="en-US" sz="2600" dirty="0" smtClean="0">
                <a:latin typeface="Arial Rounded MT Bold" panose="020F0704030504030204" pitchFamily="34" charset="0"/>
              </a:rPr>
              <a:t>on </a:t>
            </a:r>
            <a:r>
              <a:rPr lang="en-US" sz="2600" dirty="0" err="1" smtClean="0">
                <a:latin typeface="Arial Rounded MT Bold" panose="020F0704030504030204" pitchFamily="34" charset="0"/>
              </a:rPr>
              <a:t>table_name</a:t>
            </a:r>
            <a:r>
              <a:rPr lang="en-US" sz="2600" dirty="0" smtClean="0">
                <a:latin typeface="Arial Rounded MT Bold" panose="020F0704030504030204" pitchFamily="34" charset="0"/>
              </a:rPr>
              <a:t> for each row</a:t>
            </a:r>
            <a:br>
              <a:rPr lang="en-US" sz="2600" dirty="0" smtClean="0">
                <a:latin typeface="Arial Rounded MT Bold" panose="020F0704030504030204" pitchFamily="34" charset="0"/>
              </a:rPr>
            </a:br>
            <a:r>
              <a:rPr lang="en-US" sz="2600" dirty="0" err="1" smtClean="0">
                <a:latin typeface="Arial Rounded MT Bold" panose="020F0704030504030204" pitchFamily="34" charset="0"/>
              </a:rPr>
              <a:t>trigger_body</a:t>
            </a:r>
            <a:r>
              <a:rPr lang="en-US" sz="2600" dirty="0" smtClean="0">
                <a:latin typeface="Arial Rounded MT Bold" panose="020F0704030504030204" pitchFamily="34" charset="0"/>
              </a:rPr>
              <a:t/>
            </a:r>
            <a:br>
              <a:rPr lang="en-US" sz="2600" dirty="0" smtClean="0">
                <a:latin typeface="Arial Rounded MT Bold" panose="020F0704030504030204" pitchFamily="34" charset="0"/>
              </a:rPr>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1593531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28600"/>
            <a:ext cx="11791950" cy="6229350"/>
          </a:xfrm>
        </p:spPr>
        <p:txBody>
          <a:bodyPr/>
          <a:lstStyle/>
          <a:p>
            <a:pPr>
              <a:lnSpc>
                <a:spcPct val="150000"/>
              </a:lnSpc>
            </a:pPr>
            <a:r>
              <a:rPr lang="en-US" sz="4000" dirty="0" err="1" smtClean="0"/>
              <a:t>Mysql</a:t>
            </a:r>
            <a:r>
              <a:rPr lang="en-US" sz="4000" dirty="0" smtClean="0"/>
              <a:t> before delete trigger</a:t>
            </a:r>
            <a:r>
              <a:rPr lang="en-US" dirty="0" smtClean="0"/>
              <a:t>: </a:t>
            </a:r>
            <a:br>
              <a:rPr lang="en-US" dirty="0" smtClean="0"/>
            </a:br>
            <a:r>
              <a:rPr lang="en-US" sz="2500" dirty="0" err="1" smtClean="0">
                <a:latin typeface="Arial Rounded MT Bold" panose="020F0704030504030204" pitchFamily="34" charset="0"/>
              </a:rPr>
              <a:t>mysql</a:t>
            </a:r>
            <a:r>
              <a:rPr lang="en-US" sz="2500" dirty="0" smtClean="0">
                <a:latin typeface="Arial Rounded MT Bold" panose="020F0704030504030204" pitchFamily="34" charset="0"/>
              </a:rPr>
              <a:t> </a:t>
            </a:r>
            <a:r>
              <a:rPr lang="en-US" sz="2500" dirty="0" smtClean="0">
                <a:solidFill>
                  <a:schemeClr val="accent5">
                    <a:lumMod val="60000"/>
                    <a:lumOff val="40000"/>
                  </a:schemeClr>
                </a:solidFill>
                <a:latin typeface="Arial Rounded MT Bold" panose="020F0704030504030204" pitchFamily="34" charset="0"/>
              </a:rPr>
              <a:t>before delete triggers </a:t>
            </a:r>
            <a:r>
              <a:rPr lang="en-US" sz="2500" dirty="0" smtClean="0">
                <a:latin typeface="Arial Rounded MT Bold" panose="020F0704030504030204" pitchFamily="34" charset="0"/>
              </a:rPr>
              <a:t>are fired automatically before a delete event occurs in a table </a:t>
            </a:r>
            <a:br>
              <a:rPr lang="en-US" sz="2500" dirty="0" smtClean="0">
                <a:latin typeface="Arial Rounded MT Bold" panose="020F0704030504030204" pitchFamily="34" charset="0"/>
              </a:rPr>
            </a:br>
            <a:r>
              <a:rPr lang="en-US" sz="2500" dirty="0">
                <a:latin typeface="Arial Rounded MT Bold" panose="020F0704030504030204" pitchFamily="34" charset="0"/>
              </a:rPr>
              <a:t/>
            </a:r>
            <a:br>
              <a:rPr lang="en-US" sz="2500" dirty="0">
                <a:latin typeface="Arial Rounded MT Bold" panose="020F0704030504030204" pitchFamily="34" charset="0"/>
              </a:rPr>
            </a:br>
            <a:r>
              <a:rPr lang="en-US" sz="2500" dirty="0" smtClean="0">
                <a:latin typeface="Arial Rounded MT Bold" panose="020F0704030504030204" pitchFamily="34" charset="0"/>
              </a:rPr>
              <a:t>syntax for before delete trigger:</a:t>
            </a:r>
            <a:br>
              <a:rPr lang="en-US" sz="2500" dirty="0" smtClean="0">
                <a:latin typeface="Arial Rounded MT Bold" panose="020F0704030504030204" pitchFamily="34" charset="0"/>
              </a:rPr>
            </a:br>
            <a:r>
              <a:rPr lang="en-US" sz="2500" dirty="0">
                <a:latin typeface="Arial Rounded MT Bold" panose="020F0704030504030204" pitchFamily="34" charset="0"/>
              </a:rPr>
              <a:t/>
            </a:r>
            <a:br>
              <a:rPr lang="en-US" sz="2500" dirty="0">
                <a:latin typeface="Arial Rounded MT Bold" panose="020F0704030504030204" pitchFamily="34" charset="0"/>
              </a:rPr>
            </a:br>
            <a:r>
              <a:rPr lang="en-US" sz="2500" dirty="0" smtClean="0">
                <a:latin typeface="Arial Rounded MT Bold" panose="020F0704030504030204" pitchFamily="34" charset="0"/>
              </a:rPr>
              <a:t>create trigger </a:t>
            </a:r>
            <a:r>
              <a:rPr lang="en-US" sz="2500" dirty="0" err="1" smtClean="0">
                <a:latin typeface="Arial Rounded MT Bold" panose="020F0704030504030204" pitchFamily="34" charset="0"/>
              </a:rPr>
              <a:t>trigger_name</a:t>
            </a:r>
            <a:r>
              <a:rPr lang="en-US" sz="2500" dirty="0" smtClean="0">
                <a:latin typeface="Arial Rounded MT Bold" panose="020F0704030504030204" pitchFamily="34" charset="0"/>
              </a:rPr>
              <a:t/>
            </a:r>
            <a:br>
              <a:rPr lang="en-US" sz="2500" dirty="0" smtClean="0">
                <a:latin typeface="Arial Rounded MT Bold" panose="020F0704030504030204" pitchFamily="34" charset="0"/>
              </a:rPr>
            </a:br>
            <a:r>
              <a:rPr lang="en-US" sz="2500" dirty="0" smtClean="0">
                <a:latin typeface="Arial Rounded MT Bold" panose="020F0704030504030204" pitchFamily="34" charset="0"/>
              </a:rPr>
              <a:t>before delete</a:t>
            </a:r>
            <a:br>
              <a:rPr lang="en-US" sz="2500" dirty="0" smtClean="0">
                <a:latin typeface="Arial Rounded MT Bold" panose="020F0704030504030204" pitchFamily="34" charset="0"/>
              </a:rPr>
            </a:br>
            <a:r>
              <a:rPr lang="en-US" sz="2500" dirty="0" smtClean="0">
                <a:latin typeface="Arial Rounded MT Bold" panose="020F0704030504030204" pitchFamily="34" charset="0"/>
              </a:rPr>
              <a:t>on </a:t>
            </a:r>
            <a:r>
              <a:rPr lang="en-US" sz="2500" dirty="0" err="1" smtClean="0">
                <a:latin typeface="Arial Rounded MT Bold" panose="020F0704030504030204" pitchFamily="34" charset="0"/>
              </a:rPr>
              <a:t>table_name</a:t>
            </a:r>
            <a:r>
              <a:rPr lang="en-US" sz="2500" dirty="0" smtClean="0">
                <a:latin typeface="Arial Rounded MT Bold" panose="020F0704030504030204" pitchFamily="34" charset="0"/>
              </a:rPr>
              <a:t> for each row</a:t>
            </a:r>
            <a:br>
              <a:rPr lang="en-US" sz="2500" dirty="0" smtClean="0">
                <a:latin typeface="Arial Rounded MT Bold" panose="020F0704030504030204" pitchFamily="34" charset="0"/>
              </a:rPr>
            </a:br>
            <a:r>
              <a:rPr lang="en-US" sz="2500" dirty="0" err="1" smtClean="0">
                <a:latin typeface="Arial Rounded MT Bold" panose="020F0704030504030204" pitchFamily="34" charset="0"/>
              </a:rPr>
              <a:t>trigger_body</a:t>
            </a:r>
            <a:endParaRPr lang="en-US" sz="2500" dirty="0">
              <a:latin typeface="Arial Rounded MT Bold" panose="020F0704030504030204" pitchFamily="34" charset="0"/>
            </a:endParaRPr>
          </a:p>
        </p:txBody>
      </p:sp>
    </p:spTree>
    <p:extLst>
      <p:ext uri="{BB962C8B-B14F-4D97-AF65-F5344CB8AC3E}">
        <p14:creationId xmlns:p14="http://schemas.microsoft.com/office/powerpoint/2010/main" val="3634563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09550"/>
            <a:ext cx="11849100" cy="63627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79281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939" y="0"/>
            <a:ext cx="11194966" cy="1905000"/>
          </a:xfrm>
        </p:spPr>
        <p:txBody>
          <a:bodyPr>
            <a:normAutofit/>
          </a:bodyPr>
          <a:lstStyle/>
          <a:p>
            <a:r>
              <a:rPr lang="en-US" sz="4000" dirty="0" smtClean="0"/>
              <a:t>04    Difference between </a:t>
            </a:r>
            <a:r>
              <a:rPr lang="en-US" sz="4000" dirty="0" err="1" smtClean="0"/>
              <a:t>Dbms</a:t>
            </a:r>
            <a:r>
              <a:rPr lang="en-US" sz="4000" dirty="0" smtClean="0"/>
              <a:t> &amp; </a:t>
            </a:r>
            <a:r>
              <a:rPr lang="en-US" sz="4000" dirty="0" err="1" smtClean="0"/>
              <a:t>rdbms</a:t>
            </a:r>
            <a:r>
              <a:rPr lang="en-US" sz="4000" dirty="0" smtClean="0"/>
              <a:t> </a:t>
            </a:r>
            <a:endParaRPr lang="en-US" sz="4000" dirty="0"/>
          </a:p>
        </p:txBody>
      </p:sp>
      <p:sp>
        <p:nvSpPr>
          <p:cNvPr id="4" name="Content Placeholder 3"/>
          <p:cNvSpPr>
            <a:spLocks noGrp="1"/>
          </p:cNvSpPr>
          <p:nvPr>
            <p:ph sz="half" idx="1"/>
          </p:nvPr>
        </p:nvSpPr>
        <p:spPr>
          <a:xfrm>
            <a:off x="368968" y="1187117"/>
            <a:ext cx="5649244" cy="5342020"/>
          </a:xfrm>
        </p:spPr>
        <p:txBody>
          <a:bodyPr>
            <a:normAutofit/>
          </a:bodyPr>
          <a:lstStyle/>
          <a:p>
            <a:r>
              <a:rPr lang="pt-BR" sz="2400" u="sng" dirty="0">
                <a:effectLst/>
                <a:latin typeface="Arial Rounded MT Bold" panose="020F0704030504030204" pitchFamily="34" charset="0"/>
                <a:hlinkClick r:id="rId2"/>
              </a:rPr>
              <a:t>DBMS</a:t>
            </a:r>
            <a:r>
              <a:rPr lang="pt-BR" sz="2400" dirty="0">
                <a:effectLst/>
                <a:latin typeface="Arial Rounded MT Bold" panose="020F0704030504030204" pitchFamily="34" charset="0"/>
              </a:rPr>
              <a:t> </a:t>
            </a:r>
            <a:r>
              <a:rPr lang="pt-BR" sz="2400" dirty="0" smtClean="0">
                <a:effectLst/>
                <a:latin typeface="Arial Rounded MT Bold" panose="020F0704030504030204" pitchFamily="34" charset="0"/>
              </a:rPr>
              <a:t>stores </a:t>
            </a:r>
            <a:r>
              <a:rPr lang="pt-BR" sz="2400" dirty="0">
                <a:effectLst/>
                <a:latin typeface="Arial Rounded MT Bold" panose="020F0704030504030204" pitchFamily="34" charset="0"/>
              </a:rPr>
              <a:t>data as </a:t>
            </a:r>
            <a:r>
              <a:rPr lang="pt-BR" sz="2400" dirty="0" smtClean="0">
                <a:effectLst/>
                <a:latin typeface="Arial Rounded MT Bold" panose="020F0704030504030204" pitchFamily="34" charset="0"/>
              </a:rPr>
              <a:t>file</a:t>
            </a:r>
            <a:endParaRPr lang="en-US" sz="2400" dirty="0" smtClean="0">
              <a:effectLst/>
              <a:latin typeface="Arial Rounded MT Bold" panose="020F0704030504030204" pitchFamily="34" charset="0"/>
            </a:endParaRPr>
          </a:p>
          <a:p>
            <a:r>
              <a:rPr lang="en-US" sz="2400" dirty="0" smtClean="0">
                <a:effectLst/>
                <a:latin typeface="Arial Rounded MT Bold" panose="020F0704030504030204" pitchFamily="34" charset="0"/>
              </a:rPr>
              <a:t>Normalization </a:t>
            </a:r>
            <a:r>
              <a:rPr lang="en-US" sz="2400" dirty="0">
                <a:effectLst/>
                <a:latin typeface="Arial Rounded MT Bold" panose="020F0704030504030204" pitchFamily="34" charset="0"/>
              </a:rPr>
              <a:t>is not </a:t>
            </a:r>
            <a:r>
              <a:rPr lang="en-US" sz="2400" dirty="0" smtClean="0">
                <a:effectLst/>
                <a:latin typeface="Arial Rounded MT Bold" panose="020F0704030504030204" pitchFamily="34" charset="0"/>
              </a:rPr>
              <a:t>present</a:t>
            </a:r>
            <a:endParaRPr lang="en-US" sz="2400" dirty="0">
              <a:effectLst/>
              <a:latin typeface="Arial Rounded MT Bold" panose="020F0704030504030204" pitchFamily="34" charset="0"/>
            </a:endParaRPr>
          </a:p>
          <a:p>
            <a:r>
              <a:rPr lang="en-US" sz="2400" dirty="0" smtClean="0">
                <a:effectLst/>
                <a:latin typeface="Arial Rounded MT Bold" panose="020F0704030504030204" pitchFamily="34" charset="0"/>
              </a:rPr>
              <a:t>Security </a:t>
            </a:r>
            <a:r>
              <a:rPr lang="en-US" sz="2400" dirty="0">
                <a:effectLst/>
                <a:latin typeface="Arial Rounded MT Bold" panose="020F0704030504030204" pitchFamily="34" charset="0"/>
              </a:rPr>
              <a:t>is </a:t>
            </a:r>
            <a:r>
              <a:rPr lang="en-US" sz="2400" dirty="0" smtClean="0">
                <a:effectLst/>
                <a:latin typeface="Arial Rounded MT Bold" panose="020F0704030504030204" pitchFamily="34" charset="0"/>
              </a:rPr>
              <a:t>less</a:t>
            </a:r>
          </a:p>
          <a:p>
            <a:r>
              <a:rPr lang="en-US" sz="2400" dirty="0">
                <a:effectLst/>
                <a:latin typeface="Arial Rounded MT Bold" panose="020F0704030504030204" pitchFamily="34" charset="0"/>
              </a:rPr>
              <a:t>It supports single user</a:t>
            </a:r>
            <a:r>
              <a:rPr lang="en-US" sz="2400" dirty="0" smtClean="0">
                <a:effectLst/>
                <a:latin typeface="Arial Rounded MT Bold" panose="020F0704030504030204" pitchFamily="34" charset="0"/>
              </a:rPr>
              <a:t>.</a:t>
            </a:r>
          </a:p>
          <a:p>
            <a:r>
              <a:rPr lang="en-US" sz="2400" dirty="0">
                <a:effectLst/>
                <a:latin typeface="Arial Rounded MT Bold" panose="020F0704030504030204" pitchFamily="34" charset="0"/>
              </a:rPr>
              <a:t>Examples:</a:t>
            </a:r>
            <a:r>
              <a:rPr lang="en-US" sz="2400" u="sng" dirty="0">
                <a:effectLst/>
                <a:latin typeface="Arial Rounded MT Bold" panose="020F0704030504030204" pitchFamily="34" charset="0"/>
                <a:hlinkClick r:id="rId3"/>
              </a:rPr>
              <a:t> </a:t>
            </a:r>
            <a:r>
              <a:rPr lang="en-US" sz="2400" u="sng" dirty="0" smtClean="0">
                <a:effectLst/>
                <a:latin typeface="Arial Rounded MT Bold" panose="020F0704030504030204" pitchFamily="34" charset="0"/>
                <a:hlinkClick r:id="rId3"/>
              </a:rPr>
              <a:t> XML</a:t>
            </a:r>
            <a:r>
              <a:rPr lang="en-US" sz="2400" dirty="0" smtClean="0">
                <a:effectLst/>
                <a:latin typeface="Arial Rounded MT Bold" panose="020F0704030504030204" pitchFamily="34" charset="0"/>
              </a:rPr>
              <a:t>, </a:t>
            </a:r>
            <a:r>
              <a:rPr lang="en-US" sz="2400" dirty="0">
                <a:effectLst/>
                <a:latin typeface="Arial Rounded MT Bold" panose="020F0704030504030204" pitchFamily="34" charset="0"/>
              </a:rPr>
              <a:t>Window Registry, </a:t>
            </a:r>
            <a:r>
              <a:rPr lang="en-US" sz="2400" dirty="0" smtClean="0">
                <a:effectLst/>
                <a:latin typeface="Arial Rounded MT Bold" panose="020F0704030504030204" pitchFamily="34" charset="0"/>
              </a:rPr>
              <a:t>etc</a:t>
            </a:r>
            <a:r>
              <a:rPr lang="en-US" sz="2400" dirty="0">
                <a:effectLst/>
                <a:latin typeface="Arial Rounded MT Bold" panose="020F0704030504030204" pitchFamily="34" charset="0"/>
              </a:rPr>
              <a:t>.</a:t>
            </a:r>
            <a:endParaRPr lang="en-US" sz="2400" dirty="0">
              <a:latin typeface="Arial Rounded MT Bold" panose="020F0704030504030204" pitchFamily="34" charset="0"/>
            </a:endParaRPr>
          </a:p>
        </p:txBody>
      </p:sp>
      <p:sp>
        <p:nvSpPr>
          <p:cNvPr id="5" name="Content Placeholder 4"/>
          <p:cNvSpPr>
            <a:spLocks noGrp="1"/>
          </p:cNvSpPr>
          <p:nvPr>
            <p:ph sz="half" idx="2"/>
          </p:nvPr>
        </p:nvSpPr>
        <p:spPr>
          <a:xfrm>
            <a:off x="5865811" y="1187117"/>
            <a:ext cx="6165767" cy="5342019"/>
          </a:xfrm>
        </p:spPr>
        <p:txBody>
          <a:bodyPr>
            <a:normAutofit/>
          </a:bodyPr>
          <a:lstStyle/>
          <a:p>
            <a:r>
              <a:rPr lang="en-US" sz="2400" u="sng" dirty="0" smtClean="0">
                <a:effectLst/>
                <a:latin typeface="Arial Rounded MT Bold" panose="020F0704030504030204" pitchFamily="34" charset="0"/>
                <a:hlinkClick r:id="rId4"/>
              </a:rPr>
              <a:t>RDBMS</a:t>
            </a:r>
            <a:r>
              <a:rPr lang="en-US" sz="2400" dirty="0">
                <a:effectLst/>
                <a:latin typeface="Arial Rounded MT Bold" panose="020F0704030504030204" pitchFamily="34" charset="0"/>
              </a:rPr>
              <a:t> stores data in </a:t>
            </a:r>
            <a:r>
              <a:rPr lang="en-US" sz="2400" dirty="0" smtClean="0">
                <a:effectLst/>
                <a:latin typeface="Arial Rounded MT Bold" panose="020F0704030504030204" pitchFamily="34" charset="0"/>
              </a:rPr>
              <a:t>tabular form</a:t>
            </a:r>
          </a:p>
          <a:p>
            <a:r>
              <a:rPr lang="en-US" sz="2400" dirty="0" smtClean="0">
                <a:effectLst/>
                <a:latin typeface="Arial Rounded MT Bold" panose="020F0704030504030204" pitchFamily="34" charset="0"/>
              </a:rPr>
              <a:t>Normalization </a:t>
            </a:r>
            <a:r>
              <a:rPr lang="en-US" sz="2400" dirty="0">
                <a:effectLst/>
                <a:latin typeface="Arial Rounded MT Bold" panose="020F0704030504030204" pitchFamily="34" charset="0"/>
              </a:rPr>
              <a:t>is present</a:t>
            </a:r>
            <a:r>
              <a:rPr lang="en-US" sz="2400" dirty="0" smtClean="0">
                <a:effectLst/>
                <a:latin typeface="Arial Rounded MT Bold" panose="020F0704030504030204" pitchFamily="34" charset="0"/>
              </a:rPr>
              <a:t>.</a:t>
            </a:r>
          </a:p>
          <a:p>
            <a:r>
              <a:rPr lang="en-US" sz="2400" dirty="0">
                <a:effectLst/>
                <a:latin typeface="Arial Rounded MT Bold" panose="020F0704030504030204" pitchFamily="34" charset="0"/>
              </a:rPr>
              <a:t>More security measures provided</a:t>
            </a:r>
            <a:r>
              <a:rPr lang="en-US" sz="2400" dirty="0" smtClean="0">
                <a:effectLst/>
                <a:latin typeface="Arial Rounded MT Bold" panose="020F0704030504030204" pitchFamily="34" charset="0"/>
              </a:rPr>
              <a:t>.</a:t>
            </a:r>
          </a:p>
          <a:p>
            <a:r>
              <a:rPr lang="en-US" sz="2400" dirty="0">
                <a:effectLst/>
                <a:latin typeface="Arial Rounded MT Bold" panose="020F0704030504030204" pitchFamily="34" charset="0"/>
              </a:rPr>
              <a:t>I</a:t>
            </a:r>
            <a:r>
              <a:rPr lang="en-US" sz="2400" dirty="0" smtClean="0">
                <a:effectLst/>
                <a:latin typeface="Arial Rounded MT Bold" panose="020F0704030504030204" pitchFamily="34" charset="0"/>
              </a:rPr>
              <a:t>t supports </a:t>
            </a:r>
            <a:r>
              <a:rPr lang="en-US" sz="2400" dirty="0">
                <a:effectLst/>
                <a:latin typeface="Arial Rounded MT Bold" panose="020F0704030504030204" pitchFamily="34" charset="0"/>
              </a:rPr>
              <a:t>multiple users</a:t>
            </a:r>
            <a:r>
              <a:rPr lang="en-US" sz="2400" dirty="0" smtClean="0">
                <a:effectLst/>
                <a:latin typeface="Arial Rounded MT Bold" panose="020F0704030504030204" pitchFamily="34" charset="0"/>
              </a:rPr>
              <a:t>.</a:t>
            </a:r>
          </a:p>
          <a:p>
            <a:r>
              <a:rPr lang="fr-FR" sz="2400" dirty="0" err="1" smtClean="0">
                <a:effectLst/>
                <a:latin typeface="Arial Rounded MT Bold" panose="020F0704030504030204" pitchFamily="34" charset="0"/>
              </a:rPr>
              <a:t>Examples</a:t>
            </a:r>
            <a:r>
              <a:rPr lang="fr-FR" sz="2400" dirty="0" smtClean="0">
                <a:effectLst/>
                <a:latin typeface="Arial Rounded MT Bold" panose="020F0704030504030204" pitchFamily="34" charset="0"/>
              </a:rPr>
              <a:t> : </a:t>
            </a:r>
            <a:r>
              <a:rPr lang="fr-FR" sz="2400" dirty="0">
                <a:effectLst/>
                <a:latin typeface="Arial Rounded MT Bold" panose="020F0704030504030204" pitchFamily="34" charset="0"/>
              </a:rPr>
              <a:t> </a:t>
            </a:r>
            <a:r>
              <a:rPr lang="fr-FR" sz="2400" u="sng" dirty="0">
                <a:effectLst/>
                <a:latin typeface="Arial Rounded MT Bold" panose="020F0704030504030204" pitchFamily="34" charset="0"/>
                <a:hlinkClick r:id="rId5"/>
              </a:rPr>
              <a:t>MySQL</a:t>
            </a:r>
            <a:r>
              <a:rPr lang="fr-FR" sz="2400" dirty="0">
                <a:effectLst/>
                <a:latin typeface="Arial Rounded MT Bold" panose="020F0704030504030204" pitchFamily="34" charset="0"/>
              </a:rPr>
              <a:t>, </a:t>
            </a:r>
            <a:r>
              <a:rPr lang="fr-FR" sz="2400" u="sng" dirty="0">
                <a:effectLst/>
                <a:latin typeface="Arial Rounded MT Bold" panose="020F0704030504030204" pitchFamily="34" charset="0"/>
                <a:hlinkClick r:id="rId6"/>
              </a:rPr>
              <a:t>PostgreSQL</a:t>
            </a:r>
            <a:r>
              <a:rPr lang="fr-FR" sz="2400" dirty="0">
                <a:effectLst/>
                <a:latin typeface="Arial Rounded MT Bold" panose="020F0704030504030204" pitchFamily="34" charset="0"/>
              </a:rPr>
              <a:t>, SQL Server, </a:t>
            </a:r>
            <a:r>
              <a:rPr lang="fr-FR" sz="2400" dirty="0" smtClean="0">
                <a:effectLst/>
                <a:latin typeface="Arial Rounded MT Bold" panose="020F0704030504030204" pitchFamily="34" charset="0"/>
              </a:rPr>
              <a:t>Oracle, etc</a:t>
            </a:r>
            <a:r>
              <a:rPr lang="fr-FR" sz="2400" dirty="0">
                <a:effectLst/>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228425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1158</TotalTime>
  <Words>2475</Words>
  <Application>Microsoft Office PowerPoint</Application>
  <PresentationFormat>Widescreen</PresentationFormat>
  <Paragraphs>423</Paragraphs>
  <Slides>84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Arial Narrow</vt:lpstr>
      <vt:lpstr>Arial Rounded MT Bold</vt:lpstr>
      <vt:lpstr>Century Gothic</vt:lpstr>
      <vt:lpstr>Times New Roman</vt:lpstr>
      <vt:lpstr>Mesh</vt:lpstr>
      <vt:lpstr>MY SQL</vt:lpstr>
      <vt:lpstr>                CONTENTS</vt:lpstr>
      <vt:lpstr>01  introduction to MYSQL </vt:lpstr>
      <vt:lpstr>MY SQL</vt:lpstr>
      <vt:lpstr>02  introduction to DBMS </vt:lpstr>
      <vt:lpstr>DBMS</vt:lpstr>
      <vt:lpstr> 03  Introduction to RDBMS </vt:lpstr>
      <vt:lpstr>RDBMS</vt:lpstr>
      <vt:lpstr>04    Difference between Dbms &amp; rdbms </vt:lpstr>
      <vt:lpstr>      05   DatatypeS in SQL </vt:lpstr>
      <vt:lpstr>DatatypeS in SQL - NUMERIC </vt:lpstr>
      <vt:lpstr>.</vt:lpstr>
      <vt:lpstr>DatatypeS in SQL - STRING </vt:lpstr>
      <vt:lpstr>DatatypeS in SQL - STRING</vt:lpstr>
      <vt:lpstr>DatatypeS in SQL - Date &amp; Time Data type</vt:lpstr>
      <vt:lpstr>06   MY SQL commands &amp; DATABASES</vt:lpstr>
      <vt:lpstr>                            MY SQL COMMANDS </vt:lpstr>
      <vt:lpstr>  MY SQL DATABASES</vt:lpstr>
      <vt:lpstr>MY SQL COMMANDS and its uses</vt:lpstr>
      <vt:lpstr>‘</vt:lpstr>
      <vt:lpstr>MY SQL DATABASES AND EXAMPLES</vt:lpstr>
      <vt:lpstr>SQL DESCRIBE STATEMENT - describe is used to describe something. we can use DESCRIBE or DESC (both are the same) commands to describe the structure of a table.          syntax   -  describe tablename;    or   desc tablename;         example  - describe Student_info;     </vt:lpstr>
      <vt:lpstr>.</vt:lpstr>
      <vt:lpstr>SQL ALTER TABLE ( drop column ) - used to add , delete or modify columns in a table.           Syntax  - alter table tablename                              drop gender ;           Example - alter table emp_det drop income;    </vt:lpstr>
      <vt:lpstr> SQL ALTER TABLE ( add COLUMN ) - used to add a column   Syntax  - alter table tablename                       add column name after columnname;    Example - alter table emp_det add income after city_state;      </vt:lpstr>
      <vt:lpstr>SQL INSERT INTO STATEMENT</vt:lpstr>
      <vt:lpstr>EXAMPLE of SQL INSERT INTO STATEMENT</vt:lpstr>
      <vt:lpstr>SQL SELECT STATEMENT</vt:lpstr>
      <vt:lpstr>SQL SELECT DISTINCT  </vt:lpstr>
      <vt:lpstr>.</vt:lpstr>
      <vt:lpstr>                     07   SQL CLAUSE   where clause | having clause</vt:lpstr>
      <vt:lpstr>SQL WHERE CLAUSE</vt:lpstr>
      <vt:lpstr>SQL HAVING CLAUSE </vt:lpstr>
      <vt:lpstr>08  SQL constraints </vt:lpstr>
      <vt:lpstr>SQL constraints </vt:lpstr>
      <vt:lpstr>   EXAMPLE of sql constraints </vt:lpstr>
      <vt:lpstr> 09   SQL OPERATORS | AND, OR, not, IN, BETWEEN</vt:lpstr>
      <vt:lpstr>.</vt:lpstr>
      <vt:lpstr>.</vt:lpstr>
      <vt:lpstr>.</vt:lpstr>
      <vt:lpstr>.</vt:lpstr>
      <vt:lpstr>.</vt:lpstr>
      <vt:lpstr>PowerPoint Presentation</vt:lpstr>
      <vt:lpstr>10  SQL  ORDER BY &amp; GROUP BY </vt:lpstr>
      <vt:lpstr>SQL order by</vt:lpstr>
      <vt:lpstr>PowerPoint Presentation</vt:lpstr>
      <vt:lpstr>SQL GROUP BY </vt:lpstr>
      <vt:lpstr>11 SQL JOINS</vt:lpstr>
      <vt:lpstr>TYPES OF JOINS  INNER | righT |left | FULL OUTER</vt:lpstr>
      <vt:lpstr>.</vt:lpstr>
      <vt:lpstr>SQL INNER JOINS </vt:lpstr>
      <vt:lpstr>PowerPoint Presentation</vt:lpstr>
      <vt:lpstr>SQL right joins</vt:lpstr>
      <vt:lpstr>PowerPoint Presentation</vt:lpstr>
      <vt:lpstr>SQL LEFT JOINS</vt:lpstr>
      <vt:lpstr>PowerPoint Presentation</vt:lpstr>
      <vt:lpstr>SQL FULL OUTER JOINS</vt:lpstr>
      <vt:lpstr>PowerPoint Presentation</vt:lpstr>
      <vt:lpstr>         12   SQL CASE EXPRESSION</vt:lpstr>
      <vt:lpstr>.</vt:lpstr>
      <vt:lpstr>PowerPoint Presentation</vt:lpstr>
      <vt:lpstr>13  SQL INDEXES  </vt:lpstr>
      <vt:lpstr>.</vt:lpstr>
      <vt:lpstr>SQL create INDEX</vt:lpstr>
      <vt:lpstr>SQL DROP INDEX </vt:lpstr>
      <vt:lpstr>14  SQL PROCEDURES</vt:lpstr>
      <vt:lpstr>.</vt:lpstr>
      <vt:lpstr>STORED procedure syntax </vt:lpstr>
      <vt:lpstr>Stored procedure example</vt:lpstr>
      <vt:lpstr>15   SQL TRIGGERS</vt:lpstr>
      <vt:lpstr>.</vt:lpstr>
      <vt:lpstr>Types of Triggers </vt:lpstr>
      <vt:lpstr>We can define 6 types of triggers for each table: </vt:lpstr>
      <vt:lpstr>    AFTER INSERT TRIGGER -   MySQL after insert triggers are automatically invoked after an insert event occurs on the table.  The basic syntax of after insert trigger :  create trigger trigger_name after insert  on table_name for each row trigger body       </vt:lpstr>
      <vt:lpstr>EXAMPLE OF AFTER INSERT TRIGGER :            </vt:lpstr>
      <vt:lpstr> AFTER UPDATE triggers :  my sql After update triggers are invoked automatically event occurs on the table associated with the triggers  syntax for after update :  create trigger trigger_name after update on table_name for each row trigger_body  </vt:lpstr>
      <vt:lpstr>EXAMPLE OF after update trigger :           </vt:lpstr>
      <vt:lpstr>After delete trigger:  mysql after delete triggers are automatically invoked after a delete event occurs on the table.  Syntax for after update trigger :  create trigger trigger_name after delete on table_name for each row trigger-body;</vt:lpstr>
      <vt:lpstr>Example of after delete trigger :           </vt:lpstr>
      <vt:lpstr>MYSQL BEFoRE insert triggers :  Mysql before insert triggers are automatically fired before an insert event occurs on the table.  Syntax of before insert trigger : create trigger trigger_name on table_name for each row trigger_body;</vt:lpstr>
      <vt:lpstr>EXAmPLE of before insert trigger :           </vt:lpstr>
      <vt:lpstr>          Mysql Before update trigger :   mysql before insert triggers are  invoked automatically before an update event occurs on the table associated with the triggers.   Syntax for before update trigger: create trigger trigger_name: before update on table_name for each row trigger_body           </vt:lpstr>
      <vt:lpstr>Mysql before delete trigger:  mysql before delete triggers are fired automatically before a delete event occurs in a table   syntax for before delete trigger:  create trigger trigger_name before delete on table_name for each row trigger_body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Microsoft account</dc:creator>
  <cp:lastModifiedBy>Microsoft account</cp:lastModifiedBy>
  <cp:revision>91</cp:revision>
  <dcterms:created xsi:type="dcterms:W3CDTF">2023-11-05T09:51:09Z</dcterms:created>
  <dcterms:modified xsi:type="dcterms:W3CDTF">2023-11-14T15:51:16Z</dcterms:modified>
</cp:coreProperties>
</file>