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310" r:id="rId4"/>
    <p:sldId id="311" r:id="rId5"/>
    <p:sldId id="312" r:id="rId6"/>
    <p:sldId id="285" r:id="rId7"/>
    <p:sldId id="30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EF"/>
    <a:srgbClr val="F9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2C08-3C00-4791-9388-3FB9A56F87F8}" type="datetimeFigureOut">
              <a:rPr lang="fr-FR" smtClean="0"/>
              <a:t>22/01/2018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E673-8D3B-4BBD-97EB-7004EF7CF6E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86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17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99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26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296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95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53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D9F6-764D-45E8-BA35-322ECA954888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907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F45-EF0A-4378-934F-84EB6BC3D026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023A-E694-4331-A23E-E1356D15A4BD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7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E77E-7F60-441B-806F-66DDB3F74163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8AF4-4A0E-4A4E-9660-2094B624C07D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00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7E3-4C05-4502-A416-452E6496AE59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45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AC83-13D2-4813-AD1A-CAFB5DEDD213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9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5543-85E2-46E2-A974-7ADB0844C12A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8827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ZoneTexte 5"/>
          <p:cNvSpPr txBox="1"/>
          <p:nvPr userDrawn="1"/>
        </p:nvSpPr>
        <p:spPr>
          <a:xfrm>
            <a:off x="206734" y="78335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A85315E-D13C-4649-B3EE-0767220E3FA0}" type="slidenum">
              <a:rPr lang="fr-FR" smtClean="0">
                <a:solidFill>
                  <a:schemeClr val="bg1"/>
                </a:solidFill>
              </a:rPr>
              <a:pPr algn="r"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84821" y="6611779"/>
            <a:ext cx="2807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2017 - </a:t>
            </a:r>
            <a:fld id="{8CCBA4B4-63A8-48A8-920F-F5A60A63767F}" type="datetime7">
              <a:rPr lang="fr-FR" sz="1000" b="1" smtClean="0">
                <a:solidFill>
                  <a:schemeClr val="accent1"/>
                </a:solidFill>
              </a:rPr>
              <a:t>janv.-18</a:t>
            </a:fld>
            <a:endParaRPr lang="fr-FR" sz="1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ZoneTexte 8"/>
          <p:cNvSpPr txBox="1"/>
          <p:nvPr userDrawn="1"/>
        </p:nvSpPr>
        <p:spPr>
          <a:xfrm>
            <a:off x="206734" y="783357"/>
            <a:ext cx="110523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A85315E-D13C-4649-B3EE-0767220E3FA0}" type="slidenum">
              <a:rPr lang="fr-FR" sz="1400" smtClean="0">
                <a:solidFill>
                  <a:schemeClr val="bg1"/>
                </a:solidFill>
              </a:rPr>
              <a:pPr algn="r"/>
              <a:t>‹N°›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9992359" y="6611779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</a:t>
            </a:r>
            <a:endParaRPr lang="fr-FR" sz="1000" b="1" dirty="0">
              <a:solidFill>
                <a:schemeClr val="accent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" name="ZoneTexte 1"/>
          <p:cNvSpPr txBox="1"/>
          <p:nvPr userDrawn="1"/>
        </p:nvSpPr>
        <p:spPr>
          <a:xfrm>
            <a:off x="206734" y="6611779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 smtClean="0">
                <a:solidFill>
                  <a:schemeClr val="accent1"/>
                </a:solidFill>
              </a:rPr>
              <a:t>Plus loin avec Python</a:t>
            </a:r>
            <a:endParaRPr lang="fr-FR" sz="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8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522-5229-4E69-BBB2-D5F912967395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B5DB-1D1A-42F8-93F0-BBA44C1CAF57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8950-D3FA-4365-B561-9EE5AC9B6B6C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4122-C579-4659-8A06-81F42FC84005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3383-9243-41F6-8072-8685ED9DD899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7E6-328C-49ED-AE4B-BD647A7E3EDE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0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982-A325-4B29-8B06-CBC7789C234F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1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D9F6-764D-45E8-BA35-322ECA954888}" type="datetime1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5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errydecker/learning-python/blob/master/samples/skeleton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errydecker/learning-python/blob/master/samples/lists-manipulations.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ierrydecker/learning-pyth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tuto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Plus loin avec Python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/>
          <a:lstStyle/>
          <a:p>
            <a:r>
              <a:rPr lang="fr-FR" dirty="0" smtClean="0"/>
              <a:t>Python 102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659" y="5633675"/>
            <a:ext cx="2573364" cy="869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Squelette d'un 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631882"/>
            <a:ext cx="8915400" cy="3379305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fr-FR" dirty="0" smtClean="0"/>
              <a:t>Même un fichier destiné à être utilisé comme un script doit être importable</a:t>
            </a:r>
          </a:p>
          <a:p>
            <a:pPr algn="just"/>
            <a:r>
              <a:rPr lang="fr-FR" dirty="0" smtClean="0"/>
              <a:t>Un fichier important un module ne devrait subir d'effet de bord en exécutant les fonctionalités du module importé</a:t>
            </a:r>
          </a:p>
          <a:p>
            <a:pPr algn="just"/>
            <a:r>
              <a:rPr lang="fr-FR" dirty="0" smtClean="0"/>
              <a:t>En Python des outils comme </a:t>
            </a:r>
            <a:r>
              <a:rPr lang="fr-FR" b="1" i="1" dirty="0" smtClean="0"/>
              <a:t>pydoc</a:t>
            </a:r>
            <a:r>
              <a:rPr lang="fr-FR" dirty="0" smtClean="0"/>
              <a:t> ou ceux de tests unitaires ont besoin d'importer vos modules</a:t>
            </a:r>
          </a:p>
          <a:p>
            <a:pPr algn="just"/>
            <a:r>
              <a:rPr lang="fr-FR" dirty="0" smtClean="0"/>
              <a:t>Votre code doit </a:t>
            </a:r>
            <a:r>
              <a:rPr lang="fr-FR" dirty="0"/>
              <a:t>toujours vérifier </a:t>
            </a:r>
            <a:r>
              <a:rPr lang="fr-FR" b="1" i="1" dirty="0">
                <a:solidFill>
                  <a:schemeClr val="accent6"/>
                </a:solidFill>
              </a:rPr>
              <a:t>if __name__ == '__main</a:t>
            </a:r>
            <a:r>
              <a:rPr lang="fr-FR" b="1" i="1" dirty="0" smtClean="0">
                <a:solidFill>
                  <a:schemeClr val="accent6"/>
                </a:solidFill>
              </a:rPr>
              <a:t>__'</a:t>
            </a:r>
            <a:r>
              <a:rPr lang="fr-FR" dirty="0" smtClean="0"/>
              <a:t> avant d'exécuter votre programme principal</a:t>
            </a:r>
          </a:p>
          <a:p>
            <a:pPr algn="just"/>
            <a:r>
              <a:rPr lang="fr-FR" dirty="0" smtClean="0"/>
              <a:t>Ainsi, ce programme principal ne sera pas exécuté lorsque le module est importé</a:t>
            </a:r>
          </a:p>
          <a:p>
            <a:pPr algn="just"/>
            <a:r>
              <a:rPr lang="fr-FR" dirty="0" smtClean="0">
                <a:hlinkClick r:id="rId3"/>
              </a:rPr>
              <a:t>Un squelette de module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627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Complément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791693"/>
            <a:ext cx="8915400" cy="4283103"/>
          </a:xfrm>
        </p:spPr>
        <p:txBody>
          <a:bodyPr anchor="ctr">
            <a:normAutofit/>
          </a:bodyPr>
          <a:lstStyle/>
          <a:p>
            <a:pPr algn="just"/>
            <a:r>
              <a:rPr lang="fr-FR" dirty="0"/>
              <a:t>Le type liste dispose de méthodes </a:t>
            </a:r>
            <a:r>
              <a:rPr lang="fr-FR" dirty="0" smtClean="0"/>
              <a:t>supplémentaires</a:t>
            </a:r>
          </a:p>
          <a:p>
            <a:pPr algn="just"/>
            <a:r>
              <a:rPr lang="fr-FR" dirty="0" smtClean="0"/>
              <a:t>Voici </a:t>
            </a:r>
            <a:r>
              <a:rPr lang="fr-FR" dirty="0"/>
              <a:t>la liste complète des méthodes des objets de type </a:t>
            </a:r>
            <a:r>
              <a:rPr lang="fr-FR" dirty="0" smtClean="0"/>
              <a:t>liste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list.append(x)</a:t>
            </a:r>
          </a:p>
          <a:p>
            <a:pPr lvl="2" algn="just"/>
            <a:r>
              <a:rPr lang="fr-FR" sz="1200" dirty="0" smtClean="0"/>
              <a:t>Ajoute </a:t>
            </a:r>
            <a:r>
              <a:rPr lang="fr-FR" sz="1200" dirty="0"/>
              <a:t>un élément à la fin de la liste. Equivalent à </a:t>
            </a:r>
            <a:r>
              <a:rPr lang="fr-FR" sz="1200" b="1" i="1" dirty="0">
                <a:solidFill>
                  <a:schemeClr val="accent6"/>
                </a:solidFill>
              </a:rPr>
              <a:t>a[len(a):] = [x</a:t>
            </a:r>
            <a:r>
              <a:rPr lang="fr-FR" sz="1200" b="1" i="1" dirty="0" smtClean="0">
                <a:solidFill>
                  <a:schemeClr val="accent6"/>
                </a:solidFill>
              </a:rPr>
              <a:t>]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list.extend(</a:t>
            </a:r>
            <a:r>
              <a:rPr lang="fr-FR" b="1" i="1" dirty="0" err="1">
                <a:solidFill>
                  <a:schemeClr val="accent6"/>
                </a:solidFill>
              </a:rPr>
              <a:t>iterable</a:t>
            </a:r>
            <a:r>
              <a:rPr lang="fr-FR" b="1" i="1" dirty="0">
                <a:solidFill>
                  <a:schemeClr val="accent6"/>
                </a:solidFill>
              </a:rPr>
              <a:t>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Étend la liste en y ajoutant tous les éléments de </a:t>
            </a:r>
            <a:r>
              <a:rPr lang="fr-FR" sz="1200" dirty="0" smtClean="0">
                <a:solidFill>
                  <a:schemeClr val="tx1"/>
                </a:solidFill>
              </a:rPr>
              <a:t>l’iterable</a:t>
            </a:r>
            <a:r>
              <a:rPr lang="fr-FR" sz="1200" dirty="0">
                <a:solidFill>
                  <a:schemeClr val="tx1"/>
                </a:solidFill>
              </a:rPr>
              <a:t>. Équivalent à </a:t>
            </a:r>
            <a:r>
              <a:rPr lang="fr-FR" sz="1200" b="1" i="1" dirty="0">
                <a:solidFill>
                  <a:schemeClr val="accent6"/>
                </a:solidFill>
              </a:rPr>
              <a:t>a[len(a):] = </a:t>
            </a:r>
            <a:r>
              <a:rPr lang="fr-FR" sz="1200" b="1" i="1" dirty="0" smtClean="0">
                <a:solidFill>
                  <a:schemeClr val="accent6"/>
                </a:solidFill>
              </a:rPr>
              <a:t>iterable</a:t>
            </a:r>
          </a:p>
          <a:p>
            <a:pPr lvl="1" algn="just"/>
            <a:r>
              <a:rPr lang="fr-FR" b="1" i="1" dirty="0" err="1">
                <a:solidFill>
                  <a:schemeClr val="accent6"/>
                </a:solidFill>
              </a:rPr>
              <a:t>list.insert</a:t>
            </a:r>
            <a:r>
              <a:rPr lang="fr-FR" b="1" i="1" dirty="0">
                <a:solidFill>
                  <a:schemeClr val="accent6"/>
                </a:solidFill>
              </a:rPr>
              <a:t>(i, x)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Insère un élément à la position indiquée. Le premier argument est la position de l’élément courant avant lequel l’insertion doit s’effectuer, donc </a:t>
            </a:r>
            <a:r>
              <a:rPr lang="fr-FR" sz="1200" b="1" i="1" dirty="0">
                <a:solidFill>
                  <a:schemeClr val="accent6"/>
                </a:solidFill>
              </a:rPr>
              <a:t>a.insert(0, x)</a:t>
            </a:r>
            <a:r>
              <a:rPr lang="fr-FR" sz="1200" dirty="0">
                <a:solidFill>
                  <a:schemeClr val="tx1"/>
                </a:solidFill>
              </a:rPr>
              <a:t> insère l’élément en tête de la liste, et </a:t>
            </a:r>
            <a:r>
              <a:rPr lang="fr-FR" sz="1200" b="1" i="1" dirty="0">
                <a:solidFill>
                  <a:schemeClr val="accent6"/>
                </a:solidFill>
              </a:rPr>
              <a:t>a.insert(len(a), x) </a:t>
            </a:r>
            <a:r>
              <a:rPr lang="fr-FR" sz="1200" dirty="0">
                <a:solidFill>
                  <a:schemeClr val="tx1"/>
                </a:solidFill>
              </a:rPr>
              <a:t>est équivalent à </a:t>
            </a:r>
            <a:r>
              <a:rPr lang="fr-FR" sz="1200" b="1" i="1" dirty="0">
                <a:solidFill>
                  <a:schemeClr val="accent6"/>
                </a:solidFill>
              </a:rPr>
              <a:t>a.append(x</a:t>
            </a:r>
            <a:r>
              <a:rPr lang="fr-FR" sz="1200" b="1" i="1" dirty="0" smtClean="0">
                <a:solidFill>
                  <a:schemeClr val="accent6"/>
                </a:solidFill>
              </a:rPr>
              <a:t>)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list.remove(x)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Supprime de la liste le premier élément dont la valeur est x. Une exception est levée s’il existe aucun élément avec cette valeur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Complément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791693"/>
            <a:ext cx="8915400" cy="4283103"/>
          </a:xfrm>
        </p:spPr>
        <p:txBody>
          <a:bodyPr anchor="ctr">
            <a:normAutofit/>
          </a:bodyPr>
          <a:lstStyle/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list.pop([i])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Enlève de la liste l’élément situé à la position indiquée, et le renvoie en valeur de retour. Si aucune position n’est indiqué, </a:t>
            </a:r>
            <a:r>
              <a:rPr lang="fr-FR" sz="1200" b="1" i="1" dirty="0">
                <a:solidFill>
                  <a:schemeClr val="accent6"/>
                </a:solidFill>
              </a:rPr>
              <a:t>a.pop()</a:t>
            </a:r>
            <a:r>
              <a:rPr lang="fr-FR" sz="1200" dirty="0">
                <a:solidFill>
                  <a:schemeClr val="tx1"/>
                </a:solidFill>
              </a:rPr>
              <a:t> enlève et renvoie le dernier élément de la liste (les crochets autour du i dans la signature de la méthode indiquent bien que ce paramètre est facultatif, et non que vous devez placer des crochets dans votre </a:t>
            </a:r>
            <a:r>
              <a:rPr lang="fr-FR" sz="1200" dirty="0" smtClean="0">
                <a:solidFill>
                  <a:schemeClr val="tx1"/>
                </a:solidFill>
              </a:rPr>
              <a:t>code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list.clear()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Supprime tous les éléments de la liste, équivalent à </a:t>
            </a:r>
            <a:r>
              <a:rPr lang="fr-FR" sz="1200" b="1" i="1" dirty="0">
                <a:solidFill>
                  <a:schemeClr val="accent6"/>
                </a:solidFill>
              </a:rPr>
              <a:t>del a</a:t>
            </a:r>
            <a:r>
              <a:rPr lang="fr-FR" sz="1200" b="1" i="1" dirty="0" smtClean="0">
                <a:solidFill>
                  <a:schemeClr val="accent6"/>
                </a:solidFill>
              </a:rPr>
              <a:t>[:]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list.index(x[, start[, end]])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Renvoie la position du premier élément de la liste ayant la valeur x (en commençant par zéro). Une exception </a:t>
            </a:r>
            <a:r>
              <a:rPr lang="fr-FR" sz="1200" b="1" i="1" dirty="0">
                <a:solidFill>
                  <a:schemeClr val="accent1"/>
                </a:solidFill>
              </a:rPr>
              <a:t>ValueError</a:t>
            </a:r>
            <a:r>
              <a:rPr lang="fr-FR" sz="1200" dirty="0">
                <a:solidFill>
                  <a:schemeClr val="tx1"/>
                </a:solidFill>
              </a:rPr>
              <a:t> est levée si aucun élément n’est trouvé</a:t>
            </a:r>
            <a:r>
              <a:rPr lang="fr-FR" sz="1200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Les arguments optionnels start et end sont interprétés de la même manière que dans la notation des tranches, et sont utilisés pour limiter la recherche à une sous-séquence particulière. L’index renvoyé est calculé relativement au début de la séquence complète, et non relativement à </a:t>
            </a:r>
            <a:r>
              <a:rPr lang="fr-FR" sz="1200" dirty="0" smtClean="0">
                <a:solidFill>
                  <a:schemeClr val="tx1"/>
                </a:solidFill>
              </a:rPr>
              <a:t>start</a:t>
            </a:r>
          </a:p>
          <a:p>
            <a:pPr lvl="1" algn="just"/>
            <a:r>
              <a:rPr lang="fr-FR" b="1" i="1" dirty="0" err="1">
                <a:solidFill>
                  <a:schemeClr val="accent6"/>
                </a:solidFill>
              </a:rPr>
              <a:t>list.count</a:t>
            </a:r>
            <a:r>
              <a:rPr lang="fr-FR" b="1" i="1" dirty="0">
                <a:solidFill>
                  <a:schemeClr val="accent6"/>
                </a:solidFill>
              </a:rPr>
              <a:t>(x)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Renvoie le nombre d’éléments ayant la valeur x dans la liste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Complément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791693"/>
            <a:ext cx="8915400" cy="4283103"/>
          </a:xfrm>
        </p:spPr>
        <p:txBody>
          <a:bodyPr anchor="ctr">
            <a:normAutofit/>
          </a:bodyPr>
          <a:lstStyle/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list.sort(key=None, reverse=False)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Trie les éléments sur place, (les arguments peuvent </a:t>
            </a:r>
            <a:r>
              <a:rPr lang="fr-FR" sz="1200" dirty="0" smtClean="0">
                <a:solidFill>
                  <a:schemeClr val="tx1"/>
                </a:solidFill>
              </a:rPr>
              <a:t>personnaliser </a:t>
            </a:r>
            <a:r>
              <a:rPr lang="fr-FR" sz="1200" dirty="0">
                <a:solidFill>
                  <a:schemeClr val="tx1"/>
                </a:solidFill>
              </a:rPr>
              <a:t>le tri, voir </a:t>
            </a:r>
            <a:r>
              <a:rPr lang="fr-FR" sz="1200" b="1" i="1" dirty="0" err="1">
                <a:solidFill>
                  <a:schemeClr val="accent6"/>
                </a:solidFill>
              </a:rPr>
              <a:t>sorted</a:t>
            </a:r>
            <a:r>
              <a:rPr lang="fr-FR" sz="1200" b="1" i="1" dirty="0">
                <a:solidFill>
                  <a:schemeClr val="accent6"/>
                </a:solidFill>
              </a:rPr>
              <a:t>()</a:t>
            </a:r>
            <a:r>
              <a:rPr lang="fr-FR" sz="1200" dirty="0">
                <a:solidFill>
                  <a:schemeClr val="tx1"/>
                </a:solidFill>
              </a:rPr>
              <a:t> pour leur explication</a:t>
            </a:r>
            <a:r>
              <a:rPr lang="fr-FR" sz="1200" dirty="0" smtClean="0">
                <a:solidFill>
                  <a:schemeClr val="tx1"/>
                </a:solidFill>
              </a:rPr>
              <a:t>)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list.reverse()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Inverse l’ordre des éléments de la liste, sur </a:t>
            </a:r>
            <a:r>
              <a:rPr lang="fr-FR" sz="1200" dirty="0" smtClean="0">
                <a:solidFill>
                  <a:schemeClr val="tx1"/>
                </a:solidFill>
              </a:rPr>
              <a:t>place</a:t>
            </a:r>
          </a:p>
          <a:p>
            <a:pPr lvl="1" algn="just"/>
            <a:r>
              <a:rPr lang="fr-FR" b="1" i="1" dirty="0">
                <a:solidFill>
                  <a:schemeClr val="accent6"/>
                </a:solidFill>
              </a:rPr>
              <a:t>list.copy()</a:t>
            </a:r>
          </a:p>
          <a:p>
            <a:pPr lvl="2" algn="just"/>
            <a:r>
              <a:rPr lang="fr-FR" sz="1200" dirty="0">
                <a:solidFill>
                  <a:schemeClr val="tx1"/>
                </a:solidFill>
              </a:rPr>
              <a:t>Renvoie une copie superficielle de la liste. Équivalent à </a:t>
            </a:r>
            <a:r>
              <a:rPr lang="fr-FR" sz="1200" b="1" i="1" dirty="0">
                <a:solidFill>
                  <a:schemeClr val="accent6"/>
                </a:solidFill>
              </a:rPr>
              <a:t>a</a:t>
            </a:r>
            <a:r>
              <a:rPr lang="fr-FR" sz="1200" b="1" i="1" dirty="0" smtClean="0">
                <a:solidFill>
                  <a:schemeClr val="accent6"/>
                </a:solidFill>
              </a:rPr>
              <a:t>[:]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Un 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exemple </a:t>
            </a:r>
            <a:r>
              <a:rPr lang="fr-FR" dirty="0" smtClean="0">
                <a:solidFill>
                  <a:schemeClr val="tx1"/>
                </a:solidFill>
              </a:rPr>
              <a:t>utilisant la plupart de ces méthodes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Python.org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https://www.python.org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>
                <a:solidFill>
                  <a:schemeClr val="tx1"/>
                </a:solidFill>
              </a:rPr>
              <a:t>Learning Python 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github.com/thierrydecker/learning-python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IDE Pycharm Community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https://www.jetbrains.com/pycharm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Analyse en ligne de code Python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http://www.pythontutor.com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3637</TotalTime>
  <Words>521</Words>
  <Application>Microsoft Office PowerPoint</Application>
  <PresentationFormat>Grand écran</PresentationFormat>
  <Paragraphs>52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Brin</vt:lpstr>
      <vt:lpstr>Python 102</vt:lpstr>
      <vt:lpstr>Squelette d'un module</vt:lpstr>
      <vt:lpstr>Complément sur les listes</vt:lpstr>
      <vt:lpstr>Complément sur les listes</vt:lpstr>
      <vt:lpstr>Complément sur les listes</vt:lpstr>
      <vt:lpstr>Références</vt:lpstr>
      <vt:lpstr>Outils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Thierry DECKER</dc:creator>
  <cp:lastModifiedBy>Thierry DECKER</cp:lastModifiedBy>
  <cp:revision>384</cp:revision>
  <dcterms:created xsi:type="dcterms:W3CDTF">2017-12-30T07:04:36Z</dcterms:created>
  <dcterms:modified xsi:type="dcterms:W3CDTF">2018-01-22T05:21:58Z</dcterms:modified>
</cp:coreProperties>
</file>