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28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504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4133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32370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a:p>
        </p:txBody>
      </p:sp>
    </p:spTree>
    <p:extLst>
      <p:ext uri="{BB962C8B-B14F-4D97-AF65-F5344CB8AC3E}">
        <p14:creationId xmlns:p14="http://schemas.microsoft.com/office/powerpoint/2010/main" val="427503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a:p>
        </p:txBody>
      </p:sp>
    </p:spTree>
    <p:extLst>
      <p:ext uri="{BB962C8B-B14F-4D97-AF65-F5344CB8AC3E}">
        <p14:creationId xmlns:p14="http://schemas.microsoft.com/office/powerpoint/2010/main" val="202355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a:p>
        </p:txBody>
      </p:sp>
    </p:spTree>
    <p:extLst>
      <p:ext uri="{BB962C8B-B14F-4D97-AF65-F5344CB8AC3E}">
        <p14:creationId xmlns:p14="http://schemas.microsoft.com/office/powerpoint/2010/main" val="1503628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a:p>
        </p:txBody>
      </p:sp>
    </p:spTree>
    <p:extLst>
      <p:ext uri="{BB962C8B-B14F-4D97-AF65-F5344CB8AC3E}">
        <p14:creationId xmlns:p14="http://schemas.microsoft.com/office/powerpoint/2010/main" val="70386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a:p>
        </p:txBody>
      </p:sp>
    </p:spTree>
    <p:extLst>
      <p:ext uri="{BB962C8B-B14F-4D97-AF65-F5344CB8AC3E}">
        <p14:creationId xmlns:p14="http://schemas.microsoft.com/office/powerpoint/2010/main" val="530976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a:p>
        </p:txBody>
      </p:sp>
    </p:spTree>
    <p:extLst>
      <p:ext uri="{BB962C8B-B14F-4D97-AF65-F5344CB8AC3E}">
        <p14:creationId xmlns:p14="http://schemas.microsoft.com/office/powerpoint/2010/main" val="1318834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a:p>
        </p:txBody>
      </p:sp>
    </p:spTree>
    <p:extLst>
      <p:ext uri="{BB962C8B-B14F-4D97-AF65-F5344CB8AC3E}">
        <p14:creationId xmlns:p14="http://schemas.microsoft.com/office/powerpoint/2010/main" val="65340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114450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a:p>
        </p:txBody>
      </p:sp>
    </p:spTree>
    <p:extLst>
      <p:ext uri="{BB962C8B-B14F-4D97-AF65-F5344CB8AC3E}">
        <p14:creationId xmlns:p14="http://schemas.microsoft.com/office/powerpoint/2010/main" val="2228614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a:p>
        </p:txBody>
      </p:sp>
    </p:spTree>
    <p:extLst>
      <p:ext uri="{BB962C8B-B14F-4D97-AF65-F5344CB8AC3E}">
        <p14:creationId xmlns:p14="http://schemas.microsoft.com/office/powerpoint/2010/main" val="125930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a:p>
        </p:txBody>
      </p:sp>
    </p:spTree>
    <p:extLst>
      <p:ext uri="{BB962C8B-B14F-4D97-AF65-F5344CB8AC3E}">
        <p14:creationId xmlns:p14="http://schemas.microsoft.com/office/powerpoint/2010/main" val="3449361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3894061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97074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1349231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19052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259681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65243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3853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83375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519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55533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123795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085183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614301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658316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4193568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893725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11345460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232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834213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40249091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4145649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1066543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13971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485008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75636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378880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4057881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3787717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5101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07503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91167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6516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44774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198038" cy="230832"/>
          </a:xfrm>
          <a:prstGeom prst="rect">
            <a:avLst/>
          </a:prstGeom>
          <a:noFill/>
        </p:spPr>
        <p:txBody>
          <a:bodyPr wrap="none" rtlCol="0">
            <a:spAutoFit/>
          </a:bodyPr>
          <a:lstStyle/>
          <a:p>
            <a:r>
              <a:rPr lang="fr-FR" sz="900" b="1" dirty="0" smtClean="0">
                <a:solidFill>
                  <a:schemeClr val="accent1"/>
                </a:solidFill>
              </a:rPr>
              <a:t>Une introduction </a:t>
            </a:r>
            <a:r>
              <a:rPr lang="fr-FR" sz="900" b="1" dirty="0" smtClean="0">
                <a:solidFill>
                  <a:schemeClr val="accent1"/>
                </a:solidFill>
              </a:rPr>
              <a:t>au</a:t>
            </a:r>
            <a:r>
              <a:rPr lang="fr-FR" sz="900" b="1" baseline="0" dirty="0" smtClean="0">
                <a:solidFill>
                  <a:schemeClr val="accent1"/>
                </a:solidFill>
              </a:rPr>
              <a:t> langage</a:t>
            </a:r>
            <a:r>
              <a:rPr lang="fr-FR" sz="900" b="1" dirty="0" smtClean="0">
                <a:solidFill>
                  <a:schemeClr val="accent1"/>
                </a:solidFill>
              </a:rPr>
              <a:t> </a:t>
            </a:r>
            <a:r>
              <a:rPr lang="fr-FR" sz="900" b="1" dirty="0" smtClean="0">
                <a:solidFill>
                  <a:schemeClr val="accent1"/>
                </a:solidFill>
              </a:rPr>
              <a:t>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a:t>
            </a:r>
            <a:r>
              <a:rPr lang="fr-FR" dirty="0"/>
              <a:t>n</a:t>
            </a:r>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t>Taper un caractère de fin de fichier (</a:t>
            </a:r>
            <a:r>
              <a:rPr lang="fr-FR" b="1" i="1" dirty="0">
                <a:solidFill>
                  <a:schemeClr val="accent6"/>
                </a:solidFill>
              </a:rPr>
              <a:t>Ctrl-D</a:t>
            </a:r>
            <a:r>
              <a:rPr lang="fr-FR" dirty="0"/>
              <a:t> sous Unix, </a:t>
            </a:r>
            <a:r>
              <a:rPr lang="fr-FR" b="1" i="1" dirty="0">
                <a:solidFill>
                  <a:schemeClr val="accent6"/>
                </a:solidFill>
              </a:rPr>
              <a:t>Ctrl-Z</a:t>
            </a:r>
            <a:r>
              <a:rPr lang="fr-FR" dirty="0">
                <a:solidFill>
                  <a:schemeClr val="accent6"/>
                </a:solidFill>
              </a:rPr>
              <a:t> </a:t>
            </a:r>
            <a:r>
              <a:rPr lang="fr-FR" dirty="0"/>
              <a:t>sous Windows) </a:t>
            </a:r>
            <a:r>
              <a:rPr lang="fr-FR" dirty="0" smtClean="0"/>
              <a:t>à la suite d'une </a:t>
            </a:r>
            <a:r>
              <a:rPr lang="fr-FR" dirty="0"/>
              <a:t>invite de commande primaire provoque la fermeture de l’interpréteur avec un statut d’erreur </a:t>
            </a:r>
            <a:r>
              <a:rPr lang="fr-FR" dirty="0" smtClean="0"/>
              <a:t>nul</a:t>
            </a:r>
          </a:p>
          <a:p>
            <a:pPr algn="just"/>
            <a:r>
              <a:rPr lang="fr-FR" dirty="0" smtClean="0"/>
              <a:t>Si </a:t>
            </a:r>
            <a:r>
              <a:rPr lang="fr-FR" dirty="0"/>
              <a:t>cela ne fonctionne pas, vous pouvez fermer l’interpréteur en tapant la commande </a:t>
            </a:r>
            <a:r>
              <a:rPr lang="fr-FR" b="1" i="1" dirty="0">
                <a:solidFill>
                  <a:schemeClr val="accent6"/>
                </a:solidFill>
              </a:rPr>
              <a:t>quit</a:t>
            </a:r>
            <a:r>
              <a:rPr lang="fr-FR" b="1" i="1" dirty="0" smtClean="0">
                <a:solidFill>
                  <a:schemeClr val="accent6"/>
                </a:solidFill>
              </a:rPr>
              <a:t>()</a:t>
            </a:r>
          </a:p>
          <a:p>
            <a:pPr algn="just"/>
            <a:r>
              <a:rPr lang="fr-FR" dirty="0">
                <a:solidFill>
                  <a:schemeClr val="tx1"/>
                </a:solidFill>
              </a:rPr>
              <a:t>L’interpréteur opère de façon similaire au </a:t>
            </a:r>
            <a:r>
              <a:rPr lang="fr-FR" dirty="0" smtClean="0">
                <a:solidFill>
                  <a:schemeClr val="tx1"/>
                </a:solidFill>
              </a:rPr>
              <a:t>Shell Unix</a:t>
            </a:r>
          </a:p>
          <a:p>
            <a:pPr algn="just"/>
            <a:r>
              <a:rPr lang="fr-FR" dirty="0" smtClean="0">
                <a:solidFill>
                  <a:schemeClr val="tx1"/>
                </a:solidFill>
              </a:rPr>
              <a:t>Lorsqu’il </a:t>
            </a:r>
            <a:r>
              <a:rPr lang="fr-FR" dirty="0">
                <a:solidFill>
                  <a:schemeClr val="tx1"/>
                </a:solidFill>
              </a:rPr>
              <a:t>est appelé avec l’entrée standard connectée à un périphérique tty, il lit et exécute les commandes de façon </a:t>
            </a:r>
            <a:r>
              <a:rPr lang="fr-FR" dirty="0" smtClean="0">
                <a:solidFill>
                  <a:schemeClr val="tx1"/>
                </a:solidFill>
              </a:rPr>
              <a:t>interactive</a:t>
            </a:r>
          </a:p>
          <a:p>
            <a:pPr algn="just"/>
            <a:r>
              <a:rPr lang="fr-FR" dirty="0" smtClean="0">
                <a:solidFill>
                  <a:schemeClr val="tx1"/>
                </a:solidFill>
              </a:rPr>
              <a:t>Lorsqu’il </a:t>
            </a:r>
            <a:r>
              <a:rPr lang="fr-FR" dirty="0">
                <a:solidFill>
                  <a:schemeClr val="tx1"/>
                </a:solidFill>
              </a:rPr>
              <a:t>est appelé avec un nom de fichier en argument ou avec un fichier comme entrée standard, il lit et exécute un script depuis ce </a:t>
            </a:r>
            <a:r>
              <a:rPr lang="fr-FR" dirty="0" smtClean="0">
                <a:solidFill>
                  <a:schemeClr val="tx1"/>
                </a:solidFill>
              </a:rPr>
              <a:t>fichier</a:t>
            </a:r>
          </a:p>
          <a:p>
            <a:pPr algn="just"/>
            <a:r>
              <a:rPr lang="fr-FR" dirty="0">
                <a:solidFill>
                  <a:schemeClr val="tx1"/>
                </a:solidFill>
              </a:rPr>
              <a:t>Quand un fichier de script est utilisé, il est parfois utile de pouvoir lancer le script puis d’entrer dans le mode interactif après coup. Cela est possible en passant </a:t>
            </a:r>
            <a:r>
              <a:rPr lang="fr-FR" b="1" i="1" dirty="0">
                <a:solidFill>
                  <a:schemeClr val="accent6"/>
                </a:solidFill>
              </a:rPr>
              <a:t>-i</a:t>
            </a:r>
            <a:r>
              <a:rPr lang="fr-FR" dirty="0">
                <a:solidFill>
                  <a:schemeClr val="tx1"/>
                </a:solidFill>
              </a:rPr>
              <a:t> avant le script</a:t>
            </a:r>
          </a:p>
        </p:txBody>
      </p:sp>
    </p:spTree>
    <p:extLst>
      <p:ext uri="{BB962C8B-B14F-4D97-AF65-F5344CB8AC3E}">
        <p14:creationId xmlns:p14="http://schemas.microsoft.com/office/powerpoint/2010/main" val="227574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Passage d'arguments</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lnSpcReduction="10000"/>
          </a:bodyPr>
          <a:lstStyle/>
          <a:p>
            <a:pPr algn="just"/>
            <a:r>
              <a:rPr lang="fr-FR" dirty="0">
                <a:solidFill>
                  <a:schemeClr val="tx1"/>
                </a:solidFill>
              </a:rPr>
              <a:t>Lorsqu’ils sont connus de l’interpréteur, le nom du script et les arguments additionnels sont représentés sous forme d’une liste assignée à la variable </a:t>
            </a:r>
            <a:r>
              <a:rPr lang="fr-FR" b="1" i="1" dirty="0">
                <a:solidFill>
                  <a:schemeClr val="accent6"/>
                </a:solidFill>
              </a:rPr>
              <a:t>argv</a:t>
            </a:r>
            <a:r>
              <a:rPr lang="fr-FR" dirty="0">
                <a:solidFill>
                  <a:schemeClr val="tx1"/>
                </a:solidFill>
              </a:rPr>
              <a:t> du module </a:t>
            </a:r>
            <a:r>
              <a:rPr lang="fr-FR" b="1" i="1" dirty="0" smtClean="0">
                <a:solidFill>
                  <a:schemeClr val="accent6"/>
                </a:solidFill>
              </a:rPr>
              <a:t>sys</a:t>
            </a:r>
          </a:p>
          <a:p>
            <a:pPr algn="just"/>
            <a:r>
              <a:rPr lang="fr-FR" dirty="0" smtClean="0">
                <a:solidFill>
                  <a:schemeClr val="tx1"/>
                </a:solidFill>
              </a:rPr>
              <a:t>Vous </a:t>
            </a:r>
            <a:r>
              <a:rPr lang="fr-FR" dirty="0">
                <a:solidFill>
                  <a:schemeClr val="tx1"/>
                </a:solidFill>
              </a:rPr>
              <a:t>pouvez y accéder en exécutant </a:t>
            </a:r>
            <a:r>
              <a:rPr lang="fr-FR" b="1" i="1" dirty="0">
                <a:solidFill>
                  <a:schemeClr val="accent6"/>
                </a:solidFill>
              </a:rPr>
              <a:t>import</a:t>
            </a:r>
            <a:r>
              <a:rPr lang="fr-FR" dirty="0">
                <a:solidFill>
                  <a:schemeClr val="tx1"/>
                </a:solidFill>
              </a:rPr>
              <a:t> </a:t>
            </a:r>
            <a:r>
              <a:rPr lang="fr-FR" b="1" i="1" dirty="0" smtClean="0">
                <a:solidFill>
                  <a:schemeClr val="accent6"/>
                </a:solidFill>
              </a:rPr>
              <a:t>sys</a:t>
            </a:r>
          </a:p>
          <a:p>
            <a:pPr algn="just"/>
            <a:r>
              <a:rPr lang="fr-FR" dirty="0" smtClean="0">
                <a:solidFill>
                  <a:schemeClr val="tx1"/>
                </a:solidFill>
              </a:rPr>
              <a:t>La </a:t>
            </a:r>
            <a:r>
              <a:rPr lang="fr-FR" dirty="0">
                <a:solidFill>
                  <a:schemeClr val="tx1"/>
                </a:solidFill>
              </a:rPr>
              <a:t>liste contient au minimum un </a:t>
            </a:r>
            <a:r>
              <a:rPr lang="fr-FR" dirty="0" smtClean="0">
                <a:solidFill>
                  <a:schemeClr val="tx1"/>
                </a:solidFill>
              </a:rPr>
              <a:t>élément</a:t>
            </a:r>
          </a:p>
          <a:p>
            <a:pPr algn="just"/>
            <a:r>
              <a:rPr lang="fr-FR" dirty="0" smtClean="0">
                <a:solidFill>
                  <a:schemeClr val="tx1"/>
                </a:solidFill>
              </a:rPr>
              <a:t>Quand </a:t>
            </a:r>
            <a:r>
              <a:rPr lang="fr-FR" dirty="0">
                <a:solidFill>
                  <a:schemeClr val="tx1"/>
                </a:solidFill>
              </a:rPr>
              <a:t>aucun script ni aucun arguments ne sont donnés, </a:t>
            </a:r>
            <a:r>
              <a:rPr lang="fr-FR" b="1" i="1" dirty="0">
                <a:solidFill>
                  <a:schemeClr val="accent6"/>
                </a:solidFill>
              </a:rPr>
              <a:t>sys.argv[0]</a:t>
            </a:r>
            <a:r>
              <a:rPr lang="fr-FR" dirty="0">
                <a:solidFill>
                  <a:schemeClr val="tx1"/>
                </a:solidFill>
              </a:rPr>
              <a:t> est une chaine </a:t>
            </a:r>
            <a:r>
              <a:rPr lang="fr-FR" dirty="0" smtClean="0">
                <a:solidFill>
                  <a:schemeClr val="tx1"/>
                </a:solidFill>
              </a:rPr>
              <a:t>vide</a:t>
            </a:r>
          </a:p>
          <a:p>
            <a:pPr algn="just"/>
            <a:r>
              <a:rPr lang="fr-FR" dirty="0" smtClean="0">
                <a:solidFill>
                  <a:schemeClr val="tx1"/>
                </a:solidFill>
              </a:rPr>
              <a:t>Quand </a:t>
            </a:r>
            <a:r>
              <a:rPr lang="fr-FR" dirty="0">
                <a:solidFill>
                  <a:schemeClr val="tx1"/>
                </a:solidFill>
              </a:rPr>
              <a:t>'</a:t>
            </a:r>
            <a:r>
              <a:rPr lang="fr-FR" b="1" i="1" dirty="0">
                <a:solidFill>
                  <a:schemeClr val="accent6"/>
                </a:solidFill>
              </a:rPr>
              <a:t>-</a:t>
            </a:r>
            <a:r>
              <a:rPr lang="fr-FR" dirty="0">
                <a:solidFill>
                  <a:schemeClr val="tx1"/>
                </a:solidFill>
              </a:rPr>
              <a:t>' (qui représente l’entrée standard) est passé comme nom de script, </a:t>
            </a:r>
            <a:r>
              <a:rPr lang="fr-FR" b="1" i="1" dirty="0">
                <a:solidFill>
                  <a:schemeClr val="accent6"/>
                </a:solidFill>
              </a:rPr>
              <a:t>sys.argv[0]</a:t>
            </a:r>
            <a:r>
              <a:rPr lang="fr-FR" dirty="0">
                <a:solidFill>
                  <a:schemeClr val="tx1"/>
                </a:solidFill>
              </a:rPr>
              <a:t> contient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Quand </a:t>
            </a:r>
            <a:r>
              <a:rPr lang="fr-FR" dirty="0">
                <a:solidFill>
                  <a:schemeClr val="tx1"/>
                </a:solidFill>
              </a:rPr>
              <a:t>-c commande est utilisé, </a:t>
            </a:r>
            <a:r>
              <a:rPr lang="fr-FR" b="1" i="1" dirty="0">
                <a:solidFill>
                  <a:schemeClr val="accent6"/>
                </a:solidFill>
              </a:rPr>
              <a:t>sys.argv[0]</a:t>
            </a:r>
            <a:r>
              <a:rPr lang="fr-FR" dirty="0">
                <a:solidFill>
                  <a:schemeClr val="tx1"/>
                </a:solidFill>
              </a:rPr>
              <a:t> contient </a:t>
            </a:r>
            <a:r>
              <a:rPr lang="fr-FR" b="1" i="1" dirty="0">
                <a:solidFill>
                  <a:schemeClr val="accent6"/>
                </a:solidFill>
              </a:rPr>
              <a:t>'-</a:t>
            </a:r>
            <a:r>
              <a:rPr lang="fr-FR" b="1" i="1" dirty="0" smtClean="0">
                <a:solidFill>
                  <a:schemeClr val="accent6"/>
                </a:solidFill>
              </a:rPr>
              <a:t>c</a:t>
            </a:r>
            <a:r>
              <a:rPr lang="fr-FR" dirty="0" smtClean="0">
                <a:solidFill>
                  <a:schemeClr val="tx1"/>
                </a:solidFill>
              </a:rPr>
              <a:t>'</a:t>
            </a:r>
          </a:p>
          <a:p>
            <a:pPr algn="just"/>
            <a:r>
              <a:rPr lang="fr-FR" dirty="0" smtClean="0">
                <a:solidFill>
                  <a:schemeClr val="tx1"/>
                </a:solidFill>
              </a:rPr>
              <a:t>Enfin</a:t>
            </a:r>
            <a:r>
              <a:rPr lang="fr-FR" dirty="0">
                <a:solidFill>
                  <a:schemeClr val="tx1"/>
                </a:solidFill>
              </a:rPr>
              <a:t>, quand </a:t>
            </a:r>
            <a:r>
              <a:rPr lang="fr-FR" b="1" i="1" dirty="0">
                <a:solidFill>
                  <a:schemeClr val="accent6"/>
                </a:solidFill>
              </a:rPr>
              <a:t>-m</a:t>
            </a:r>
            <a:r>
              <a:rPr lang="fr-FR" dirty="0">
                <a:solidFill>
                  <a:schemeClr val="tx1"/>
                </a:solidFill>
              </a:rPr>
              <a:t> module est utilisé, le nom complet du module est assigné à </a:t>
            </a:r>
            <a:r>
              <a:rPr lang="fr-FR" b="1" i="1" dirty="0" smtClean="0">
                <a:solidFill>
                  <a:schemeClr val="accent6"/>
                </a:solidFill>
              </a:rPr>
              <a:t>sys.argv[0]</a:t>
            </a:r>
          </a:p>
          <a:p>
            <a:pPr algn="just"/>
            <a:r>
              <a:rPr lang="fr-FR" dirty="0" smtClean="0">
                <a:solidFill>
                  <a:schemeClr val="tx1"/>
                </a:solidFill>
              </a:rPr>
              <a:t>Les </a:t>
            </a:r>
            <a:r>
              <a:rPr lang="fr-FR" dirty="0">
                <a:solidFill>
                  <a:schemeClr val="tx1"/>
                </a:solidFill>
              </a:rPr>
              <a:t>options trouvées après </a:t>
            </a:r>
            <a:r>
              <a:rPr lang="fr-FR" b="1" i="1" dirty="0">
                <a:solidFill>
                  <a:schemeClr val="accent6"/>
                </a:solidFill>
              </a:rPr>
              <a:t>-c</a:t>
            </a:r>
            <a:r>
              <a:rPr lang="fr-FR" dirty="0">
                <a:solidFill>
                  <a:schemeClr val="tx1"/>
                </a:solidFill>
              </a:rPr>
              <a:t> commande ou </a:t>
            </a:r>
            <a:r>
              <a:rPr lang="fr-FR" b="1" i="1" dirty="0">
                <a:solidFill>
                  <a:schemeClr val="accent6"/>
                </a:solidFill>
              </a:rPr>
              <a:t>-m</a:t>
            </a:r>
            <a:r>
              <a:rPr lang="fr-FR" dirty="0">
                <a:solidFill>
                  <a:schemeClr val="tx1"/>
                </a:solidFill>
              </a:rPr>
              <a:t> module ne sont pas lues comme options de l’interpréteur Python mais laissées dans sys.argv pour être utilisée par le module ou la commande</a:t>
            </a:r>
          </a:p>
        </p:txBody>
      </p:sp>
    </p:spTree>
    <p:extLst>
      <p:ext uri="{BB962C8B-B14F-4D97-AF65-F5344CB8AC3E}">
        <p14:creationId xmlns:p14="http://schemas.microsoft.com/office/powerpoint/2010/main" val="3136588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Mode interactif</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Lorsque des commandes sont lues depuis un tty, l’interpréteur est dit être en mode </a:t>
            </a:r>
            <a:r>
              <a:rPr lang="fr-FR" dirty="0" smtClean="0">
                <a:solidFill>
                  <a:schemeClr val="tx1"/>
                </a:solidFill>
              </a:rPr>
              <a:t>interactif</a:t>
            </a:r>
          </a:p>
          <a:p>
            <a:pPr algn="just"/>
            <a:r>
              <a:rPr lang="fr-FR" dirty="0" smtClean="0">
                <a:solidFill>
                  <a:schemeClr val="tx1"/>
                </a:solidFill>
              </a:rPr>
              <a:t>Dans </a:t>
            </a:r>
            <a:r>
              <a:rPr lang="fr-FR" dirty="0">
                <a:solidFill>
                  <a:schemeClr val="tx1"/>
                </a:solidFill>
              </a:rPr>
              <a:t>ce mode, il demande la commande suivante avec le prompt primaire, en général trois signes plus-grand-que </a:t>
            </a:r>
            <a:r>
              <a:rPr lang="fr-FR" dirty="0" smtClean="0">
                <a:solidFill>
                  <a:schemeClr val="tx1"/>
                </a:solidFill>
              </a:rPr>
              <a:t>(</a:t>
            </a:r>
            <a:r>
              <a:rPr lang="fr-FR" b="1" i="1" dirty="0" smtClean="0">
                <a:solidFill>
                  <a:schemeClr val="accent6"/>
                </a:solidFill>
              </a:rPr>
              <a:t>&gt;&gt;&gt;</a:t>
            </a:r>
            <a:r>
              <a:rPr lang="fr-FR" dirty="0" smtClean="0">
                <a:solidFill>
                  <a:schemeClr val="tx1"/>
                </a:solidFill>
              </a:rPr>
              <a:t>)</a:t>
            </a:r>
          </a:p>
          <a:p>
            <a:pPr algn="just"/>
            <a:r>
              <a:rPr lang="fr-FR" dirty="0" smtClean="0">
                <a:solidFill>
                  <a:schemeClr val="tx1"/>
                </a:solidFill>
              </a:rPr>
              <a:t>Pour </a:t>
            </a:r>
            <a:r>
              <a:rPr lang="fr-FR" dirty="0">
                <a:solidFill>
                  <a:schemeClr val="tx1"/>
                </a:solidFill>
              </a:rPr>
              <a:t>les lignes de continuation, il affiche le prompt secondaire, par défaut trois points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L’interpréteur </a:t>
            </a:r>
            <a:r>
              <a:rPr lang="fr-FR" dirty="0">
                <a:solidFill>
                  <a:schemeClr val="tx1"/>
                </a:solidFill>
              </a:rPr>
              <a:t>affiche un message de bienvenue indiquant son numéro de version et une notice de copyright avant d’afficher le premier </a:t>
            </a:r>
            <a:r>
              <a:rPr lang="fr-FR" dirty="0" smtClean="0">
                <a:solidFill>
                  <a:schemeClr val="tx1"/>
                </a:solidFill>
              </a:rPr>
              <a:t>prompt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2589212" y="4606000"/>
            <a:ext cx="6912597" cy="15806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1754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t" anchorCtr="0">
            <a:normAutofit/>
          </a:bodyPr>
          <a:lstStyle/>
          <a:p>
            <a:pPr algn="just"/>
            <a:r>
              <a:rPr lang="fr-FR" dirty="0">
                <a:solidFill>
                  <a:schemeClr val="tx1"/>
                </a:solidFill>
              </a:rPr>
              <a:t>Par défaut Python considère que ses fichiers source sont encodés en </a:t>
            </a:r>
            <a:r>
              <a:rPr lang="fr-FR" dirty="0" smtClean="0">
                <a:solidFill>
                  <a:schemeClr val="tx1"/>
                </a:solidFill>
              </a:rPr>
              <a:t>UTF-8</a:t>
            </a:r>
          </a:p>
          <a:p>
            <a:pPr algn="just"/>
            <a:r>
              <a:rPr lang="fr-FR" dirty="0" smtClean="0">
                <a:solidFill>
                  <a:schemeClr val="tx1"/>
                </a:solidFill>
              </a:rPr>
              <a:t>Dans </a:t>
            </a:r>
            <a:r>
              <a:rPr lang="fr-FR" dirty="0">
                <a:solidFill>
                  <a:schemeClr val="tx1"/>
                </a:solidFill>
              </a:rPr>
              <a:t>cet encodage, les caractères de la plupart des langues peuvent être utilisés ensemble dans les chaînes de caractères, identifiants, et commentaires, bien que la bibliothèque standard n’utilise que des caractères ASCII dans ses identifiants, une bonne habitude que tout code portable devrait </a:t>
            </a:r>
            <a:r>
              <a:rPr lang="fr-FR" dirty="0" smtClean="0">
                <a:solidFill>
                  <a:schemeClr val="tx1"/>
                </a:solidFill>
              </a:rPr>
              <a:t>suivre</a:t>
            </a:r>
          </a:p>
          <a:p>
            <a:pPr algn="just"/>
            <a:r>
              <a:rPr lang="fr-FR" dirty="0" smtClean="0">
                <a:solidFill>
                  <a:schemeClr val="tx1"/>
                </a:solidFill>
              </a:rPr>
              <a:t>Pour </a:t>
            </a:r>
            <a:r>
              <a:rPr lang="fr-FR" dirty="0">
                <a:solidFill>
                  <a:schemeClr val="tx1"/>
                </a:solidFill>
              </a:rPr>
              <a:t>afficher correctement tous ces caractères, votre éditeur doit reconnaître que le fichier est en UTF-8, et utiliser une fonte de caractère qui comprend tous les caractères utilisés dans le </a:t>
            </a:r>
            <a:r>
              <a:rPr lang="fr-FR" dirty="0" smtClean="0">
                <a:solidFill>
                  <a:schemeClr val="tx1"/>
                </a:solidFill>
              </a:rPr>
              <a:t>fichier</a:t>
            </a:r>
          </a:p>
          <a:p>
            <a:pPr algn="just"/>
            <a:r>
              <a:rPr lang="fr-FR" dirty="0">
                <a:solidFill>
                  <a:schemeClr val="tx1"/>
                </a:solidFill>
              </a:rPr>
              <a:t>Pour annoncer un encodage différent de l’encodage par défaut, une ligne de commentaire particulière doit être ajoutée à la première ligne du </a:t>
            </a:r>
            <a:r>
              <a:rPr lang="fr-FR" dirty="0" smtClean="0">
                <a:solidFill>
                  <a:schemeClr val="tx1"/>
                </a:solidFill>
              </a:rPr>
              <a:t>fichier</a:t>
            </a:r>
          </a:p>
          <a:p>
            <a:pPr algn="just"/>
            <a:r>
              <a:rPr lang="fr-FR" dirty="0" smtClean="0">
                <a:solidFill>
                  <a:schemeClr val="tx1"/>
                </a:solidFill>
              </a:rPr>
              <a:t>Sa </a:t>
            </a:r>
            <a:r>
              <a:rPr lang="fr-FR" dirty="0">
                <a:solidFill>
                  <a:schemeClr val="tx1"/>
                </a:solidFill>
              </a:rPr>
              <a:t>syntaxe </a:t>
            </a:r>
            <a:r>
              <a:rPr lang="fr-FR" dirty="0" smtClean="0">
                <a:solidFill>
                  <a:schemeClr val="tx1"/>
                </a:solidFill>
              </a:rPr>
              <a:t>est </a:t>
            </a:r>
            <a:r>
              <a:rPr lang="fr-FR" dirty="0">
                <a:solidFill>
                  <a:schemeClr val="tx1"/>
                </a:solidFill>
              </a:rPr>
              <a:t>la suivante : </a:t>
            </a:r>
            <a:r>
              <a:rPr lang="fr-FR" b="1" i="1" dirty="0">
                <a:solidFill>
                  <a:schemeClr val="accent6"/>
                </a:solidFill>
              </a:rPr>
              <a:t># -*- coding: encoding </a:t>
            </a:r>
            <a:r>
              <a:rPr lang="fr-FR" b="1" i="1" dirty="0" smtClean="0">
                <a:solidFill>
                  <a:schemeClr val="accent6"/>
                </a:solidFill>
              </a:rPr>
              <a:t>-*- </a:t>
            </a:r>
            <a:r>
              <a:rPr lang="fr-FR" dirty="0" smtClean="0">
                <a:solidFill>
                  <a:schemeClr val="tx1"/>
                </a:solidFill>
              </a:rPr>
              <a:t>, ou encoding est un des codecs supportés par Python (par exemple: </a:t>
            </a:r>
            <a:r>
              <a:rPr lang="fr-FR" b="1" i="1" dirty="0" smtClean="0">
                <a:solidFill>
                  <a:schemeClr val="accent6"/>
                </a:solidFill>
              </a:rPr>
              <a:t>cp-1252</a:t>
            </a:r>
            <a:r>
              <a:rPr lang="fr-FR" dirty="0" smtClean="0">
                <a:solidFill>
                  <a:schemeClr val="tx1"/>
                </a:solidFill>
              </a:rPr>
              <a:t> pour Windows)</a:t>
            </a:r>
            <a:endParaRPr lang="fr-FR" dirty="0">
              <a:solidFill>
                <a:schemeClr val="tx1"/>
              </a:solidFill>
            </a:endParaRPr>
          </a:p>
        </p:txBody>
      </p:sp>
    </p:spTree>
    <p:extLst>
      <p:ext uri="{BB962C8B-B14F-4D97-AF65-F5344CB8AC3E}">
        <p14:creationId xmlns:p14="http://schemas.microsoft.com/office/powerpoint/2010/main" val="768688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Encodage du code source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Une exception à la règle </a:t>
            </a:r>
            <a:r>
              <a:rPr lang="fr-FR" dirty="0" smtClean="0">
                <a:solidFill>
                  <a:schemeClr val="tx1"/>
                </a:solidFill>
              </a:rPr>
              <a:t>précédente </a:t>
            </a:r>
            <a:r>
              <a:rPr lang="fr-FR" dirty="0">
                <a:solidFill>
                  <a:schemeClr val="tx1"/>
                </a:solidFill>
              </a:rPr>
              <a:t>est lorsque la première ligne est un shebang </a:t>
            </a:r>
            <a:r>
              <a:rPr lang="fr-FR" dirty="0" smtClean="0">
                <a:solidFill>
                  <a:schemeClr val="tx1"/>
                </a:solidFill>
              </a:rPr>
              <a:t>UNIX</a:t>
            </a:r>
          </a:p>
          <a:p>
            <a:pPr algn="just"/>
            <a:r>
              <a:rPr lang="fr-FR" dirty="0" smtClean="0">
                <a:solidFill>
                  <a:schemeClr val="tx1"/>
                </a:solidFill>
              </a:rPr>
              <a:t>Dans </a:t>
            </a:r>
            <a:r>
              <a:rPr lang="fr-FR" dirty="0">
                <a:solidFill>
                  <a:schemeClr val="tx1"/>
                </a:solidFill>
              </a:rPr>
              <a:t>ce cas, la déclaration de l’encodage doit être placé sur la seconde ligne du fichier</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a:t>
            </a:r>
          </a:p>
          <a:p>
            <a:pPr marL="400050" lvl="1" indent="0" algn="just">
              <a:buNone/>
            </a:pPr>
            <a:r>
              <a:rPr lang="fr-FR" b="1" i="1" dirty="0" smtClean="0">
                <a:solidFill>
                  <a:schemeClr val="accent6"/>
                </a:solidFill>
              </a:rPr>
              <a:t>#!/</a:t>
            </a:r>
            <a:r>
              <a:rPr lang="fr-FR" b="1" i="1" dirty="0">
                <a:solidFill>
                  <a:schemeClr val="accent6"/>
                </a:solidFill>
              </a:rPr>
              <a:t>usr/bin/</a:t>
            </a:r>
            <a:r>
              <a:rPr lang="fr-FR" b="1" i="1" dirty="0" err="1">
                <a:solidFill>
                  <a:schemeClr val="accent6"/>
                </a:solidFill>
              </a:rPr>
              <a:t>env</a:t>
            </a:r>
            <a:r>
              <a:rPr lang="fr-FR" b="1" i="1" dirty="0">
                <a:solidFill>
                  <a:schemeClr val="accent6"/>
                </a:solidFill>
              </a:rPr>
              <a:t> python3</a:t>
            </a:r>
          </a:p>
          <a:p>
            <a:pPr marL="400050" lvl="1" indent="0" algn="just">
              <a:buNone/>
            </a:pPr>
            <a:r>
              <a:rPr lang="fr-FR" b="1" i="1" dirty="0">
                <a:solidFill>
                  <a:schemeClr val="accent6"/>
                </a:solidFill>
              </a:rPr>
              <a:t># -*- coding: </a:t>
            </a:r>
            <a:r>
              <a:rPr lang="fr-FR" b="1" i="1" dirty="0" smtClean="0">
                <a:solidFill>
                  <a:schemeClr val="accent6"/>
                </a:solidFill>
              </a:rPr>
              <a:t>utf-8 </a:t>
            </a:r>
            <a:r>
              <a:rPr lang="fr-FR" b="1" i="1" dirty="0">
                <a:solidFill>
                  <a:schemeClr val="accent6"/>
                </a:solidFill>
              </a:rPr>
              <a:t>-*-</a:t>
            </a:r>
          </a:p>
        </p:txBody>
      </p:sp>
    </p:spTree>
    <p:extLst>
      <p:ext uri="{BB962C8B-B14F-4D97-AF65-F5344CB8AC3E}">
        <p14:creationId xmlns:p14="http://schemas.microsoft.com/office/powerpoint/2010/main" val="162882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4818490"/>
          </a:xfrm>
        </p:spPr>
        <p:txBody>
          <a:bodyPr anchor="ctr" anchorCtr="0">
            <a:normAutofit/>
          </a:bodyPr>
          <a:lstStyle/>
          <a:p>
            <a:pPr algn="just"/>
            <a:r>
              <a:rPr lang="fr-FR" dirty="0">
                <a:solidFill>
                  <a:schemeClr val="tx1"/>
                </a:solidFill>
              </a:rPr>
              <a:t>Dans les exemples qui suivent, les entrées et sorties se distinguent par la présence ou l’absence d’invite (</a:t>
            </a:r>
            <a:r>
              <a:rPr lang="fr-FR" b="1" i="1" dirty="0">
                <a:solidFill>
                  <a:schemeClr val="accent6"/>
                </a:solidFill>
              </a:rPr>
              <a:t>&gt;&gt;&gt;</a:t>
            </a:r>
            <a:r>
              <a:rPr lang="fr-FR" dirty="0">
                <a:solidFill>
                  <a:schemeClr val="tx1"/>
                </a:solidFill>
              </a:rPr>
              <a:t> et </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Pour </a:t>
            </a:r>
            <a:r>
              <a:rPr lang="fr-FR" dirty="0">
                <a:solidFill>
                  <a:schemeClr val="tx1"/>
                </a:solidFill>
              </a:rPr>
              <a:t>reproduire les exemples, vous devez taper tout ce qui est après l’invite, au moment où celle-ci </a:t>
            </a:r>
            <a:r>
              <a:rPr lang="fr-FR" dirty="0" smtClean="0">
                <a:solidFill>
                  <a:schemeClr val="tx1"/>
                </a:solidFill>
              </a:rPr>
              <a:t>apparaît</a:t>
            </a:r>
          </a:p>
          <a:p>
            <a:pPr algn="just"/>
            <a:r>
              <a:rPr lang="fr-FR" dirty="0" smtClean="0">
                <a:solidFill>
                  <a:schemeClr val="tx1"/>
                </a:solidFill>
              </a:rPr>
              <a:t>Les </a:t>
            </a:r>
            <a:r>
              <a:rPr lang="fr-FR" dirty="0">
                <a:solidFill>
                  <a:schemeClr val="tx1"/>
                </a:solidFill>
              </a:rPr>
              <a:t>lignes qui n’affichent pas d’invite sont les sorties de </a:t>
            </a:r>
            <a:r>
              <a:rPr lang="fr-FR" dirty="0" smtClean="0">
                <a:solidFill>
                  <a:schemeClr val="tx1"/>
                </a:solidFill>
              </a:rPr>
              <a:t>l’interpréteur</a:t>
            </a:r>
          </a:p>
          <a:p>
            <a:pPr algn="just"/>
            <a:r>
              <a:rPr lang="fr-FR" dirty="0" smtClean="0">
                <a:solidFill>
                  <a:schemeClr val="tx1"/>
                </a:solidFill>
              </a:rPr>
              <a:t>Notez </a:t>
            </a:r>
            <a:r>
              <a:rPr lang="fr-FR" dirty="0">
                <a:solidFill>
                  <a:schemeClr val="tx1"/>
                </a:solidFill>
              </a:rPr>
              <a:t>qu’une invite </a:t>
            </a:r>
            <a:r>
              <a:rPr lang="fr-FR" dirty="0" smtClean="0">
                <a:solidFill>
                  <a:schemeClr val="tx1"/>
                </a:solidFill>
              </a:rPr>
              <a:t>secondaire (</a:t>
            </a:r>
            <a:r>
              <a:rPr lang="fr-FR" b="1" i="1" dirty="0" smtClean="0">
                <a:solidFill>
                  <a:schemeClr val="accent6"/>
                </a:solidFill>
              </a:rPr>
              <a:t>…</a:t>
            </a:r>
            <a:r>
              <a:rPr lang="fr-FR" dirty="0" smtClean="0">
                <a:solidFill>
                  <a:schemeClr val="tx1"/>
                </a:solidFill>
              </a:rPr>
              <a:t>) </a:t>
            </a:r>
            <a:r>
              <a:rPr lang="fr-FR" dirty="0">
                <a:solidFill>
                  <a:schemeClr val="tx1"/>
                </a:solidFill>
              </a:rPr>
              <a:t>affichée seule sur une ligne dans un exemple indique que vous devez entrer une ligne </a:t>
            </a:r>
            <a:r>
              <a:rPr lang="fr-FR" dirty="0" smtClean="0">
                <a:solidFill>
                  <a:schemeClr val="tx1"/>
                </a:solidFill>
              </a:rPr>
              <a:t>vide</a:t>
            </a:r>
          </a:p>
          <a:p>
            <a:pPr algn="just"/>
            <a:r>
              <a:rPr lang="fr-FR" dirty="0" smtClean="0">
                <a:solidFill>
                  <a:schemeClr val="tx1"/>
                </a:solidFill>
              </a:rPr>
              <a:t>Ceci </a:t>
            </a:r>
            <a:r>
              <a:rPr lang="fr-FR" dirty="0">
                <a:solidFill>
                  <a:schemeClr val="tx1"/>
                </a:solidFill>
              </a:rPr>
              <a:t>est utilisé pour terminer une commande </a:t>
            </a:r>
            <a:r>
              <a:rPr lang="fr-FR" dirty="0" smtClean="0">
                <a:solidFill>
                  <a:schemeClr val="tx1"/>
                </a:solidFill>
              </a:rPr>
              <a:t>multi-lignes</a:t>
            </a:r>
            <a:endParaRPr lang="fr-FR" dirty="0">
              <a:solidFill>
                <a:schemeClr val="tx1"/>
              </a:solidFill>
            </a:endParaRPr>
          </a:p>
        </p:txBody>
      </p:sp>
    </p:spTree>
    <p:extLst>
      <p:ext uri="{BB962C8B-B14F-4D97-AF65-F5344CB8AC3E}">
        <p14:creationId xmlns:p14="http://schemas.microsoft.com/office/powerpoint/2010/main" val="26415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Introduction informelle</a:t>
            </a:r>
            <a:endParaRPr lang="fr-FR" dirty="0"/>
          </a:p>
        </p:txBody>
      </p:sp>
      <p:sp>
        <p:nvSpPr>
          <p:cNvPr id="3" name="Espace réservé du contenu 2"/>
          <p:cNvSpPr>
            <a:spLocks noGrp="1"/>
          </p:cNvSpPr>
          <p:nvPr>
            <p:ph idx="1"/>
          </p:nvPr>
        </p:nvSpPr>
        <p:spPr>
          <a:xfrm>
            <a:off x="2589212" y="1558456"/>
            <a:ext cx="8915400" cy="3776869"/>
          </a:xfrm>
        </p:spPr>
        <p:txBody>
          <a:bodyPr anchor="ctr" anchorCtr="0">
            <a:normAutofit lnSpcReduction="10000"/>
          </a:bodyPr>
          <a:lstStyle/>
          <a:p>
            <a:pPr algn="just"/>
            <a:r>
              <a:rPr lang="fr-FR" dirty="0">
                <a:solidFill>
                  <a:schemeClr val="tx1"/>
                </a:solidFill>
              </a:rPr>
              <a:t>Beaucoup </a:t>
            </a:r>
            <a:r>
              <a:rPr lang="fr-FR" dirty="0" smtClean="0">
                <a:solidFill>
                  <a:schemeClr val="tx1"/>
                </a:solidFill>
              </a:rPr>
              <a:t>d’exemples, </a:t>
            </a:r>
            <a:r>
              <a:rPr lang="fr-FR" dirty="0">
                <a:solidFill>
                  <a:schemeClr val="tx1"/>
                </a:solidFill>
              </a:rPr>
              <a:t>même ceux saisis à l’invite de l’interpréteur, incluent des </a:t>
            </a:r>
            <a:r>
              <a:rPr lang="fr-FR" dirty="0" smtClean="0">
                <a:solidFill>
                  <a:schemeClr val="tx1"/>
                </a:solidFill>
              </a:rPr>
              <a:t>commentaires</a:t>
            </a:r>
          </a:p>
          <a:p>
            <a:pPr algn="just"/>
            <a:r>
              <a:rPr lang="fr-FR" dirty="0" smtClean="0">
                <a:solidFill>
                  <a:schemeClr val="tx1"/>
                </a:solidFill>
              </a:rPr>
              <a:t>Les </a:t>
            </a:r>
            <a:r>
              <a:rPr lang="fr-FR" dirty="0">
                <a:solidFill>
                  <a:schemeClr val="tx1"/>
                </a:solidFill>
              </a:rPr>
              <a:t>commentaires en Python commencent avec un caractère dièse, </a:t>
            </a:r>
            <a:r>
              <a:rPr lang="fr-FR" b="1" i="1" dirty="0">
                <a:solidFill>
                  <a:schemeClr val="accent6"/>
                </a:solidFill>
              </a:rPr>
              <a:t>#</a:t>
            </a:r>
            <a:r>
              <a:rPr lang="fr-FR" dirty="0">
                <a:solidFill>
                  <a:schemeClr val="tx1"/>
                </a:solidFill>
              </a:rPr>
              <a:t>, et s’étendent jusqu’à la fin de la </a:t>
            </a:r>
            <a:r>
              <a:rPr lang="fr-FR" dirty="0" smtClean="0">
                <a:solidFill>
                  <a:schemeClr val="tx1"/>
                </a:solidFill>
              </a:rPr>
              <a:t>ligne</a:t>
            </a:r>
          </a:p>
          <a:p>
            <a:pPr algn="just"/>
            <a:r>
              <a:rPr lang="fr-FR" dirty="0" smtClean="0">
                <a:solidFill>
                  <a:schemeClr val="tx1"/>
                </a:solidFill>
              </a:rPr>
              <a:t>Un </a:t>
            </a:r>
            <a:r>
              <a:rPr lang="fr-FR" dirty="0">
                <a:solidFill>
                  <a:schemeClr val="tx1"/>
                </a:solidFill>
              </a:rPr>
              <a:t>commentaire peut apparaître au début d’une ligne ou à la suite d’un espace ou de code, mais pas à l’intérieur d’une chaîne de caractères </a:t>
            </a:r>
            <a:r>
              <a:rPr lang="fr-FR" dirty="0" smtClean="0">
                <a:solidFill>
                  <a:schemeClr val="tx1"/>
                </a:solidFill>
              </a:rPr>
              <a:t>littérale</a:t>
            </a:r>
          </a:p>
          <a:p>
            <a:pPr algn="just"/>
            <a:r>
              <a:rPr lang="fr-FR" dirty="0" smtClean="0">
                <a:solidFill>
                  <a:schemeClr val="tx1"/>
                </a:solidFill>
              </a:rPr>
              <a:t>Un </a:t>
            </a:r>
            <a:r>
              <a:rPr lang="fr-FR" dirty="0">
                <a:solidFill>
                  <a:schemeClr val="tx1"/>
                </a:solidFill>
              </a:rPr>
              <a:t>caractère dièse à l’intérieur d’une chaîne de caractères est juste un caractère </a:t>
            </a:r>
            <a:r>
              <a:rPr lang="fr-FR" dirty="0" smtClean="0">
                <a:solidFill>
                  <a:schemeClr val="tx1"/>
                </a:solidFill>
              </a:rPr>
              <a:t>dièse</a:t>
            </a:r>
          </a:p>
          <a:p>
            <a:pPr algn="just"/>
            <a:r>
              <a:rPr lang="fr-FR" dirty="0" smtClean="0">
                <a:solidFill>
                  <a:schemeClr val="tx1"/>
                </a:solidFill>
              </a:rPr>
              <a:t>Comme </a:t>
            </a:r>
            <a:r>
              <a:rPr lang="fr-FR" dirty="0">
                <a:solidFill>
                  <a:schemeClr val="tx1"/>
                </a:solidFill>
              </a:rPr>
              <a:t>les commentaires ne servent qu’à expliquer le code et ne sont pas interprétés par Python, ils peuvent être ignorés lorsque vous tapez les exemples</a:t>
            </a:r>
          </a:p>
        </p:txBody>
      </p:sp>
      <p:pic>
        <p:nvPicPr>
          <p:cNvPr id="4" name="Image 3"/>
          <p:cNvPicPr>
            <a:picLocks noChangeAspect="1"/>
          </p:cNvPicPr>
          <p:nvPr/>
        </p:nvPicPr>
        <p:blipFill>
          <a:blip r:embed="rId3"/>
          <a:stretch>
            <a:fillRect/>
          </a:stretch>
        </p:blipFill>
        <p:spPr>
          <a:xfrm>
            <a:off x="2589212" y="5335325"/>
            <a:ext cx="65532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173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L’interpréteur agit comme une simple </a:t>
            </a:r>
            <a:r>
              <a:rPr lang="fr-FR" dirty="0" smtClean="0">
                <a:solidFill>
                  <a:schemeClr val="tx1"/>
                </a:solidFill>
              </a:rPr>
              <a:t>calculatrice</a:t>
            </a:r>
          </a:p>
          <a:p>
            <a:pPr algn="just"/>
            <a:r>
              <a:rPr lang="fr-FR" dirty="0" smtClean="0">
                <a:solidFill>
                  <a:schemeClr val="tx1"/>
                </a:solidFill>
              </a:rPr>
              <a:t>Vous </a:t>
            </a:r>
            <a:r>
              <a:rPr lang="fr-FR" dirty="0">
                <a:solidFill>
                  <a:schemeClr val="tx1"/>
                </a:solidFill>
              </a:rPr>
              <a:t>pouvez lui entrer une expression et il vous affiche la valeur. La syntaxe des expressions est </a:t>
            </a:r>
            <a:r>
              <a:rPr lang="fr-FR" dirty="0" smtClean="0">
                <a:solidFill>
                  <a:schemeClr val="tx1"/>
                </a:solidFill>
              </a:rPr>
              <a:t>simple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a:t>
            </a:r>
            <a:r>
              <a:rPr lang="fr-FR" dirty="0">
                <a:solidFill>
                  <a:schemeClr val="tx1"/>
                </a:solidFill>
              </a:rPr>
              <a:t> et </a:t>
            </a:r>
            <a:r>
              <a:rPr lang="fr-FR" b="1" i="1" dirty="0">
                <a:solidFill>
                  <a:schemeClr val="accent6"/>
                </a:solidFill>
              </a:rPr>
              <a:t>/</a:t>
            </a:r>
            <a:r>
              <a:rPr lang="fr-FR" dirty="0">
                <a:solidFill>
                  <a:schemeClr val="tx1"/>
                </a:solidFill>
              </a:rPr>
              <a:t> fonctionnent comme dans la plupart des </a:t>
            </a:r>
            <a:r>
              <a:rPr lang="fr-FR" dirty="0" smtClean="0">
                <a:solidFill>
                  <a:schemeClr val="tx1"/>
                </a:solidFill>
              </a:rPr>
              <a:t>langages</a:t>
            </a:r>
          </a:p>
          <a:p>
            <a:pPr algn="just"/>
            <a:r>
              <a:rPr lang="fr-FR" dirty="0" smtClean="0">
                <a:solidFill>
                  <a:schemeClr val="tx1"/>
                </a:solidFill>
              </a:rPr>
              <a:t>Les </a:t>
            </a:r>
            <a:r>
              <a:rPr lang="fr-FR" dirty="0">
                <a:solidFill>
                  <a:schemeClr val="tx1"/>
                </a:solidFill>
              </a:rPr>
              <a:t>parenthèses peuvent être utilisées pour faire des </a:t>
            </a:r>
            <a:r>
              <a:rPr lang="fr-FR" dirty="0" smtClean="0">
                <a:solidFill>
                  <a:schemeClr val="tx1"/>
                </a:solidFill>
              </a:rPr>
              <a:t>regroupements</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4313056" y="4219074"/>
            <a:ext cx="5467711" cy="1828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9859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2589212" y="1542413"/>
            <a:ext cx="8915400" cy="4818490"/>
          </a:xfrm>
        </p:spPr>
        <p:txBody>
          <a:bodyPr anchor="t" anchorCtr="0">
            <a:normAutofit/>
          </a:bodyPr>
          <a:lstStyle/>
          <a:p>
            <a:pPr algn="just"/>
            <a:r>
              <a:rPr lang="fr-FR" dirty="0">
                <a:solidFill>
                  <a:schemeClr val="tx1"/>
                </a:solidFill>
              </a:rPr>
              <a:t>Les nombre entiers (comme 2, 4, 20) sont de type </a:t>
            </a:r>
            <a:r>
              <a:rPr lang="fr-FR" b="1" i="1" dirty="0">
                <a:solidFill>
                  <a:schemeClr val="accent6"/>
                </a:solidFill>
              </a:rPr>
              <a:t>int</a:t>
            </a:r>
            <a:r>
              <a:rPr lang="fr-FR" dirty="0">
                <a:solidFill>
                  <a:schemeClr val="tx1"/>
                </a:solidFill>
              </a:rPr>
              <a:t>, alors que les décimaux (comme 5.0, 1.6) sont de type </a:t>
            </a:r>
            <a:r>
              <a:rPr lang="fr-FR" b="1" i="1" dirty="0" smtClean="0">
                <a:solidFill>
                  <a:schemeClr val="accent6"/>
                </a:solidFill>
              </a:rPr>
              <a:t>float</a:t>
            </a:r>
            <a:endParaRPr lang="fr-FR" dirty="0">
              <a:solidFill>
                <a:schemeClr val="tx1"/>
              </a:solidFill>
            </a:endParaRPr>
          </a:p>
          <a:p>
            <a:pPr algn="just"/>
            <a:r>
              <a:rPr lang="fr-FR" dirty="0" smtClean="0">
                <a:solidFill>
                  <a:schemeClr val="tx1"/>
                </a:solidFill>
              </a:rPr>
              <a:t>Les </a:t>
            </a:r>
            <a:r>
              <a:rPr lang="fr-FR" dirty="0">
                <a:solidFill>
                  <a:schemeClr val="tx1"/>
                </a:solidFill>
              </a:rPr>
              <a:t>divisions (</a:t>
            </a:r>
            <a:r>
              <a:rPr lang="fr-FR" b="1" i="1" dirty="0">
                <a:solidFill>
                  <a:schemeClr val="accent6"/>
                </a:solidFill>
              </a:rPr>
              <a:t>/</a:t>
            </a:r>
            <a:r>
              <a:rPr lang="fr-FR" dirty="0">
                <a:solidFill>
                  <a:schemeClr val="tx1"/>
                </a:solidFill>
              </a:rPr>
              <a:t>) donnent toujours des </a:t>
            </a:r>
            <a:r>
              <a:rPr lang="fr-FR" dirty="0" smtClean="0">
                <a:solidFill>
                  <a:schemeClr val="tx1"/>
                </a:solidFill>
              </a:rPr>
              <a:t>float</a:t>
            </a:r>
          </a:p>
          <a:p>
            <a:pPr algn="just"/>
            <a:r>
              <a:rPr lang="fr-FR" dirty="0" smtClean="0">
                <a:solidFill>
                  <a:schemeClr val="tx1"/>
                </a:solidFill>
              </a:rPr>
              <a:t>Utilisez </a:t>
            </a:r>
            <a:r>
              <a:rPr lang="fr-FR" dirty="0">
                <a:solidFill>
                  <a:schemeClr val="tx1"/>
                </a:solidFill>
              </a:rPr>
              <a:t>l’opérateur </a:t>
            </a:r>
            <a:r>
              <a:rPr lang="fr-FR" b="1" i="1" dirty="0">
                <a:solidFill>
                  <a:schemeClr val="accent6"/>
                </a:solidFill>
              </a:rPr>
              <a:t>//</a:t>
            </a:r>
            <a:r>
              <a:rPr lang="fr-FR" dirty="0">
                <a:solidFill>
                  <a:schemeClr val="tx1"/>
                </a:solidFill>
              </a:rPr>
              <a:t> pour effectuer des divisions entières, et donc obtenir un résultat </a:t>
            </a:r>
            <a:r>
              <a:rPr lang="fr-FR" dirty="0" smtClean="0">
                <a:solidFill>
                  <a:schemeClr val="tx1"/>
                </a:solidFill>
              </a:rPr>
              <a:t>entier</a:t>
            </a:r>
          </a:p>
          <a:p>
            <a:pPr algn="just"/>
            <a:r>
              <a:rPr lang="fr-FR" dirty="0" smtClean="0">
                <a:solidFill>
                  <a:schemeClr val="tx1"/>
                </a:solidFill>
              </a:rPr>
              <a:t>Pour </a:t>
            </a:r>
            <a:r>
              <a:rPr lang="fr-FR" dirty="0">
                <a:solidFill>
                  <a:schemeClr val="tx1"/>
                </a:solidFill>
              </a:rPr>
              <a:t>obtenir le reste de cette division entière, utilisez l’opérateur </a:t>
            </a:r>
            <a:r>
              <a:rPr lang="fr-FR" b="1" i="1" dirty="0" smtClean="0">
                <a:solidFill>
                  <a:schemeClr val="accent6"/>
                </a:solidFill>
              </a:rPr>
              <a:t>%</a:t>
            </a:r>
          </a:p>
          <a:p>
            <a:pPr algn="just"/>
            <a:r>
              <a:rPr lang="fr-FR" dirty="0">
                <a:solidFill>
                  <a:schemeClr val="tx1"/>
                </a:solidFill>
              </a:rPr>
              <a:t>Avec Python il est possible de calculer des puissances avec l’opérateur </a:t>
            </a:r>
            <a:r>
              <a:rPr lang="fr-FR" b="1" i="1" dirty="0" smtClean="0">
                <a:solidFill>
                  <a:schemeClr val="accent6"/>
                </a:solidFill>
              </a:rPr>
              <a:t>**</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1102277" y="4303503"/>
            <a:ext cx="7038975" cy="20574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8279882" y="5133669"/>
            <a:ext cx="3086100" cy="1171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7254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1" y="1542413"/>
            <a:ext cx="5963478" cy="4818490"/>
          </a:xfrm>
        </p:spPr>
        <p:txBody>
          <a:bodyPr anchor="ctr" anchorCtr="0">
            <a:normAutofit/>
          </a:bodyPr>
          <a:lstStyle/>
          <a:p>
            <a:pPr algn="just"/>
            <a:r>
              <a:rPr lang="fr-FR" dirty="0">
                <a:solidFill>
                  <a:schemeClr val="tx1"/>
                </a:solidFill>
              </a:rPr>
              <a:t>Le signe égal (</a:t>
            </a:r>
            <a:r>
              <a:rPr lang="fr-FR" b="1" i="1" dirty="0">
                <a:solidFill>
                  <a:schemeClr val="accent6"/>
                </a:solidFill>
              </a:rPr>
              <a:t>=</a:t>
            </a:r>
            <a:r>
              <a:rPr lang="fr-FR" dirty="0">
                <a:solidFill>
                  <a:schemeClr val="tx1"/>
                </a:solidFill>
              </a:rPr>
              <a:t>) est utilisé pour affecter une valeur à une </a:t>
            </a:r>
            <a:r>
              <a:rPr lang="fr-FR" dirty="0" smtClean="0">
                <a:solidFill>
                  <a:schemeClr val="tx1"/>
                </a:solidFill>
              </a:rPr>
              <a:t>variable</a:t>
            </a:r>
          </a:p>
          <a:p>
            <a:pPr algn="just"/>
            <a:r>
              <a:rPr lang="fr-FR" dirty="0" smtClean="0">
                <a:solidFill>
                  <a:schemeClr val="tx1"/>
                </a:solidFill>
              </a:rPr>
              <a:t>Après </a:t>
            </a:r>
            <a:r>
              <a:rPr lang="fr-FR" dirty="0">
                <a:solidFill>
                  <a:schemeClr val="tx1"/>
                </a:solidFill>
              </a:rPr>
              <a:t>cela, aucun résultat n’est affiché avant l’invite </a:t>
            </a:r>
            <a:r>
              <a:rPr lang="fr-FR" dirty="0" smtClean="0">
                <a:solidFill>
                  <a:schemeClr val="tx1"/>
                </a:solidFill>
              </a:rPr>
              <a:t>suivante</a:t>
            </a:r>
          </a:p>
          <a:p>
            <a:pPr algn="just"/>
            <a:r>
              <a:rPr lang="fr-FR" dirty="0">
                <a:solidFill>
                  <a:schemeClr val="tx1"/>
                </a:solidFill>
              </a:rPr>
              <a:t>Si une variable n’est pas « définie » (si aucune valeur ne lui a été affecté), l’utiliser engendrera une </a:t>
            </a:r>
            <a:r>
              <a:rPr lang="fr-FR" dirty="0" smtClean="0">
                <a:solidFill>
                  <a:schemeClr val="tx1"/>
                </a:solidFill>
              </a:rPr>
              <a:t>erreur</a:t>
            </a:r>
          </a:p>
          <a:p>
            <a:pPr algn="just"/>
            <a:r>
              <a:rPr lang="fr-FR" dirty="0">
                <a:solidFill>
                  <a:schemeClr val="tx1"/>
                </a:solidFill>
              </a:rPr>
              <a:t>Il y a un support complet des nombres à virgule </a:t>
            </a:r>
            <a:r>
              <a:rPr lang="fr-FR" dirty="0" smtClean="0">
                <a:solidFill>
                  <a:schemeClr val="tx1"/>
                </a:solidFill>
              </a:rPr>
              <a:t>flottante</a:t>
            </a:r>
          </a:p>
          <a:p>
            <a:pPr algn="just"/>
            <a:r>
              <a:rPr lang="fr-FR" dirty="0" smtClean="0">
                <a:solidFill>
                  <a:schemeClr val="tx1"/>
                </a:solidFill>
              </a:rPr>
              <a:t>Les </a:t>
            </a:r>
            <a:r>
              <a:rPr lang="fr-FR" dirty="0">
                <a:solidFill>
                  <a:schemeClr val="tx1"/>
                </a:solidFill>
              </a:rPr>
              <a:t>opérateurs avec des types d’opérandes mélangés convertissent l’opérande entier en virgule flottante</a:t>
            </a:r>
          </a:p>
        </p:txBody>
      </p:sp>
      <p:pic>
        <p:nvPicPr>
          <p:cNvPr id="7" name="Image 6"/>
          <p:cNvPicPr>
            <a:picLocks noChangeAspect="1"/>
          </p:cNvPicPr>
          <p:nvPr/>
        </p:nvPicPr>
        <p:blipFill>
          <a:blip r:embed="rId3"/>
          <a:stretch>
            <a:fillRect/>
          </a:stretch>
        </p:blipFill>
        <p:spPr>
          <a:xfrm>
            <a:off x="7048768" y="2837233"/>
            <a:ext cx="48768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Euh, non… pas comme le reptile</a:t>
            </a:r>
          </a:p>
          <a:p>
            <a:pPr algn="just"/>
            <a:r>
              <a:rPr lang="fr-FR" dirty="0" smtClean="0"/>
              <a:t>Le logo en est inspiré mais…</a:t>
            </a:r>
          </a:p>
          <a:p>
            <a:pPr algn="just"/>
            <a:r>
              <a:rPr lang="fr-FR" dirty="0" smtClean="0"/>
              <a:t>Son nom fut choisi en hommage aux Monty Python et leur émission à la radio : "The Monty Python's Flying Circus"</a:t>
            </a:r>
            <a:endParaRPr lang="fr-FR" dirty="0"/>
          </a:p>
        </p:txBody>
      </p:sp>
      <p:pic>
        <p:nvPicPr>
          <p:cNvPr id="8194" name="Picture 2" descr="Résultat de recherche d'images pour &quot;the monty python flying circu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112" y="1905000"/>
            <a:ext cx="28575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nombres</a:t>
            </a:r>
            <a:endParaRPr lang="fr-FR" dirty="0"/>
          </a:p>
        </p:txBody>
      </p:sp>
      <p:sp>
        <p:nvSpPr>
          <p:cNvPr id="3" name="Espace réservé du contenu 2"/>
          <p:cNvSpPr>
            <a:spLocks noGrp="1"/>
          </p:cNvSpPr>
          <p:nvPr>
            <p:ph idx="1"/>
          </p:nvPr>
        </p:nvSpPr>
        <p:spPr>
          <a:xfrm>
            <a:off x="858740" y="1542413"/>
            <a:ext cx="8219272" cy="4818490"/>
          </a:xfrm>
        </p:spPr>
        <p:txBody>
          <a:bodyPr anchor="ctr" anchorCtr="0">
            <a:normAutofit/>
          </a:bodyPr>
          <a:lstStyle/>
          <a:p>
            <a:pPr algn="just"/>
            <a:r>
              <a:rPr lang="fr-FR" dirty="0">
                <a:solidFill>
                  <a:schemeClr val="tx1"/>
                </a:solidFill>
              </a:rPr>
              <a:t>En mode interactif, la dernière expression affichée est affectée à la variable </a:t>
            </a:r>
            <a:r>
              <a:rPr lang="fr-FR" dirty="0" smtClean="0">
                <a:solidFill>
                  <a:schemeClr val="tx1"/>
                </a:solidFill>
              </a:rPr>
              <a:t>_</a:t>
            </a:r>
          </a:p>
          <a:p>
            <a:pPr algn="just"/>
            <a:r>
              <a:rPr lang="fr-FR" dirty="0" smtClean="0">
                <a:solidFill>
                  <a:schemeClr val="tx1"/>
                </a:solidFill>
              </a:rPr>
              <a:t>Ce </a:t>
            </a:r>
            <a:r>
              <a:rPr lang="fr-FR" dirty="0">
                <a:solidFill>
                  <a:schemeClr val="tx1"/>
                </a:solidFill>
              </a:rPr>
              <a:t>qui signifie que lorsque vous utilisez Python comme calculatrice, il est parfois plus simple de continuer des </a:t>
            </a:r>
            <a:r>
              <a:rPr lang="fr-FR" dirty="0" smtClean="0">
                <a:solidFill>
                  <a:schemeClr val="tx1"/>
                </a:solidFill>
              </a:rPr>
              <a:t>calculs</a:t>
            </a:r>
          </a:p>
          <a:p>
            <a:pPr algn="just"/>
            <a:r>
              <a:rPr lang="fr-FR" dirty="0">
                <a:solidFill>
                  <a:schemeClr val="tx1"/>
                </a:solidFill>
              </a:rPr>
              <a:t>Cette variable doit être considérée comme une variable en lecture seule par </a:t>
            </a:r>
            <a:r>
              <a:rPr lang="fr-FR" dirty="0" smtClean="0">
                <a:solidFill>
                  <a:schemeClr val="tx1"/>
                </a:solidFill>
              </a:rPr>
              <a:t>l’utilisateur</a:t>
            </a:r>
          </a:p>
          <a:p>
            <a:pPr algn="just"/>
            <a:r>
              <a:rPr lang="fr-FR" dirty="0" smtClean="0">
                <a:solidFill>
                  <a:schemeClr val="tx1"/>
                </a:solidFill>
              </a:rPr>
              <a:t>Ne </a:t>
            </a:r>
            <a:r>
              <a:rPr lang="fr-FR" dirty="0">
                <a:solidFill>
                  <a:schemeClr val="tx1"/>
                </a:solidFill>
              </a:rPr>
              <a:t>lui affectez pas de valeur </a:t>
            </a:r>
            <a:r>
              <a:rPr lang="fr-FR" dirty="0" smtClean="0">
                <a:solidFill>
                  <a:schemeClr val="tx1"/>
                </a:solidFill>
              </a:rPr>
              <a:t>explicitement</a:t>
            </a:r>
          </a:p>
          <a:p>
            <a:pPr algn="just"/>
            <a:r>
              <a:rPr lang="fr-FR" dirty="0" smtClean="0">
                <a:solidFill>
                  <a:schemeClr val="tx1"/>
                </a:solidFill>
              </a:rPr>
              <a:t>Vous </a:t>
            </a:r>
            <a:r>
              <a:rPr lang="fr-FR" dirty="0">
                <a:solidFill>
                  <a:schemeClr val="tx1"/>
                </a:solidFill>
              </a:rPr>
              <a:t>créeriez ainsi une variable locale indépendante avec le même nom qui masquerait la variable native et son fonctionnement </a:t>
            </a:r>
            <a:r>
              <a:rPr lang="fr-FR" dirty="0" smtClean="0">
                <a:solidFill>
                  <a:schemeClr val="tx1"/>
                </a:solidFill>
              </a:rPr>
              <a:t>magique</a:t>
            </a:r>
          </a:p>
          <a:p>
            <a:pPr algn="just"/>
            <a:r>
              <a:rPr lang="fr-FR" dirty="0">
                <a:solidFill>
                  <a:schemeClr val="tx1"/>
                </a:solidFill>
              </a:rPr>
              <a:t>En plus des </a:t>
            </a:r>
            <a:r>
              <a:rPr lang="fr-FR" b="1" i="1" dirty="0">
                <a:solidFill>
                  <a:schemeClr val="accent6"/>
                </a:solidFill>
              </a:rPr>
              <a:t>int</a:t>
            </a:r>
            <a:r>
              <a:rPr lang="fr-FR" dirty="0">
                <a:solidFill>
                  <a:schemeClr val="accent6"/>
                </a:solidFill>
              </a:rPr>
              <a:t> </a:t>
            </a:r>
            <a:r>
              <a:rPr lang="fr-FR" dirty="0">
                <a:solidFill>
                  <a:schemeClr val="tx1"/>
                </a:solidFill>
              </a:rPr>
              <a:t>et des </a:t>
            </a:r>
            <a:r>
              <a:rPr lang="fr-FR" b="1" i="1" dirty="0">
                <a:solidFill>
                  <a:schemeClr val="accent6"/>
                </a:solidFill>
              </a:rPr>
              <a:t>float</a:t>
            </a:r>
            <a:r>
              <a:rPr lang="fr-FR" dirty="0">
                <a:solidFill>
                  <a:schemeClr val="tx1"/>
                </a:solidFill>
              </a:rPr>
              <a:t>, il existe les </a:t>
            </a:r>
            <a:r>
              <a:rPr lang="fr-FR" b="1" i="1" dirty="0">
                <a:solidFill>
                  <a:schemeClr val="accent6"/>
                </a:solidFill>
              </a:rPr>
              <a:t>Decimal</a:t>
            </a:r>
            <a:r>
              <a:rPr lang="fr-FR" dirty="0">
                <a:solidFill>
                  <a:schemeClr val="tx1"/>
                </a:solidFill>
              </a:rPr>
              <a:t> et les </a:t>
            </a:r>
            <a:r>
              <a:rPr lang="fr-FR" b="1" i="1" dirty="0" smtClean="0">
                <a:solidFill>
                  <a:schemeClr val="accent6"/>
                </a:solidFill>
              </a:rPr>
              <a:t>Fraction</a:t>
            </a:r>
          </a:p>
          <a:p>
            <a:pPr algn="just"/>
            <a:r>
              <a:rPr lang="fr-FR" dirty="0" smtClean="0">
                <a:solidFill>
                  <a:schemeClr val="tx1"/>
                </a:solidFill>
              </a:rPr>
              <a:t>Python </a:t>
            </a:r>
            <a:r>
              <a:rPr lang="fr-FR" dirty="0">
                <a:solidFill>
                  <a:schemeClr val="tx1"/>
                </a:solidFill>
              </a:rPr>
              <a:t>gère aussi les nombre complexes, en utilisant le suffixe j ou J pour indiquer la partie imaginaire (tel que: </a:t>
            </a:r>
            <a:r>
              <a:rPr lang="fr-FR" dirty="0" smtClean="0">
                <a:solidFill>
                  <a:schemeClr val="tx1"/>
                </a:solidFill>
              </a:rPr>
              <a:t>3+5j)</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297874" y="3046783"/>
            <a:ext cx="2457450"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44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0" y="1542413"/>
            <a:ext cx="6925587" cy="2282164"/>
          </a:xfrm>
        </p:spPr>
        <p:txBody>
          <a:bodyPr anchor="ctr" anchorCtr="0">
            <a:normAutofit/>
          </a:bodyPr>
          <a:lstStyle/>
          <a:p>
            <a:pPr algn="just"/>
            <a:r>
              <a:rPr lang="fr-FR" dirty="0">
                <a:solidFill>
                  <a:schemeClr val="tx1"/>
                </a:solidFill>
              </a:rPr>
              <a:t>Au delà des nombres, Python peut aussi manipuler des chaînes de caractères, qui peuvent être exprimés de différentes </a:t>
            </a:r>
            <a:r>
              <a:rPr lang="fr-FR" dirty="0" smtClean="0">
                <a:solidFill>
                  <a:schemeClr val="tx1"/>
                </a:solidFill>
              </a:rPr>
              <a:t>manières</a:t>
            </a:r>
          </a:p>
          <a:p>
            <a:pPr algn="just"/>
            <a:r>
              <a:rPr lang="fr-FR" dirty="0" smtClean="0">
                <a:solidFill>
                  <a:schemeClr val="tx1"/>
                </a:solidFill>
              </a:rPr>
              <a:t>Elles </a:t>
            </a:r>
            <a:r>
              <a:rPr lang="fr-FR" dirty="0">
                <a:solidFill>
                  <a:schemeClr val="tx1"/>
                </a:solidFill>
              </a:rPr>
              <a:t>peuvent être écrites entre guillemets simples ('...') ou entre guillemets ("...") sans </a:t>
            </a:r>
            <a:r>
              <a:rPr lang="fr-FR" dirty="0" smtClean="0">
                <a:solidFill>
                  <a:schemeClr val="tx1"/>
                </a:solidFill>
              </a:rPr>
              <a:t>distinction</a:t>
            </a:r>
          </a:p>
          <a:p>
            <a:pPr algn="just"/>
            <a:r>
              <a:rPr lang="fr-FR" dirty="0" smtClean="0">
                <a:solidFill>
                  <a:schemeClr val="tx1"/>
                </a:solidFill>
              </a:rPr>
              <a:t>\ </a:t>
            </a:r>
            <a:r>
              <a:rPr lang="fr-FR" dirty="0">
                <a:solidFill>
                  <a:schemeClr val="tx1"/>
                </a:solidFill>
              </a:rPr>
              <a:t>peut être utilisé pour protéger un guillemet</a:t>
            </a:r>
          </a:p>
        </p:txBody>
      </p:sp>
      <p:pic>
        <p:nvPicPr>
          <p:cNvPr id="4" name="Image 3"/>
          <p:cNvPicPr>
            <a:picLocks noChangeAspect="1"/>
          </p:cNvPicPr>
          <p:nvPr/>
        </p:nvPicPr>
        <p:blipFill>
          <a:blip r:embed="rId3"/>
          <a:stretch>
            <a:fillRect/>
          </a:stretch>
        </p:blipFill>
        <p:spPr>
          <a:xfrm>
            <a:off x="4321533" y="3951658"/>
            <a:ext cx="7591425" cy="2400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07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836258" cy="4619848"/>
          </a:xfrm>
        </p:spPr>
        <p:txBody>
          <a:bodyPr anchor="ctr" anchorCtr="0">
            <a:normAutofit/>
          </a:bodyPr>
          <a:lstStyle/>
          <a:p>
            <a:pPr algn="just"/>
            <a:r>
              <a:rPr lang="fr-FR" dirty="0">
                <a:solidFill>
                  <a:schemeClr val="tx1"/>
                </a:solidFill>
              </a:rPr>
              <a:t>En mode interactif, l’interpréteur affiche les chaînes de caractères entre guillemets et en </a:t>
            </a:r>
            <a:r>
              <a:rPr lang="fr-FR" dirty="0" smtClean="0">
                <a:solidFill>
                  <a:schemeClr val="tx1"/>
                </a:solidFill>
              </a:rPr>
              <a:t>protégeant </a:t>
            </a:r>
            <a:r>
              <a:rPr lang="fr-FR" dirty="0">
                <a:solidFill>
                  <a:schemeClr val="tx1"/>
                </a:solidFill>
              </a:rPr>
              <a:t>les guillemets et autres caractères spéciaux avec des </a:t>
            </a:r>
            <a:r>
              <a:rPr lang="fr-FR" dirty="0" smtClean="0">
                <a:solidFill>
                  <a:schemeClr val="tx1"/>
                </a:solidFill>
              </a:rPr>
              <a:t>antislash</a:t>
            </a:r>
          </a:p>
          <a:p>
            <a:pPr algn="just"/>
            <a:r>
              <a:rPr lang="fr-FR" dirty="0" smtClean="0">
                <a:solidFill>
                  <a:schemeClr val="tx1"/>
                </a:solidFill>
              </a:rPr>
              <a:t>Bien </a:t>
            </a:r>
            <a:r>
              <a:rPr lang="fr-FR" dirty="0">
                <a:solidFill>
                  <a:schemeClr val="tx1"/>
                </a:solidFill>
              </a:rPr>
              <a:t>que cela puisse paraître différent de ce qui a été donné (les guillemets peuvent changer) La chaîne est affichée entre guillemets si elle contient un guillemet simple mais aucun guillemet, sinon elle est affichée </a:t>
            </a:r>
            <a:r>
              <a:rPr lang="fr-FR" dirty="0" smtClean="0">
                <a:solidFill>
                  <a:schemeClr val="tx1"/>
                </a:solidFill>
              </a:rPr>
              <a:t>entre guillemets simples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print()</a:t>
            </a:r>
            <a:r>
              <a:rPr lang="fr-FR" dirty="0">
                <a:solidFill>
                  <a:schemeClr val="tx1"/>
                </a:solidFill>
              </a:rPr>
              <a:t> affiche les chaînes de manière plus lisible, en retirant les guillemets et en affichant les caractères spéciaux qui étaient protégées par un antislash</a:t>
            </a:r>
          </a:p>
        </p:txBody>
      </p:sp>
      <p:pic>
        <p:nvPicPr>
          <p:cNvPr id="5" name="Image 4"/>
          <p:cNvPicPr>
            <a:picLocks noChangeAspect="1"/>
          </p:cNvPicPr>
          <p:nvPr/>
        </p:nvPicPr>
        <p:blipFill>
          <a:blip r:embed="rId3"/>
          <a:stretch>
            <a:fillRect/>
          </a:stretch>
        </p:blipFill>
        <p:spPr>
          <a:xfrm>
            <a:off x="6844888" y="2846180"/>
            <a:ext cx="5026839" cy="20123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58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Pour éviter que les caractères </a:t>
            </a:r>
            <a:r>
              <a:rPr lang="fr-FR" dirty="0" smtClean="0">
                <a:solidFill>
                  <a:schemeClr val="tx1"/>
                </a:solidFill>
              </a:rPr>
              <a:t>précédés </a:t>
            </a:r>
            <a:r>
              <a:rPr lang="fr-FR" dirty="0">
                <a:solidFill>
                  <a:schemeClr val="tx1"/>
                </a:solidFill>
              </a:rPr>
              <a:t>d’un \ ne soient interprétés comme étant spéciaux, utilisez les chaînes brutes (raw strings) en préfixant la chaîne d’un </a:t>
            </a:r>
            <a:r>
              <a:rPr lang="fr-FR" dirty="0" smtClean="0">
                <a:solidFill>
                  <a:schemeClr val="tx1"/>
                </a:solidFill>
              </a:rPr>
              <a:t>r</a:t>
            </a:r>
          </a:p>
          <a:p>
            <a:pPr algn="just"/>
            <a:r>
              <a:rPr lang="fr-FR" dirty="0">
                <a:solidFill>
                  <a:schemeClr val="tx1"/>
                </a:solidFill>
              </a:rPr>
              <a:t>Les chaînes de caractères peuvent s’étendre sur plusieurs </a:t>
            </a:r>
            <a:r>
              <a:rPr lang="fr-FR" dirty="0" smtClean="0">
                <a:solidFill>
                  <a:schemeClr val="tx1"/>
                </a:solidFill>
              </a:rPr>
              <a:t>lignes</a:t>
            </a:r>
          </a:p>
          <a:p>
            <a:pPr algn="just"/>
            <a:r>
              <a:rPr lang="fr-FR" dirty="0" smtClean="0">
                <a:solidFill>
                  <a:schemeClr val="tx1"/>
                </a:solidFill>
              </a:rPr>
              <a:t>On </a:t>
            </a:r>
            <a:r>
              <a:rPr lang="fr-FR" dirty="0">
                <a:solidFill>
                  <a:schemeClr val="tx1"/>
                </a:solidFill>
              </a:rPr>
              <a:t>peut utiliser les triples guillemets, simples ou doubles: '''...''' ou </a:t>
            </a:r>
            <a:r>
              <a:rPr lang="fr-FR" dirty="0" smtClean="0">
                <a:solidFill>
                  <a:schemeClr val="tx1"/>
                </a:solidFill>
              </a:rPr>
              <a:t>"""..."""</a:t>
            </a:r>
          </a:p>
          <a:p>
            <a:pPr algn="just"/>
            <a:r>
              <a:rPr lang="fr-FR" dirty="0" smtClean="0">
                <a:solidFill>
                  <a:schemeClr val="tx1"/>
                </a:solidFill>
              </a:rPr>
              <a:t>Les </a:t>
            </a:r>
            <a:r>
              <a:rPr lang="fr-FR" dirty="0">
                <a:solidFill>
                  <a:schemeClr val="tx1"/>
                </a:solidFill>
              </a:rPr>
              <a:t>retours à la ligne sont automatiquement inclus, mais on peut l’en empêcher en ajoutant \ à la fin de la </a:t>
            </a:r>
            <a:r>
              <a:rPr lang="fr-FR" dirty="0" smtClean="0">
                <a:solidFill>
                  <a:schemeClr val="tx1"/>
                </a:solidFill>
              </a:rPr>
              <a:t>ligne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592804" y="2352149"/>
            <a:ext cx="5391150" cy="3000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9061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lnSpcReduction="10000"/>
          </a:bodyPr>
          <a:lstStyle/>
          <a:p>
            <a:pPr algn="just"/>
            <a:r>
              <a:rPr lang="fr-FR" dirty="0">
                <a:solidFill>
                  <a:schemeClr val="tx1"/>
                </a:solidFill>
              </a:rPr>
              <a:t>Les chaînes peuvent être concaténées (collées ensemble) avec l’opérateur </a:t>
            </a:r>
            <a:r>
              <a:rPr lang="fr-FR" b="1" i="1" dirty="0">
                <a:solidFill>
                  <a:schemeClr val="accent6"/>
                </a:solidFill>
              </a:rPr>
              <a:t>+</a:t>
            </a:r>
            <a:r>
              <a:rPr lang="fr-FR" dirty="0">
                <a:solidFill>
                  <a:schemeClr val="tx1"/>
                </a:solidFill>
              </a:rPr>
              <a:t>, et répétées avec l’opérateur </a:t>
            </a:r>
            <a:r>
              <a:rPr lang="fr-FR" b="1" i="1" dirty="0" smtClean="0">
                <a:solidFill>
                  <a:schemeClr val="accent6"/>
                </a:solidFill>
              </a:rPr>
              <a:t>*</a:t>
            </a:r>
          </a:p>
          <a:p>
            <a:pPr algn="just"/>
            <a:r>
              <a:rPr lang="fr-FR" dirty="0">
                <a:solidFill>
                  <a:schemeClr val="tx1"/>
                </a:solidFill>
              </a:rPr>
              <a:t>Plusieurs chaînes de caractères, écrites littéralement (c’est à dire entre guillemets), côte à côte, sont automatiquement </a:t>
            </a:r>
            <a:r>
              <a:rPr lang="fr-FR" dirty="0" smtClean="0">
                <a:solidFill>
                  <a:schemeClr val="tx1"/>
                </a:solidFill>
              </a:rPr>
              <a:t>concaténées</a:t>
            </a:r>
          </a:p>
          <a:p>
            <a:pPr algn="just"/>
            <a:r>
              <a:rPr lang="fr-FR" dirty="0">
                <a:solidFill>
                  <a:schemeClr val="tx1"/>
                </a:solidFill>
              </a:rPr>
              <a:t>Cette fonctionnalité est surtout intéressante pour couper des chaînes trop </a:t>
            </a:r>
            <a:r>
              <a:rPr lang="fr-FR" dirty="0" smtClean="0">
                <a:solidFill>
                  <a:schemeClr val="tx1"/>
                </a:solidFill>
              </a:rPr>
              <a:t>longues</a:t>
            </a:r>
          </a:p>
          <a:p>
            <a:pPr algn="just"/>
            <a:r>
              <a:rPr lang="fr-FR" dirty="0">
                <a:solidFill>
                  <a:schemeClr val="tx1"/>
                </a:solidFill>
              </a:rPr>
              <a:t>Cela ne fonctionne cependant qu’avec les chaînes littérales, pas les variables ni les </a:t>
            </a:r>
            <a:r>
              <a:rPr lang="fr-FR" dirty="0" smtClean="0">
                <a:solidFill>
                  <a:schemeClr val="tx1"/>
                </a:solidFill>
              </a:rPr>
              <a:t>expressions</a:t>
            </a:r>
            <a:endParaRPr lang="fr-FR" dirty="0">
              <a:solidFill>
                <a:schemeClr val="tx1"/>
              </a:solidFill>
            </a:endParaRPr>
          </a:p>
          <a:p>
            <a:pPr algn="just"/>
            <a:r>
              <a:rPr lang="fr-FR" dirty="0">
                <a:solidFill>
                  <a:schemeClr val="tx1"/>
                </a:solidFill>
              </a:rPr>
              <a:t>Pour concaténer des variables, ou des variables avec des chaînes littérales, utilisez l’opérateur </a:t>
            </a:r>
            <a:r>
              <a:rPr lang="fr-FR" b="1" i="1" dirty="0">
                <a:solidFill>
                  <a:schemeClr val="accent6"/>
                </a:solidFill>
              </a:rPr>
              <a:t>+</a:t>
            </a:r>
          </a:p>
        </p:txBody>
      </p:sp>
      <p:pic>
        <p:nvPicPr>
          <p:cNvPr id="5" name="Image 4"/>
          <p:cNvPicPr>
            <a:picLocks noChangeAspect="1"/>
          </p:cNvPicPr>
          <p:nvPr/>
        </p:nvPicPr>
        <p:blipFill>
          <a:blip r:embed="rId3"/>
          <a:stretch>
            <a:fillRect/>
          </a:stretch>
        </p:blipFill>
        <p:spPr>
          <a:xfrm>
            <a:off x="6570744" y="2075447"/>
            <a:ext cx="5415466" cy="1686427"/>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570744" y="3932321"/>
            <a:ext cx="1894419" cy="5273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053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858741" y="1542413"/>
            <a:ext cx="5461848" cy="4619848"/>
          </a:xfrm>
        </p:spPr>
        <p:txBody>
          <a:bodyPr anchor="ctr" anchorCtr="0">
            <a:normAutofit/>
          </a:bodyPr>
          <a:lstStyle/>
          <a:p>
            <a:pPr algn="just"/>
            <a:r>
              <a:rPr lang="fr-FR" dirty="0">
                <a:solidFill>
                  <a:schemeClr val="tx1"/>
                </a:solidFill>
              </a:rPr>
              <a:t>Les chaînes de caractères peuvent être indexées (accéder aux caractères par leur position), le </a:t>
            </a:r>
            <a:r>
              <a:rPr lang="fr-FR" dirty="0" smtClean="0">
                <a:solidFill>
                  <a:schemeClr val="tx1"/>
                </a:solidFill>
              </a:rPr>
              <a:t>premier caractère </a:t>
            </a:r>
            <a:r>
              <a:rPr lang="fr-FR" dirty="0">
                <a:solidFill>
                  <a:schemeClr val="tx1"/>
                </a:solidFill>
              </a:rPr>
              <a:t>d’une chaîne est à la position </a:t>
            </a:r>
            <a:r>
              <a:rPr lang="fr-FR" dirty="0" smtClean="0">
                <a:solidFill>
                  <a:schemeClr val="tx1"/>
                </a:solidFill>
              </a:rPr>
              <a:t>0</a:t>
            </a:r>
          </a:p>
          <a:p>
            <a:pPr algn="just"/>
            <a:r>
              <a:rPr lang="fr-FR" dirty="0" smtClean="0">
                <a:solidFill>
                  <a:schemeClr val="tx1"/>
                </a:solidFill>
              </a:rPr>
              <a:t>Il </a:t>
            </a:r>
            <a:r>
              <a:rPr lang="fr-FR" dirty="0">
                <a:solidFill>
                  <a:schemeClr val="tx1"/>
                </a:solidFill>
              </a:rPr>
              <a:t>n’existe pas de type distinct pour les caractères, un caractère est simplement une chaîne de longueur </a:t>
            </a:r>
            <a:r>
              <a:rPr lang="fr-FR" dirty="0" smtClean="0">
                <a:solidFill>
                  <a:schemeClr val="tx1"/>
                </a:solidFill>
              </a:rPr>
              <a:t>1</a:t>
            </a:r>
          </a:p>
          <a:p>
            <a:pPr algn="just"/>
            <a:r>
              <a:rPr lang="fr-FR" dirty="0">
                <a:solidFill>
                  <a:schemeClr val="tx1"/>
                </a:solidFill>
              </a:rPr>
              <a:t>Les indices peuvent également être négatifs, pour effectuer un décompte en partant de la </a:t>
            </a:r>
            <a:r>
              <a:rPr lang="fr-FR" dirty="0" smtClean="0">
                <a:solidFill>
                  <a:schemeClr val="tx1"/>
                </a:solidFill>
              </a:rPr>
              <a:t>droite</a:t>
            </a:r>
          </a:p>
          <a:p>
            <a:pPr algn="just"/>
            <a:r>
              <a:rPr lang="fr-FR" dirty="0"/>
              <a:t>Notez que puisque -0 égal 0, les indices négatifs commencent par -1</a:t>
            </a:r>
            <a:endParaRPr lang="fr-FR" dirty="0" smtClean="0">
              <a:solidFill>
                <a:schemeClr val="tx1"/>
              </a:solidFill>
            </a:endParaRPr>
          </a:p>
          <a:p>
            <a:pPr algn="just"/>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7400801" y="2101884"/>
            <a:ext cx="4257675" cy="1362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413793" y="3557931"/>
            <a:ext cx="40671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068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En plus d’accéder à un élément par son indice, il est aussi possible de trancher une </a:t>
            </a:r>
            <a:r>
              <a:rPr lang="fr-FR" dirty="0" smtClean="0">
                <a:solidFill>
                  <a:schemeClr val="tx1"/>
                </a:solidFill>
              </a:rPr>
              <a:t>liste</a:t>
            </a:r>
          </a:p>
          <a:p>
            <a:pPr algn="just"/>
            <a:r>
              <a:rPr lang="fr-FR" dirty="0" smtClean="0">
                <a:solidFill>
                  <a:schemeClr val="tx1"/>
                </a:solidFill>
              </a:rPr>
              <a:t>Accéder </a:t>
            </a:r>
            <a:r>
              <a:rPr lang="fr-FR" dirty="0">
                <a:solidFill>
                  <a:schemeClr val="tx1"/>
                </a:solidFill>
              </a:rPr>
              <a:t>à une chaîne par un indice permet d’obtenir un caractère, alors que la trancher permet d’obtenir une </a:t>
            </a:r>
            <a:r>
              <a:rPr lang="fr-FR" dirty="0" smtClean="0">
                <a:solidFill>
                  <a:schemeClr val="tx1"/>
                </a:solidFill>
              </a:rPr>
              <a:t>sous-chaîne</a:t>
            </a:r>
          </a:p>
          <a:p>
            <a:pPr algn="just"/>
            <a:r>
              <a:rPr lang="fr-FR" dirty="0" smtClean="0">
                <a:solidFill>
                  <a:schemeClr val="tx1"/>
                </a:solidFill>
              </a:rPr>
              <a:t>On parle de </a:t>
            </a:r>
            <a:r>
              <a:rPr lang="fr-FR" b="1" i="1" dirty="0" smtClean="0">
                <a:solidFill>
                  <a:schemeClr val="tx1"/>
                </a:solidFill>
              </a:rPr>
              <a:t>slicing</a:t>
            </a:r>
          </a:p>
          <a:p>
            <a:pPr algn="just"/>
            <a:r>
              <a:rPr lang="fr-FR" dirty="0">
                <a:solidFill>
                  <a:schemeClr val="tx1"/>
                </a:solidFill>
              </a:rPr>
              <a:t>Notez que le début est toujours inclus et la fin toujours </a:t>
            </a:r>
            <a:r>
              <a:rPr lang="fr-FR" dirty="0" smtClean="0">
                <a:solidFill>
                  <a:schemeClr val="tx1"/>
                </a:solidFill>
              </a:rPr>
              <a:t>exclue</a:t>
            </a:r>
          </a:p>
          <a:p>
            <a:pPr algn="just"/>
            <a:r>
              <a:rPr lang="fr-FR" dirty="0" smtClean="0">
                <a:solidFill>
                  <a:schemeClr val="tx1"/>
                </a:solidFill>
              </a:rPr>
              <a:t>Cela </a:t>
            </a:r>
            <a:r>
              <a:rPr lang="fr-FR" dirty="0">
                <a:solidFill>
                  <a:schemeClr val="tx1"/>
                </a:solidFill>
              </a:rPr>
              <a:t>assure que s[:i] + s[i:] est toujours égal à s</a:t>
            </a:r>
          </a:p>
        </p:txBody>
      </p:sp>
      <p:pic>
        <p:nvPicPr>
          <p:cNvPr id="5" name="Image 4"/>
          <p:cNvPicPr>
            <a:picLocks noChangeAspect="1"/>
          </p:cNvPicPr>
          <p:nvPr/>
        </p:nvPicPr>
        <p:blipFill>
          <a:blip r:embed="rId3"/>
          <a:stretch>
            <a:fillRect/>
          </a:stretch>
        </p:blipFill>
        <p:spPr>
          <a:xfrm>
            <a:off x="1820848" y="4645643"/>
            <a:ext cx="6838950" cy="15621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8809589" y="4645643"/>
            <a:ext cx="2524125" cy="1133475"/>
          </a:xfrm>
          <a:prstGeom prst="rect">
            <a:avLst/>
          </a:prstGeom>
        </p:spPr>
      </p:pic>
    </p:spTree>
    <p:extLst>
      <p:ext uri="{BB962C8B-B14F-4D97-AF65-F5344CB8AC3E}">
        <p14:creationId xmlns:p14="http://schemas.microsoft.com/office/powerpoint/2010/main" val="1265965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lnSpcReduction="10000"/>
          </a:bodyPr>
          <a:lstStyle/>
          <a:p>
            <a:pPr algn="just"/>
            <a:r>
              <a:rPr lang="fr-FR" dirty="0">
                <a:solidFill>
                  <a:schemeClr val="tx1"/>
                </a:solidFill>
              </a:rPr>
              <a:t>Les indices par tranches ont des valeurs par défaut </a:t>
            </a:r>
            <a:r>
              <a:rPr lang="fr-FR" dirty="0" smtClean="0">
                <a:solidFill>
                  <a:schemeClr val="tx1"/>
                </a:solidFill>
              </a:rPr>
              <a:t>utiles</a:t>
            </a:r>
          </a:p>
          <a:p>
            <a:pPr algn="just"/>
            <a:r>
              <a:rPr lang="fr-FR" dirty="0" smtClean="0">
                <a:solidFill>
                  <a:schemeClr val="tx1"/>
                </a:solidFill>
              </a:rPr>
              <a:t>Le </a:t>
            </a:r>
            <a:r>
              <a:rPr lang="fr-FR" dirty="0">
                <a:solidFill>
                  <a:schemeClr val="tx1"/>
                </a:solidFill>
              </a:rPr>
              <a:t>premier indice lorsqu’il est omis équivaut à zéro, le second à la taille de la chaîne de </a:t>
            </a:r>
            <a:r>
              <a:rPr lang="fr-FR" dirty="0" smtClean="0">
                <a:solidFill>
                  <a:schemeClr val="tx1"/>
                </a:solidFill>
              </a:rPr>
              <a:t>caractères</a:t>
            </a:r>
          </a:p>
          <a:p>
            <a:pPr algn="just"/>
            <a:r>
              <a:rPr lang="fr-FR" dirty="0">
                <a:solidFill>
                  <a:schemeClr val="tx1"/>
                </a:solidFill>
              </a:rPr>
              <a:t>Une façon de mémoriser la façon dont les tranches fonctionnent est de penser que les indices pointent entre les caractères, le côté gauche du premier caractère ayant la position </a:t>
            </a:r>
            <a:r>
              <a:rPr lang="fr-FR" dirty="0" smtClean="0">
                <a:solidFill>
                  <a:schemeClr val="tx1"/>
                </a:solidFill>
              </a:rPr>
              <a:t>0</a:t>
            </a:r>
          </a:p>
          <a:p>
            <a:pPr algn="just"/>
            <a:r>
              <a:rPr lang="fr-FR" dirty="0" smtClean="0">
                <a:solidFill>
                  <a:schemeClr val="tx1"/>
                </a:solidFill>
              </a:rPr>
              <a:t>Le </a:t>
            </a:r>
            <a:r>
              <a:rPr lang="fr-FR" dirty="0">
                <a:solidFill>
                  <a:schemeClr val="tx1"/>
                </a:solidFill>
              </a:rPr>
              <a:t>côté droit du dernier caractère d’une chaîne de n caractères a alors pour indice </a:t>
            </a:r>
            <a:r>
              <a:rPr lang="fr-FR" dirty="0" smtClean="0">
                <a:solidFill>
                  <a:schemeClr val="tx1"/>
                </a:solidFill>
              </a:rPr>
              <a:t>n</a:t>
            </a:r>
          </a:p>
          <a:p>
            <a:pPr algn="just"/>
            <a:r>
              <a:rPr lang="fr-FR" dirty="0">
                <a:solidFill>
                  <a:schemeClr val="tx1"/>
                </a:solidFill>
              </a:rPr>
              <a:t>Pour des indices non négatifs, la longueur d’une tranche est la différence entre ces indices, si les deux sont entre les </a:t>
            </a:r>
            <a:r>
              <a:rPr lang="fr-FR" dirty="0" smtClean="0">
                <a:solidFill>
                  <a:schemeClr val="tx1"/>
                </a:solidFill>
              </a:rPr>
              <a:t>bornes</a:t>
            </a:r>
          </a:p>
          <a:p>
            <a:pPr algn="just"/>
            <a:r>
              <a:rPr lang="fr-FR" dirty="0" smtClean="0">
                <a:solidFill>
                  <a:schemeClr val="tx1"/>
                </a:solidFill>
              </a:rPr>
              <a:t>Par </a:t>
            </a:r>
            <a:r>
              <a:rPr lang="fr-FR" dirty="0">
                <a:solidFill>
                  <a:schemeClr val="tx1"/>
                </a:solidFill>
              </a:rPr>
              <a:t>exemple, la longueur de </a:t>
            </a:r>
            <a:r>
              <a:rPr lang="fr-FR" dirty="0" smtClean="0">
                <a:solidFill>
                  <a:schemeClr val="tx1"/>
                </a:solidFill>
              </a:rPr>
              <a:t>mot[1:3</a:t>
            </a:r>
            <a:r>
              <a:rPr lang="fr-FR" dirty="0">
                <a:solidFill>
                  <a:schemeClr val="tx1"/>
                </a:solidFill>
              </a:rPr>
              <a:t>] est 2</a:t>
            </a:r>
          </a:p>
        </p:txBody>
      </p:sp>
      <p:pic>
        <p:nvPicPr>
          <p:cNvPr id="4" name="Image 3"/>
          <p:cNvPicPr>
            <a:picLocks noChangeAspect="1"/>
          </p:cNvPicPr>
          <p:nvPr/>
        </p:nvPicPr>
        <p:blipFill>
          <a:blip r:embed="rId3"/>
          <a:stretch>
            <a:fillRect/>
          </a:stretch>
        </p:blipFill>
        <p:spPr>
          <a:xfrm>
            <a:off x="5114634" y="4667002"/>
            <a:ext cx="1628775" cy="15716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68" y="4667002"/>
            <a:ext cx="218122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5113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Utiliser un indice trop grand générera une </a:t>
            </a:r>
            <a:r>
              <a:rPr lang="fr-FR" dirty="0" smtClean="0">
                <a:solidFill>
                  <a:schemeClr val="tx1"/>
                </a:solidFill>
              </a:rPr>
              <a:t>erreur</a:t>
            </a:r>
          </a:p>
          <a:p>
            <a:pPr algn="just"/>
            <a:r>
              <a:rPr lang="fr-FR" dirty="0">
                <a:solidFill>
                  <a:schemeClr val="tx1"/>
                </a:solidFill>
              </a:rPr>
              <a:t>Cependant, les indices hors bornes sont gérés silencieusement lorsqu’ils sont utilisés dans des </a:t>
            </a:r>
            <a:r>
              <a:rPr lang="fr-FR" dirty="0" smtClean="0">
                <a:solidFill>
                  <a:schemeClr val="tx1"/>
                </a:solidFill>
              </a:rPr>
              <a:t>tranches</a:t>
            </a:r>
          </a:p>
          <a:p>
            <a:pPr algn="just"/>
            <a:r>
              <a:rPr lang="fr-FR" dirty="0">
                <a:solidFill>
                  <a:schemeClr val="tx1"/>
                </a:solidFill>
              </a:rPr>
              <a:t>Les chaînes de caractères, en Python ne peuvent pas être modifiées, on dit qu’elles sont </a:t>
            </a:r>
            <a:r>
              <a:rPr lang="fr-FR" dirty="0" smtClean="0">
                <a:solidFill>
                  <a:schemeClr val="tx1"/>
                </a:solidFill>
              </a:rPr>
              <a:t>immuable</a:t>
            </a:r>
          </a:p>
          <a:p>
            <a:pPr algn="just"/>
            <a:r>
              <a:rPr lang="fr-FR" dirty="0" smtClean="0">
                <a:solidFill>
                  <a:schemeClr val="tx1"/>
                </a:solidFill>
              </a:rPr>
              <a:t>Affecter </a:t>
            </a:r>
            <a:r>
              <a:rPr lang="fr-FR" dirty="0">
                <a:solidFill>
                  <a:schemeClr val="tx1"/>
                </a:solidFill>
              </a:rPr>
              <a:t>une nouvelle valeur à un indice dans une chaîne produit une erreur</a:t>
            </a:r>
          </a:p>
        </p:txBody>
      </p:sp>
      <p:pic>
        <p:nvPicPr>
          <p:cNvPr id="5" name="Image 4"/>
          <p:cNvPicPr>
            <a:picLocks noChangeAspect="1"/>
          </p:cNvPicPr>
          <p:nvPr/>
        </p:nvPicPr>
        <p:blipFill>
          <a:blip r:embed="rId3"/>
          <a:stretch>
            <a:fillRect/>
          </a:stretch>
        </p:blipFill>
        <p:spPr>
          <a:xfrm>
            <a:off x="1540234" y="4494102"/>
            <a:ext cx="4086225" cy="20002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5794182" y="4479815"/>
            <a:ext cx="5867400"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491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chaines de caractères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Si vous avez besoin </a:t>
            </a:r>
            <a:r>
              <a:rPr lang="fr-FR" dirty="0" smtClean="0">
                <a:solidFill>
                  <a:schemeClr val="tx1"/>
                </a:solidFill>
              </a:rPr>
              <a:t>d’une </a:t>
            </a:r>
            <a:r>
              <a:rPr lang="fr-FR" dirty="0">
                <a:solidFill>
                  <a:schemeClr val="tx1"/>
                </a:solidFill>
              </a:rPr>
              <a:t>chaîne différente, vous devez en créer une </a:t>
            </a:r>
            <a:r>
              <a:rPr lang="fr-FR" dirty="0" smtClean="0">
                <a:solidFill>
                  <a:schemeClr val="tx1"/>
                </a:solidFill>
              </a:rPr>
              <a:t>autre</a:t>
            </a:r>
          </a:p>
          <a:p>
            <a:pPr algn="just"/>
            <a:r>
              <a:rPr lang="fr-FR" dirty="0">
                <a:solidFill>
                  <a:schemeClr val="tx1"/>
                </a:solidFill>
              </a:rPr>
              <a:t>La fonction native </a:t>
            </a:r>
            <a:r>
              <a:rPr lang="fr-FR" b="1" i="1" dirty="0">
                <a:solidFill>
                  <a:schemeClr val="accent6"/>
                </a:solidFill>
              </a:rPr>
              <a:t>len()</a:t>
            </a:r>
            <a:r>
              <a:rPr lang="fr-FR" dirty="0">
                <a:solidFill>
                  <a:schemeClr val="tx1"/>
                </a:solidFill>
              </a:rPr>
              <a:t> renvoie la longueur d’une chaîne</a:t>
            </a:r>
          </a:p>
        </p:txBody>
      </p:sp>
      <p:pic>
        <p:nvPicPr>
          <p:cNvPr id="4" name="Image 3"/>
          <p:cNvPicPr>
            <a:picLocks noChangeAspect="1"/>
          </p:cNvPicPr>
          <p:nvPr/>
        </p:nvPicPr>
        <p:blipFill>
          <a:blip r:embed="rId3"/>
          <a:stretch>
            <a:fillRect/>
          </a:stretch>
        </p:blipFill>
        <p:spPr>
          <a:xfrm>
            <a:off x="3859447" y="3850419"/>
            <a:ext cx="474345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153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a été créé au début des années 1990 par Guido van Rossum</a:t>
            </a:r>
          </a:p>
          <a:p>
            <a:pPr algn="just"/>
            <a:r>
              <a:rPr lang="fr-FR" dirty="0" smtClean="0"/>
              <a:t>Successeur d'un langage appelé "ABC"</a:t>
            </a:r>
          </a:p>
          <a:p>
            <a:pPr algn="just"/>
            <a:r>
              <a:rPr lang="fr-FR" dirty="0" smtClean="0"/>
              <a:t>Guido reste, à ce jour, l'auteur principal bien que le langage intègre les contributions de bien d'autres</a:t>
            </a:r>
          </a:p>
          <a:p>
            <a:pPr algn="just"/>
            <a:r>
              <a:rPr lang="fr-FR" dirty="0" smtClean="0"/>
              <a:t>En mai 2000, Guido et l'équipe de développement principale intègrent "BeOpen" pour former l'équipe "BeOpen PythonLabs"</a:t>
            </a:r>
          </a:p>
          <a:p>
            <a:pPr algn="just"/>
            <a:r>
              <a:rPr lang="fr-FR" dirty="0" smtClean="0"/>
              <a:t>En octobre 2000, l'équipe "PythonLabs" part chez "Digital Creations" ("Zope Corporation" aujourd'hui)</a:t>
            </a:r>
          </a:p>
          <a:p>
            <a:pPr algn="just"/>
            <a:r>
              <a:rPr lang="fr-FR" dirty="0" smtClean="0"/>
              <a:t>En 2001, la "Python Software Foundation" est créée pour gérer tous les aspects de la propriété intellectuelle de Python</a:t>
            </a:r>
            <a:endParaRPr lang="fr-FR" dirty="0"/>
          </a:p>
        </p:txBody>
      </p:sp>
    </p:spTree>
    <p:extLst>
      <p:ext uri="{BB962C8B-B14F-4D97-AF65-F5344CB8AC3E}">
        <p14:creationId xmlns:p14="http://schemas.microsoft.com/office/powerpoint/2010/main" val="213428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Python connaît différents types de données combinés, utilisés pour regrouper plusieurs </a:t>
            </a:r>
            <a:r>
              <a:rPr lang="fr-FR" dirty="0" smtClean="0">
                <a:solidFill>
                  <a:schemeClr val="tx1"/>
                </a:solidFill>
              </a:rPr>
              <a:t>valeurs</a:t>
            </a:r>
          </a:p>
          <a:p>
            <a:pPr algn="just"/>
            <a:r>
              <a:rPr lang="fr-FR" dirty="0" smtClean="0">
                <a:solidFill>
                  <a:schemeClr val="tx1"/>
                </a:solidFill>
              </a:rPr>
              <a:t>La </a:t>
            </a:r>
            <a:r>
              <a:rPr lang="fr-FR" dirty="0">
                <a:solidFill>
                  <a:schemeClr val="tx1"/>
                </a:solidFill>
              </a:rPr>
              <a:t>plus souple est la liste, qui peut être écrite comme une suite de valeurs (éléments) séparés par des virgules placée entre </a:t>
            </a:r>
            <a:r>
              <a:rPr lang="fr-FR" dirty="0" smtClean="0">
                <a:solidFill>
                  <a:schemeClr val="tx1"/>
                </a:solidFill>
              </a:rPr>
              <a:t>crochets</a:t>
            </a:r>
          </a:p>
          <a:p>
            <a:pPr algn="just"/>
            <a:r>
              <a:rPr lang="fr-FR" dirty="0" smtClean="0">
                <a:solidFill>
                  <a:schemeClr val="tx1"/>
                </a:solidFill>
              </a:rPr>
              <a:t>Les </a:t>
            </a:r>
            <a:r>
              <a:rPr lang="fr-FR" dirty="0">
                <a:solidFill>
                  <a:schemeClr val="tx1"/>
                </a:solidFill>
              </a:rPr>
              <a:t>éléments d’une liste ne sont pas obligatoirement tous du même type, bien qu’à l’usage ce soit souvent le </a:t>
            </a:r>
            <a:r>
              <a:rPr lang="fr-FR" dirty="0" smtClean="0">
                <a:solidFill>
                  <a:schemeClr val="tx1"/>
                </a:solidFill>
              </a:rPr>
              <a:t>cas</a:t>
            </a:r>
          </a:p>
          <a:p>
            <a:pPr algn="just"/>
            <a:r>
              <a:rPr lang="fr-FR" dirty="0">
                <a:solidFill>
                  <a:schemeClr val="tx1"/>
                </a:solidFill>
              </a:rPr>
              <a:t>Comme les chaînes de caractères (et toute autre types de </a:t>
            </a:r>
            <a:r>
              <a:rPr lang="fr-FR" dirty="0" smtClean="0">
                <a:solidFill>
                  <a:schemeClr val="tx1"/>
                </a:solidFill>
              </a:rPr>
              <a:t>séquence), </a:t>
            </a:r>
            <a:r>
              <a:rPr lang="fr-FR" dirty="0">
                <a:solidFill>
                  <a:schemeClr val="tx1"/>
                </a:solidFill>
              </a:rPr>
              <a:t>les listes peuvent être indicées et découpées</a:t>
            </a:r>
          </a:p>
        </p:txBody>
      </p:sp>
      <p:pic>
        <p:nvPicPr>
          <p:cNvPr id="5" name="Image 4"/>
          <p:cNvPicPr>
            <a:picLocks noChangeAspect="1"/>
          </p:cNvPicPr>
          <p:nvPr/>
        </p:nvPicPr>
        <p:blipFill>
          <a:blip r:embed="rId3"/>
          <a:stretch>
            <a:fillRect/>
          </a:stretch>
        </p:blipFill>
        <p:spPr>
          <a:xfrm>
            <a:off x="1425188" y="5244299"/>
            <a:ext cx="3409950" cy="9334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371190" y="4615649"/>
            <a:ext cx="5886450" cy="1562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98231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Toutes les opérations par </a:t>
            </a:r>
            <a:r>
              <a:rPr lang="fr-FR" dirty="0" smtClean="0">
                <a:solidFill>
                  <a:schemeClr val="tx1"/>
                </a:solidFill>
              </a:rPr>
              <a:t>tranches (slicing) </a:t>
            </a:r>
            <a:r>
              <a:rPr lang="fr-FR" dirty="0">
                <a:solidFill>
                  <a:schemeClr val="tx1"/>
                </a:solidFill>
              </a:rPr>
              <a:t>renvoient une nouvelle liste contenant les éléments </a:t>
            </a:r>
            <a:r>
              <a:rPr lang="fr-FR" dirty="0" smtClean="0">
                <a:solidFill>
                  <a:schemeClr val="tx1"/>
                </a:solidFill>
              </a:rPr>
              <a:t>demandés</a:t>
            </a:r>
          </a:p>
          <a:p>
            <a:pPr algn="just"/>
            <a:r>
              <a:rPr lang="fr-FR" dirty="0" smtClean="0">
                <a:solidFill>
                  <a:schemeClr val="tx1"/>
                </a:solidFill>
              </a:rPr>
              <a:t>Cela signifie </a:t>
            </a:r>
            <a:r>
              <a:rPr lang="fr-FR" dirty="0">
                <a:solidFill>
                  <a:schemeClr val="tx1"/>
                </a:solidFill>
              </a:rPr>
              <a:t>que l’opération suivante renvoie une copie superficielle de la </a:t>
            </a:r>
            <a:r>
              <a:rPr lang="fr-FR" dirty="0" smtClean="0">
                <a:solidFill>
                  <a:schemeClr val="tx1"/>
                </a:solidFill>
              </a:rPr>
              <a:t>liste (shallow copy)</a:t>
            </a:r>
          </a:p>
          <a:p>
            <a:pPr algn="just"/>
            <a:r>
              <a:rPr lang="fr-FR" dirty="0"/>
              <a:t>Les listes gèrent aussi les opérations comme les concaténations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146398" y="4208021"/>
            <a:ext cx="3724275" cy="1590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4346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3"/>
            <a:ext cx="11065980" cy="2965977"/>
          </a:xfrm>
        </p:spPr>
        <p:txBody>
          <a:bodyPr anchor="ctr" anchorCtr="0">
            <a:normAutofit/>
          </a:bodyPr>
          <a:lstStyle/>
          <a:p>
            <a:pPr algn="just"/>
            <a:r>
              <a:rPr lang="fr-FR" dirty="0">
                <a:solidFill>
                  <a:schemeClr val="tx1"/>
                </a:solidFill>
              </a:rPr>
              <a:t>Mais à la différence des chaînes qui sont immuables, les listes sont </a:t>
            </a:r>
            <a:r>
              <a:rPr lang="fr-FR" dirty="0" smtClean="0">
                <a:solidFill>
                  <a:schemeClr val="tx1"/>
                </a:solidFill>
              </a:rPr>
              <a:t>muables</a:t>
            </a:r>
          </a:p>
          <a:p>
            <a:pPr algn="just"/>
            <a:r>
              <a:rPr lang="fr-FR" dirty="0" smtClean="0">
                <a:solidFill>
                  <a:schemeClr val="tx1"/>
                </a:solidFill>
              </a:rPr>
              <a:t>Il </a:t>
            </a:r>
            <a:r>
              <a:rPr lang="fr-FR" dirty="0">
                <a:solidFill>
                  <a:schemeClr val="tx1"/>
                </a:solidFill>
              </a:rPr>
              <a:t>est possible de changer leur </a:t>
            </a:r>
            <a:r>
              <a:rPr lang="fr-FR" dirty="0" smtClean="0">
                <a:solidFill>
                  <a:schemeClr val="tx1"/>
                </a:solidFill>
              </a:rPr>
              <a:t>contenu</a:t>
            </a:r>
          </a:p>
          <a:p>
            <a:pPr algn="just"/>
            <a:r>
              <a:rPr lang="fr-FR" dirty="0" smtClean="0">
                <a:solidFill>
                  <a:schemeClr val="tx1"/>
                </a:solidFill>
              </a:rPr>
              <a:t>Il est aussi possible d'ajouter des éléments à la fin d'une liste avec la méthode append()</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1551497" y="3955940"/>
            <a:ext cx="6019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76678" y="3955940"/>
            <a:ext cx="3181350" cy="110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8596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874784"/>
          </a:xfrm>
        </p:spPr>
        <p:txBody>
          <a:bodyPr anchor="ctr" anchorCtr="0">
            <a:normAutofit/>
          </a:bodyPr>
          <a:lstStyle/>
          <a:p>
            <a:pPr algn="just"/>
            <a:r>
              <a:rPr lang="fr-FR" dirty="0">
                <a:solidFill>
                  <a:schemeClr val="tx1"/>
                </a:solidFill>
              </a:rPr>
              <a:t>Des affectations de tranches sont également possibles, ce qui peut même modifier la taille de la liste ou la vider complètement</a:t>
            </a:r>
          </a:p>
        </p:txBody>
      </p:sp>
      <p:pic>
        <p:nvPicPr>
          <p:cNvPr id="4" name="Image 3"/>
          <p:cNvPicPr>
            <a:picLocks noChangeAspect="1"/>
          </p:cNvPicPr>
          <p:nvPr/>
        </p:nvPicPr>
        <p:blipFill>
          <a:blip r:embed="rId3"/>
          <a:stretch>
            <a:fillRect/>
          </a:stretch>
        </p:blipFill>
        <p:spPr>
          <a:xfrm>
            <a:off x="2817133" y="2680180"/>
            <a:ext cx="7178277" cy="357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813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listes</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Il est possible d’imbriquer des listes (de créer des listes contenant d’autres listes</a:t>
            </a:r>
            <a:r>
              <a:rPr lang="fr-FR" dirty="0" smtClean="0">
                <a:solidFill>
                  <a:schemeClr val="tx1"/>
                </a:solidFill>
              </a:rPr>
              <a:t>)</a:t>
            </a:r>
          </a:p>
          <a:p>
            <a:pPr algn="just"/>
            <a:r>
              <a:rPr lang="fr-FR" dirty="0">
                <a:solidFill>
                  <a:schemeClr val="tx1"/>
                </a:solidFill>
              </a:rPr>
              <a:t>La primitive </a:t>
            </a:r>
            <a:r>
              <a:rPr lang="fr-FR" b="1" i="1" dirty="0">
                <a:solidFill>
                  <a:schemeClr val="accent6"/>
                </a:solidFill>
              </a:rPr>
              <a:t>len()</a:t>
            </a:r>
            <a:r>
              <a:rPr lang="fr-FR" dirty="0">
                <a:solidFill>
                  <a:schemeClr val="tx1"/>
                </a:solidFill>
              </a:rPr>
              <a:t> s’applique aussi aux listes</a:t>
            </a:r>
          </a:p>
        </p:txBody>
      </p:sp>
      <p:pic>
        <p:nvPicPr>
          <p:cNvPr id="5" name="Image 4"/>
          <p:cNvPicPr>
            <a:picLocks noChangeAspect="1"/>
          </p:cNvPicPr>
          <p:nvPr/>
        </p:nvPicPr>
        <p:blipFill>
          <a:blip r:embed="rId3"/>
          <a:stretch>
            <a:fillRect/>
          </a:stretch>
        </p:blipFill>
        <p:spPr>
          <a:xfrm>
            <a:off x="2265832" y="3335502"/>
            <a:ext cx="3219450" cy="2209800"/>
          </a:xfrm>
          <a:prstGeom prst="rect">
            <a:avLst/>
          </a:prstGeom>
        </p:spPr>
      </p:pic>
      <p:pic>
        <p:nvPicPr>
          <p:cNvPr id="6" name="Image 5"/>
          <p:cNvPicPr>
            <a:picLocks noChangeAspect="1"/>
          </p:cNvPicPr>
          <p:nvPr/>
        </p:nvPicPr>
        <p:blipFill>
          <a:blip r:embed="rId4"/>
          <a:stretch>
            <a:fillRect/>
          </a:stretch>
        </p:blipFill>
        <p:spPr>
          <a:xfrm>
            <a:off x="5628157" y="4649952"/>
            <a:ext cx="5133975" cy="89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553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542414"/>
            <a:ext cx="11065980" cy="1685816"/>
          </a:xfrm>
        </p:spPr>
        <p:txBody>
          <a:bodyPr anchor="ctr" anchorCtr="0">
            <a:normAutofit/>
          </a:bodyPr>
          <a:lstStyle/>
          <a:p>
            <a:pPr algn="just"/>
            <a:r>
              <a:rPr lang="fr-FR" dirty="0">
                <a:solidFill>
                  <a:schemeClr val="tx1"/>
                </a:solidFill>
              </a:rPr>
              <a:t>Bien entendu, on peut utiliser Python pour des tâches plus compliquées que d’additionner deux et </a:t>
            </a:r>
            <a:r>
              <a:rPr lang="fr-FR" dirty="0" smtClean="0">
                <a:solidFill>
                  <a:schemeClr val="tx1"/>
                </a:solidFill>
              </a:rPr>
              <a:t>deux</a:t>
            </a:r>
          </a:p>
          <a:p>
            <a:pPr algn="just"/>
            <a:r>
              <a:rPr lang="fr-FR" dirty="0" smtClean="0">
                <a:solidFill>
                  <a:schemeClr val="tx1"/>
                </a:solidFill>
              </a:rPr>
              <a:t>Par </a:t>
            </a:r>
            <a:r>
              <a:rPr lang="fr-FR" dirty="0">
                <a:solidFill>
                  <a:schemeClr val="tx1"/>
                </a:solidFill>
              </a:rPr>
              <a:t>exemple, on peut écrire une sous-séquence initiale de la suite de </a:t>
            </a:r>
            <a:r>
              <a:rPr lang="fr-FR" dirty="0" smtClean="0">
                <a:solidFill>
                  <a:schemeClr val="tx1"/>
                </a:solidFill>
              </a:rPr>
              <a:t>Fibonacci</a:t>
            </a:r>
            <a:endParaRPr lang="fr-FR" dirty="0">
              <a:solidFill>
                <a:schemeClr val="tx1"/>
              </a:solidFill>
            </a:endParaRPr>
          </a:p>
        </p:txBody>
      </p:sp>
      <p:pic>
        <p:nvPicPr>
          <p:cNvPr id="7" name="Image 6"/>
          <p:cNvPicPr>
            <a:picLocks noChangeAspect="1"/>
          </p:cNvPicPr>
          <p:nvPr/>
        </p:nvPicPr>
        <p:blipFill>
          <a:blip r:embed="rId3"/>
          <a:stretch>
            <a:fillRect/>
          </a:stretch>
        </p:blipFill>
        <p:spPr>
          <a:xfrm>
            <a:off x="3776952" y="3228230"/>
            <a:ext cx="503872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8538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L'exemple précédent </a:t>
            </a:r>
            <a:r>
              <a:rPr lang="fr-FR" dirty="0">
                <a:solidFill>
                  <a:schemeClr val="tx1"/>
                </a:solidFill>
              </a:rPr>
              <a:t>introduit plusieurs nouvelles </a:t>
            </a:r>
            <a:r>
              <a:rPr lang="fr-FR" dirty="0" smtClean="0">
                <a:solidFill>
                  <a:schemeClr val="tx1"/>
                </a:solidFill>
              </a:rPr>
              <a:t>fonctionnalités</a:t>
            </a:r>
            <a:endParaRPr lang="fr-FR" dirty="0">
              <a:solidFill>
                <a:schemeClr val="tx1"/>
              </a:solidFill>
            </a:endParaRPr>
          </a:p>
          <a:p>
            <a:pPr algn="just"/>
            <a:r>
              <a:rPr lang="fr-FR" dirty="0">
                <a:solidFill>
                  <a:schemeClr val="tx1"/>
                </a:solidFill>
              </a:rPr>
              <a:t>La première ligne contient une affectation </a:t>
            </a:r>
            <a:r>
              <a:rPr lang="fr-FR" dirty="0" smtClean="0">
                <a:solidFill>
                  <a:schemeClr val="tx1"/>
                </a:solidFill>
              </a:rPr>
              <a:t>multiple</a:t>
            </a:r>
          </a:p>
          <a:p>
            <a:pPr lvl="1" algn="just"/>
            <a:r>
              <a:rPr lang="fr-FR" dirty="0" smtClean="0">
                <a:solidFill>
                  <a:schemeClr val="tx1"/>
                </a:solidFill>
              </a:rPr>
              <a:t>les </a:t>
            </a:r>
            <a:r>
              <a:rPr lang="fr-FR" dirty="0">
                <a:solidFill>
                  <a:schemeClr val="tx1"/>
                </a:solidFill>
              </a:rPr>
              <a:t>variables a et b se voient affecter simultanément leurs nouvelles valeurs 0 et </a:t>
            </a:r>
            <a:r>
              <a:rPr lang="fr-FR" dirty="0" smtClean="0">
                <a:solidFill>
                  <a:schemeClr val="tx1"/>
                </a:solidFill>
              </a:rPr>
              <a:t>1</a:t>
            </a:r>
          </a:p>
          <a:p>
            <a:pPr lvl="1" algn="just"/>
            <a:r>
              <a:rPr lang="fr-FR" dirty="0" smtClean="0">
                <a:solidFill>
                  <a:schemeClr val="tx1"/>
                </a:solidFill>
              </a:rPr>
              <a:t>Cette </a:t>
            </a:r>
            <a:r>
              <a:rPr lang="fr-FR" dirty="0">
                <a:solidFill>
                  <a:schemeClr val="tx1"/>
                </a:solidFill>
              </a:rPr>
              <a:t>méthode est encore utilisée à la dernière ligne, pour démontrer que les expressions sur la partie droite de l’affectation sont toutes évaluées avant que les affectations ne soient </a:t>
            </a:r>
            <a:r>
              <a:rPr lang="fr-FR" dirty="0" smtClean="0">
                <a:solidFill>
                  <a:schemeClr val="tx1"/>
                </a:solidFill>
              </a:rPr>
              <a:t>effectuées</a:t>
            </a:r>
          </a:p>
          <a:p>
            <a:pPr lvl="1" algn="just"/>
            <a:r>
              <a:rPr lang="fr-FR" dirty="0" smtClean="0">
                <a:solidFill>
                  <a:schemeClr val="tx1"/>
                </a:solidFill>
              </a:rPr>
              <a:t>Ces </a:t>
            </a:r>
            <a:r>
              <a:rPr lang="fr-FR" dirty="0">
                <a:solidFill>
                  <a:schemeClr val="tx1"/>
                </a:solidFill>
              </a:rPr>
              <a:t>expressions en partie droite sont toujours évaluées de la gauche vers la </a:t>
            </a:r>
            <a:r>
              <a:rPr lang="fr-FR" dirty="0" smtClean="0">
                <a:solidFill>
                  <a:schemeClr val="tx1"/>
                </a:solidFill>
              </a:rPr>
              <a:t>droite</a:t>
            </a:r>
            <a:endParaRPr lang="fr-FR" dirty="0">
              <a:solidFill>
                <a:schemeClr val="tx1"/>
              </a:solidFill>
            </a:endParaRPr>
          </a:p>
        </p:txBody>
      </p:sp>
    </p:spTree>
    <p:extLst>
      <p:ext uri="{BB962C8B-B14F-4D97-AF65-F5344CB8AC3E}">
        <p14:creationId xmlns:p14="http://schemas.microsoft.com/office/powerpoint/2010/main" val="3253370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La </a:t>
            </a:r>
            <a:r>
              <a:rPr lang="fr-FR" dirty="0">
                <a:solidFill>
                  <a:schemeClr val="tx1"/>
                </a:solidFill>
              </a:rPr>
              <a:t>boucle </a:t>
            </a:r>
            <a:r>
              <a:rPr lang="fr-FR" b="1" i="1" dirty="0">
                <a:solidFill>
                  <a:schemeClr val="accent6"/>
                </a:solidFill>
              </a:rPr>
              <a:t>while</a:t>
            </a:r>
            <a:r>
              <a:rPr lang="fr-FR" dirty="0">
                <a:solidFill>
                  <a:schemeClr val="tx1"/>
                </a:solidFill>
              </a:rPr>
              <a:t> s’exécute tant que la condition (ici : b &lt; 10) reste </a:t>
            </a:r>
            <a:r>
              <a:rPr lang="fr-FR" dirty="0" smtClean="0">
                <a:solidFill>
                  <a:schemeClr val="tx1"/>
                </a:solidFill>
              </a:rPr>
              <a:t>vraie</a:t>
            </a:r>
          </a:p>
          <a:p>
            <a:pPr lvl="1" algn="just"/>
            <a:r>
              <a:rPr lang="fr-FR" dirty="0" smtClean="0">
                <a:solidFill>
                  <a:schemeClr val="tx1"/>
                </a:solidFill>
              </a:rPr>
              <a:t>En </a:t>
            </a:r>
            <a:r>
              <a:rPr lang="fr-FR" dirty="0">
                <a:solidFill>
                  <a:schemeClr val="tx1"/>
                </a:solidFill>
              </a:rPr>
              <a:t>Python, comme en C, tout entier différent de zéro est vrai et zéro est </a:t>
            </a:r>
            <a:r>
              <a:rPr lang="fr-FR" dirty="0" smtClean="0">
                <a:solidFill>
                  <a:schemeClr val="tx1"/>
                </a:solidFill>
              </a:rPr>
              <a:t>faux</a:t>
            </a:r>
          </a:p>
          <a:p>
            <a:pPr lvl="1" algn="just"/>
            <a:r>
              <a:rPr lang="fr-FR" dirty="0" smtClean="0">
                <a:solidFill>
                  <a:schemeClr val="tx1"/>
                </a:solidFill>
              </a:rPr>
              <a:t>La </a:t>
            </a:r>
            <a:r>
              <a:rPr lang="fr-FR" dirty="0">
                <a:solidFill>
                  <a:schemeClr val="tx1"/>
                </a:solidFill>
              </a:rPr>
              <a:t>condition peut aussi être une chaîne de caractères, une liste, ou en fait toute </a:t>
            </a:r>
            <a:r>
              <a:rPr lang="fr-FR" dirty="0" smtClean="0">
                <a:solidFill>
                  <a:schemeClr val="tx1"/>
                </a:solidFill>
              </a:rPr>
              <a:t>séquence</a:t>
            </a:r>
          </a:p>
          <a:p>
            <a:pPr lvl="1" algn="just"/>
            <a:r>
              <a:rPr lang="fr-FR" dirty="0" smtClean="0">
                <a:solidFill>
                  <a:schemeClr val="tx1"/>
                </a:solidFill>
              </a:rPr>
              <a:t>Une </a:t>
            </a:r>
            <a:r>
              <a:rPr lang="fr-FR" dirty="0">
                <a:solidFill>
                  <a:schemeClr val="tx1"/>
                </a:solidFill>
              </a:rPr>
              <a:t>séquence avec une valeur non nulle est vraie, une séquence vide est </a:t>
            </a:r>
            <a:r>
              <a:rPr lang="fr-FR" dirty="0" smtClean="0">
                <a:solidFill>
                  <a:schemeClr val="tx1"/>
                </a:solidFill>
              </a:rPr>
              <a:t>fausse</a:t>
            </a:r>
          </a:p>
          <a:p>
            <a:pPr lvl="1" algn="just"/>
            <a:r>
              <a:rPr lang="fr-FR" dirty="0" smtClean="0">
                <a:solidFill>
                  <a:schemeClr val="tx1"/>
                </a:solidFill>
              </a:rPr>
              <a:t>Le </a:t>
            </a:r>
            <a:r>
              <a:rPr lang="fr-FR" dirty="0">
                <a:solidFill>
                  <a:schemeClr val="tx1"/>
                </a:solidFill>
              </a:rPr>
              <a:t>test utilisé dans l’exemple est une simple </a:t>
            </a:r>
            <a:r>
              <a:rPr lang="fr-FR" dirty="0" smtClean="0">
                <a:solidFill>
                  <a:schemeClr val="tx1"/>
                </a:solidFill>
              </a:rPr>
              <a:t>comparaison</a:t>
            </a:r>
          </a:p>
          <a:p>
            <a:pPr lvl="1" algn="just"/>
            <a:r>
              <a:rPr lang="fr-FR" dirty="0" smtClean="0">
                <a:solidFill>
                  <a:schemeClr val="tx1"/>
                </a:solidFill>
              </a:rPr>
              <a:t>Les </a:t>
            </a:r>
            <a:r>
              <a:rPr lang="fr-FR" dirty="0">
                <a:solidFill>
                  <a:schemeClr val="tx1"/>
                </a:solidFill>
              </a:rPr>
              <a:t>opérateurs de comparaison standards sont écrits comme en C : </a:t>
            </a:r>
            <a:r>
              <a:rPr lang="fr-FR" b="1" i="1" dirty="0">
                <a:solidFill>
                  <a:schemeClr val="accent6"/>
                </a:solidFill>
              </a:rPr>
              <a:t>&lt;</a:t>
            </a:r>
            <a:r>
              <a:rPr lang="fr-FR" dirty="0">
                <a:solidFill>
                  <a:schemeClr val="tx1"/>
                </a:solidFill>
              </a:rPr>
              <a:t> (inférieur), </a:t>
            </a:r>
            <a:r>
              <a:rPr lang="fr-FR" b="1" i="1" dirty="0">
                <a:solidFill>
                  <a:schemeClr val="accent6"/>
                </a:solidFill>
              </a:rPr>
              <a:t>&gt;</a:t>
            </a:r>
            <a:r>
              <a:rPr lang="fr-FR" dirty="0">
                <a:solidFill>
                  <a:schemeClr val="tx1"/>
                </a:solidFill>
              </a:rPr>
              <a:t> (supérieur), </a:t>
            </a:r>
            <a:r>
              <a:rPr lang="fr-FR" b="1" i="1" dirty="0">
                <a:solidFill>
                  <a:schemeClr val="accent6"/>
                </a:solidFill>
              </a:rPr>
              <a:t>==</a:t>
            </a:r>
            <a:r>
              <a:rPr lang="fr-FR" dirty="0">
                <a:solidFill>
                  <a:schemeClr val="tx1"/>
                </a:solidFill>
              </a:rPr>
              <a:t> (égal), </a:t>
            </a:r>
            <a:r>
              <a:rPr lang="fr-FR" b="1" i="1" dirty="0">
                <a:solidFill>
                  <a:schemeClr val="accent6"/>
                </a:solidFill>
              </a:rPr>
              <a:t>&lt;=</a:t>
            </a:r>
            <a:r>
              <a:rPr lang="fr-FR" dirty="0">
                <a:solidFill>
                  <a:schemeClr val="tx1"/>
                </a:solidFill>
              </a:rPr>
              <a:t> (inférieur ou égal), </a:t>
            </a:r>
            <a:r>
              <a:rPr lang="fr-FR" b="1" i="1" dirty="0">
                <a:solidFill>
                  <a:schemeClr val="accent6"/>
                </a:solidFill>
              </a:rPr>
              <a:t>&gt;=</a:t>
            </a:r>
            <a:r>
              <a:rPr lang="fr-FR" dirty="0">
                <a:solidFill>
                  <a:schemeClr val="tx1"/>
                </a:solidFill>
              </a:rPr>
              <a:t> (supérieur ou égal) et </a:t>
            </a:r>
            <a:r>
              <a:rPr lang="fr-FR" b="1" i="1" dirty="0">
                <a:solidFill>
                  <a:schemeClr val="accent6"/>
                </a:solidFill>
              </a:rPr>
              <a:t>!=</a:t>
            </a:r>
            <a:r>
              <a:rPr lang="fr-FR" dirty="0">
                <a:solidFill>
                  <a:schemeClr val="tx1"/>
                </a:solidFill>
              </a:rPr>
              <a:t> (non égal</a:t>
            </a:r>
            <a:r>
              <a:rPr lang="fr-FR" dirty="0" smtClean="0">
                <a:solidFill>
                  <a:schemeClr val="tx1"/>
                </a:solidFill>
              </a:rPr>
              <a:t>)</a:t>
            </a:r>
          </a:p>
        </p:txBody>
      </p:sp>
    </p:spTree>
    <p:extLst>
      <p:ext uri="{BB962C8B-B14F-4D97-AF65-F5344CB8AC3E}">
        <p14:creationId xmlns:p14="http://schemas.microsoft.com/office/powerpoint/2010/main" val="6665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5080883"/>
          </a:xfrm>
        </p:spPr>
        <p:txBody>
          <a:bodyPr anchor="ctr" anchorCtr="0">
            <a:normAutofit/>
          </a:bodyPr>
          <a:lstStyle/>
          <a:p>
            <a:pPr algn="just"/>
            <a:r>
              <a:rPr lang="fr-FR" dirty="0" smtClean="0">
                <a:solidFill>
                  <a:schemeClr val="tx1"/>
                </a:solidFill>
              </a:rPr>
              <a:t>Le corps de la boucle est </a:t>
            </a:r>
            <a:r>
              <a:rPr lang="fr-FR" b="1" i="1" u="sng" dirty="0" smtClean="0">
                <a:solidFill>
                  <a:schemeClr val="tx1"/>
                </a:solidFill>
              </a:rPr>
              <a:t>indenté</a:t>
            </a:r>
            <a:endParaRPr lang="fr-FR" dirty="0">
              <a:solidFill>
                <a:schemeClr val="tx1"/>
              </a:solidFill>
            </a:endParaRPr>
          </a:p>
          <a:p>
            <a:pPr lvl="1" algn="just"/>
            <a:r>
              <a:rPr lang="fr-FR" dirty="0" smtClean="0">
                <a:solidFill>
                  <a:schemeClr val="tx1"/>
                </a:solidFill>
              </a:rPr>
              <a:t>l’indentation est la méthode utilisée par Python pour regrouper des instructions</a:t>
            </a:r>
          </a:p>
          <a:p>
            <a:pPr lvl="1" algn="just"/>
            <a:r>
              <a:rPr lang="fr-FR" dirty="0" smtClean="0">
                <a:solidFill>
                  <a:schemeClr val="tx1"/>
                </a:solidFill>
              </a:rPr>
              <a:t>En mode interactif, vous devez saisir une tabulation ou des espaces pour chaque ligne indentée</a:t>
            </a:r>
          </a:p>
          <a:p>
            <a:pPr lvl="1" algn="just"/>
            <a:r>
              <a:rPr lang="fr-FR" dirty="0" smtClean="0">
                <a:solidFill>
                  <a:schemeClr val="tx1"/>
                </a:solidFill>
              </a:rPr>
              <a:t>En pratique, vous aurez intérêt à utiliser un éditeur de texte pour les saisies plus compliquées</a:t>
            </a:r>
          </a:p>
          <a:p>
            <a:pPr lvl="1" algn="just"/>
            <a:r>
              <a:rPr lang="fr-FR" dirty="0" smtClean="0">
                <a:solidFill>
                  <a:schemeClr val="tx1"/>
                </a:solidFill>
              </a:rPr>
              <a:t>Tous les éditeurs de texte dignes de ce nom disposent d’une fonction d’auto-indentation</a:t>
            </a:r>
          </a:p>
          <a:p>
            <a:pPr lvl="1" algn="just"/>
            <a:r>
              <a:rPr lang="fr-FR" dirty="0" smtClean="0">
                <a:solidFill>
                  <a:schemeClr val="tx1"/>
                </a:solidFill>
              </a:rPr>
              <a:t>Lorsqu’une expression composée est saisie en mode interactif, elle doit être suivie d’une ligne vide pour indiquer qu’elle est terminée (car l’analyseur ne peut pas deviner que vous venez de saisir la dernière ligne)</a:t>
            </a:r>
          </a:p>
          <a:p>
            <a:pPr lvl="1" algn="just"/>
            <a:r>
              <a:rPr lang="fr-FR" dirty="0" smtClean="0">
                <a:solidFill>
                  <a:schemeClr val="tx1"/>
                </a:solidFill>
              </a:rPr>
              <a:t>Notez bien que toutes les lignes à l’intérieur d’un bloc doivent être indentées au même niveau</a:t>
            </a:r>
            <a:endParaRPr lang="fr-FR" dirty="0">
              <a:solidFill>
                <a:schemeClr val="tx1"/>
              </a:solidFill>
            </a:endParaRPr>
          </a:p>
        </p:txBody>
      </p:sp>
    </p:spTree>
    <p:extLst>
      <p:ext uri="{BB962C8B-B14F-4D97-AF65-F5344CB8AC3E}">
        <p14:creationId xmlns:p14="http://schemas.microsoft.com/office/powerpoint/2010/main" val="176179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Vers la programmation</a:t>
            </a:r>
            <a:endParaRPr lang="fr-FR" dirty="0"/>
          </a:p>
        </p:txBody>
      </p:sp>
      <p:sp>
        <p:nvSpPr>
          <p:cNvPr id="3" name="Espace réservé du contenu 2"/>
          <p:cNvSpPr>
            <a:spLocks noGrp="1"/>
          </p:cNvSpPr>
          <p:nvPr>
            <p:ph idx="1"/>
          </p:nvPr>
        </p:nvSpPr>
        <p:spPr>
          <a:xfrm>
            <a:off x="763325" y="1391478"/>
            <a:ext cx="11065980" cy="2926080"/>
          </a:xfrm>
        </p:spPr>
        <p:txBody>
          <a:bodyPr anchor="ctr" anchorCtr="0">
            <a:noAutofit/>
          </a:bodyPr>
          <a:lstStyle/>
          <a:p>
            <a:pPr algn="just"/>
            <a:r>
              <a:rPr lang="fr-FR" dirty="0">
                <a:solidFill>
                  <a:schemeClr val="tx1"/>
                </a:solidFill>
              </a:rPr>
              <a:t>La fonction </a:t>
            </a:r>
            <a:r>
              <a:rPr lang="fr-FR" b="1" i="1" dirty="0">
                <a:solidFill>
                  <a:schemeClr val="accent6"/>
                </a:solidFill>
              </a:rPr>
              <a:t>print()</a:t>
            </a:r>
            <a:r>
              <a:rPr lang="fr-FR" dirty="0">
                <a:solidFill>
                  <a:schemeClr val="tx1"/>
                </a:solidFill>
              </a:rPr>
              <a:t> écrit les valeur des paramètres qui lui sont </a:t>
            </a:r>
            <a:r>
              <a:rPr lang="fr-FR" dirty="0" smtClean="0">
                <a:solidFill>
                  <a:schemeClr val="tx1"/>
                </a:solidFill>
              </a:rPr>
              <a:t>fournis</a:t>
            </a:r>
          </a:p>
          <a:p>
            <a:pPr lvl="1" algn="just"/>
            <a:r>
              <a:rPr lang="fr-FR" sz="1800" dirty="0" smtClean="0">
                <a:solidFill>
                  <a:schemeClr val="tx1"/>
                </a:solidFill>
              </a:rPr>
              <a:t>Ce </a:t>
            </a:r>
            <a:r>
              <a:rPr lang="fr-FR" sz="1800" dirty="0">
                <a:solidFill>
                  <a:schemeClr val="tx1"/>
                </a:solidFill>
              </a:rPr>
              <a:t>n’est pas la même chose que d’écrire l’expression que </a:t>
            </a:r>
            <a:r>
              <a:rPr lang="fr-FR" sz="1800" dirty="0" smtClean="0">
                <a:solidFill>
                  <a:schemeClr val="tx1"/>
                </a:solidFill>
              </a:rPr>
              <a:t>vous voulez </a:t>
            </a:r>
            <a:r>
              <a:rPr lang="fr-FR" sz="1800" dirty="0">
                <a:solidFill>
                  <a:schemeClr val="tx1"/>
                </a:solidFill>
              </a:rPr>
              <a:t>afficher (comme nous l’avons fait dans l’exemple de la calculatrice), dû à la manière de print de gérer les paramètres multiples, les nombres décimaux, et les </a:t>
            </a:r>
            <a:r>
              <a:rPr lang="fr-FR" sz="1800" dirty="0" smtClean="0">
                <a:solidFill>
                  <a:schemeClr val="tx1"/>
                </a:solidFill>
              </a:rPr>
              <a:t>chaînes</a:t>
            </a:r>
          </a:p>
          <a:p>
            <a:pPr lvl="1" algn="just"/>
            <a:r>
              <a:rPr lang="fr-FR" sz="1800" dirty="0" smtClean="0">
                <a:solidFill>
                  <a:schemeClr val="tx1"/>
                </a:solidFill>
              </a:rPr>
              <a:t>Les </a:t>
            </a:r>
            <a:r>
              <a:rPr lang="fr-FR" sz="1800" dirty="0">
                <a:solidFill>
                  <a:schemeClr val="tx1"/>
                </a:solidFill>
              </a:rPr>
              <a:t>chaînes sont affichées sans apostrophes et </a:t>
            </a:r>
            <a:r>
              <a:rPr lang="fr-FR" sz="1800" dirty="0" smtClean="0">
                <a:solidFill>
                  <a:schemeClr val="tx1"/>
                </a:solidFill>
              </a:rPr>
              <a:t>un espace </a:t>
            </a:r>
            <a:r>
              <a:rPr lang="fr-FR" sz="1800" dirty="0">
                <a:solidFill>
                  <a:schemeClr val="tx1"/>
                </a:solidFill>
              </a:rPr>
              <a:t>est inséré entre les éléments de telle sorte que vous pouvez facilement formater les </a:t>
            </a:r>
            <a:r>
              <a:rPr lang="fr-FR" sz="1800" dirty="0" smtClean="0">
                <a:solidFill>
                  <a:schemeClr val="tx1"/>
                </a:solidFill>
              </a:rPr>
              <a:t>choses</a:t>
            </a:r>
          </a:p>
          <a:p>
            <a:pPr algn="just"/>
            <a:endParaRPr lang="fr-FR" dirty="0" smtClean="0">
              <a:solidFill>
                <a:schemeClr val="tx1"/>
              </a:solidFill>
            </a:endParaRPr>
          </a:p>
          <a:p>
            <a:pPr algn="just"/>
            <a:r>
              <a:rPr lang="fr-FR" dirty="0" smtClean="0">
                <a:solidFill>
                  <a:schemeClr val="tx1"/>
                </a:solidFill>
              </a:rPr>
              <a:t>Le </a:t>
            </a:r>
            <a:r>
              <a:rPr lang="fr-FR" dirty="0">
                <a:solidFill>
                  <a:schemeClr val="tx1"/>
                </a:solidFill>
              </a:rPr>
              <a:t>paramètre nommé </a:t>
            </a:r>
            <a:r>
              <a:rPr lang="fr-FR" b="1" i="1" dirty="0">
                <a:solidFill>
                  <a:schemeClr val="accent6"/>
                </a:solidFill>
              </a:rPr>
              <a:t>end</a:t>
            </a:r>
            <a:r>
              <a:rPr lang="fr-FR" dirty="0">
                <a:solidFill>
                  <a:schemeClr val="tx1"/>
                </a:solidFill>
              </a:rPr>
              <a:t> peut servir pour enlever le retour à la ligne, ou terminer la ligne par une autre chaîne</a:t>
            </a:r>
          </a:p>
        </p:txBody>
      </p:sp>
      <p:pic>
        <p:nvPicPr>
          <p:cNvPr id="4" name="Image 3"/>
          <p:cNvPicPr>
            <a:picLocks noChangeAspect="1"/>
          </p:cNvPicPr>
          <p:nvPr/>
        </p:nvPicPr>
        <p:blipFill>
          <a:blip r:embed="rId3"/>
          <a:stretch>
            <a:fillRect/>
          </a:stretch>
        </p:blipFill>
        <p:spPr>
          <a:xfrm>
            <a:off x="2055165" y="5040754"/>
            <a:ext cx="3676650" cy="9429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922065" y="4440679"/>
            <a:ext cx="4800600"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785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smtClean="0"/>
              <a:t>Python est un langage de développement puissant et facile à apprendre</a:t>
            </a:r>
          </a:p>
          <a:p>
            <a:pPr algn="just"/>
            <a:r>
              <a:rPr lang="fr-FR" dirty="0" smtClean="0"/>
              <a:t>Il intègre des structures de données de haut  niveau</a:t>
            </a:r>
          </a:p>
          <a:p>
            <a:pPr algn="just"/>
            <a:r>
              <a:rPr lang="fr-FR" dirty="0" smtClean="0"/>
              <a:t>Il à une approche simple mais efficace de la programmation orientée objet (POO)</a:t>
            </a:r>
          </a:p>
          <a:p>
            <a:pPr algn="just"/>
            <a:r>
              <a:rPr lang="fr-FR" dirty="0" smtClean="0"/>
              <a:t>Sa syntaxe élégante, son typage dynamique et sa nature interprétée en font un langage idéal pour le scripting et le développement rapide d'applications, dans de nombreux domaines et sur de multiples plateformes</a:t>
            </a:r>
            <a:endParaRPr lang="fr-FR" dirty="0"/>
          </a:p>
        </p:txBody>
      </p:sp>
    </p:spTree>
    <p:extLst>
      <p:ext uri="{BB962C8B-B14F-4D97-AF65-F5344CB8AC3E}">
        <p14:creationId xmlns:p14="http://schemas.microsoft.com/office/powerpoint/2010/main" val="12740684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if</a:t>
            </a:r>
            <a:endParaRPr lang="fr-FR" b="1" i="1" dirty="0">
              <a:solidFill>
                <a:schemeClr val="accent6"/>
              </a:solidFill>
            </a:endParaRPr>
          </a:p>
        </p:txBody>
      </p:sp>
      <p:sp>
        <p:nvSpPr>
          <p:cNvPr id="3" name="Espace réservé du contenu 2"/>
          <p:cNvSpPr>
            <a:spLocks noGrp="1"/>
          </p:cNvSpPr>
          <p:nvPr>
            <p:ph idx="1"/>
          </p:nvPr>
        </p:nvSpPr>
        <p:spPr>
          <a:xfrm>
            <a:off x="763325" y="1391478"/>
            <a:ext cx="11065980" cy="2003729"/>
          </a:xfrm>
        </p:spPr>
        <p:txBody>
          <a:bodyPr anchor="ctr" anchorCtr="0">
            <a:noAutofit/>
          </a:bodyPr>
          <a:lstStyle/>
          <a:p>
            <a:pPr algn="just"/>
            <a:r>
              <a:rPr lang="fr-FR" dirty="0" smtClean="0">
                <a:solidFill>
                  <a:schemeClr val="tx1"/>
                </a:solidFill>
              </a:rPr>
              <a:t>Sans doute la plus connue</a:t>
            </a:r>
          </a:p>
          <a:p>
            <a:pPr algn="just"/>
            <a:r>
              <a:rPr lang="fr-FR" dirty="0">
                <a:solidFill>
                  <a:schemeClr val="tx1"/>
                </a:solidFill>
              </a:rPr>
              <a:t>Il peut y avoir un nombre quelconque de parties </a:t>
            </a:r>
            <a:r>
              <a:rPr lang="fr-FR" b="1" i="1" dirty="0">
                <a:solidFill>
                  <a:schemeClr val="accent6"/>
                </a:solidFill>
              </a:rPr>
              <a:t>elif</a:t>
            </a:r>
            <a:r>
              <a:rPr lang="fr-FR" dirty="0">
                <a:solidFill>
                  <a:schemeClr val="tx1"/>
                </a:solidFill>
              </a:rPr>
              <a:t>, et la partie </a:t>
            </a:r>
            <a:r>
              <a:rPr lang="fr-FR" b="1" i="1" dirty="0">
                <a:solidFill>
                  <a:schemeClr val="accent6"/>
                </a:solidFill>
              </a:rPr>
              <a:t>else</a:t>
            </a:r>
            <a:r>
              <a:rPr lang="fr-FR" dirty="0">
                <a:solidFill>
                  <a:schemeClr val="tx1"/>
                </a:solidFill>
              </a:rPr>
              <a:t> est facultative. Le mot clé “</a:t>
            </a:r>
            <a:r>
              <a:rPr lang="fr-FR" b="1" i="1" dirty="0">
                <a:solidFill>
                  <a:schemeClr val="accent6"/>
                </a:solidFill>
              </a:rPr>
              <a:t>elif</a:t>
            </a:r>
            <a:r>
              <a:rPr lang="fr-FR" dirty="0">
                <a:solidFill>
                  <a:schemeClr val="tx1"/>
                </a:solidFill>
              </a:rPr>
              <a:t>” est un raccourci pour “else if”, mais permet de gagner un niveau d’indentation. Une séquence if … elif … elif … est par ailleurs équivalente aux instructions switch ou case disponibles dans d’autres langage</a:t>
            </a:r>
          </a:p>
        </p:txBody>
      </p:sp>
      <p:pic>
        <p:nvPicPr>
          <p:cNvPr id="6" name="Image 5"/>
          <p:cNvPicPr>
            <a:picLocks noChangeAspect="1"/>
          </p:cNvPicPr>
          <p:nvPr/>
        </p:nvPicPr>
        <p:blipFill>
          <a:blip r:embed="rId3"/>
          <a:stretch>
            <a:fillRect/>
          </a:stretch>
        </p:blipFill>
        <p:spPr>
          <a:xfrm>
            <a:off x="5294036" y="3203879"/>
            <a:ext cx="4943475"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88876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L’instruction </a:t>
            </a:r>
            <a:r>
              <a:rPr lang="fr-FR" b="1" i="1" dirty="0">
                <a:solidFill>
                  <a:schemeClr val="accent6"/>
                </a:solidFill>
              </a:rPr>
              <a:t>for</a:t>
            </a:r>
            <a:r>
              <a:rPr lang="fr-FR" dirty="0">
                <a:solidFill>
                  <a:schemeClr val="tx1"/>
                </a:solidFill>
              </a:rPr>
              <a:t> que propose Python est un peu différente de celle que l’on peut trouver en C ou en </a:t>
            </a:r>
            <a:r>
              <a:rPr lang="fr-FR" dirty="0" smtClean="0">
                <a:solidFill>
                  <a:schemeClr val="tx1"/>
                </a:solidFill>
              </a:rPr>
              <a:t>Pascal</a:t>
            </a:r>
          </a:p>
          <a:p>
            <a:pPr algn="just"/>
            <a:r>
              <a:rPr lang="fr-FR" dirty="0" smtClean="0">
                <a:solidFill>
                  <a:schemeClr val="tx1"/>
                </a:solidFill>
              </a:rPr>
              <a:t>Au </a:t>
            </a:r>
            <a:r>
              <a:rPr lang="fr-FR" dirty="0">
                <a:solidFill>
                  <a:schemeClr val="tx1"/>
                </a:solidFill>
              </a:rPr>
              <a:t>lieu de toujours itérer sur une suite arithmétique de nombres (comme en Pascal), ou de donner à l’utilisateur la possibilité de définir le pas d’itération et la condition de fin (comme en C), l’instruction </a:t>
            </a:r>
            <a:r>
              <a:rPr lang="fr-FR" b="1" i="1" dirty="0">
                <a:solidFill>
                  <a:schemeClr val="accent6"/>
                </a:solidFill>
              </a:rPr>
              <a:t>for</a:t>
            </a:r>
            <a:r>
              <a:rPr lang="fr-FR" dirty="0">
                <a:solidFill>
                  <a:schemeClr val="tx1"/>
                </a:solidFill>
              </a:rPr>
              <a:t> en Python itère sur les éléments d’une séquence (qui peut être une liste, une chaîne de caractères…), dans l’ordre dans lequel ils apparaissent dans la </a:t>
            </a:r>
            <a:r>
              <a:rPr lang="fr-FR" dirty="0" smtClean="0">
                <a:solidFill>
                  <a:schemeClr val="tx1"/>
                </a:solidFill>
              </a:rPr>
              <a:t>séquence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491616" y="4082912"/>
            <a:ext cx="6019800" cy="2190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32312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for</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297926"/>
          </a:xfrm>
        </p:spPr>
        <p:txBody>
          <a:bodyPr anchor="ctr" anchorCtr="0">
            <a:noAutofit/>
          </a:bodyPr>
          <a:lstStyle/>
          <a:p>
            <a:pPr algn="just"/>
            <a:r>
              <a:rPr lang="fr-FR" dirty="0">
                <a:solidFill>
                  <a:schemeClr val="tx1"/>
                </a:solidFill>
              </a:rPr>
              <a:t>Si vous devez modifier la séquence sur laquelle s’effectue l’itération à l’intérieur de la boucle (par exemple pour dupliquer ou supprimer un élément), il est plus que recommandé de commencer par en faire une copie, celle-ci n’étant pas </a:t>
            </a:r>
            <a:r>
              <a:rPr lang="fr-FR" dirty="0" smtClean="0">
                <a:solidFill>
                  <a:schemeClr val="tx1"/>
                </a:solidFill>
              </a:rPr>
              <a:t>implicite</a:t>
            </a:r>
          </a:p>
          <a:p>
            <a:pPr algn="just"/>
            <a:r>
              <a:rPr lang="fr-FR" dirty="0" smtClean="0">
                <a:solidFill>
                  <a:schemeClr val="tx1"/>
                </a:solidFill>
              </a:rPr>
              <a:t>La </a:t>
            </a:r>
            <a:r>
              <a:rPr lang="fr-FR" dirty="0">
                <a:solidFill>
                  <a:schemeClr val="tx1"/>
                </a:solidFill>
              </a:rPr>
              <a:t>notation « par tranches » rend cette opération particulièrement </a:t>
            </a:r>
            <a:r>
              <a:rPr lang="fr-FR" dirty="0" smtClean="0">
                <a:solidFill>
                  <a:schemeClr val="tx1"/>
                </a:solidFill>
              </a:rPr>
              <a:t>simple</a:t>
            </a:r>
          </a:p>
          <a:p>
            <a:pPr algn="just"/>
            <a:r>
              <a:rPr lang="fr-FR" dirty="0">
                <a:solidFill>
                  <a:schemeClr val="tx1"/>
                </a:solidFill>
              </a:rPr>
              <a:t>Avec </a:t>
            </a:r>
            <a:r>
              <a:rPr lang="fr-FR" b="1" i="1" dirty="0">
                <a:solidFill>
                  <a:schemeClr val="accent6"/>
                </a:solidFill>
              </a:rPr>
              <a:t>for </a:t>
            </a:r>
            <a:r>
              <a:rPr lang="fr-FR" b="1" i="1" dirty="0" smtClean="0">
                <a:solidFill>
                  <a:schemeClr val="accent6"/>
                </a:solidFill>
              </a:rPr>
              <a:t>mot </a:t>
            </a:r>
            <a:r>
              <a:rPr lang="fr-FR" b="1" i="1" dirty="0">
                <a:solidFill>
                  <a:schemeClr val="accent6"/>
                </a:solidFill>
              </a:rPr>
              <a:t>in </a:t>
            </a:r>
            <a:r>
              <a:rPr lang="fr-FR" b="1" i="1" dirty="0" smtClean="0">
                <a:solidFill>
                  <a:schemeClr val="accent6"/>
                </a:solidFill>
              </a:rPr>
              <a:t>mots:</a:t>
            </a:r>
            <a:r>
              <a:rPr lang="fr-FR" dirty="0" smtClean="0">
                <a:solidFill>
                  <a:schemeClr val="tx1"/>
                </a:solidFill>
              </a:rPr>
              <a:t>, </a:t>
            </a:r>
            <a:r>
              <a:rPr lang="fr-FR" dirty="0">
                <a:solidFill>
                  <a:schemeClr val="tx1"/>
                </a:solidFill>
              </a:rPr>
              <a:t>l’exemple tenterait de créer une liste infinie, en insérant </a:t>
            </a:r>
            <a:r>
              <a:rPr lang="fr-FR" dirty="0" smtClean="0">
                <a:solidFill>
                  <a:schemeClr val="tx1"/>
                </a:solidFill>
              </a:rPr>
              <a:t>"Trouvez l'intrus" indéfiniment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2919702" y="4382908"/>
            <a:ext cx="6753225" cy="154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30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2806811"/>
          </a:xfrm>
        </p:spPr>
        <p:txBody>
          <a:bodyPr anchor="ctr" anchorCtr="0">
            <a:noAutofit/>
          </a:bodyPr>
          <a:lstStyle/>
          <a:p>
            <a:pPr algn="just"/>
            <a:r>
              <a:rPr lang="fr-FR" dirty="0">
                <a:solidFill>
                  <a:schemeClr val="tx1"/>
                </a:solidFill>
              </a:rPr>
              <a:t>Si vous devez itérer sur une suite de nombres, la fonction intégrée range() est faite pour </a:t>
            </a:r>
            <a:r>
              <a:rPr lang="fr-FR" dirty="0" smtClean="0">
                <a:solidFill>
                  <a:schemeClr val="tx1"/>
                </a:solidFill>
              </a:rPr>
              <a:t>cela</a:t>
            </a:r>
          </a:p>
          <a:p>
            <a:pPr algn="just"/>
            <a:r>
              <a:rPr lang="fr-FR" dirty="0" smtClean="0">
                <a:solidFill>
                  <a:schemeClr val="tx1"/>
                </a:solidFill>
              </a:rPr>
              <a:t>Elle </a:t>
            </a:r>
            <a:r>
              <a:rPr lang="fr-FR" dirty="0">
                <a:solidFill>
                  <a:schemeClr val="tx1"/>
                </a:solidFill>
              </a:rPr>
              <a:t>génère des suites </a:t>
            </a:r>
            <a:r>
              <a:rPr lang="fr-FR" dirty="0" smtClean="0">
                <a:solidFill>
                  <a:schemeClr val="tx1"/>
                </a:solidFill>
              </a:rPr>
              <a:t>arithmétiques</a:t>
            </a:r>
          </a:p>
          <a:p>
            <a:pPr algn="just"/>
            <a:r>
              <a:rPr lang="fr-FR" dirty="0">
                <a:solidFill>
                  <a:schemeClr val="tx1"/>
                </a:solidFill>
              </a:rPr>
              <a:t>Le dernier élément fourni en paramètre ne fait jamais partie de la liste générée ; range(10) génère une liste de 10 valeurs, dont les valeurs vont de 0 à </a:t>
            </a:r>
            <a:r>
              <a:rPr lang="fr-FR" dirty="0" smtClean="0">
                <a:solidFill>
                  <a:schemeClr val="tx1"/>
                </a:solidFill>
              </a:rPr>
              <a:t>9</a:t>
            </a:r>
          </a:p>
        </p:txBody>
      </p:sp>
      <p:pic>
        <p:nvPicPr>
          <p:cNvPr id="4" name="Image 3"/>
          <p:cNvPicPr>
            <a:picLocks noChangeAspect="1"/>
          </p:cNvPicPr>
          <p:nvPr/>
        </p:nvPicPr>
        <p:blipFill>
          <a:blip r:embed="rId3"/>
          <a:stretch>
            <a:fillRect/>
          </a:stretch>
        </p:blipFill>
        <p:spPr>
          <a:xfrm>
            <a:off x="5019965" y="4192326"/>
            <a:ext cx="25527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051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80"/>
            <a:ext cx="11065980" cy="1216550"/>
          </a:xfrm>
        </p:spPr>
        <p:txBody>
          <a:bodyPr anchor="ctr" anchorCtr="0">
            <a:noAutofit/>
          </a:bodyPr>
          <a:lstStyle/>
          <a:p>
            <a:pPr algn="just"/>
            <a:r>
              <a:rPr lang="fr-FR" dirty="0" smtClean="0">
                <a:solidFill>
                  <a:schemeClr val="tx1"/>
                </a:solidFill>
              </a:rPr>
              <a:t>Il </a:t>
            </a:r>
            <a:r>
              <a:rPr lang="fr-FR" dirty="0">
                <a:solidFill>
                  <a:schemeClr val="tx1"/>
                </a:solidFill>
              </a:rPr>
              <a:t>est possible de spécifier une valeur de début et/ou une valeur d’incrément différente(s) (y compris négative pour cette dernière, que l’on appelle également parfois le “pas”)</a:t>
            </a:r>
          </a:p>
        </p:txBody>
      </p:sp>
      <p:pic>
        <p:nvPicPr>
          <p:cNvPr id="5" name="Image 4"/>
          <p:cNvPicPr>
            <a:picLocks noChangeAspect="1"/>
          </p:cNvPicPr>
          <p:nvPr/>
        </p:nvPicPr>
        <p:blipFill>
          <a:blip r:embed="rId3"/>
          <a:stretch>
            <a:fillRect/>
          </a:stretch>
        </p:blipFill>
        <p:spPr>
          <a:xfrm>
            <a:off x="1181472" y="2982470"/>
            <a:ext cx="2943225" cy="1800225"/>
          </a:xfrm>
          <a:prstGeom prst="rect">
            <a:avLst/>
          </a:prstGeom>
        </p:spPr>
      </p:pic>
      <p:pic>
        <p:nvPicPr>
          <p:cNvPr id="6" name="Image 5"/>
          <p:cNvPicPr>
            <a:picLocks noChangeAspect="1"/>
          </p:cNvPicPr>
          <p:nvPr/>
        </p:nvPicPr>
        <p:blipFill>
          <a:blip r:embed="rId4"/>
          <a:stretch>
            <a:fillRect/>
          </a:stretch>
        </p:blipFill>
        <p:spPr>
          <a:xfrm>
            <a:off x="4217504" y="2982470"/>
            <a:ext cx="3200400" cy="1571625"/>
          </a:xfrm>
          <a:prstGeom prst="rect">
            <a:avLst/>
          </a:prstGeom>
        </p:spPr>
      </p:pic>
      <p:pic>
        <p:nvPicPr>
          <p:cNvPr id="7" name="Image 6"/>
          <p:cNvPicPr>
            <a:picLocks noChangeAspect="1"/>
          </p:cNvPicPr>
          <p:nvPr/>
        </p:nvPicPr>
        <p:blipFill>
          <a:blip r:embed="rId5"/>
          <a:stretch>
            <a:fillRect/>
          </a:stretch>
        </p:blipFill>
        <p:spPr>
          <a:xfrm>
            <a:off x="7510711" y="2982470"/>
            <a:ext cx="3676650" cy="1343025"/>
          </a:xfrm>
          <a:prstGeom prst="rect">
            <a:avLst/>
          </a:prstGeom>
        </p:spPr>
      </p:pic>
    </p:spTree>
    <p:extLst>
      <p:ext uri="{BB962C8B-B14F-4D97-AF65-F5344CB8AC3E}">
        <p14:creationId xmlns:p14="http://schemas.microsoft.com/office/powerpoint/2010/main" val="31102383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Pour itérer sur les indices d’une séquence, on peut combiner les fonctions </a:t>
            </a:r>
            <a:r>
              <a:rPr lang="fr-FR" b="1" i="1" dirty="0">
                <a:solidFill>
                  <a:schemeClr val="accent6"/>
                </a:solidFill>
              </a:rPr>
              <a:t>range()</a:t>
            </a:r>
            <a:r>
              <a:rPr lang="fr-FR" dirty="0">
                <a:solidFill>
                  <a:schemeClr val="tx1"/>
                </a:solidFill>
              </a:rPr>
              <a:t> et len</a:t>
            </a:r>
            <a:r>
              <a:rPr lang="fr-FR" dirty="0" smtClean="0">
                <a:solidFill>
                  <a:schemeClr val="tx1"/>
                </a:solidFill>
              </a:rPr>
              <a: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Cependant, dans la plupart des cas, il est plus pratique d’utiliser la fonction </a:t>
            </a:r>
            <a:r>
              <a:rPr lang="fr-FR" b="1" i="1" dirty="0">
                <a:solidFill>
                  <a:schemeClr val="accent6"/>
                </a:solidFill>
              </a:rPr>
              <a:t>enumerate()</a:t>
            </a:r>
          </a:p>
        </p:txBody>
      </p:sp>
      <p:pic>
        <p:nvPicPr>
          <p:cNvPr id="8" name="Image 7"/>
          <p:cNvPicPr>
            <a:picLocks noChangeAspect="1"/>
          </p:cNvPicPr>
          <p:nvPr/>
        </p:nvPicPr>
        <p:blipFill>
          <a:blip r:embed="rId3"/>
          <a:stretch>
            <a:fillRect/>
          </a:stretch>
        </p:blipFill>
        <p:spPr>
          <a:xfrm>
            <a:off x="3414629" y="2651761"/>
            <a:ext cx="5267325" cy="1809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4227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La fonction </a:t>
            </a:r>
            <a:r>
              <a:rPr lang="fr-FR" b="1" i="1" dirty="0" smtClean="0">
                <a:solidFill>
                  <a:schemeClr val="accent6"/>
                </a:solidFill>
              </a:rPr>
              <a:t>range()</a:t>
            </a:r>
            <a:endParaRPr lang="fr-FR" b="1" i="1" dirty="0">
              <a:solidFill>
                <a:schemeClr val="accent6"/>
              </a:solidFill>
            </a:endParaRPr>
          </a:p>
        </p:txBody>
      </p:sp>
      <p:sp>
        <p:nvSpPr>
          <p:cNvPr id="3" name="Espace réservé du contenu 2"/>
          <p:cNvSpPr>
            <a:spLocks noGrp="1"/>
          </p:cNvSpPr>
          <p:nvPr>
            <p:ph idx="1"/>
          </p:nvPr>
        </p:nvSpPr>
        <p:spPr>
          <a:xfrm>
            <a:off x="763325" y="1701579"/>
            <a:ext cx="11065980" cy="3880237"/>
          </a:xfrm>
        </p:spPr>
        <p:txBody>
          <a:bodyPr anchor="ctr" anchorCtr="0">
            <a:noAutofit/>
          </a:bodyPr>
          <a:lstStyle/>
          <a:p>
            <a:pPr algn="just"/>
            <a:r>
              <a:rPr lang="fr-FR" dirty="0">
                <a:solidFill>
                  <a:schemeClr val="tx1"/>
                </a:solidFill>
              </a:rPr>
              <a:t>Une chose étrange se produit lorsqu’on affiche un </a:t>
            </a:r>
            <a:r>
              <a:rPr lang="fr-FR" dirty="0" smtClean="0">
                <a:solidFill>
                  <a:schemeClr val="tx1"/>
                </a:solidFill>
              </a:rPr>
              <a:t>range</a:t>
            </a:r>
          </a:p>
          <a:p>
            <a:pPr algn="just"/>
            <a:r>
              <a:rPr lang="fr-FR" dirty="0">
                <a:solidFill>
                  <a:schemeClr val="tx1"/>
                </a:solidFill>
              </a:rPr>
              <a:t>Les objets </a:t>
            </a:r>
            <a:r>
              <a:rPr lang="fr-FR" dirty="0" smtClean="0">
                <a:solidFill>
                  <a:schemeClr val="tx1"/>
                </a:solidFill>
              </a:rPr>
              <a:t>donnés </a:t>
            </a:r>
            <a:r>
              <a:rPr lang="fr-FR" dirty="0">
                <a:solidFill>
                  <a:schemeClr val="tx1"/>
                </a:solidFill>
              </a:rPr>
              <a:t>par </a:t>
            </a:r>
            <a:r>
              <a:rPr lang="fr-FR" b="1" i="1" dirty="0">
                <a:solidFill>
                  <a:schemeClr val="accent6"/>
                </a:solidFill>
              </a:rPr>
              <a:t>range()</a:t>
            </a:r>
            <a:r>
              <a:rPr lang="fr-FR" dirty="0">
                <a:solidFill>
                  <a:schemeClr val="tx1"/>
                </a:solidFill>
              </a:rPr>
              <a:t> se comportent presque comme des listes, mais n’en sont </a:t>
            </a:r>
            <a:r>
              <a:rPr lang="fr-FR" dirty="0" smtClean="0">
                <a:solidFill>
                  <a:schemeClr val="tx1"/>
                </a:solidFill>
              </a:rPr>
              <a:t>pas</a:t>
            </a:r>
          </a:p>
          <a:p>
            <a:pPr algn="just"/>
            <a:r>
              <a:rPr lang="fr-FR" dirty="0" smtClean="0">
                <a:solidFill>
                  <a:schemeClr val="tx1"/>
                </a:solidFill>
              </a:rPr>
              <a:t>Ce </a:t>
            </a:r>
            <a:r>
              <a:rPr lang="fr-FR" dirty="0">
                <a:solidFill>
                  <a:schemeClr val="tx1"/>
                </a:solidFill>
              </a:rPr>
              <a:t>sont des objets qui génèrent les éléments de la séquence au fur et à mesure de leur itération, économisant ainsi de l’espace</a:t>
            </a:r>
            <a:r>
              <a:rPr lang="fr-FR" dirty="0" smtClean="0">
                <a:solidFill>
                  <a:schemeClr val="tx1"/>
                </a:solidFill>
              </a:rPr>
              <a:t>.</a:t>
            </a:r>
            <a:endParaRPr lang="fr-FR" dirty="0">
              <a:solidFill>
                <a:schemeClr val="tx1"/>
              </a:solidFill>
            </a:endParaRPr>
          </a:p>
          <a:p>
            <a:pPr algn="just"/>
            <a:r>
              <a:rPr lang="fr-FR" dirty="0">
                <a:solidFill>
                  <a:schemeClr val="tx1"/>
                </a:solidFill>
              </a:rPr>
              <a:t>On appelle de tels objets des </a:t>
            </a:r>
            <a:r>
              <a:rPr lang="fr-FR" dirty="0" smtClean="0">
                <a:solidFill>
                  <a:schemeClr val="tx1"/>
                </a:solidFill>
              </a:rPr>
              <a:t>itérables</a:t>
            </a:r>
            <a:r>
              <a:rPr lang="fr-FR" dirty="0">
                <a:solidFill>
                  <a:schemeClr val="tx1"/>
                </a:solidFill>
              </a:rPr>
              <a:t>, c’est à dire des objets qui conviennent à des </a:t>
            </a:r>
            <a:r>
              <a:rPr lang="fr-FR" dirty="0" smtClean="0">
                <a:solidFill>
                  <a:schemeClr val="tx1"/>
                </a:solidFill>
              </a:rPr>
              <a:t>itérateurs</a:t>
            </a:r>
            <a:r>
              <a:rPr lang="fr-FR" dirty="0">
                <a:solidFill>
                  <a:schemeClr val="tx1"/>
                </a:solidFill>
              </a:rPr>
              <a:t>, des fonctions ou constructions qui s’attendent à quelque-chose duquel ils peuvent tirer des éléments, successives successivement, jusqu’à </a:t>
            </a:r>
            <a:r>
              <a:rPr lang="fr-FR" dirty="0" smtClean="0">
                <a:solidFill>
                  <a:schemeClr val="tx1"/>
                </a:solidFill>
              </a:rPr>
              <a:t>épuisement</a:t>
            </a:r>
          </a:p>
          <a:p>
            <a:pPr algn="just"/>
            <a:r>
              <a:rPr lang="fr-FR" dirty="0" smtClean="0">
                <a:solidFill>
                  <a:schemeClr val="tx1"/>
                </a:solidFill>
              </a:rPr>
              <a:t>On </a:t>
            </a:r>
            <a:r>
              <a:rPr lang="fr-FR" dirty="0">
                <a:solidFill>
                  <a:schemeClr val="tx1"/>
                </a:solidFill>
              </a:rPr>
              <a:t>a vu que l’instruction </a:t>
            </a:r>
            <a:r>
              <a:rPr lang="fr-FR" b="1" i="1" dirty="0">
                <a:solidFill>
                  <a:schemeClr val="accent6"/>
                </a:solidFill>
              </a:rPr>
              <a:t>for</a:t>
            </a:r>
            <a:r>
              <a:rPr lang="fr-FR" dirty="0">
                <a:solidFill>
                  <a:schemeClr val="tx1"/>
                </a:solidFill>
              </a:rPr>
              <a:t> est un </a:t>
            </a:r>
            <a:r>
              <a:rPr lang="fr-FR" dirty="0" smtClean="0">
                <a:solidFill>
                  <a:schemeClr val="tx1"/>
                </a:solidFill>
              </a:rPr>
              <a:t>itérateur</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list()</a:t>
            </a:r>
            <a:r>
              <a:rPr lang="fr-FR" dirty="0">
                <a:solidFill>
                  <a:schemeClr val="tx1"/>
                </a:solidFill>
              </a:rPr>
              <a:t> en est un autre, qui créé des listes à partir </a:t>
            </a:r>
            <a:r>
              <a:rPr lang="fr-FR" dirty="0" smtClean="0">
                <a:solidFill>
                  <a:schemeClr val="tx1"/>
                </a:solidFill>
              </a:rPr>
              <a:t>d’itérables</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746017" y="5477869"/>
            <a:ext cx="2381250" cy="7048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89" y="5458819"/>
            <a:ext cx="230505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672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485030" y="1701579"/>
            <a:ext cx="5701085" cy="4937760"/>
          </a:xfrm>
        </p:spPr>
        <p:txBody>
          <a:bodyPr anchor="ctr" anchorCtr="0">
            <a:noAutofit/>
          </a:bodyPr>
          <a:lstStyle/>
          <a:p>
            <a:pPr algn="just"/>
            <a:r>
              <a:rPr lang="fr-FR" dirty="0">
                <a:solidFill>
                  <a:schemeClr val="tx1"/>
                </a:solidFill>
              </a:rPr>
              <a:t>L’instruction break, comme en C, interrompt la boucle for ou while la plus </a:t>
            </a:r>
            <a:r>
              <a:rPr lang="fr-FR" dirty="0" smtClean="0">
                <a:solidFill>
                  <a:schemeClr val="tx1"/>
                </a:solidFill>
              </a:rPr>
              <a:t>profonde</a:t>
            </a:r>
            <a:endParaRPr lang="fr-FR" dirty="0">
              <a:solidFill>
                <a:schemeClr val="tx1"/>
              </a:solidFill>
            </a:endParaRPr>
          </a:p>
          <a:p>
            <a:pPr algn="just"/>
            <a:r>
              <a:rPr lang="fr-FR" dirty="0">
                <a:solidFill>
                  <a:schemeClr val="tx1"/>
                </a:solidFill>
              </a:rPr>
              <a:t>Les boucles peuvent également disposer d’une instruction else ; celle-ci est exécutée lorsqu’une boucle se termine alors que tous ses éléments ont été traités (dans le cas d’un for) ou que la condition devient fausse (dans le cas d’un while), mais pas lorsque la boucle est interrompue par une instruction </a:t>
            </a:r>
            <a:r>
              <a:rPr lang="fr-FR" dirty="0" smtClean="0">
                <a:solidFill>
                  <a:schemeClr val="tx1"/>
                </a:solidFill>
              </a:rPr>
              <a:t>break</a:t>
            </a:r>
          </a:p>
          <a:p>
            <a:pPr algn="just"/>
            <a:r>
              <a:rPr lang="fr-FR" dirty="0" smtClean="0">
                <a:solidFill>
                  <a:schemeClr val="tx1"/>
                </a:solidFill>
              </a:rPr>
              <a:t>L’exemple </a:t>
            </a:r>
            <a:r>
              <a:rPr lang="fr-FR" dirty="0">
                <a:solidFill>
                  <a:schemeClr val="tx1"/>
                </a:solidFill>
              </a:rPr>
              <a:t>suivant, qui effectue une recherche de nombres premiers, en est une démonstration</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6323855" y="2449499"/>
            <a:ext cx="5505450" cy="3771900"/>
          </a:xfrm>
          <a:prstGeom prst="rect">
            <a:avLst/>
          </a:prstGeom>
        </p:spPr>
      </p:pic>
    </p:spTree>
    <p:extLst>
      <p:ext uri="{BB962C8B-B14F-4D97-AF65-F5344CB8AC3E}">
        <p14:creationId xmlns:p14="http://schemas.microsoft.com/office/powerpoint/2010/main" val="1372273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instructions </a:t>
            </a:r>
            <a:r>
              <a:rPr lang="fr-FR" b="1" i="1" dirty="0" smtClean="0">
                <a:solidFill>
                  <a:schemeClr val="accent6"/>
                </a:solidFill>
              </a:rPr>
              <a:t>break, continue</a:t>
            </a:r>
            <a:r>
              <a:rPr lang="fr-FR" dirty="0" smtClean="0">
                <a:solidFill>
                  <a:schemeClr val="tx1"/>
                </a:solidFill>
              </a:rPr>
              <a:t> et les clauses </a:t>
            </a:r>
            <a:r>
              <a:rPr lang="fr-FR" b="1" i="1" dirty="0" smtClean="0">
                <a:solidFill>
                  <a:schemeClr val="accent6"/>
                </a:solidFill>
              </a:rPr>
              <a:t>else</a:t>
            </a:r>
            <a:r>
              <a:rPr lang="fr-FR" dirty="0" smtClean="0">
                <a:solidFill>
                  <a:schemeClr val="tx1"/>
                </a:solidFill>
              </a:rPr>
              <a:t> au sein des boucles</a:t>
            </a:r>
            <a:endParaRPr lang="fr-FR" b="1" i="1" dirty="0">
              <a:solidFill>
                <a:schemeClr val="accent6"/>
              </a:solidFill>
            </a:endParaRPr>
          </a:p>
        </p:txBody>
      </p:sp>
      <p:sp>
        <p:nvSpPr>
          <p:cNvPr id="3" name="Espace réservé du contenu 2"/>
          <p:cNvSpPr>
            <a:spLocks noGrp="1"/>
          </p:cNvSpPr>
          <p:nvPr>
            <p:ph idx="1"/>
          </p:nvPr>
        </p:nvSpPr>
        <p:spPr>
          <a:xfrm>
            <a:off x="1327868" y="1701579"/>
            <a:ext cx="4858247" cy="3713259"/>
          </a:xfrm>
        </p:spPr>
        <p:txBody>
          <a:bodyPr anchor="ctr" anchorCtr="0">
            <a:noAutofit/>
          </a:bodyPr>
          <a:lstStyle/>
          <a:p>
            <a:pPr algn="just"/>
            <a:r>
              <a:rPr lang="fr-FR" dirty="0">
                <a:solidFill>
                  <a:schemeClr val="tx1"/>
                </a:solidFill>
              </a:rPr>
              <a:t>L’instruction continue, également empruntée au C, fait passer la boucle à son itération suivante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6730116" y="2533774"/>
            <a:ext cx="5029200"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1090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6"/>
                </a:solidFill>
              </a:rPr>
              <a:t>pass</a:t>
            </a:r>
            <a:endParaRPr lang="fr-FR" b="1" i="1" dirty="0">
              <a:solidFill>
                <a:schemeClr val="accent6"/>
              </a:solidFill>
            </a:endParaRPr>
          </a:p>
        </p:txBody>
      </p:sp>
      <p:sp>
        <p:nvSpPr>
          <p:cNvPr id="3" name="Espace réservé du contenu 2"/>
          <p:cNvSpPr>
            <a:spLocks noGrp="1"/>
          </p:cNvSpPr>
          <p:nvPr>
            <p:ph idx="1"/>
          </p:nvPr>
        </p:nvSpPr>
        <p:spPr>
          <a:xfrm>
            <a:off x="1327869" y="1701579"/>
            <a:ext cx="6061944" cy="4595853"/>
          </a:xfrm>
        </p:spPr>
        <p:txBody>
          <a:bodyPr anchor="ctr" anchorCtr="0">
            <a:noAutofit/>
          </a:bodyPr>
          <a:lstStyle/>
          <a:p>
            <a:pPr algn="just"/>
            <a:r>
              <a:rPr lang="fr-FR" dirty="0">
                <a:solidFill>
                  <a:schemeClr val="tx1"/>
                </a:solidFill>
              </a:rPr>
              <a:t>L’instruction pass ne fait </a:t>
            </a:r>
            <a:r>
              <a:rPr lang="fr-FR" dirty="0" smtClean="0">
                <a:solidFill>
                  <a:schemeClr val="tx1"/>
                </a:solidFill>
              </a:rPr>
              <a:t>rien</a:t>
            </a:r>
          </a:p>
          <a:p>
            <a:pPr algn="just"/>
            <a:r>
              <a:rPr lang="fr-FR" dirty="0" smtClean="0">
                <a:solidFill>
                  <a:schemeClr val="tx1"/>
                </a:solidFill>
              </a:rPr>
              <a:t>Elle </a:t>
            </a:r>
            <a:r>
              <a:rPr lang="fr-FR" dirty="0">
                <a:solidFill>
                  <a:schemeClr val="tx1"/>
                </a:solidFill>
              </a:rPr>
              <a:t>peut être utilisée lorsqu’une instruction est nécessaire pour fournir une syntaxe correcte, mais qu’aucune action ne doit être </a:t>
            </a:r>
            <a:r>
              <a:rPr lang="fr-FR" dirty="0" smtClean="0">
                <a:solidFill>
                  <a:schemeClr val="tx1"/>
                </a:solidFill>
              </a:rPr>
              <a:t>effectuée</a:t>
            </a:r>
          </a:p>
          <a:p>
            <a:pPr algn="just"/>
            <a:r>
              <a:rPr lang="fr-FR" dirty="0" smtClean="0">
                <a:solidFill>
                  <a:schemeClr val="tx1"/>
                </a:solidFill>
              </a:rPr>
              <a:t>L'exemple suivant est une boucle infinie que l'on interrompra par Ctrl+c</a:t>
            </a:r>
          </a:p>
          <a:p>
            <a:pPr algn="just"/>
            <a:r>
              <a:rPr lang="fr-FR" dirty="0">
                <a:solidFill>
                  <a:schemeClr val="tx1"/>
                </a:solidFill>
              </a:rPr>
              <a:t>Un autre cas d’utilisation du pass est de réserver un espace en phase de développement pour une fonction ou un traitement conditionnel, vous permettant ainsi de construire votre code à un niveau plus </a:t>
            </a:r>
            <a:r>
              <a:rPr lang="fr-FR" dirty="0" smtClean="0">
                <a:solidFill>
                  <a:schemeClr val="tx1"/>
                </a:solidFill>
              </a:rPr>
              <a:t>abstrait</a:t>
            </a:r>
          </a:p>
          <a:p>
            <a:pPr algn="just"/>
            <a:r>
              <a:rPr lang="fr-FR" dirty="0" smtClean="0">
                <a:solidFill>
                  <a:schemeClr val="tx1"/>
                </a:solidFill>
              </a:rPr>
              <a:t>L’instruction </a:t>
            </a:r>
            <a:r>
              <a:rPr lang="fr-FR" dirty="0">
                <a:solidFill>
                  <a:schemeClr val="tx1"/>
                </a:solidFill>
              </a:rPr>
              <a:t>pass est alors ignorée silencieusement</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7839696" y="2537709"/>
            <a:ext cx="4114800" cy="15811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39696" y="4317972"/>
            <a:ext cx="3686175" cy="1152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85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Pytho</a:t>
            </a:r>
            <a:r>
              <a:rPr lang="fr-FR" dirty="0"/>
              <a:t>n</a:t>
            </a:r>
            <a:r>
              <a:rPr lang="fr-FR" dirty="0" smtClean="0"/>
              <a:t> ? Comme le reptile ?</a:t>
            </a:r>
            <a:endParaRPr lang="fr-FR" dirty="0"/>
          </a:p>
        </p:txBody>
      </p:sp>
      <p:sp>
        <p:nvSpPr>
          <p:cNvPr id="3" name="Espace réservé du contenu 2"/>
          <p:cNvSpPr>
            <a:spLocks noGrp="1"/>
          </p:cNvSpPr>
          <p:nvPr>
            <p:ph idx="1"/>
          </p:nvPr>
        </p:nvSpPr>
        <p:spPr/>
        <p:txBody>
          <a:bodyPr anchor="ctr">
            <a:normAutofit/>
          </a:bodyPr>
          <a:lstStyle/>
          <a:p>
            <a:pPr algn="just"/>
            <a:r>
              <a:rPr lang="fr-FR" dirty="0"/>
              <a:t>L’interpréteur Python et sa vaste bibliothèque standard sont disponibles librement, sous forme de sources ou de binaires, pour toutes les plateformes majeures, depuis le site Internet </a:t>
            </a:r>
            <a:r>
              <a:rPr lang="fr-FR" dirty="0">
                <a:hlinkClick r:id="rId3"/>
              </a:rPr>
              <a:t>http://www.python.org/</a:t>
            </a:r>
            <a:r>
              <a:rPr lang="fr-FR" dirty="0"/>
              <a:t> et peuvent être librement </a:t>
            </a:r>
            <a:r>
              <a:rPr lang="fr-FR" dirty="0" smtClean="0"/>
              <a:t>redistribués.</a:t>
            </a:r>
          </a:p>
          <a:p>
            <a:pPr algn="just"/>
            <a:r>
              <a:rPr lang="fr-FR" dirty="0" smtClean="0"/>
              <a:t>Le </a:t>
            </a:r>
            <a:r>
              <a:rPr lang="fr-FR" dirty="0"/>
              <a:t>même site distribue et contient des liens vers des modules, des programmes et des outils tiers ainsi que vers de la documentation supplémentaire</a:t>
            </a:r>
            <a:r>
              <a:rPr lang="fr-FR" dirty="0" smtClean="0"/>
              <a:t>.</a:t>
            </a:r>
          </a:p>
          <a:p>
            <a:pPr algn="just"/>
            <a:r>
              <a:rPr lang="fr-FR" dirty="0"/>
              <a:t>L’interpréteur Python peut être facilement étendu par de nouvelles fonctions et types de données implémentés en C ou C++ (ou tout autre langage appelable depuis le C</a:t>
            </a:r>
            <a:r>
              <a:rPr lang="fr-FR" dirty="0" smtClean="0"/>
              <a:t>).</a:t>
            </a:r>
          </a:p>
          <a:p>
            <a:pPr algn="just"/>
            <a:r>
              <a:rPr lang="fr-FR" dirty="0" smtClean="0"/>
              <a:t>Python </a:t>
            </a:r>
            <a:r>
              <a:rPr lang="fr-FR" dirty="0"/>
              <a:t>est également adapté comme langage d’extension pour personnaliser des applications.</a:t>
            </a:r>
          </a:p>
        </p:txBody>
      </p:sp>
    </p:spTree>
    <p:extLst>
      <p:ext uri="{BB962C8B-B14F-4D97-AF65-F5344CB8AC3E}">
        <p14:creationId xmlns:p14="http://schemas.microsoft.com/office/powerpoint/2010/main" val="1554236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a:t>
            </a:r>
            <a:endParaRPr lang="fr-FR" dirty="0"/>
          </a:p>
        </p:txBody>
      </p:sp>
      <p:sp>
        <p:nvSpPr>
          <p:cNvPr id="3" name="Espace réservé du contenu 2"/>
          <p:cNvSpPr>
            <a:spLocks noGrp="1"/>
          </p:cNvSpPr>
          <p:nvPr>
            <p:ph idx="1"/>
          </p:nvPr>
        </p:nvSpPr>
        <p:spPr>
          <a:xfrm>
            <a:off x="879682" y="1590259"/>
            <a:ext cx="4837306" cy="5160397"/>
          </a:xfrm>
        </p:spPr>
        <p:txBody>
          <a:bodyPr anchor="t" anchorCtr="0">
            <a:normAutofit/>
          </a:bodyPr>
          <a:lstStyle/>
          <a:p>
            <a:r>
              <a:rPr lang="fr-FR" sz="1600" dirty="0"/>
              <a:t>Le beau est préférable au laid</a:t>
            </a:r>
            <a:r>
              <a:rPr lang="fr-FR" sz="1600" dirty="0" smtClean="0"/>
              <a:t>.</a:t>
            </a:r>
            <a:endParaRPr lang="fr-FR" sz="1600" dirty="0"/>
          </a:p>
          <a:p>
            <a:r>
              <a:rPr lang="fr-FR" sz="1600" dirty="0"/>
              <a:t>L'explicite est préférable à l'implicite</a:t>
            </a:r>
            <a:r>
              <a:rPr lang="fr-FR" sz="1600" dirty="0" smtClean="0"/>
              <a:t>.</a:t>
            </a:r>
            <a:endParaRPr lang="fr-FR" sz="1600" dirty="0"/>
          </a:p>
          <a:p>
            <a:r>
              <a:rPr lang="fr-FR" sz="1600" dirty="0"/>
              <a:t>Le simple est préférable au complexe</a:t>
            </a:r>
            <a:r>
              <a:rPr lang="fr-FR" sz="1600" dirty="0" smtClean="0"/>
              <a:t>.</a:t>
            </a:r>
            <a:endParaRPr lang="fr-FR" sz="1600" dirty="0"/>
          </a:p>
          <a:p>
            <a:r>
              <a:rPr lang="fr-FR" sz="1600" dirty="0"/>
              <a:t>Le complexe est préférable au compliqué</a:t>
            </a:r>
            <a:r>
              <a:rPr lang="fr-FR" sz="1600" dirty="0" smtClean="0"/>
              <a:t>.</a:t>
            </a:r>
            <a:endParaRPr lang="fr-FR" sz="1600" dirty="0"/>
          </a:p>
          <a:p>
            <a:r>
              <a:rPr lang="fr-FR" sz="1600" dirty="0"/>
              <a:t>L'horizontal est préférable à l'imbriqué</a:t>
            </a:r>
            <a:r>
              <a:rPr lang="fr-FR" sz="1600" dirty="0" smtClean="0"/>
              <a:t>.</a:t>
            </a:r>
            <a:endParaRPr lang="fr-FR" sz="1600" dirty="0"/>
          </a:p>
          <a:p>
            <a:r>
              <a:rPr lang="fr-FR" sz="1600" dirty="0"/>
              <a:t>L'aéré est préférable au dense</a:t>
            </a:r>
            <a:r>
              <a:rPr lang="fr-FR" sz="1600" dirty="0" smtClean="0"/>
              <a:t>.</a:t>
            </a:r>
            <a:endParaRPr lang="fr-FR" sz="1600" dirty="0"/>
          </a:p>
          <a:p>
            <a:r>
              <a:rPr lang="fr-FR" sz="1600" dirty="0"/>
              <a:t>La lisibilité compte</a:t>
            </a:r>
            <a:r>
              <a:rPr lang="fr-FR" sz="1600" dirty="0" smtClean="0"/>
              <a:t>. Les </a:t>
            </a:r>
            <a:r>
              <a:rPr lang="fr-FR" sz="1600" dirty="0"/>
              <a:t>cas spéciaux ne le sont pas assez pour transgresser les règles. </a:t>
            </a:r>
            <a:endParaRPr lang="fr-FR" sz="1600" dirty="0" smtClean="0"/>
          </a:p>
          <a:p>
            <a:r>
              <a:rPr lang="fr-FR" sz="1600" dirty="0" smtClean="0"/>
              <a:t>Sauf </a:t>
            </a:r>
            <a:r>
              <a:rPr lang="fr-FR" sz="1600" dirty="0"/>
              <a:t>si le cas pratique bat le cas théorique</a:t>
            </a:r>
            <a:r>
              <a:rPr lang="fr-FR" sz="1600" dirty="0" smtClean="0"/>
              <a:t>.</a:t>
            </a:r>
            <a:endParaRPr lang="fr-FR" sz="1600" dirty="0"/>
          </a:p>
          <a:p>
            <a:r>
              <a:rPr lang="fr-FR" sz="1600" dirty="0"/>
              <a:t>Les erreurs ne devraient jamais arriver silencieusement</a:t>
            </a:r>
            <a:r>
              <a:rPr lang="fr-FR" sz="1600" dirty="0" smtClean="0"/>
              <a:t>.</a:t>
            </a:r>
          </a:p>
          <a:p>
            <a:r>
              <a:rPr lang="fr-FR" sz="1600" dirty="0"/>
              <a:t>Sauf si on les a explicitement rendues silencieuses</a:t>
            </a:r>
            <a:r>
              <a:rPr lang="fr-FR" sz="1600" dirty="0" smtClean="0"/>
              <a:t>.</a:t>
            </a:r>
            <a:endParaRPr lang="fr-FR" sz="1600" dirty="0"/>
          </a:p>
        </p:txBody>
      </p:sp>
      <p:sp>
        <p:nvSpPr>
          <p:cNvPr id="4" name="Espace réservé du contenu 2"/>
          <p:cNvSpPr txBox="1">
            <a:spLocks/>
          </p:cNvSpPr>
          <p:nvPr/>
        </p:nvSpPr>
        <p:spPr>
          <a:xfrm>
            <a:off x="6305383" y="1590260"/>
            <a:ext cx="5581817" cy="5160397"/>
          </a:xfrm>
          <a:prstGeom prst="rect">
            <a:avLst/>
          </a:prstGeom>
        </p:spPr>
        <p:txBody>
          <a:bodyPr vert="horz" lIns="91440" tIns="45720" rIns="91440" bIns="45720" rtlCol="0" anchor="t" anchorCtr="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smtClean="0"/>
              <a:t>En cas de doute, ne tentez pas de deviner. </a:t>
            </a:r>
          </a:p>
          <a:p>
            <a:r>
              <a:rPr lang="fr-FR" sz="1600" dirty="0" smtClean="0"/>
              <a:t>Il devrait y avoir une, et de préférence une seule, manière évidente de le faire.</a:t>
            </a:r>
          </a:p>
          <a:p>
            <a:r>
              <a:rPr lang="fr-FR" sz="1600" dirty="0" smtClean="0"/>
              <a:t>Même si cette manière peut ne pas sembler évidente au premier abord sauf si vous êtes néerlandais.</a:t>
            </a:r>
          </a:p>
          <a:p>
            <a:r>
              <a:rPr lang="fr-FR" sz="1600" dirty="0" smtClean="0"/>
              <a:t>Ce qui est fait maintenant est préférable à ce qui ne sera jamais fait.</a:t>
            </a:r>
          </a:p>
          <a:p>
            <a:r>
              <a:rPr lang="fr-FR" sz="1600" dirty="0" smtClean="0"/>
              <a:t>Même si jamais est souvent mieux que tout de suite.</a:t>
            </a:r>
          </a:p>
          <a:p>
            <a:r>
              <a:rPr lang="fr-FR" sz="1600" dirty="0" smtClean="0"/>
              <a:t>Si l'implémentation est difficile à expliquer, c'est que c'est une mauvaise idée.</a:t>
            </a:r>
          </a:p>
          <a:p>
            <a:r>
              <a:rPr lang="fr-FR" sz="1600" dirty="0" smtClean="0"/>
              <a:t>Si l'implémentation est facile à expliquer, c'est que c'est peut-être une bonne idée.</a:t>
            </a:r>
          </a:p>
          <a:p>
            <a:r>
              <a:rPr lang="fr-FR" sz="1600" dirty="0" smtClean="0"/>
              <a:t>Les espaces de noms sont une brillante idée, créons-en plus !</a:t>
            </a:r>
            <a:endParaRPr lang="fr-FR" sz="1600" dirty="0"/>
          </a:p>
        </p:txBody>
      </p:sp>
    </p:spTree>
    <p:extLst>
      <p:ext uri="{BB962C8B-B14F-4D97-AF65-F5344CB8AC3E}">
        <p14:creationId xmlns:p14="http://schemas.microsoft.com/office/powerpoint/2010/main" val="206376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 "Zen" de Python (</a:t>
            </a:r>
            <a:r>
              <a:rPr lang="fr-FR" b="1" i="1" dirty="0" smtClean="0">
                <a:solidFill>
                  <a:schemeClr val="accent6"/>
                </a:solidFill>
              </a:rPr>
              <a:t>import this</a:t>
            </a:r>
            <a:r>
              <a:rPr lang="fr-FR" dirty="0" smtClean="0"/>
              <a:t>)</a:t>
            </a:r>
            <a:endParaRPr lang="fr-FR" dirty="0"/>
          </a:p>
        </p:txBody>
      </p:sp>
      <p:pic>
        <p:nvPicPr>
          <p:cNvPr id="6" name="Image 5"/>
          <p:cNvPicPr>
            <a:picLocks noChangeAspect="1"/>
          </p:cNvPicPr>
          <p:nvPr/>
        </p:nvPicPr>
        <p:blipFill>
          <a:blip r:embed="rId3"/>
          <a:stretch>
            <a:fillRect/>
          </a:stretch>
        </p:blipFill>
        <p:spPr>
          <a:xfrm>
            <a:off x="2770243" y="1794551"/>
            <a:ext cx="6715125" cy="4048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0090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a:t>L’interpréteur Python se trouve en général </a:t>
            </a:r>
            <a:r>
              <a:rPr lang="fr-FR" dirty="0" smtClean="0"/>
              <a:t>dans /usr/local/bin/python3.6 </a:t>
            </a:r>
            <a:r>
              <a:rPr lang="fr-FR" dirty="0"/>
              <a:t>sur </a:t>
            </a:r>
            <a:r>
              <a:rPr lang="fr-FR" dirty="0" smtClean="0"/>
              <a:t>les </a:t>
            </a:r>
            <a:r>
              <a:rPr lang="fr-FR" dirty="0"/>
              <a:t>machines où il est </a:t>
            </a:r>
            <a:r>
              <a:rPr lang="fr-FR" dirty="0" smtClean="0"/>
              <a:t>disponible</a:t>
            </a:r>
          </a:p>
          <a:p>
            <a:pPr algn="just"/>
            <a:r>
              <a:rPr lang="fr-FR" dirty="0" smtClean="0"/>
              <a:t>Ajouter </a:t>
            </a:r>
            <a:r>
              <a:rPr lang="fr-FR" dirty="0"/>
              <a:t>/usr/local/bin au chemin de recherche de votre </a:t>
            </a:r>
            <a:r>
              <a:rPr lang="fr-FR" dirty="0" smtClean="0"/>
              <a:t>Shell </a:t>
            </a:r>
            <a:r>
              <a:rPr lang="fr-FR" dirty="0"/>
              <a:t>Unix rend possible de le lancer en tapant la commande :</a:t>
            </a:r>
          </a:p>
        </p:txBody>
      </p:sp>
      <p:pic>
        <p:nvPicPr>
          <p:cNvPr id="6" name="Image 5"/>
          <p:cNvPicPr>
            <a:picLocks noChangeAspect="1"/>
          </p:cNvPicPr>
          <p:nvPr/>
        </p:nvPicPr>
        <p:blipFill>
          <a:blip r:embed="rId3"/>
          <a:stretch>
            <a:fillRect/>
          </a:stretch>
        </p:blipFill>
        <p:spPr>
          <a:xfrm>
            <a:off x="2589212" y="3826151"/>
            <a:ext cx="6191250" cy="1352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6477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Invoquer l'interpréteur Python</a:t>
            </a:r>
            <a:endParaRPr lang="fr-FR" dirty="0"/>
          </a:p>
        </p:txBody>
      </p:sp>
      <p:sp>
        <p:nvSpPr>
          <p:cNvPr id="3" name="Espace réservé du contenu 2"/>
          <p:cNvSpPr>
            <a:spLocks noGrp="1"/>
          </p:cNvSpPr>
          <p:nvPr>
            <p:ph idx="1"/>
          </p:nvPr>
        </p:nvSpPr>
        <p:spPr/>
        <p:txBody>
          <a:bodyPr anchor="t" anchorCtr="0">
            <a:normAutofit/>
          </a:bodyPr>
          <a:lstStyle/>
          <a:p>
            <a:pPr algn="just"/>
            <a:r>
              <a:rPr lang="fr-FR" dirty="0" smtClean="0"/>
              <a:t>Sur </a:t>
            </a:r>
            <a:r>
              <a:rPr lang="fr-FR" dirty="0"/>
              <a:t>les machines Windows, l’installation Python est habituellement placée dans C:\</a:t>
            </a:r>
            <a:r>
              <a:rPr lang="fr-FR" dirty="0" smtClean="0"/>
              <a:t>Python36, </a:t>
            </a:r>
            <a:r>
              <a:rPr lang="fr-FR" dirty="0"/>
              <a:t>même si vous pouvez changer cela lorsque vous lancez </a:t>
            </a:r>
            <a:r>
              <a:rPr lang="fr-FR" dirty="0" smtClean="0"/>
              <a:t>l’installateur</a:t>
            </a:r>
          </a:p>
          <a:p>
            <a:pPr algn="just"/>
            <a:r>
              <a:rPr lang="fr-FR" dirty="0" smtClean="0"/>
              <a:t>Pour </a:t>
            </a:r>
            <a:r>
              <a:rPr lang="fr-FR" dirty="0"/>
              <a:t>ajouter ce dossier à votre chemin de recherche, vous pouvez taper la commande suivante dans un prompt de commande d’une machine DOS</a:t>
            </a:r>
          </a:p>
        </p:txBody>
      </p:sp>
      <p:pic>
        <p:nvPicPr>
          <p:cNvPr id="4" name="Image 3"/>
          <p:cNvPicPr>
            <a:picLocks noChangeAspect="1"/>
          </p:cNvPicPr>
          <p:nvPr/>
        </p:nvPicPr>
        <p:blipFill>
          <a:blip r:embed="rId3"/>
          <a:stretch>
            <a:fillRect/>
          </a:stretch>
        </p:blipFill>
        <p:spPr>
          <a:xfrm>
            <a:off x="2589212" y="4179653"/>
            <a:ext cx="6524625" cy="1885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177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2462</TotalTime>
  <Words>3730</Words>
  <Application>Microsoft Office PowerPoint</Application>
  <PresentationFormat>Grand écran</PresentationFormat>
  <Paragraphs>310</Paragraphs>
  <Slides>50</Slides>
  <Notes>49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50</vt:i4>
      </vt:variant>
    </vt:vector>
  </HeadingPairs>
  <TitlesOfParts>
    <vt:vector size="55" baseType="lpstr">
      <vt:lpstr>Arial</vt:lpstr>
      <vt:lpstr>Calibri</vt:lpstr>
      <vt:lpstr>Century Gothic</vt:lpstr>
      <vt:lpstr>Wingdings 3</vt:lpstr>
      <vt:lpstr>Brin</vt:lpstr>
      <vt:lpstr>Python</vt:lpstr>
      <vt:lpstr>Python ? Comme le reptile ?</vt:lpstr>
      <vt:lpstr>Python ? Comme le reptile ?</vt:lpstr>
      <vt:lpstr>Python ? Comme le reptile ?</vt:lpstr>
      <vt:lpstr>Python ? Comme le reptile ?</vt:lpstr>
      <vt:lpstr>Le "Zen" de Python</vt:lpstr>
      <vt:lpstr>Le "Zen" de Python (import this)</vt:lpstr>
      <vt:lpstr>Invoquer l'interpréteur Python</vt:lpstr>
      <vt:lpstr>Invoquer l'interpréteur Python</vt:lpstr>
      <vt:lpstr>Invoquer l'interpréteur Python</vt:lpstr>
      <vt:lpstr>Passage d'arguments</vt:lpstr>
      <vt:lpstr>Mode interactif</vt:lpstr>
      <vt:lpstr>Encodage du code source</vt:lpstr>
      <vt:lpstr>Encodage du code source</vt:lpstr>
      <vt:lpstr>Introduction informelle</vt:lpstr>
      <vt:lpstr>Introduction informelle</vt:lpstr>
      <vt:lpstr>Les nombres</vt:lpstr>
      <vt:lpstr>Les nombres</vt:lpstr>
      <vt:lpstr>Les nombres</vt:lpstr>
      <vt:lpstr>Les nombres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chaines de caractères</vt:lpstr>
      <vt:lpstr>Les listes</vt:lpstr>
      <vt:lpstr>Les listes</vt:lpstr>
      <vt:lpstr>Les listes</vt:lpstr>
      <vt:lpstr>Les listes</vt:lpstr>
      <vt:lpstr>Les listes</vt:lpstr>
      <vt:lpstr>Vers la programmation</vt:lpstr>
      <vt:lpstr>Vers la programmation</vt:lpstr>
      <vt:lpstr>Vers la programmation</vt:lpstr>
      <vt:lpstr>Vers la programmation</vt:lpstr>
      <vt:lpstr>Vers la programmation</vt:lpstr>
      <vt:lpstr>L'instruction if</vt:lpstr>
      <vt:lpstr>L'instruction for</vt:lpstr>
      <vt:lpstr>L'instruction for</vt:lpstr>
      <vt:lpstr>La fonction range()</vt:lpstr>
      <vt:lpstr>La fonction range()</vt:lpstr>
      <vt:lpstr>La fonction range()</vt:lpstr>
      <vt:lpstr>La fonction range()</vt:lpstr>
      <vt:lpstr>Les instructions break, continue et les clauses else au sein des boucles</vt:lpstr>
      <vt:lpstr>Les instructions break, continue et les clauses else au sein des boucles</vt:lpstr>
      <vt:lpstr>L'instruction pass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Introduction</dc:title>
  <dc:creator>Thierry DECKER</dc:creator>
  <cp:lastModifiedBy>Thierry DECKER</cp:lastModifiedBy>
  <cp:revision>318</cp:revision>
  <dcterms:created xsi:type="dcterms:W3CDTF">2017-12-30T07:04:36Z</dcterms:created>
  <dcterms:modified xsi:type="dcterms:W3CDTF">2018-01-20T17:25:07Z</dcterms:modified>
</cp:coreProperties>
</file>