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69"/>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435" r:id="rId129"/>
    <p:sldId id="436" r:id="rId130"/>
    <p:sldId id="437" r:id="rId131"/>
    <p:sldId id="438" r:id="rId132"/>
    <p:sldId id="439" r:id="rId133"/>
    <p:sldId id="440" r:id="rId134"/>
    <p:sldId id="441" r:id="rId135"/>
    <p:sldId id="443" r:id="rId136"/>
    <p:sldId id="442" r:id="rId137"/>
    <p:sldId id="444" r:id="rId138"/>
    <p:sldId id="445" r:id="rId139"/>
    <p:sldId id="446" r:id="rId140"/>
    <p:sldId id="447" r:id="rId141"/>
    <p:sldId id="448" r:id="rId142"/>
    <p:sldId id="449" r:id="rId143"/>
    <p:sldId id="450" r:id="rId144"/>
    <p:sldId id="451" r:id="rId145"/>
    <p:sldId id="452" r:id="rId146"/>
    <p:sldId id="453" r:id="rId147"/>
    <p:sldId id="454" r:id="rId148"/>
    <p:sldId id="455" r:id="rId149"/>
    <p:sldId id="456" r:id="rId150"/>
    <p:sldId id="459" r:id="rId151"/>
    <p:sldId id="458" r:id="rId152"/>
    <p:sldId id="457" r:id="rId153"/>
    <p:sldId id="460" r:id="rId154"/>
    <p:sldId id="461" r:id="rId155"/>
    <p:sldId id="462" r:id="rId156"/>
    <p:sldId id="463" r:id="rId157"/>
    <p:sldId id="464" r:id="rId158"/>
    <p:sldId id="465" r:id="rId159"/>
    <p:sldId id="466" r:id="rId160"/>
    <p:sldId id="467" r:id="rId161"/>
    <p:sldId id="468" r:id="rId162"/>
    <p:sldId id="469" r:id="rId163"/>
    <p:sldId id="470" r:id="rId164"/>
    <p:sldId id="471" r:id="rId165"/>
    <p:sldId id="472" r:id="rId166"/>
    <p:sldId id="285" r:id="rId167"/>
    <p:sldId id="309" r:id="rId1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03/02/2018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3217255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19335812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130</a:t>
            </a:fld>
            <a:endParaRPr lang="fr-FR" dirty="0"/>
          </a:p>
        </p:txBody>
      </p:sp>
    </p:spTree>
    <p:extLst>
      <p:ext uri="{BB962C8B-B14F-4D97-AF65-F5344CB8AC3E}">
        <p14:creationId xmlns:p14="http://schemas.microsoft.com/office/powerpoint/2010/main" val="2012804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131</a:t>
            </a:fld>
            <a:endParaRPr lang="fr-FR" dirty="0"/>
          </a:p>
        </p:txBody>
      </p:sp>
    </p:spTree>
    <p:extLst>
      <p:ext uri="{BB962C8B-B14F-4D97-AF65-F5344CB8AC3E}">
        <p14:creationId xmlns:p14="http://schemas.microsoft.com/office/powerpoint/2010/main" val="287320275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132</a:t>
            </a:fld>
            <a:endParaRPr lang="fr-FR" dirty="0"/>
          </a:p>
        </p:txBody>
      </p:sp>
    </p:spTree>
    <p:extLst>
      <p:ext uri="{BB962C8B-B14F-4D97-AF65-F5344CB8AC3E}">
        <p14:creationId xmlns:p14="http://schemas.microsoft.com/office/powerpoint/2010/main" val="37362937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133</a:t>
            </a:fld>
            <a:endParaRPr lang="fr-FR" dirty="0"/>
          </a:p>
        </p:txBody>
      </p:sp>
    </p:spTree>
    <p:extLst>
      <p:ext uri="{BB962C8B-B14F-4D97-AF65-F5344CB8AC3E}">
        <p14:creationId xmlns:p14="http://schemas.microsoft.com/office/powerpoint/2010/main" val="66289171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134</a:t>
            </a:fld>
            <a:endParaRPr lang="fr-FR" dirty="0"/>
          </a:p>
        </p:txBody>
      </p:sp>
    </p:spTree>
    <p:extLst>
      <p:ext uri="{BB962C8B-B14F-4D97-AF65-F5344CB8AC3E}">
        <p14:creationId xmlns:p14="http://schemas.microsoft.com/office/powerpoint/2010/main" val="36063884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135</a:t>
            </a:fld>
            <a:endParaRPr lang="fr-FR" dirty="0"/>
          </a:p>
        </p:txBody>
      </p:sp>
    </p:spTree>
    <p:extLst>
      <p:ext uri="{BB962C8B-B14F-4D97-AF65-F5344CB8AC3E}">
        <p14:creationId xmlns:p14="http://schemas.microsoft.com/office/powerpoint/2010/main" val="368101787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136</a:t>
            </a:fld>
            <a:endParaRPr lang="fr-FR" dirty="0"/>
          </a:p>
        </p:txBody>
      </p:sp>
    </p:spTree>
    <p:extLst>
      <p:ext uri="{BB962C8B-B14F-4D97-AF65-F5344CB8AC3E}">
        <p14:creationId xmlns:p14="http://schemas.microsoft.com/office/powerpoint/2010/main" val="21092070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137</a:t>
            </a:fld>
            <a:endParaRPr lang="fr-FR" dirty="0"/>
          </a:p>
        </p:txBody>
      </p:sp>
    </p:spTree>
    <p:extLst>
      <p:ext uri="{BB962C8B-B14F-4D97-AF65-F5344CB8AC3E}">
        <p14:creationId xmlns:p14="http://schemas.microsoft.com/office/powerpoint/2010/main" val="34462373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138</a:t>
            </a:fld>
            <a:endParaRPr lang="fr-FR" dirty="0"/>
          </a:p>
        </p:txBody>
      </p:sp>
    </p:spTree>
    <p:extLst>
      <p:ext uri="{BB962C8B-B14F-4D97-AF65-F5344CB8AC3E}">
        <p14:creationId xmlns:p14="http://schemas.microsoft.com/office/powerpoint/2010/main" val="86389470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139</a:t>
            </a:fld>
            <a:endParaRPr lang="fr-FR" dirty="0"/>
          </a:p>
        </p:txBody>
      </p:sp>
    </p:spTree>
    <p:extLst>
      <p:ext uri="{BB962C8B-B14F-4D97-AF65-F5344CB8AC3E}">
        <p14:creationId xmlns:p14="http://schemas.microsoft.com/office/powerpoint/2010/main" val="1761393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140</a:t>
            </a:fld>
            <a:endParaRPr lang="fr-FR" dirty="0"/>
          </a:p>
        </p:txBody>
      </p:sp>
    </p:spTree>
    <p:extLst>
      <p:ext uri="{BB962C8B-B14F-4D97-AF65-F5344CB8AC3E}">
        <p14:creationId xmlns:p14="http://schemas.microsoft.com/office/powerpoint/2010/main" val="39401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141</a:t>
            </a:fld>
            <a:endParaRPr lang="fr-FR" dirty="0"/>
          </a:p>
        </p:txBody>
      </p:sp>
    </p:spTree>
    <p:extLst>
      <p:ext uri="{BB962C8B-B14F-4D97-AF65-F5344CB8AC3E}">
        <p14:creationId xmlns:p14="http://schemas.microsoft.com/office/powerpoint/2010/main" val="203943405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142</a:t>
            </a:fld>
            <a:endParaRPr lang="fr-FR" dirty="0"/>
          </a:p>
        </p:txBody>
      </p:sp>
    </p:spTree>
    <p:extLst>
      <p:ext uri="{BB962C8B-B14F-4D97-AF65-F5344CB8AC3E}">
        <p14:creationId xmlns:p14="http://schemas.microsoft.com/office/powerpoint/2010/main" val="215547027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143</a:t>
            </a:fld>
            <a:endParaRPr lang="fr-FR" dirty="0"/>
          </a:p>
        </p:txBody>
      </p:sp>
    </p:spTree>
    <p:extLst>
      <p:ext uri="{BB962C8B-B14F-4D97-AF65-F5344CB8AC3E}">
        <p14:creationId xmlns:p14="http://schemas.microsoft.com/office/powerpoint/2010/main" val="133372763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144</a:t>
            </a:fld>
            <a:endParaRPr lang="fr-FR" dirty="0"/>
          </a:p>
        </p:txBody>
      </p:sp>
    </p:spTree>
    <p:extLst>
      <p:ext uri="{BB962C8B-B14F-4D97-AF65-F5344CB8AC3E}">
        <p14:creationId xmlns:p14="http://schemas.microsoft.com/office/powerpoint/2010/main" val="2673762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145</a:t>
            </a:fld>
            <a:endParaRPr lang="fr-FR" dirty="0"/>
          </a:p>
        </p:txBody>
      </p:sp>
    </p:spTree>
    <p:extLst>
      <p:ext uri="{BB962C8B-B14F-4D97-AF65-F5344CB8AC3E}">
        <p14:creationId xmlns:p14="http://schemas.microsoft.com/office/powerpoint/2010/main" val="43617344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146</a:t>
            </a:fld>
            <a:endParaRPr lang="fr-FR" dirty="0"/>
          </a:p>
        </p:txBody>
      </p:sp>
    </p:spTree>
    <p:extLst>
      <p:ext uri="{BB962C8B-B14F-4D97-AF65-F5344CB8AC3E}">
        <p14:creationId xmlns:p14="http://schemas.microsoft.com/office/powerpoint/2010/main" val="423130082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147</a:t>
            </a:fld>
            <a:endParaRPr lang="fr-FR" dirty="0"/>
          </a:p>
        </p:txBody>
      </p:sp>
    </p:spTree>
    <p:extLst>
      <p:ext uri="{BB962C8B-B14F-4D97-AF65-F5344CB8AC3E}">
        <p14:creationId xmlns:p14="http://schemas.microsoft.com/office/powerpoint/2010/main" val="359880417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148</a:t>
            </a:fld>
            <a:endParaRPr lang="fr-FR" dirty="0"/>
          </a:p>
        </p:txBody>
      </p:sp>
    </p:spTree>
    <p:extLst>
      <p:ext uri="{BB962C8B-B14F-4D97-AF65-F5344CB8AC3E}">
        <p14:creationId xmlns:p14="http://schemas.microsoft.com/office/powerpoint/2010/main" val="36107918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149</a:t>
            </a:fld>
            <a:endParaRPr lang="fr-FR" dirty="0"/>
          </a:p>
        </p:txBody>
      </p:sp>
    </p:spTree>
    <p:extLst>
      <p:ext uri="{BB962C8B-B14F-4D97-AF65-F5344CB8AC3E}">
        <p14:creationId xmlns:p14="http://schemas.microsoft.com/office/powerpoint/2010/main" val="405029253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150</a:t>
            </a:fld>
            <a:endParaRPr lang="fr-FR" dirty="0"/>
          </a:p>
        </p:txBody>
      </p:sp>
    </p:spTree>
    <p:extLst>
      <p:ext uri="{BB962C8B-B14F-4D97-AF65-F5344CB8AC3E}">
        <p14:creationId xmlns:p14="http://schemas.microsoft.com/office/powerpoint/2010/main" val="3997611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151</a:t>
            </a:fld>
            <a:endParaRPr lang="fr-FR" dirty="0"/>
          </a:p>
        </p:txBody>
      </p:sp>
    </p:spTree>
    <p:extLst>
      <p:ext uri="{BB962C8B-B14F-4D97-AF65-F5344CB8AC3E}">
        <p14:creationId xmlns:p14="http://schemas.microsoft.com/office/powerpoint/2010/main" val="92217098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152</a:t>
            </a:fld>
            <a:endParaRPr lang="fr-FR" dirty="0"/>
          </a:p>
        </p:txBody>
      </p:sp>
    </p:spTree>
    <p:extLst>
      <p:ext uri="{BB962C8B-B14F-4D97-AF65-F5344CB8AC3E}">
        <p14:creationId xmlns:p14="http://schemas.microsoft.com/office/powerpoint/2010/main" val="26810289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153</a:t>
            </a:fld>
            <a:endParaRPr lang="fr-FR" dirty="0"/>
          </a:p>
        </p:txBody>
      </p:sp>
    </p:spTree>
    <p:extLst>
      <p:ext uri="{BB962C8B-B14F-4D97-AF65-F5344CB8AC3E}">
        <p14:creationId xmlns:p14="http://schemas.microsoft.com/office/powerpoint/2010/main" val="41032053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154</a:t>
            </a:fld>
            <a:endParaRPr lang="fr-FR" dirty="0"/>
          </a:p>
        </p:txBody>
      </p:sp>
    </p:spTree>
    <p:extLst>
      <p:ext uri="{BB962C8B-B14F-4D97-AF65-F5344CB8AC3E}">
        <p14:creationId xmlns:p14="http://schemas.microsoft.com/office/powerpoint/2010/main" val="178526311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155</a:t>
            </a:fld>
            <a:endParaRPr lang="fr-FR" dirty="0"/>
          </a:p>
        </p:txBody>
      </p:sp>
    </p:spTree>
    <p:extLst>
      <p:ext uri="{BB962C8B-B14F-4D97-AF65-F5344CB8AC3E}">
        <p14:creationId xmlns:p14="http://schemas.microsoft.com/office/powerpoint/2010/main" val="315851054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156</a:t>
            </a:fld>
            <a:endParaRPr lang="fr-FR" dirty="0"/>
          </a:p>
        </p:txBody>
      </p:sp>
    </p:spTree>
    <p:extLst>
      <p:ext uri="{BB962C8B-B14F-4D97-AF65-F5344CB8AC3E}">
        <p14:creationId xmlns:p14="http://schemas.microsoft.com/office/powerpoint/2010/main" val="37159664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157</a:t>
            </a:fld>
            <a:endParaRPr lang="fr-FR" dirty="0"/>
          </a:p>
        </p:txBody>
      </p:sp>
    </p:spTree>
    <p:extLst>
      <p:ext uri="{BB962C8B-B14F-4D97-AF65-F5344CB8AC3E}">
        <p14:creationId xmlns:p14="http://schemas.microsoft.com/office/powerpoint/2010/main" val="113863364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158</a:t>
            </a:fld>
            <a:endParaRPr lang="fr-FR" dirty="0"/>
          </a:p>
        </p:txBody>
      </p:sp>
    </p:spTree>
    <p:extLst>
      <p:ext uri="{BB962C8B-B14F-4D97-AF65-F5344CB8AC3E}">
        <p14:creationId xmlns:p14="http://schemas.microsoft.com/office/powerpoint/2010/main" val="8759765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159</a:t>
            </a:fld>
            <a:endParaRPr lang="fr-FR" dirty="0"/>
          </a:p>
        </p:txBody>
      </p:sp>
    </p:spTree>
    <p:extLst>
      <p:ext uri="{BB962C8B-B14F-4D97-AF65-F5344CB8AC3E}">
        <p14:creationId xmlns:p14="http://schemas.microsoft.com/office/powerpoint/2010/main" val="385648335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160</a:t>
            </a:fld>
            <a:endParaRPr lang="fr-FR" dirty="0"/>
          </a:p>
        </p:txBody>
      </p:sp>
    </p:spTree>
    <p:extLst>
      <p:ext uri="{BB962C8B-B14F-4D97-AF65-F5344CB8AC3E}">
        <p14:creationId xmlns:p14="http://schemas.microsoft.com/office/powerpoint/2010/main" val="7613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161</a:t>
            </a:fld>
            <a:endParaRPr lang="fr-FR" dirty="0"/>
          </a:p>
        </p:txBody>
      </p:sp>
    </p:spTree>
    <p:extLst>
      <p:ext uri="{BB962C8B-B14F-4D97-AF65-F5344CB8AC3E}">
        <p14:creationId xmlns:p14="http://schemas.microsoft.com/office/powerpoint/2010/main" val="312966093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162</a:t>
            </a:fld>
            <a:endParaRPr lang="fr-FR" dirty="0"/>
          </a:p>
        </p:txBody>
      </p:sp>
    </p:spTree>
    <p:extLst>
      <p:ext uri="{BB962C8B-B14F-4D97-AF65-F5344CB8AC3E}">
        <p14:creationId xmlns:p14="http://schemas.microsoft.com/office/powerpoint/2010/main" val="39955764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163</a:t>
            </a:fld>
            <a:endParaRPr lang="fr-FR" dirty="0"/>
          </a:p>
        </p:txBody>
      </p:sp>
    </p:spTree>
    <p:extLst>
      <p:ext uri="{BB962C8B-B14F-4D97-AF65-F5344CB8AC3E}">
        <p14:creationId xmlns:p14="http://schemas.microsoft.com/office/powerpoint/2010/main" val="322687789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164</a:t>
            </a:fld>
            <a:endParaRPr lang="fr-FR" dirty="0"/>
          </a:p>
        </p:txBody>
      </p:sp>
    </p:spTree>
    <p:extLst>
      <p:ext uri="{BB962C8B-B14F-4D97-AF65-F5344CB8AC3E}">
        <p14:creationId xmlns:p14="http://schemas.microsoft.com/office/powerpoint/2010/main" val="326179340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165</a:t>
            </a:fld>
            <a:endParaRPr lang="fr-FR" dirty="0"/>
          </a:p>
        </p:txBody>
      </p:sp>
    </p:spTree>
    <p:extLst>
      <p:ext uri="{BB962C8B-B14F-4D97-AF65-F5344CB8AC3E}">
        <p14:creationId xmlns:p14="http://schemas.microsoft.com/office/powerpoint/2010/main" val="21113045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166</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167</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févr.-18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7.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5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66.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Concurrence</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examiné les threads, et comment nous pouvons travailler avec et créer ces threads en utilisant divers </a:t>
            </a:r>
            <a:r>
              <a:rPr lang="fr-FR" dirty="0" smtClean="0">
                <a:solidFill>
                  <a:schemeClr val="tx1"/>
                </a:solidFill>
              </a:rPr>
              <a:t>mécanismes, </a:t>
            </a:r>
            <a:r>
              <a:rPr lang="fr-FR" dirty="0">
                <a:solidFill>
                  <a:schemeClr val="tx1"/>
                </a:solidFill>
              </a:rPr>
              <a:t>il est temps d'examiner certaines des primitives de synchronisation de base que nous pouvons utiliser dans </a:t>
            </a:r>
            <a:r>
              <a:rPr lang="fr-FR" dirty="0" smtClean="0">
                <a:solidFill>
                  <a:schemeClr val="tx1"/>
                </a:solidFill>
              </a:rPr>
              <a:t>nos applications multithreads</a:t>
            </a:r>
          </a:p>
          <a:p>
            <a:r>
              <a:rPr lang="fr-FR" dirty="0">
                <a:solidFill>
                  <a:schemeClr val="tx1"/>
                </a:solidFill>
              </a:rPr>
              <a:t>Il ne suffit pas simplement d'ajouter plusieurs threads à votre application afin d'améliorer les </a:t>
            </a:r>
            <a:r>
              <a:rPr lang="fr-FR" dirty="0" smtClean="0">
                <a:solidFill>
                  <a:schemeClr val="tx1"/>
                </a:solidFill>
              </a:rPr>
              <a:t>performances</a:t>
            </a:r>
          </a:p>
          <a:p>
            <a:r>
              <a:rPr lang="fr-FR" dirty="0" smtClean="0">
                <a:solidFill>
                  <a:schemeClr val="tx1"/>
                </a:solidFill>
              </a:rPr>
              <a:t>Vous </a:t>
            </a:r>
            <a:r>
              <a:rPr lang="fr-FR" dirty="0">
                <a:solidFill>
                  <a:schemeClr val="tx1"/>
                </a:solidFill>
              </a:rPr>
              <a:t>devez également prendre en considération les complexités telles que les </a:t>
            </a:r>
            <a:r>
              <a:rPr lang="fr-FR" dirty="0" smtClean="0">
                <a:solidFill>
                  <a:schemeClr val="tx1"/>
                </a:solidFill>
              </a:rPr>
              <a:t>situations de compétition, </a:t>
            </a:r>
            <a:r>
              <a:rPr lang="fr-FR" dirty="0">
                <a:solidFill>
                  <a:schemeClr val="tx1"/>
                </a:solidFill>
              </a:rPr>
              <a:t>et vous assurer que votre code est correctement protégé contre </a:t>
            </a:r>
            <a:r>
              <a:rPr lang="fr-FR" dirty="0" smtClean="0">
                <a:solidFill>
                  <a:schemeClr val="tx1"/>
                </a:solidFill>
              </a:rPr>
              <a:t>elles</a:t>
            </a:r>
            <a:endParaRPr lang="en-US" dirty="0">
              <a:solidFill>
                <a:schemeClr val="tx1"/>
              </a:solidFill>
            </a:endParaRPr>
          </a:p>
        </p:txBody>
      </p:sp>
    </p:spTree>
    <p:extLst>
      <p:ext uri="{BB962C8B-B14F-4D97-AF65-F5344CB8AC3E}">
        <p14:creationId xmlns:p14="http://schemas.microsoft.com/office/powerpoint/2010/main" val="33094114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Vous savez donc </a:t>
            </a:r>
            <a:r>
              <a:rPr lang="fr-FR" dirty="0" smtClean="0">
                <a:solidFill>
                  <a:schemeClr val="tx1"/>
                </a:solidFill>
              </a:rPr>
              <a:t>ce que </a:t>
            </a:r>
            <a:r>
              <a:rPr lang="fr-FR" dirty="0">
                <a:solidFill>
                  <a:schemeClr val="tx1"/>
                </a:solidFill>
              </a:rPr>
              <a:t>sont les threads et comment les démarrer et les terminer correctement en Python, et avec un peu de chance, vous commencez à réaliser au moins une partie de la complexité qu'il faut pour implémenter des programmes </a:t>
            </a:r>
            <a:r>
              <a:rPr lang="fr-FR" dirty="0" smtClean="0">
                <a:solidFill>
                  <a:schemeClr val="tx1"/>
                </a:solidFill>
              </a:rPr>
              <a:t>concurrents</a:t>
            </a:r>
          </a:p>
          <a:p>
            <a:r>
              <a:rPr lang="fr-FR" dirty="0" smtClean="0">
                <a:solidFill>
                  <a:schemeClr val="tx1"/>
                </a:solidFill>
              </a:rPr>
              <a:t>Mais </a:t>
            </a:r>
            <a:r>
              <a:rPr lang="fr-FR" dirty="0">
                <a:solidFill>
                  <a:schemeClr val="tx1"/>
                </a:solidFill>
              </a:rPr>
              <a:t>comment nous assurer </a:t>
            </a:r>
            <a:r>
              <a:rPr lang="fr-FR" dirty="0" smtClean="0">
                <a:solidFill>
                  <a:schemeClr val="tx1"/>
                </a:solidFill>
              </a:rPr>
              <a:t>de mettre </a:t>
            </a:r>
            <a:r>
              <a:rPr lang="fr-FR" dirty="0">
                <a:solidFill>
                  <a:schemeClr val="tx1"/>
                </a:solidFill>
              </a:rPr>
              <a:t>en œuvre le multithreading de manière sûre sans compromettre le déroulement de notre </a:t>
            </a:r>
            <a:r>
              <a:rPr lang="fr-FR" dirty="0" smtClean="0">
                <a:solidFill>
                  <a:schemeClr val="tx1"/>
                </a:solidFill>
              </a:rPr>
              <a:t>programme ?</a:t>
            </a:r>
          </a:p>
          <a:p>
            <a:r>
              <a:rPr lang="fr-FR" dirty="0" smtClean="0">
                <a:solidFill>
                  <a:schemeClr val="tx1"/>
                </a:solidFill>
              </a:rPr>
              <a:t>Nous allons voir certains </a:t>
            </a:r>
            <a:r>
              <a:rPr lang="fr-FR" dirty="0">
                <a:solidFill>
                  <a:schemeClr val="tx1"/>
                </a:solidFill>
              </a:rPr>
              <a:t>des problèmes fondamentaux qui peuvent affecter les applications multithread si elles ne sont pas </a:t>
            </a:r>
            <a:r>
              <a:rPr lang="fr-FR" dirty="0" smtClean="0">
                <a:solidFill>
                  <a:schemeClr val="tx1"/>
                </a:solidFill>
              </a:rPr>
              <a:t>protégées</a:t>
            </a:r>
            <a:endParaRPr lang="en-US" dirty="0">
              <a:solidFill>
                <a:schemeClr val="tx1"/>
              </a:solidFill>
            </a:endParaRPr>
          </a:p>
        </p:txBody>
      </p:sp>
    </p:spTree>
    <p:extLst>
      <p:ext uri="{BB962C8B-B14F-4D97-AF65-F5344CB8AC3E}">
        <p14:creationId xmlns:p14="http://schemas.microsoft.com/office/powerpoint/2010/main" val="4026073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Synchronisation entre les threads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Avant de couvrir certaines des primitives de synchronisation clés, nous devons d'abord examiner certains des problèmes pouvant survenir lors de l'utilisation des </a:t>
            </a:r>
            <a:r>
              <a:rPr lang="fr-FR" dirty="0" smtClean="0">
                <a:solidFill>
                  <a:schemeClr val="tx1"/>
                </a:solidFill>
              </a:rPr>
              <a:t>primitives</a:t>
            </a:r>
          </a:p>
          <a:p>
            <a:r>
              <a:rPr lang="fr-FR" dirty="0" smtClean="0">
                <a:solidFill>
                  <a:schemeClr val="tx1"/>
                </a:solidFill>
              </a:rPr>
              <a:t>Cela </a:t>
            </a:r>
            <a:r>
              <a:rPr lang="fr-FR" dirty="0">
                <a:solidFill>
                  <a:schemeClr val="tx1"/>
                </a:solidFill>
              </a:rPr>
              <a:t>nous amène directement à l'un des problèmes les plus importants et les plus redoutés auxquels on peut être confronté lors de la conception de systèmes concurrents, c'est-à-dire </a:t>
            </a:r>
            <a:r>
              <a:rPr lang="fr-FR" dirty="0" smtClean="0">
                <a:solidFill>
                  <a:schemeClr val="tx1"/>
                </a:solidFill>
              </a:rPr>
              <a:t>un </a:t>
            </a:r>
            <a:r>
              <a:rPr lang="fr-FR" b="1" i="1" dirty="0" smtClean="0">
                <a:solidFill>
                  <a:srgbClr val="FF0000"/>
                </a:solidFill>
              </a:rPr>
              <a:t>deadlock</a:t>
            </a:r>
          </a:p>
          <a:p>
            <a:r>
              <a:rPr lang="fr-FR" dirty="0" smtClean="0">
                <a:solidFill>
                  <a:schemeClr val="tx1"/>
                </a:solidFill>
              </a:rPr>
              <a:t>L'une </a:t>
            </a:r>
            <a:r>
              <a:rPr lang="fr-FR" dirty="0">
                <a:solidFill>
                  <a:schemeClr val="tx1"/>
                </a:solidFill>
              </a:rPr>
              <a:t>des meilleures façons d'illustrer ce concept </a:t>
            </a:r>
            <a:r>
              <a:rPr lang="fr-FR" dirty="0" smtClean="0">
                <a:solidFill>
                  <a:schemeClr val="tx1"/>
                </a:solidFill>
              </a:rPr>
              <a:t>de deadlock est </a:t>
            </a:r>
            <a:r>
              <a:rPr lang="fr-FR" dirty="0">
                <a:solidFill>
                  <a:schemeClr val="tx1"/>
                </a:solidFill>
              </a:rPr>
              <a:t>de regarder le problème </a:t>
            </a:r>
            <a:r>
              <a:rPr lang="fr-FR" dirty="0" smtClean="0">
                <a:solidFill>
                  <a:schemeClr val="tx1"/>
                </a:solidFill>
              </a:rPr>
              <a:t>du diner des philosophes…</a:t>
            </a:r>
            <a:endParaRPr lang="en-US" dirty="0">
              <a:solidFill>
                <a:schemeClr val="tx1"/>
              </a:solidFill>
            </a:endParaRPr>
          </a:p>
        </p:txBody>
      </p:sp>
    </p:spTree>
    <p:extLst>
      <p:ext uri="{BB962C8B-B14F-4D97-AF65-F5344CB8AC3E}">
        <p14:creationId xmlns:p14="http://schemas.microsoft.com/office/powerpoint/2010/main" val="420270338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241280"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 problème </a:t>
            </a:r>
            <a:r>
              <a:rPr lang="fr-FR" dirty="0" smtClean="0">
                <a:solidFill>
                  <a:schemeClr val="tx1"/>
                </a:solidFill>
              </a:rPr>
              <a:t>du diner des philosophes </a:t>
            </a:r>
            <a:r>
              <a:rPr lang="fr-FR" dirty="0">
                <a:solidFill>
                  <a:schemeClr val="tx1"/>
                </a:solidFill>
              </a:rPr>
              <a:t>est l'une des illustrations les plus célèbres de certains des problèmes que vous pouvez rencontrer lorsque vous travaillez dans des systèmes logiciels </a:t>
            </a:r>
            <a:r>
              <a:rPr lang="fr-FR" dirty="0" smtClean="0">
                <a:solidFill>
                  <a:schemeClr val="tx1"/>
                </a:solidFill>
              </a:rPr>
              <a:t>concurrents</a:t>
            </a:r>
          </a:p>
          <a:p>
            <a:r>
              <a:rPr lang="fr-FR" dirty="0" smtClean="0">
                <a:solidFill>
                  <a:schemeClr val="tx1"/>
                </a:solidFill>
              </a:rPr>
              <a:t>C'était</a:t>
            </a:r>
            <a:r>
              <a:rPr lang="fr-FR" dirty="0">
                <a:solidFill>
                  <a:schemeClr val="tx1"/>
                </a:solidFill>
              </a:rPr>
              <a:t>, à l'origine le fameux Edsger </a:t>
            </a:r>
            <a:r>
              <a:rPr lang="fr-FR" dirty="0" smtClean="0">
                <a:solidFill>
                  <a:schemeClr val="tx1"/>
                </a:solidFill>
              </a:rPr>
              <a:t>Dijkstra qui </a:t>
            </a:r>
            <a:r>
              <a:rPr lang="fr-FR" dirty="0">
                <a:solidFill>
                  <a:schemeClr val="tx1"/>
                </a:solidFill>
              </a:rPr>
              <a:t>a présenté ce problème au </a:t>
            </a:r>
            <a:r>
              <a:rPr lang="fr-FR" dirty="0" smtClean="0">
                <a:solidFill>
                  <a:schemeClr val="tx1"/>
                </a:solidFill>
              </a:rPr>
              <a:t>monde</a:t>
            </a:r>
          </a:p>
          <a:p>
            <a:r>
              <a:rPr lang="fr-FR" dirty="0" smtClean="0">
                <a:solidFill>
                  <a:schemeClr val="tx1"/>
                </a:solidFill>
              </a:rPr>
              <a:t>Ce </a:t>
            </a:r>
            <a:r>
              <a:rPr lang="fr-FR" dirty="0">
                <a:solidFill>
                  <a:schemeClr val="tx1"/>
                </a:solidFill>
              </a:rPr>
              <a:t>fut Tony Hoare, cependant, qui a donné </a:t>
            </a:r>
            <a:r>
              <a:rPr lang="fr-FR" dirty="0" smtClean="0">
                <a:solidFill>
                  <a:schemeClr val="tx1"/>
                </a:solidFill>
              </a:rPr>
              <a:t>au problème sa </a:t>
            </a:r>
            <a:r>
              <a:rPr lang="fr-FR" dirty="0">
                <a:solidFill>
                  <a:schemeClr val="tx1"/>
                </a:solidFill>
              </a:rPr>
              <a:t>formulation plus officielle</a:t>
            </a:r>
            <a:endParaRPr lang="en-US" dirty="0">
              <a:solidFill>
                <a:schemeClr val="tx1"/>
              </a:solidFill>
            </a:endParaRPr>
          </a:p>
        </p:txBody>
      </p:sp>
    </p:spTree>
    <p:extLst>
      <p:ext uri="{BB962C8B-B14F-4D97-AF65-F5344CB8AC3E}">
        <p14:creationId xmlns:p14="http://schemas.microsoft.com/office/powerpoint/2010/main" val="415657536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ce problème, </a:t>
            </a:r>
            <a:r>
              <a:rPr lang="fr-FR" dirty="0">
                <a:solidFill>
                  <a:schemeClr val="tx1"/>
                </a:solidFill>
              </a:rPr>
              <a:t>nous rencontrons cinq philosophes célèbres assis à une table ronde mangeant des bols de </a:t>
            </a:r>
            <a:r>
              <a:rPr lang="fr-FR" dirty="0" smtClean="0">
                <a:solidFill>
                  <a:schemeClr val="tx1"/>
                </a:solidFill>
              </a:rPr>
              <a:t>spaghetti</a:t>
            </a:r>
          </a:p>
          <a:p>
            <a:r>
              <a:rPr lang="fr-FR" dirty="0" smtClean="0">
                <a:solidFill>
                  <a:schemeClr val="tx1"/>
                </a:solidFill>
              </a:rPr>
              <a:t>Entre </a:t>
            </a:r>
            <a:r>
              <a:rPr lang="fr-FR" dirty="0">
                <a:solidFill>
                  <a:schemeClr val="tx1"/>
                </a:solidFill>
              </a:rPr>
              <a:t>chacun de ces bols, il y a cinq fourchettes que les philosophes peuvent utiliser pour manger leur </a:t>
            </a:r>
            <a:r>
              <a:rPr lang="fr-FR" dirty="0" smtClean="0">
                <a:solidFill>
                  <a:schemeClr val="tx1"/>
                </a:solidFill>
              </a:rPr>
              <a:t>nourriture</a:t>
            </a:r>
          </a:p>
          <a:p>
            <a:r>
              <a:rPr lang="fr-FR" dirty="0" smtClean="0">
                <a:solidFill>
                  <a:schemeClr val="tx1"/>
                </a:solidFill>
              </a:rPr>
              <a:t>Pour </a:t>
            </a:r>
            <a:r>
              <a:rPr lang="fr-FR" dirty="0">
                <a:solidFill>
                  <a:schemeClr val="tx1"/>
                </a:solidFill>
              </a:rPr>
              <a:t>une raison étrange cependant, ces philosophes décident qu'ils ont chacun besoin de deux des cinq fourchettes pour manger leur </a:t>
            </a:r>
            <a:r>
              <a:rPr lang="fr-FR" dirty="0" smtClean="0">
                <a:solidFill>
                  <a:schemeClr val="tx1"/>
                </a:solidFill>
              </a:rPr>
              <a:t>nourriture</a:t>
            </a:r>
          </a:p>
          <a:p>
            <a:r>
              <a:rPr lang="fr-FR" dirty="0">
                <a:solidFill>
                  <a:schemeClr val="tx1"/>
                </a:solidFill>
              </a:rPr>
              <a:t>Chacun de ces philosophes, cependant, pourrait être soit en état de manger ou de penser, et chaque fois qu'ils choisissent de plonger dans la nourriture en face d'eux, ils doivent d'abord obtenir à la fois la fourche gauche et la fourche </a:t>
            </a:r>
            <a:r>
              <a:rPr lang="fr-FR" dirty="0" smtClean="0">
                <a:solidFill>
                  <a:schemeClr val="tx1"/>
                </a:solidFill>
              </a:rPr>
              <a:t>droite</a:t>
            </a:r>
          </a:p>
          <a:p>
            <a:r>
              <a:rPr lang="fr-FR" dirty="0" smtClean="0">
                <a:solidFill>
                  <a:schemeClr val="tx1"/>
                </a:solidFill>
              </a:rPr>
              <a:t>Cependant</a:t>
            </a:r>
            <a:r>
              <a:rPr lang="fr-FR" dirty="0">
                <a:solidFill>
                  <a:schemeClr val="tx1"/>
                </a:solidFill>
              </a:rPr>
              <a:t>, quand un philosophe prend une fourchette, </a:t>
            </a:r>
            <a:r>
              <a:rPr lang="fr-FR" dirty="0" smtClean="0">
                <a:solidFill>
                  <a:schemeClr val="tx1"/>
                </a:solidFill>
              </a:rPr>
              <a:t>il doit </a:t>
            </a:r>
            <a:r>
              <a:rPr lang="fr-FR" dirty="0">
                <a:solidFill>
                  <a:schemeClr val="tx1"/>
                </a:solidFill>
              </a:rPr>
              <a:t>attendre d'avoir mangé avant de pouvoir abandonner cette fourchette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968326" y="2658096"/>
            <a:ext cx="2190750"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5966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6933537"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 </a:t>
            </a:r>
            <a:r>
              <a:rPr lang="fr-FR" dirty="0" smtClean="0">
                <a:solidFill>
                  <a:schemeClr val="tx1"/>
                </a:solidFill>
              </a:rPr>
              <a:t>diagramme, </a:t>
            </a:r>
            <a:r>
              <a:rPr lang="fr-FR" dirty="0">
                <a:solidFill>
                  <a:schemeClr val="tx1"/>
                </a:solidFill>
              </a:rPr>
              <a:t>nous voyons juste une telle situation se </a:t>
            </a:r>
            <a:r>
              <a:rPr lang="fr-FR" dirty="0" smtClean="0">
                <a:solidFill>
                  <a:schemeClr val="tx1"/>
                </a:solidFill>
              </a:rPr>
              <a:t>produire</a:t>
            </a:r>
          </a:p>
          <a:p>
            <a:r>
              <a:rPr lang="fr-FR" dirty="0" smtClean="0">
                <a:solidFill>
                  <a:schemeClr val="tx1"/>
                </a:solidFill>
              </a:rPr>
              <a:t>Chacun </a:t>
            </a:r>
            <a:r>
              <a:rPr lang="fr-FR" dirty="0">
                <a:solidFill>
                  <a:schemeClr val="tx1"/>
                </a:solidFill>
              </a:rPr>
              <a:t>des cinq philosophes a pris la fourchette gauche et est maintenant assis en train de penser jusqu'à ce que la fourchette droite soit </a:t>
            </a:r>
            <a:r>
              <a:rPr lang="fr-FR" dirty="0" smtClean="0">
                <a:solidFill>
                  <a:schemeClr val="tx1"/>
                </a:solidFill>
              </a:rPr>
              <a:t>disponible</a:t>
            </a:r>
          </a:p>
          <a:p>
            <a:r>
              <a:rPr lang="fr-FR" dirty="0" smtClean="0">
                <a:solidFill>
                  <a:schemeClr val="tx1"/>
                </a:solidFill>
              </a:rPr>
              <a:t>Puisque </a:t>
            </a:r>
            <a:r>
              <a:rPr lang="fr-FR" dirty="0">
                <a:solidFill>
                  <a:schemeClr val="tx1"/>
                </a:solidFill>
              </a:rPr>
              <a:t>chaque philosophe n'abandonnera jamais sa fourchette avant d'avoir mangé, la table du dîner est dans une impasse et n'ira jamais plus </a:t>
            </a:r>
            <a:r>
              <a:rPr lang="fr-FR" dirty="0" smtClean="0">
                <a:solidFill>
                  <a:schemeClr val="tx1"/>
                </a:solidFill>
              </a:rPr>
              <a:t>loin</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844749" y="2332383"/>
            <a:ext cx="2724150"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055187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 problème illustre un problème clé que nous pouvons rencontrer lorsque nous concevons nos propres systèmes concurrents </a:t>
            </a:r>
            <a:r>
              <a:rPr lang="fr-FR" dirty="0" smtClean="0">
                <a:solidFill>
                  <a:schemeClr val="tx1"/>
                </a:solidFill>
              </a:rPr>
              <a:t>et qui repos </a:t>
            </a:r>
            <a:r>
              <a:rPr lang="fr-FR" dirty="0">
                <a:solidFill>
                  <a:schemeClr val="tx1"/>
                </a:solidFill>
              </a:rPr>
              <a:t>sur des primitives de synchronisation clés (verrous) afin de fonctionner </a:t>
            </a:r>
            <a:r>
              <a:rPr lang="fr-FR" dirty="0" smtClean="0">
                <a:solidFill>
                  <a:schemeClr val="tx1"/>
                </a:solidFill>
              </a:rPr>
              <a:t>correctement</a:t>
            </a:r>
          </a:p>
          <a:p>
            <a:r>
              <a:rPr lang="fr-FR" dirty="0" smtClean="0">
                <a:solidFill>
                  <a:schemeClr val="tx1"/>
                </a:solidFill>
              </a:rPr>
              <a:t>Nos </a:t>
            </a:r>
            <a:r>
              <a:rPr lang="fr-FR" dirty="0">
                <a:solidFill>
                  <a:schemeClr val="tx1"/>
                </a:solidFill>
              </a:rPr>
              <a:t>fourchettes, dans cet exemple, sont nos ressources système, et chaque philosophe représente un processus </a:t>
            </a:r>
            <a:r>
              <a:rPr lang="fr-FR" dirty="0" smtClean="0">
                <a:solidFill>
                  <a:schemeClr val="tx1"/>
                </a:solidFill>
              </a:rPr>
              <a:t>concurrent</a:t>
            </a:r>
            <a:endParaRPr lang="en-US" dirty="0">
              <a:solidFill>
                <a:schemeClr val="tx1"/>
              </a:solidFill>
            </a:endParaRPr>
          </a:p>
        </p:txBody>
      </p:sp>
    </p:spTree>
    <p:extLst>
      <p:ext uri="{BB962C8B-B14F-4D97-AF65-F5344CB8AC3E}">
        <p14:creationId xmlns:p14="http://schemas.microsoft.com/office/powerpoint/2010/main" val="39143989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6"/>
            <a:ext cx="2329731" cy="699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tx1"/>
                </a:solidFill>
              </a:rPr>
              <a:t>Le </a:t>
            </a:r>
            <a:r>
              <a:rPr lang="en-US" dirty="0" err="1" smtClean="0">
                <a:solidFill>
                  <a:schemeClr val="tx1"/>
                </a:solidFill>
              </a:rPr>
              <a:t>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1232452" y="2321780"/>
            <a:ext cx="3097241" cy="4208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498098" y="2321781"/>
            <a:ext cx="7281982" cy="34429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4751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Le diner des philosophes</a:t>
            </a:r>
            <a:endParaRPr lang="fr-FR" b="1" i="1" dirty="0">
              <a:solidFill>
                <a:schemeClr val="accent1"/>
              </a:solidFill>
            </a:endParaRPr>
          </a:p>
        </p:txBody>
      </p:sp>
      <p:sp>
        <p:nvSpPr>
          <p:cNvPr id="8" name="Espace réservé du contenu 2"/>
          <p:cNvSpPr txBox="1">
            <a:spLocks/>
          </p:cNvSpPr>
          <p:nvPr/>
        </p:nvSpPr>
        <p:spPr>
          <a:xfrm>
            <a:off x="1383527" y="1622067"/>
            <a:ext cx="10296939" cy="70766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Diagramme de concurrence de notre programme…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41022" y="2663689"/>
            <a:ext cx="11142483" cy="2085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9295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que nous avons regardé </a:t>
            </a:r>
            <a:r>
              <a:rPr lang="fr-FR" dirty="0" smtClean="0">
                <a:solidFill>
                  <a:schemeClr val="tx1"/>
                </a:solidFill>
              </a:rPr>
              <a:t>les </a:t>
            </a:r>
            <a:r>
              <a:rPr lang="fr-FR" dirty="0" err="1" smtClean="0">
                <a:solidFill>
                  <a:schemeClr val="tx1"/>
                </a:solidFill>
              </a:rPr>
              <a:t>deadlocks</a:t>
            </a:r>
            <a:r>
              <a:rPr lang="fr-FR" dirty="0" smtClean="0">
                <a:solidFill>
                  <a:schemeClr val="tx1"/>
                </a:solidFill>
              </a:rPr>
              <a:t>, </a:t>
            </a:r>
            <a:r>
              <a:rPr lang="fr-FR" dirty="0">
                <a:solidFill>
                  <a:schemeClr val="tx1"/>
                </a:solidFill>
              </a:rPr>
              <a:t>il est temps de parler des conditions de </a:t>
            </a:r>
            <a:r>
              <a:rPr lang="fr-FR" dirty="0" smtClean="0">
                <a:solidFill>
                  <a:schemeClr val="tx1"/>
                </a:solidFill>
              </a:rPr>
              <a:t>compétition</a:t>
            </a:r>
          </a:p>
          <a:p>
            <a:r>
              <a:rPr lang="fr-FR" dirty="0" smtClean="0">
                <a:solidFill>
                  <a:schemeClr val="tx1"/>
                </a:solidFill>
              </a:rPr>
              <a:t>Les </a:t>
            </a:r>
            <a:r>
              <a:rPr lang="fr-FR" dirty="0">
                <a:solidFill>
                  <a:schemeClr val="tx1"/>
                </a:solidFill>
              </a:rPr>
              <a:t>conditions de </a:t>
            </a:r>
            <a:r>
              <a:rPr lang="fr-FR" dirty="0" smtClean="0">
                <a:solidFill>
                  <a:schemeClr val="tx1"/>
                </a:solidFill>
              </a:rPr>
              <a:t>compétition </a:t>
            </a:r>
            <a:r>
              <a:rPr lang="fr-FR" dirty="0">
                <a:solidFill>
                  <a:schemeClr val="tx1"/>
                </a:solidFill>
              </a:rPr>
              <a:t>sont un aspect tout aussi gênant et souvent maudit de la programmation </a:t>
            </a:r>
            <a:r>
              <a:rPr lang="fr-FR" dirty="0" smtClean="0">
                <a:solidFill>
                  <a:schemeClr val="tx1"/>
                </a:solidFill>
              </a:rPr>
              <a:t>concurrente et </a:t>
            </a:r>
            <a:r>
              <a:rPr lang="fr-FR" dirty="0">
                <a:solidFill>
                  <a:schemeClr val="tx1"/>
                </a:solidFill>
              </a:rPr>
              <a:t>qui affecte des centaines, voire des milliers de programmes à travers le </a:t>
            </a:r>
            <a:r>
              <a:rPr lang="fr-FR" dirty="0" smtClean="0">
                <a:solidFill>
                  <a:schemeClr val="tx1"/>
                </a:solidFill>
              </a:rPr>
              <a:t>monde</a:t>
            </a:r>
          </a:p>
          <a:p>
            <a:r>
              <a:rPr lang="fr-FR" dirty="0" smtClean="0">
                <a:solidFill>
                  <a:schemeClr val="tx1"/>
                </a:solidFill>
              </a:rPr>
              <a:t>La </a:t>
            </a:r>
            <a:r>
              <a:rPr lang="fr-FR" dirty="0">
                <a:solidFill>
                  <a:schemeClr val="tx1"/>
                </a:solidFill>
              </a:rPr>
              <a:t>définition standard d'une condition de concurrence est la </a:t>
            </a:r>
            <a:r>
              <a:rPr lang="fr-FR" dirty="0" smtClean="0">
                <a:solidFill>
                  <a:schemeClr val="tx1"/>
                </a:solidFill>
              </a:rPr>
              <a:t>suivante :</a:t>
            </a:r>
          </a:p>
          <a:p>
            <a:r>
              <a:rPr lang="fr-FR" dirty="0" smtClean="0">
                <a:solidFill>
                  <a:schemeClr val="tx1"/>
                </a:solidFill>
              </a:rPr>
              <a:t>"Une </a:t>
            </a:r>
            <a:r>
              <a:rPr lang="fr-FR" dirty="0">
                <a:solidFill>
                  <a:schemeClr val="tx1"/>
                </a:solidFill>
              </a:rPr>
              <a:t>condition de </a:t>
            </a:r>
            <a:r>
              <a:rPr lang="fr-FR" dirty="0" smtClean="0">
                <a:solidFill>
                  <a:schemeClr val="tx1"/>
                </a:solidFill>
              </a:rPr>
              <a:t>compétition </a:t>
            </a:r>
            <a:r>
              <a:rPr lang="fr-FR" dirty="0">
                <a:solidFill>
                  <a:schemeClr val="tx1"/>
                </a:solidFill>
              </a:rPr>
              <a:t>est le comportement d'un système électronique, logiciel ou autre dont la sortie dépend de la séquence ou du calendrier d'autres événements </a:t>
            </a:r>
            <a:r>
              <a:rPr lang="fr-FR" dirty="0" smtClean="0">
                <a:solidFill>
                  <a:schemeClr val="tx1"/>
                </a:solidFill>
              </a:rPr>
              <a:t>incontrôlables"</a:t>
            </a:r>
            <a:endParaRPr lang="en-US" dirty="0">
              <a:solidFill>
                <a:schemeClr val="tx1"/>
              </a:solidFill>
            </a:endParaRPr>
          </a:p>
        </p:txBody>
      </p:sp>
    </p:spTree>
    <p:extLst>
      <p:ext uri="{BB962C8B-B14F-4D97-AF65-F5344CB8AC3E}">
        <p14:creationId xmlns:p14="http://schemas.microsoft.com/office/powerpoint/2010/main" val="21984533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Séparons cette </a:t>
            </a:r>
            <a:r>
              <a:rPr lang="fr-FR" dirty="0">
                <a:solidFill>
                  <a:schemeClr val="tx1"/>
                </a:solidFill>
              </a:rPr>
              <a:t>définition en termes plus </a:t>
            </a:r>
            <a:r>
              <a:rPr lang="fr-FR" dirty="0" smtClean="0">
                <a:solidFill>
                  <a:schemeClr val="tx1"/>
                </a:solidFill>
              </a:rPr>
              <a:t>simples</a:t>
            </a:r>
          </a:p>
          <a:p>
            <a:r>
              <a:rPr lang="fr-FR" dirty="0" smtClean="0">
                <a:solidFill>
                  <a:schemeClr val="tx1"/>
                </a:solidFill>
              </a:rPr>
              <a:t>L'une </a:t>
            </a:r>
            <a:r>
              <a:rPr lang="fr-FR" dirty="0">
                <a:solidFill>
                  <a:schemeClr val="tx1"/>
                </a:solidFill>
              </a:rPr>
              <a:t>des meilleures métaphores pour décrire une condition de concurrence est si nous imaginons l'écriture d'une application bancaire qui met à jour le solde de votre compte chaque fois que vous déposez ou retirez de l'argent de ce </a:t>
            </a:r>
            <a:r>
              <a:rPr lang="fr-FR" dirty="0" smtClean="0">
                <a:solidFill>
                  <a:schemeClr val="tx1"/>
                </a:solidFill>
              </a:rPr>
              <a:t>compte</a:t>
            </a:r>
          </a:p>
          <a:p>
            <a:r>
              <a:rPr lang="fr-FR" dirty="0" smtClean="0">
                <a:solidFill>
                  <a:schemeClr val="tx1"/>
                </a:solidFill>
              </a:rPr>
              <a:t>Imaginez</a:t>
            </a:r>
            <a:r>
              <a:rPr lang="fr-FR" dirty="0">
                <a:solidFill>
                  <a:schemeClr val="tx1"/>
                </a:solidFill>
              </a:rPr>
              <a:t>, nous avons commencé </a:t>
            </a:r>
            <a:r>
              <a:rPr lang="fr-FR" dirty="0" smtClean="0">
                <a:solidFill>
                  <a:schemeClr val="tx1"/>
                </a:solidFill>
              </a:rPr>
              <a:t>avec 2.000€ sur </a:t>
            </a:r>
            <a:r>
              <a:rPr lang="fr-FR" dirty="0">
                <a:solidFill>
                  <a:schemeClr val="tx1"/>
                </a:solidFill>
              </a:rPr>
              <a:t>notre compte bancaire, et disons que nous sommes sur le point de recevoir un bonus de </a:t>
            </a:r>
            <a:r>
              <a:rPr lang="fr-FR" dirty="0" smtClean="0">
                <a:solidFill>
                  <a:schemeClr val="tx1"/>
                </a:solidFill>
              </a:rPr>
              <a:t>5.000€, </a:t>
            </a:r>
            <a:r>
              <a:rPr lang="fr-FR" dirty="0">
                <a:solidFill>
                  <a:schemeClr val="tx1"/>
                </a:solidFill>
              </a:rPr>
              <a:t>parce que nous avons réussi à corriger un problème de simultanéité dans un travail qui coûtait des </a:t>
            </a:r>
            <a:r>
              <a:rPr lang="fr-FR" dirty="0" smtClean="0">
                <a:solidFill>
                  <a:schemeClr val="tx1"/>
                </a:solidFill>
              </a:rPr>
              <a:t>millions</a:t>
            </a:r>
          </a:p>
          <a:p>
            <a:r>
              <a:rPr lang="fr-FR" dirty="0" smtClean="0">
                <a:solidFill>
                  <a:schemeClr val="tx1"/>
                </a:solidFill>
              </a:rPr>
              <a:t>Maintenant</a:t>
            </a:r>
            <a:r>
              <a:rPr lang="fr-FR" dirty="0">
                <a:solidFill>
                  <a:schemeClr val="tx1"/>
                </a:solidFill>
              </a:rPr>
              <a:t>, imaginez aussi que vous devez également payer un loyer de </a:t>
            </a:r>
            <a:r>
              <a:rPr lang="fr-FR" dirty="0" smtClean="0">
                <a:solidFill>
                  <a:schemeClr val="tx1"/>
                </a:solidFill>
              </a:rPr>
              <a:t>1.000€ </a:t>
            </a:r>
            <a:r>
              <a:rPr lang="fr-FR" dirty="0">
                <a:solidFill>
                  <a:schemeClr val="tx1"/>
                </a:solidFill>
              </a:rPr>
              <a:t>le même </a:t>
            </a:r>
            <a:r>
              <a:rPr lang="fr-FR" dirty="0" smtClean="0">
                <a:solidFill>
                  <a:schemeClr val="tx1"/>
                </a:solidFill>
              </a:rPr>
              <a:t>jour</a:t>
            </a:r>
          </a:p>
          <a:p>
            <a:r>
              <a:rPr lang="fr-FR" dirty="0" smtClean="0">
                <a:solidFill>
                  <a:schemeClr val="tx1"/>
                </a:solidFill>
              </a:rPr>
              <a:t>C'est </a:t>
            </a:r>
            <a:r>
              <a:rPr lang="fr-FR" dirty="0">
                <a:solidFill>
                  <a:schemeClr val="tx1"/>
                </a:solidFill>
              </a:rPr>
              <a:t>là qu'une condition de </a:t>
            </a:r>
            <a:r>
              <a:rPr lang="fr-FR" dirty="0" smtClean="0">
                <a:solidFill>
                  <a:schemeClr val="tx1"/>
                </a:solidFill>
              </a:rPr>
              <a:t>compétition </a:t>
            </a:r>
            <a:r>
              <a:rPr lang="fr-FR" dirty="0">
                <a:solidFill>
                  <a:schemeClr val="tx1"/>
                </a:solidFill>
              </a:rPr>
              <a:t>potentielle pourrait vous laisser de votre </a:t>
            </a:r>
            <a:r>
              <a:rPr lang="fr-FR" dirty="0" smtClean="0">
                <a:solidFill>
                  <a:schemeClr val="tx1"/>
                </a:solidFill>
              </a:rPr>
              <a:t>poche</a:t>
            </a:r>
            <a:endParaRPr lang="en-US" dirty="0">
              <a:solidFill>
                <a:schemeClr val="tx1"/>
              </a:solidFill>
            </a:endParaRPr>
          </a:p>
        </p:txBody>
      </p:sp>
    </p:spTree>
    <p:extLst>
      <p:ext uri="{BB962C8B-B14F-4D97-AF65-F5344CB8AC3E}">
        <p14:creationId xmlns:p14="http://schemas.microsoft.com/office/powerpoint/2010/main" val="9844041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notre application bancaire comportait deux processus, dont l'un </a:t>
            </a:r>
            <a:r>
              <a:rPr lang="fr-FR" dirty="0" smtClean="0">
                <a:solidFill>
                  <a:schemeClr val="tx1"/>
                </a:solidFill>
              </a:rPr>
              <a:t>concernerait </a:t>
            </a:r>
            <a:r>
              <a:rPr lang="fr-FR" dirty="0">
                <a:solidFill>
                  <a:schemeClr val="tx1"/>
                </a:solidFill>
              </a:rPr>
              <a:t>le retrait, le processus A, et l'autre le processus de dépôt, le processus </a:t>
            </a:r>
            <a:r>
              <a:rPr lang="fr-FR" dirty="0" smtClean="0">
                <a:solidFill>
                  <a:schemeClr val="tx1"/>
                </a:solidFill>
              </a:rPr>
              <a:t>B</a:t>
            </a:r>
          </a:p>
          <a:p>
            <a:r>
              <a:rPr lang="fr-FR" dirty="0" smtClean="0">
                <a:solidFill>
                  <a:schemeClr val="tx1"/>
                </a:solidFill>
              </a:rPr>
              <a:t>Imaginons que le </a:t>
            </a:r>
            <a:r>
              <a:rPr lang="fr-FR" dirty="0">
                <a:solidFill>
                  <a:schemeClr val="tx1"/>
                </a:solidFill>
              </a:rPr>
              <a:t>processus B, qui traite des dépôts sur votre compte, </a:t>
            </a:r>
            <a:r>
              <a:rPr lang="fr-FR" dirty="0" smtClean="0">
                <a:solidFill>
                  <a:schemeClr val="tx1"/>
                </a:solidFill>
              </a:rPr>
              <a:t>lise </a:t>
            </a:r>
            <a:r>
              <a:rPr lang="fr-FR" dirty="0">
                <a:solidFill>
                  <a:schemeClr val="tx1"/>
                </a:solidFill>
              </a:rPr>
              <a:t>votre solde bancaire à </a:t>
            </a:r>
            <a:r>
              <a:rPr lang="fr-FR" dirty="0" smtClean="0">
                <a:solidFill>
                  <a:schemeClr val="tx1"/>
                </a:solidFill>
              </a:rPr>
              <a:t>2.000€</a:t>
            </a:r>
          </a:p>
          <a:p>
            <a:r>
              <a:rPr lang="fr-FR" dirty="0" smtClean="0">
                <a:solidFill>
                  <a:schemeClr val="tx1"/>
                </a:solidFill>
              </a:rPr>
              <a:t>Si </a:t>
            </a:r>
            <a:r>
              <a:rPr lang="fr-FR" dirty="0">
                <a:solidFill>
                  <a:schemeClr val="tx1"/>
                </a:solidFill>
              </a:rPr>
              <a:t>le processus A devait commencer son retrait pour le loyer juste après le début du processus B, le solde de départ serait de </a:t>
            </a:r>
            <a:r>
              <a:rPr lang="fr-FR" dirty="0" smtClean="0">
                <a:solidFill>
                  <a:schemeClr val="tx1"/>
                </a:solidFill>
              </a:rPr>
              <a:t>2.000€</a:t>
            </a:r>
          </a:p>
          <a:p>
            <a:r>
              <a:rPr lang="fr-FR" dirty="0" smtClean="0">
                <a:solidFill>
                  <a:schemeClr val="tx1"/>
                </a:solidFill>
              </a:rPr>
              <a:t>Le </a:t>
            </a:r>
            <a:r>
              <a:rPr lang="fr-FR" dirty="0">
                <a:solidFill>
                  <a:schemeClr val="tx1"/>
                </a:solidFill>
              </a:rPr>
              <a:t>processus B achèverait alors sa transaction et ajouterait correctement </a:t>
            </a:r>
            <a:r>
              <a:rPr lang="fr-FR" dirty="0" smtClean="0">
                <a:solidFill>
                  <a:schemeClr val="tx1"/>
                </a:solidFill>
              </a:rPr>
              <a:t>5.000€ </a:t>
            </a:r>
            <a:r>
              <a:rPr lang="fr-FR" dirty="0">
                <a:solidFill>
                  <a:schemeClr val="tx1"/>
                </a:solidFill>
              </a:rPr>
              <a:t>à nos </a:t>
            </a:r>
            <a:r>
              <a:rPr lang="fr-FR" dirty="0" smtClean="0">
                <a:solidFill>
                  <a:schemeClr val="tx1"/>
                </a:solidFill>
              </a:rPr>
              <a:t>2.000€, </a:t>
            </a:r>
            <a:r>
              <a:rPr lang="fr-FR" dirty="0">
                <a:solidFill>
                  <a:schemeClr val="tx1"/>
                </a:solidFill>
              </a:rPr>
              <a:t>ce qui nous laisserait la </a:t>
            </a:r>
            <a:r>
              <a:rPr lang="fr-FR" dirty="0" smtClean="0">
                <a:solidFill>
                  <a:schemeClr val="tx1"/>
                </a:solidFill>
              </a:rPr>
              <a:t>somme totale </a:t>
            </a:r>
            <a:r>
              <a:rPr lang="fr-FR" dirty="0">
                <a:solidFill>
                  <a:schemeClr val="tx1"/>
                </a:solidFill>
              </a:rPr>
              <a:t>de </a:t>
            </a:r>
            <a:r>
              <a:rPr lang="fr-FR" dirty="0" smtClean="0">
                <a:solidFill>
                  <a:schemeClr val="tx1"/>
                </a:solidFill>
              </a:rPr>
              <a:t>7.000€</a:t>
            </a:r>
            <a:endParaRPr lang="en-US" dirty="0">
              <a:solidFill>
                <a:schemeClr val="tx1"/>
              </a:solidFill>
            </a:endParaRPr>
          </a:p>
        </p:txBody>
      </p:sp>
    </p:spTree>
    <p:extLst>
      <p:ext uri="{BB962C8B-B14F-4D97-AF65-F5344CB8AC3E}">
        <p14:creationId xmlns:p14="http://schemas.microsoft.com/office/powerpoint/2010/main" val="2946206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622066"/>
            <a:ext cx="10320793"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puisque le processus A </a:t>
            </a:r>
            <a:r>
              <a:rPr lang="fr-FR" dirty="0" err="1">
                <a:solidFill>
                  <a:schemeClr val="tx1"/>
                </a:solidFill>
              </a:rPr>
              <a:t>a</a:t>
            </a:r>
            <a:r>
              <a:rPr lang="fr-FR" dirty="0">
                <a:solidFill>
                  <a:schemeClr val="tx1"/>
                </a:solidFill>
              </a:rPr>
              <a:t> commencé sa transaction en pensant que le solde du compte de départ était de </a:t>
            </a:r>
            <a:r>
              <a:rPr lang="fr-FR" dirty="0" smtClean="0">
                <a:solidFill>
                  <a:schemeClr val="tx1"/>
                </a:solidFill>
              </a:rPr>
              <a:t>2.000€, </a:t>
            </a:r>
            <a:r>
              <a:rPr lang="fr-FR" dirty="0">
                <a:solidFill>
                  <a:schemeClr val="tx1"/>
                </a:solidFill>
              </a:rPr>
              <a:t>il nous laisserait involontairement moins de bonus lorsqu'il mettrait à jour notre solde bancaire final à </a:t>
            </a:r>
            <a:r>
              <a:rPr lang="fr-FR" dirty="0" smtClean="0">
                <a:solidFill>
                  <a:schemeClr val="tx1"/>
                </a:solidFill>
              </a:rPr>
              <a:t>1.000€</a:t>
            </a:r>
          </a:p>
          <a:p>
            <a:r>
              <a:rPr lang="fr-FR" dirty="0" smtClean="0">
                <a:solidFill>
                  <a:schemeClr val="tx1"/>
                </a:solidFill>
              </a:rPr>
              <a:t>C'est </a:t>
            </a:r>
            <a:r>
              <a:rPr lang="fr-FR" dirty="0">
                <a:solidFill>
                  <a:schemeClr val="tx1"/>
                </a:solidFill>
              </a:rPr>
              <a:t>un exemple typique d'une condition de concurrence dans notre logiciel, et c'est un danger très réel qui attend toujours de nous frapper de la manière la plus </a:t>
            </a:r>
            <a:r>
              <a:rPr lang="fr-FR" dirty="0" smtClean="0">
                <a:solidFill>
                  <a:schemeClr val="tx1"/>
                </a:solidFill>
              </a:rPr>
              <a:t>malheureuse</a:t>
            </a:r>
            <a:endParaRPr lang="en-US" dirty="0">
              <a:solidFill>
                <a:schemeClr val="tx1"/>
              </a:solidFill>
            </a:endParaRPr>
          </a:p>
        </p:txBody>
      </p:sp>
    </p:spTree>
    <p:extLst>
      <p:ext uri="{BB962C8B-B14F-4D97-AF65-F5344CB8AC3E}">
        <p14:creationId xmlns:p14="http://schemas.microsoft.com/office/powerpoint/2010/main" val="35396780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Séquence d'exécution du processus</a:t>
            </a:r>
            <a:endParaRPr lang="fr-FR" b="1" i="1" dirty="0">
              <a:solidFill>
                <a:schemeClr val="accent1"/>
              </a:solidFill>
            </a:endParaRPr>
          </a:p>
        </p:txBody>
      </p:sp>
      <p:sp>
        <p:nvSpPr>
          <p:cNvPr id="8" name="Espace réservé du contenu 2"/>
          <p:cNvSpPr txBox="1">
            <a:spLocks/>
          </p:cNvSpPr>
          <p:nvPr/>
        </p:nvSpPr>
        <p:spPr>
          <a:xfrm>
            <a:off x="1383527" y="1622066"/>
            <a:ext cx="6551875"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ce qui s'est passé de manière plus </a:t>
            </a:r>
            <a:r>
              <a:rPr lang="fr-FR" dirty="0" smtClean="0">
                <a:solidFill>
                  <a:schemeClr val="tx1"/>
                </a:solidFill>
              </a:rPr>
              <a:t>détaillée</a:t>
            </a:r>
          </a:p>
          <a:p>
            <a:r>
              <a:rPr lang="fr-FR" dirty="0" smtClean="0">
                <a:solidFill>
                  <a:schemeClr val="tx1"/>
                </a:solidFill>
              </a:rPr>
              <a:t>Si </a:t>
            </a:r>
            <a:r>
              <a:rPr lang="fr-FR" dirty="0">
                <a:solidFill>
                  <a:schemeClr val="tx1"/>
                </a:solidFill>
              </a:rPr>
              <a:t>nous regardons le tableau suivant, nous verrons le flux d'exécution idéal pour les processus A et </a:t>
            </a:r>
            <a:r>
              <a:rPr lang="fr-FR" dirty="0" smtClean="0">
                <a:solidFill>
                  <a:schemeClr val="tx1"/>
                </a:solidFill>
              </a:rPr>
              <a:t>B</a:t>
            </a:r>
          </a:p>
          <a:p>
            <a:r>
              <a:rPr lang="fr-FR" dirty="0">
                <a:solidFill>
                  <a:schemeClr val="tx1"/>
                </a:solidFill>
              </a:rPr>
              <a:t>Cependant, étant donné que nous n'avons pas mis en œuvre les mécanismes de synchronisation appropriés pour protéger le solde de notre compte, le processus A et le processus B ont suivi le chemin d'exécution suivant et nous ont donné un résultat erroné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8536595" y="1622066"/>
            <a:ext cx="3133725" cy="199072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8536595" y="4011432"/>
            <a:ext cx="3105150" cy="2124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5444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solution</a:t>
            </a:r>
            <a:endParaRPr lang="fr-FR" b="1" i="1" dirty="0">
              <a:solidFill>
                <a:schemeClr val="accent1"/>
              </a:solidFill>
            </a:endParaRPr>
          </a:p>
        </p:txBody>
      </p:sp>
      <p:sp>
        <p:nvSpPr>
          <p:cNvPr id="8" name="Espace réservé du contenu 2"/>
          <p:cNvSpPr txBox="1">
            <a:spLocks/>
          </p:cNvSpPr>
          <p:nvPr/>
        </p:nvSpPr>
        <p:spPr>
          <a:xfrm>
            <a:off x="1383527" y="1622066"/>
            <a:ext cx="10503672"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Comment </a:t>
            </a:r>
            <a:r>
              <a:rPr lang="fr-FR" dirty="0">
                <a:solidFill>
                  <a:schemeClr val="tx1"/>
                </a:solidFill>
              </a:rPr>
              <a:t>pouvons-nous résoudre le problème précédent afin que nous ne vivions plus dans la crainte de perdre nos primes à </a:t>
            </a:r>
            <a:r>
              <a:rPr lang="fr-FR" dirty="0" smtClean="0">
                <a:solidFill>
                  <a:schemeClr val="tx1"/>
                </a:solidFill>
              </a:rPr>
              <a:t>l'avenir ?</a:t>
            </a:r>
          </a:p>
          <a:p>
            <a:r>
              <a:rPr lang="fr-FR" dirty="0" smtClean="0">
                <a:solidFill>
                  <a:schemeClr val="tx1"/>
                </a:solidFill>
              </a:rPr>
              <a:t>Dans </a:t>
            </a:r>
            <a:r>
              <a:rPr lang="fr-FR" dirty="0">
                <a:solidFill>
                  <a:schemeClr val="tx1"/>
                </a:solidFill>
              </a:rPr>
              <a:t>cet exemple relativement simple, la réponse serait </a:t>
            </a:r>
            <a:r>
              <a:rPr lang="fr-FR" dirty="0" smtClean="0">
                <a:solidFill>
                  <a:schemeClr val="tx1"/>
                </a:solidFill>
              </a:rPr>
              <a:t>d'encapsuler </a:t>
            </a:r>
            <a:r>
              <a:rPr lang="fr-FR" dirty="0">
                <a:solidFill>
                  <a:schemeClr val="tx1"/>
                </a:solidFill>
              </a:rPr>
              <a:t>le code qui lit d'abord le solde du compte, et d'exécuter toutes les transactions nécessaires dans un </a:t>
            </a:r>
            <a:r>
              <a:rPr lang="fr-FR" dirty="0" smtClean="0">
                <a:solidFill>
                  <a:schemeClr val="tx1"/>
                </a:solidFill>
              </a:rPr>
              <a:t>verrou</a:t>
            </a:r>
          </a:p>
          <a:p>
            <a:r>
              <a:rPr lang="fr-FR" dirty="0" smtClean="0">
                <a:solidFill>
                  <a:schemeClr val="tx1"/>
                </a:solidFill>
              </a:rPr>
              <a:t>En </a:t>
            </a:r>
            <a:r>
              <a:rPr lang="fr-FR" dirty="0">
                <a:solidFill>
                  <a:schemeClr val="tx1"/>
                </a:solidFill>
              </a:rPr>
              <a:t>enveloppant le code qui effectue la lecture du solde du compte et la mise à jour dans un verrou, nous nous assurons que le processus A doit d'abord acquérir le verrou pour lire et mettre à jour le solde de notre compte, et de même pour le processus </a:t>
            </a:r>
            <a:r>
              <a:rPr lang="fr-FR" dirty="0" smtClean="0">
                <a:solidFill>
                  <a:schemeClr val="tx1"/>
                </a:solidFill>
              </a:rPr>
              <a:t>B</a:t>
            </a:r>
          </a:p>
          <a:p>
            <a:r>
              <a:rPr lang="fr-FR" dirty="0" smtClean="0">
                <a:solidFill>
                  <a:schemeClr val="tx1"/>
                </a:solidFill>
              </a:rPr>
              <a:t>Ceci rendrait </a:t>
            </a:r>
            <a:r>
              <a:rPr lang="fr-FR" dirty="0">
                <a:solidFill>
                  <a:schemeClr val="tx1"/>
                </a:solidFill>
              </a:rPr>
              <a:t>notre programme </a:t>
            </a:r>
            <a:r>
              <a:rPr lang="fr-FR" dirty="0" smtClean="0">
                <a:solidFill>
                  <a:schemeClr val="tx1"/>
                </a:solidFill>
              </a:rPr>
              <a:t>déterministe </a:t>
            </a:r>
            <a:r>
              <a:rPr lang="fr-FR" dirty="0">
                <a:solidFill>
                  <a:schemeClr val="tx1"/>
                </a:solidFill>
              </a:rPr>
              <a:t>et libre de notre condition de race </a:t>
            </a:r>
            <a:r>
              <a:rPr lang="fr-FR" dirty="0" smtClean="0">
                <a:solidFill>
                  <a:schemeClr val="tx1"/>
                </a:solidFill>
              </a:rPr>
              <a:t>initiale</a:t>
            </a:r>
          </a:p>
          <a:p>
            <a:r>
              <a:rPr lang="fr-FR" dirty="0" smtClean="0">
                <a:solidFill>
                  <a:schemeClr val="tx1"/>
                </a:solidFill>
              </a:rPr>
              <a:t>Mais </a:t>
            </a:r>
            <a:r>
              <a:rPr lang="fr-FR" dirty="0">
                <a:solidFill>
                  <a:schemeClr val="tx1"/>
                </a:solidFill>
              </a:rPr>
              <a:t>en le transformant en un programme déterministe, nous convertissons essentiellement cette section de code en une section sérielle unique de code qui pourrait avoir un impact sur les performances si nous avions plusieurs </a:t>
            </a:r>
            <a:r>
              <a:rPr lang="fr-FR" dirty="0" smtClean="0">
                <a:solidFill>
                  <a:schemeClr val="tx1"/>
                </a:solidFill>
              </a:rPr>
              <a:t>threads</a:t>
            </a:r>
            <a:endParaRPr lang="en-US" dirty="0">
              <a:solidFill>
                <a:schemeClr val="tx1"/>
              </a:solidFill>
            </a:endParaRPr>
          </a:p>
        </p:txBody>
      </p:sp>
    </p:spTree>
    <p:extLst>
      <p:ext uri="{BB962C8B-B14F-4D97-AF65-F5344CB8AC3E}">
        <p14:creationId xmlns:p14="http://schemas.microsoft.com/office/powerpoint/2010/main" val="428958299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Section critique de code</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Nous pouvons identifier les sections critiques comme toute partie de notre code qui modifie ou accède à une ressource </a:t>
            </a:r>
            <a:r>
              <a:rPr lang="fr-FR" dirty="0" smtClean="0">
                <a:solidFill>
                  <a:schemeClr val="tx1"/>
                </a:solidFill>
              </a:rPr>
              <a:t>partagée</a:t>
            </a:r>
          </a:p>
          <a:p>
            <a:r>
              <a:rPr lang="fr-FR" dirty="0" smtClean="0">
                <a:solidFill>
                  <a:schemeClr val="tx1"/>
                </a:solidFill>
              </a:rPr>
              <a:t>Ces </a:t>
            </a:r>
            <a:r>
              <a:rPr lang="fr-FR" dirty="0">
                <a:solidFill>
                  <a:schemeClr val="tx1"/>
                </a:solidFill>
              </a:rPr>
              <a:t>sections critiques ne peuvent, en aucun cas, être exécutées par plus d'un processus à la </a:t>
            </a:r>
            <a:r>
              <a:rPr lang="fr-FR" dirty="0" smtClean="0">
                <a:solidFill>
                  <a:schemeClr val="tx1"/>
                </a:solidFill>
              </a:rPr>
              <a:t>fois</a:t>
            </a:r>
          </a:p>
          <a:p>
            <a:r>
              <a:rPr lang="fr-FR" dirty="0" smtClean="0">
                <a:solidFill>
                  <a:schemeClr val="tx1"/>
                </a:solidFill>
              </a:rPr>
              <a:t>C'est </a:t>
            </a:r>
            <a:r>
              <a:rPr lang="fr-FR" dirty="0">
                <a:solidFill>
                  <a:schemeClr val="tx1"/>
                </a:solidFill>
              </a:rPr>
              <a:t>lorsque ces sections critiques sont exécutées simultanément que nous commençons à voir un comportement inattendu ou </a:t>
            </a:r>
            <a:r>
              <a:rPr lang="fr-FR" dirty="0" smtClean="0">
                <a:solidFill>
                  <a:schemeClr val="tx1"/>
                </a:solidFill>
              </a:rPr>
              <a:t>erroné</a:t>
            </a:r>
          </a:p>
          <a:p>
            <a:r>
              <a:rPr lang="fr-FR" dirty="0">
                <a:solidFill>
                  <a:schemeClr val="tx1"/>
                </a:solidFill>
              </a:rPr>
              <a:t>Supposons, par exemple, que nous écrivions le code pour l'exemple d'application bancaire précédemment </a:t>
            </a:r>
            <a:r>
              <a:rPr lang="fr-FR" dirty="0" smtClean="0">
                <a:solidFill>
                  <a:schemeClr val="tx1"/>
                </a:solidFill>
              </a:rPr>
              <a:t>défini</a:t>
            </a:r>
          </a:p>
          <a:p>
            <a:r>
              <a:rPr lang="fr-FR" dirty="0" smtClean="0">
                <a:solidFill>
                  <a:schemeClr val="tx1"/>
                </a:solidFill>
              </a:rPr>
              <a:t>Nous </a:t>
            </a:r>
            <a:r>
              <a:rPr lang="fr-FR" dirty="0">
                <a:solidFill>
                  <a:schemeClr val="tx1"/>
                </a:solidFill>
              </a:rPr>
              <a:t>pourrions catégoriser la partie du code qui fait la lecture initiale du compte bancaire jusqu'au moment où il met à jour la ligne de fond des comptes comme section </a:t>
            </a:r>
            <a:r>
              <a:rPr lang="fr-FR" dirty="0" smtClean="0">
                <a:solidFill>
                  <a:schemeClr val="tx1"/>
                </a:solidFill>
              </a:rPr>
              <a:t>critique</a:t>
            </a:r>
          </a:p>
          <a:p>
            <a:r>
              <a:rPr lang="fr-FR" dirty="0">
                <a:solidFill>
                  <a:schemeClr val="tx1"/>
                </a:solidFill>
              </a:rPr>
              <a:t>C'est par l'exécution simultanée de cette section critique que nous avons d'abord rencontré une condition de </a:t>
            </a:r>
            <a:r>
              <a:rPr lang="fr-FR" dirty="0" smtClean="0">
                <a:solidFill>
                  <a:schemeClr val="tx1"/>
                </a:solidFill>
              </a:rPr>
              <a:t>compétition</a:t>
            </a:r>
          </a:p>
          <a:p>
            <a:r>
              <a:rPr lang="fr-FR" dirty="0" smtClean="0">
                <a:solidFill>
                  <a:schemeClr val="tx1"/>
                </a:solidFill>
              </a:rPr>
              <a:t>En </a:t>
            </a:r>
            <a:r>
              <a:rPr lang="fr-FR" dirty="0">
                <a:solidFill>
                  <a:schemeClr val="tx1"/>
                </a:solidFill>
              </a:rPr>
              <a:t>comprenant où dans notre code, nous avons des sections critiques, nous, en tant que programmeurs, sommes capables de protéger plus précisément ces sections en utilisant certaines des primitives que </a:t>
            </a:r>
            <a:r>
              <a:rPr lang="fr-FR" dirty="0" smtClean="0">
                <a:solidFill>
                  <a:schemeClr val="tx1"/>
                </a:solidFill>
              </a:rPr>
              <a:t>nous allons détailler</a:t>
            </a:r>
            <a:endParaRPr lang="en-US" dirty="0">
              <a:solidFill>
                <a:schemeClr val="tx1"/>
              </a:solidFill>
            </a:endParaRPr>
          </a:p>
        </p:txBody>
      </p:sp>
    </p:spTree>
    <p:extLst>
      <p:ext uri="{BB962C8B-B14F-4D97-AF65-F5344CB8AC3E}">
        <p14:creationId xmlns:p14="http://schemas.microsoft.com/office/powerpoint/2010/main" val="45481960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Système de fichiers</a:t>
            </a:r>
            <a:endParaRPr lang="fr-FR" b="1" i="1" dirty="0">
              <a:solidFill>
                <a:schemeClr val="accent1"/>
              </a:solidFill>
            </a:endParaRPr>
          </a:p>
        </p:txBody>
      </p:sp>
      <p:sp>
        <p:nvSpPr>
          <p:cNvPr id="8" name="Espace réservé du contenu 2"/>
          <p:cNvSpPr txBox="1">
            <a:spLocks/>
          </p:cNvSpPr>
          <p:nvPr/>
        </p:nvSpPr>
        <p:spPr>
          <a:xfrm>
            <a:off x="1383527" y="1288112"/>
            <a:ext cx="10503672" cy="511268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Il est important de noter que les conditions de course peuvent affecter notre système de fichiers ainsi que nos </a:t>
            </a:r>
            <a:r>
              <a:rPr lang="fr-FR" dirty="0" smtClean="0">
                <a:solidFill>
                  <a:schemeClr val="tx1"/>
                </a:solidFill>
              </a:rPr>
              <a:t>programmes</a:t>
            </a:r>
          </a:p>
          <a:p>
            <a:r>
              <a:rPr lang="fr-FR" dirty="0" smtClean="0">
                <a:solidFill>
                  <a:schemeClr val="tx1"/>
                </a:solidFill>
              </a:rPr>
              <a:t>Un </a:t>
            </a:r>
            <a:r>
              <a:rPr lang="fr-FR" dirty="0">
                <a:solidFill>
                  <a:schemeClr val="tx1"/>
                </a:solidFill>
              </a:rPr>
              <a:t>problème potentiel pourrait être que deux processus tentent simultanément de modifier un fichier sur le système de </a:t>
            </a:r>
            <a:r>
              <a:rPr lang="fr-FR" dirty="0" smtClean="0">
                <a:solidFill>
                  <a:schemeClr val="tx1"/>
                </a:solidFill>
              </a:rPr>
              <a:t>fichiers</a:t>
            </a:r>
          </a:p>
          <a:p>
            <a:r>
              <a:rPr lang="fr-FR" dirty="0" smtClean="0">
                <a:solidFill>
                  <a:schemeClr val="tx1"/>
                </a:solidFill>
              </a:rPr>
              <a:t>Sans </a:t>
            </a:r>
            <a:r>
              <a:rPr lang="fr-FR" dirty="0">
                <a:solidFill>
                  <a:schemeClr val="tx1"/>
                </a:solidFill>
              </a:rPr>
              <a:t>les contrôles de synchronisation appropriés autour de ces fichiers, il est possible que le fichier devienne potentiellement corrompu et </a:t>
            </a:r>
            <a:r>
              <a:rPr lang="fr-FR" dirty="0" smtClean="0">
                <a:solidFill>
                  <a:schemeClr val="tx1"/>
                </a:solidFill>
              </a:rPr>
              <a:t>inutilisable </a:t>
            </a:r>
            <a:r>
              <a:rPr lang="fr-FR" dirty="0">
                <a:solidFill>
                  <a:schemeClr val="tx1"/>
                </a:solidFill>
              </a:rPr>
              <a:t>avec deux processus qui y </a:t>
            </a:r>
            <a:r>
              <a:rPr lang="fr-FR" dirty="0" smtClean="0">
                <a:solidFill>
                  <a:schemeClr val="tx1"/>
                </a:solidFill>
              </a:rPr>
              <a:t>écrivent</a:t>
            </a:r>
            <a:endParaRPr lang="en-US" dirty="0">
              <a:solidFill>
                <a:schemeClr val="tx1"/>
              </a:solidFill>
            </a:endParaRPr>
          </a:p>
        </p:txBody>
      </p:sp>
    </p:spTree>
    <p:extLst>
      <p:ext uri="{BB962C8B-B14F-4D97-AF65-F5344CB8AC3E}">
        <p14:creationId xmlns:p14="http://schemas.microsoft.com/office/powerpoint/2010/main" val="3356225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Systèmes vitaux</a:t>
            </a:r>
            <a:endParaRPr lang="fr-FR" b="1" i="1" dirty="0">
              <a:solidFill>
                <a:schemeClr val="accent1"/>
              </a:solidFill>
            </a:endParaRPr>
          </a:p>
        </p:txBody>
      </p:sp>
      <p:sp>
        <p:nvSpPr>
          <p:cNvPr id="8" name="Espace réservé du contenu 2"/>
          <p:cNvSpPr txBox="1">
            <a:spLocks/>
          </p:cNvSpPr>
          <p:nvPr/>
        </p:nvSpPr>
        <p:spPr>
          <a:xfrm>
            <a:off x="1383527" y="1288112"/>
            <a:ext cx="10503672" cy="334749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 des pires exemples de la façon dont les conditions de </a:t>
            </a:r>
            <a:r>
              <a:rPr lang="fr-FR" dirty="0" smtClean="0">
                <a:solidFill>
                  <a:schemeClr val="tx1"/>
                </a:solidFill>
              </a:rPr>
              <a:t>compétition peuvent infecter </a:t>
            </a:r>
            <a:r>
              <a:rPr lang="fr-FR" dirty="0">
                <a:solidFill>
                  <a:schemeClr val="tx1"/>
                </a:solidFill>
              </a:rPr>
              <a:t>notre logiciel est dans le logiciel qui contrôlait les appareils de radiothérapie </a:t>
            </a:r>
            <a:r>
              <a:rPr lang="fr-FR" dirty="0" smtClean="0">
                <a:solidFill>
                  <a:schemeClr val="tx1"/>
                </a:solidFill>
              </a:rPr>
              <a:t>Therac-25</a:t>
            </a:r>
          </a:p>
          <a:p>
            <a:r>
              <a:rPr lang="fr-FR" dirty="0" smtClean="0">
                <a:solidFill>
                  <a:schemeClr val="tx1"/>
                </a:solidFill>
              </a:rPr>
              <a:t>Cette </a:t>
            </a:r>
            <a:r>
              <a:rPr lang="fr-FR" dirty="0">
                <a:solidFill>
                  <a:schemeClr val="tx1"/>
                </a:solidFill>
              </a:rPr>
              <a:t>condition de course était, malheureusement, suffisante pour causer la mort d'au moins trois patients qui recevaient un traitement de la </a:t>
            </a:r>
            <a:r>
              <a:rPr lang="fr-FR" dirty="0" smtClean="0">
                <a:solidFill>
                  <a:schemeClr val="tx1"/>
                </a:solidFill>
              </a:rPr>
              <a:t>machine</a:t>
            </a:r>
          </a:p>
          <a:p>
            <a:r>
              <a:rPr lang="fr-FR" dirty="0">
                <a:solidFill>
                  <a:schemeClr val="tx1"/>
                </a:solidFill>
              </a:rPr>
              <a:t>La plupart du temps, le logiciel que nous écrivons ne sera pas aussi critique que le logiciel utilisé dans les dispositifs médicaux comme </a:t>
            </a:r>
            <a:r>
              <a:rPr lang="fr-FR" dirty="0" smtClean="0">
                <a:solidFill>
                  <a:schemeClr val="tx1"/>
                </a:solidFill>
              </a:rPr>
              <a:t>celui-ci</a:t>
            </a:r>
          </a:p>
          <a:p>
            <a:r>
              <a:rPr lang="fr-FR" dirty="0" smtClean="0">
                <a:solidFill>
                  <a:schemeClr val="tx1"/>
                </a:solidFill>
              </a:rPr>
              <a:t>Cependant</a:t>
            </a:r>
            <a:r>
              <a:rPr lang="fr-FR" dirty="0">
                <a:solidFill>
                  <a:schemeClr val="tx1"/>
                </a:solidFill>
              </a:rPr>
              <a:t>, il s'agit d'un avertissement très morbide pour s'assurer que vous essayez de prendre toutes les mesures afin d'éviter que votre propre logiciel soit </a:t>
            </a:r>
            <a:r>
              <a:rPr lang="fr-FR" dirty="0" smtClean="0">
                <a:solidFill>
                  <a:schemeClr val="tx1"/>
                </a:solidFill>
              </a:rPr>
              <a:t>affecté</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30105" y="4554110"/>
            <a:ext cx="4610515" cy="174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0167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fontScale="90000"/>
          </a:bodyPr>
          <a:lstStyle/>
          <a:p>
            <a:r>
              <a:rPr lang="fr-FR" dirty="0">
                <a:solidFill>
                  <a:schemeClr val="tx1"/>
                </a:solidFill>
              </a:rPr>
              <a:t>Ressources partagées et </a:t>
            </a:r>
            <a:r>
              <a:rPr lang="fr-FR" dirty="0" smtClean="0">
                <a:solidFill>
                  <a:schemeClr val="tx1"/>
                </a:solidFill>
              </a:rPr>
              <a:t>conditions de compétition</a:t>
            </a:r>
            <a:endParaRPr lang="fr-FR" b="1" i="1" dirty="0">
              <a:solidFill>
                <a:schemeClr val="accent1"/>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L'une des principales choses à éviter lors de l'implémentation simultanée de vos applications est </a:t>
            </a:r>
            <a:r>
              <a:rPr lang="fr-FR" dirty="0" smtClean="0">
                <a:solidFill>
                  <a:schemeClr val="tx1"/>
                </a:solidFill>
              </a:rPr>
              <a:t>la condition </a:t>
            </a:r>
            <a:r>
              <a:rPr lang="fr-FR" dirty="0">
                <a:solidFill>
                  <a:schemeClr val="tx1"/>
                </a:solidFill>
              </a:rPr>
              <a:t>de </a:t>
            </a:r>
            <a:r>
              <a:rPr lang="fr-FR" dirty="0" smtClean="0">
                <a:solidFill>
                  <a:schemeClr val="tx1"/>
                </a:solidFill>
              </a:rPr>
              <a:t>compétition</a:t>
            </a:r>
          </a:p>
          <a:p>
            <a:r>
              <a:rPr lang="fr-FR" dirty="0" smtClean="0">
                <a:solidFill>
                  <a:schemeClr val="tx1"/>
                </a:solidFill>
              </a:rPr>
              <a:t>Ces </a:t>
            </a:r>
            <a:r>
              <a:rPr lang="fr-FR" dirty="0">
                <a:solidFill>
                  <a:schemeClr val="tx1"/>
                </a:solidFill>
              </a:rPr>
              <a:t>conditions de concurrence peuvent paralyser nos applications et causer des bogues difficiles à déboguer et encore plus difficiles à </a:t>
            </a:r>
            <a:r>
              <a:rPr lang="fr-FR" dirty="0" smtClean="0">
                <a:solidFill>
                  <a:schemeClr val="tx1"/>
                </a:solidFill>
              </a:rPr>
              <a:t>corriger</a:t>
            </a:r>
          </a:p>
          <a:p>
            <a:r>
              <a:rPr lang="fr-FR" dirty="0" smtClean="0">
                <a:solidFill>
                  <a:schemeClr val="tx1"/>
                </a:solidFill>
              </a:rPr>
              <a:t>Afin </a:t>
            </a:r>
            <a:r>
              <a:rPr lang="fr-FR" dirty="0">
                <a:solidFill>
                  <a:schemeClr val="tx1"/>
                </a:solidFill>
              </a:rPr>
              <a:t>d'éviter ces problèmes, nous devons à la fois comprendre comment ces conditions de </a:t>
            </a:r>
            <a:r>
              <a:rPr lang="fr-FR" dirty="0" smtClean="0">
                <a:solidFill>
                  <a:schemeClr val="tx1"/>
                </a:solidFill>
              </a:rPr>
              <a:t>compétition se </a:t>
            </a:r>
            <a:r>
              <a:rPr lang="fr-FR" dirty="0">
                <a:solidFill>
                  <a:schemeClr val="tx1"/>
                </a:solidFill>
              </a:rPr>
              <a:t>produisent et comment nous pouvons </a:t>
            </a:r>
            <a:r>
              <a:rPr lang="fr-FR" dirty="0" smtClean="0">
                <a:solidFill>
                  <a:schemeClr val="tx1"/>
                </a:solidFill>
              </a:rPr>
              <a:t>nous en prémunir </a:t>
            </a:r>
            <a:r>
              <a:rPr lang="fr-FR" dirty="0">
                <a:solidFill>
                  <a:schemeClr val="tx1"/>
                </a:solidFill>
              </a:rPr>
              <a:t>en utilisant les primitives de synchronisation que nous </a:t>
            </a:r>
            <a:r>
              <a:rPr lang="fr-FR" dirty="0" smtClean="0">
                <a:solidFill>
                  <a:schemeClr val="tx1"/>
                </a:solidFill>
              </a:rPr>
              <a:t>allons maintenant aborder</a:t>
            </a:r>
          </a:p>
          <a:p>
            <a:r>
              <a:rPr lang="fr-FR" dirty="0">
                <a:solidFill>
                  <a:schemeClr val="tx1"/>
                </a:solidFill>
              </a:rPr>
              <a:t>Comprendre la synchronisation et les primitives de base qui vous sont disponibles est essentiel si vous voulez créer des programmes performants et sécurisés pour les threads en </a:t>
            </a:r>
            <a:r>
              <a:rPr lang="fr-FR" dirty="0" smtClean="0">
                <a:solidFill>
                  <a:schemeClr val="tx1"/>
                </a:solidFill>
              </a:rPr>
              <a:t>Python</a:t>
            </a:r>
          </a:p>
          <a:p>
            <a:r>
              <a:rPr lang="fr-FR" dirty="0" smtClean="0">
                <a:solidFill>
                  <a:schemeClr val="tx1"/>
                </a:solidFill>
              </a:rPr>
              <a:t>Heureusement</a:t>
            </a:r>
            <a:r>
              <a:rPr lang="fr-FR" dirty="0">
                <a:solidFill>
                  <a:schemeClr val="tx1"/>
                </a:solidFill>
              </a:rPr>
              <a:t>, nous avons de nombreuses primitives de synchronisation différentes disponibles dans le module Python de threading qui peuvent nous aider dans un certain nombre de situations concurrentes différentes</a:t>
            </a:r>
            <a:endParaRPr lang="en-US" dirty="0">
              <a:solidFill>
                <a:schemeClr val="tx1"/>
              </a:solidFill>
            </a:endParaRPr>
          </a:p>
        </p:txBody>
      </p:sp>
    </p:spTree>
    <p:extLst>
      <p:ext uri="{BB962C8B-B14F-4D97-AF65-F5344CB8AC3E}">
        <p14:creationId xmlns:p14="http://schemas.microsoft.com/office/powerpoint/2010/main" val="19544749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La méthode </a:t>
            </a:r>
            <a:r>
              <a:rPr lang="fr-FR" b="1" i="1" dirty="0" smtClean="0">
                <a:solidFill>
                  <a:schemeClr val="accent6"/>
                </a:solidFill>
              </a:rPr>
              <a:t>join()</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Quand il s'agit de développer des systèmes d'entreprise incroyablement importants, être capable de dicter l'ordre d'exécution de certaines de nos tâches est extrêmement </a:t>
            </a:r>
            <a:r>
              <a:rPr lang="fr-FR" dirty="0" smtClean="0">
                <a:solidFill>
                  <a:schemeClr val="tx1"/>
                </a:solidFill>
              </a:rPr>
              <a:t>important</a:t>
            </a:r>
          </a:p>
          <a:p>
            <a:r>
              <a:rPr lang="fr-FR" dirty="0" smtClean="0">
                <a:solidFill>
                  <a:schemeClr val="tx1"/>
                </a:solidFill>
              </a:rPr>
              <a:t>Heureusement</a:t>
            </a:r>
            <a:r>
              <a:rPr lang="fr-FR" dirty="0">
                <a:solidFill>
                  <a:schemeClr val="tx1"/>
                </a:solidFill>
              </a:rPr>
              <a:t>, l'objet thread de Python nous permet de conserver une certaine forme de contrôle, car ils sont livrés avec une méthode de </a:t>
            </a:r>
            <a:r>
              <a:rPr lang="fr-FR" dirty="0" smtClean="0">
                <a:solidFill>
                  <a:schemeClr val="tx1"/>
                </a:solidFill>
              </a:rPr>
              <a:t>jointure</a:t>
            </a:r>
          </a:p>
          <a:p>
            <a:r>
              <a:rPr lang="fr-FR" dirty="0">
                <a:solidFill>
                  <a:schemeClr val="tx1"/>
                </a:solidFill>
              </a:rPr>
              <a:t>La méthode </a:t>
            </a:r>
            <a:r>
              <a:rPr lang="fr-FR" b="1" i="1" dirty="0" smtClean="0">
                <a:solidFill>
                  <a:schemeClr val="accent6"/>
                </a:solidFill>
              </a:rPr>
              <a:t>join()</a:t>
            </a:r>
            <a:r>
              <a:rPr lang="fr-FR" dirty="0" smtClean="0">
                <a:solidFill>
                  <a:schemeClr val="tx1"/>
                </a:solidFill>
              </a:rPr>
              <a:t>, </a:t>
            </a:r>
            <a:r>
              <a:rPr lang="fr-FR" dirty="0">
                <a:solidFill>
                  <a:schemeClr val="tx1"/>
                </a:solidFill>
              </a:rPr>
              <a:t>essentiellement, </a:t>
            </a:r>
            <a:r>
              <a:rPr lang="fr-FR" dirty="0" smtClean="0">
                <a:solidFill>
                  <a:schemeClr val="tx1"/>
                </a:solidFill>
              </a:rPr>
              <a:t>empêche le </a:t>
            </a:r>
            <a:r>
              <a:rPr lang="fr-FR" dirty="0">
                <a:solidFill>
                  <a:schemeClr val="tx1"/>
                </a:solidFill>
              </a:rPr>
              <a:t>thread parent de continuer à progresser jusqu'à ce que ce </a:t>
            </a:r>
            <a:r>
              <a:rPr lang="fr-FR" dirty="0" smtClean="0">
                <a:solidFill>
                  <a:schemeClr val="tx1"/>
                </a:solidFill>
              </a:rPr>
              <a:t>thread enfant ai </a:t>
            </a:r>
            <a:r>
              <a:rPr lang="fr-FR" dirty="0">
                <a:solidFill>
                  <a:schemeClr val="tx1"/>
                </a:solidFill>
              </a:rPr>
              <a:t>confirmé qu'il s'est </a:t>
            </a:r>
            <a:r>
              <a:rPr lang="fr-FR" dirty="0" smtClean="0">
                <a:solidFill>
                  <a:schemeClr val="tx1"/>
                </a:solidFill>
              </a:rPr>
              <a:t>terminé</a:t>
            </a:r>
          </a:p>
          <a:p>
            <a:r>
              <a:rPr lang="fr-FR" dirty="0" smtClean="0">
                <a:solidFill>
                  <a:schemeClr val="tx1"/>
                </a:solidFill>
              </a:rPr>
              <a:t>Cela </a:t>
            </a:r>
            <a:r>
              <a:rPr lang="fr-FR" dirty="0">
                <a:solidFill>
                  <a:schemeClr val="tx1"/>
                </a:solidFill>
              </a:rPr>
              <a:t>peut se faire soit par une fin naturelle, soit </a:t>
            </a:r>
            <a:r>
              <a:rPr lang="fr-FR" dirty="0" smtClean="0">
                <a:solidFill>
                  <a:schemeClr val="tx1"/>
                </a:solidFill>
              </a:rPr>
              <a:t>lorsque </a:t>
            </a:r>
            <a:r>
              <a:rPr lang="fr-FR" dirty="0">
                <a:solidFill>
                  <a:schemeClr val="tx1"/>
                </a:solidFill>
              </a:rPr>
              <a:t>le thread lance une exception non </a:t>
            </a:r>
            <a:r>
              <a:rPr lang="fr-FR" dirty="0" smtClean="0">
                <a:solidFill>
                  <a:schemeClr val="tx1"/>
                </a:solidFill>
              </a:rPr>
              <a:t>gérée</a:t>
            </a:r>
            <a:endParaRPr lang="en-US" dirty="0">
              <a:solidFill>
                <a:schemeClr val="tx1"/>
              </a:solidFill>
            </a:endParaRPr>
          </a:p>
        </p:txBody>
      </p:sp>
    </p:spTree>
    <p:extLst>
      <p:ext uri="{BB962C8B-B14F-4D97-AF65-F5344CB8AC3E}">
        <p14:creationId xmlns:p14="http://schemas.microsoft.com/office/powerpoint/2010/main" val="382776743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verrous sont un mécanisme essentiel lorsque vous essayez d'accéder à des ressources partagées à partir de plusieurs threads </a:t>
            </a:r>
            <a:r>
              <a:rPr lang="fr-FR" dirty="0" smtClean="0">
                <a:solidFill>
                  <a:schemeClr val="tx1"/>
                </a:solidFill>
              </a:rPr>
              <a:t>d'exécution</a:t>
            </a:r>
          </a:p>
          <a:p>
            <a:r>
              <a:rPr lang="fr-FR" dirty="0" smtClean="0">
                <a:solidFill>
                  <a:schemeClr val="tx1"/>
                </a:solidFill>
              </a:rPr>
              <a:t>La </a:t>
            </a:r>
            <a:r>
              <a:rPr lang="fr-FR" dirty="0">
                <a:solidFill>
                  <a:schemeClr val="tx1"/>
                </a:solidFill>
              </a:rPr>
              <a:t>meilleure façon d'imaginer cela est d'imaginer que vous avez une salle de bains et plusieurs </a:t>
            </a:r>
            <a:r>
              <a:rPr lang="fr-FR" dirty="0" smtClean="0">
                <a:solidFill>
                  <a:schemeClr val="tx1"/>
                </a:solidFill>
              </a:rPr>
              <a:t>colocataires</a:t>
            </a:r>
          </a:p>
          <a:p>
            <a:r>
              <a:rPr lang="fr-FR" dirty="0" smtClean="0">
                <a:solidFill>
                  <a:schemeClr val="tx1"/>
                </a:solidFill>
              </a:rPr>
              <a:t>Lorsque </a:t>
            </a:r>
            <a:r>
              <a:rPr lang="fr-FR" dirty="0">
                <a:solidFill>
                  <a:schemeClr val="tx1"/>
                </a:solidFill>
              </a:rPr>
              <a:t>vous voulez vous rafraîchir ou prendre une douche, vous voudriez verrouiller la porte pour que personne d'autre ne puisse utiliser la salle de bain en même </a:t>
            </a:r>
            <a:r>
              <a:rPr lang="fr-FR" dirty="0" smtClean="0">
                <a:solidFill>
                  <a:schemeClr val="tx1"/>
                </a:solidFill>
              </a:rPr>
              <a:t>temps</a:t>
            </a:r>
          </a:p>
          <a:p>
            <a:r>
              <a:rPr lang="fr-FR" dirty="0" smtClean="0">
                <a:solidFill>
                  <a:schemeClr val="tx1"/>
                </a:solidFill>
              </a:rPr>
              <a:t>Un </a:t>
            </a:r>
            <a:r>
              <a:rPr lang="fr-FR" dirty="0">
                <a:solidFill>
                  <a:schemeClr val="tx1"/>
                </a:solidFill>
              </a:rPr>
              <a:t>verrou en Python est une primitive de synchronisation qui nous permet de verrouiller notre porte de salle de </a:t>
            </a:r>
            <a:r>
              <a:rPr lang="fr-FR" dirty="0" smtClean="0">
                <a:solidFill>
                  <a:schemeClr val="tx1"/>
                </a:solidFill>
              </a:rPr>
              <a:t>bain</a:t>
            </a:r>
          </a:p>
          <a:p>
            <a:r>
              <a:rPr lang="fr-FR" dirty="0" smtClean="0">
                <a:solidFill>
                  <a:schemeClr val="tx1"/>
                </a:solidFill>
              </a:rPr>
              <a:t>Il </a:t>
            </a:r>
            <a:r>
              <a:rPr lang="fr-FR" dirty="0">
                <a:solidFill>
                  <a:schemeClr val="tx1"/>
                </a:solidFill>
              </a:rPr>
              <a:t>peut être dans un état "verrouillé" ou "déverrouillé", et nous ne pouvons acquérir un verrou que lorsqu'il est dans un état "déverrouillé</a:t>
            </a:r>
            <a:r>
              <a:rPr lang="fr-FR"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65518958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Locks</a:t>
            </a:r>
            <a:endParaRPr lang="fr-FR" b="1" i="1" dirty="0">
              <a:solidFill>
                <a:schemeClr val="accent6"/>
              </a:solidFill>
            </a:endParaRPr>
          </a:p>
        </p:txBody>
      </p:sp>
      <p:sp>
        <p:nvSpPr>
          <p:cNvPr id="8" name="Espace réservé du contenu 2"/>
          <p:cNvSpPr txBox="1">
            <a:spLocks/>
          </p:cNvSpPr>
          <p:nvPr/>
        </p:nvSpPr>
        <p:spPr>
          <a:xfrm>
            <a:off x="1383527" y="1916264"/>
            <a:ext cx="271598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Code et diagramme de concurrence </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245014" y="1828799"/>
            <a:ext cx="3373313" cy="421299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7696737" y="3517781"/>
            <a:ext cx="4190462" cy="2524008"/>
          </a:xfrm>
          <a:prstGeom prst="rect">
            <a:avLst/>
          </a:prstGeom>
        </p:spPr>
      </p:pic>
      <p:pic>
        <p:nvPicPr>
          <p:cNvPr id="5" name="Image 4"/>
          <p:cNvPicPr>
            <a:picLocks noChangeAspect="1"/>
          </p:cNvPicPr>
          <p:nvPr/>
        </p:nvPicPr>
        <p:blipFill>
          <a:blip r:embed="rId5"/>
          <a:stretch>
            <a:fillRect/>
          </a:stretch>
        </p:blipFill>
        <p:spPr>
          <a:xfrm>
            <a:off x="7763827" y="2011680"/>
            <a:ext cx="4117977" cy="1448392"/>
          </a:xfrm>
          <a:prstGeom prst="rect">
            <a:avLst/>
          </a:prstGeom>
        </p:spPr>
      </p:pic>
    </p:spTree>
    <p:extLst>
      <p:ext uri="{BB962C8B-B14F-4D97-AF65-F5344CB8AC3E}">
        <p14:creationId xmlns:p14="http://schemas.microsoft.com/office/powerpoint/2010/main" val="20940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916264"/>
            <a:ext cx="1050367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a:t>
            </a:r>
            <a:r>
              <a:rPr lang="fr-FR" dirty="0" smtClean="0">
                <a:solidFill>
                  <a:schemeClr val="tx1"/>
                </a:solidFill>
              </a:rPr>
              <a:t>verrous réentrants (</a:t>
            </a:r>
            <a:r>
              <a:rPr lang="fr-FR" b="1" i="1" dirty="0" smtClean="0">
                <a:solidFill>
                  <a:schemeClr val="accent4"/>
                </a:solidFill>
              </a:rPr>
              <a:t>RLocks</a:t>
            </a:r>
            <a:r>
              <a:rPr lang="fr-FR" dirty="0" smtClean="0">
                <a:solidFill>
                  <a:schemeClr val="tx1"/>
                </a:solidFill>
              </a:rPr>
              <a:t>) </a:t>
            </a:r>
            <a:r>
              <a:rPr lang="fr-FR" dirty="0">
                <a:solidFill>
                  <a:schemeClr val="tx1"/>
                </a:solidFill>
              </a:rPr>
              <a:t>sont des primitives de synchronisation qui fonctionnent un peu comme notre primitive de verrou standard, mais peuvent être </a:t>
            </a:r>
            <a:r>
              <a:rPr lang="fr-FR" dirty="0" smtClean="0">
                <a:solidFill>
                  <a:schemeClr val="tx1"/>
                </a:solidFill>
              </a:rPr>
              <a:t>acquis </a:t>
            </a:r>
            <a:r>
              <a:rPr lang="fr-FR" dirty="0">
                <a:solidFill>
                  <a:schemeClr val="tx1"/>
                </a:solidFill>
              </a:rPr>
              <a:t>par un thread plusieurs fois si ce thread le possède </a:t>
            </a:r>
            <a:r>
              <a:rPr lang="fr-FR" dirty="0" smtClean="0">
                <a:solidFill>
                  <a:schemeClr val="tx1"/>
                </a:solidFill>
              </a:rPr>
              <a:t>déjà</a:t>
            </a:r>
          </a:p>
          <a:p>
            <a:r>
              <a:rPr lang="fr-FR" dirty="0" smtClean="0">
                <a:solidFill>
                  <a:schemeClr val="tx1"/>
                </a:solidFill>
              </a:rPr>
              <a:t>Par </a:t>
            </a:r>
            <a:r>
              <a:rPr lang="fr-FR" dirty="0">
                <a:solidFill>
                  <a:schemeClr val="tx1"/>
                </a:solidFill>
              </a:rPr>
              <a:t>exemple, par exemple, thread-1 acquiert le RLock, donc, à chaque fois que thread-1 acquiert le verrou, un compteur dans la primitive RLock est incrémenté de </a:t>
            </a:r>
            <a:r>
              <a:rPr lang="fr-FR" dirty="0" smtClean="0">
                <a:solidFill>
                  <a:schemeClr val="tx1"/>
                </a:solidFill>
              </a:rPr>
              <a:t>1</a:t>
            </a:r>
          </a:p>
          <a:p>
            <a:r>
              <a:rPr lang="fr-FR" dirty="0" smtClean="0">
                <a:solidFill>
                  <a:schemeClr val="tx1"/>
                </a:solidFill>
              </a:rPr>
              <a:t>Si </a:t>
            </a:r>
            <a:r>
              <a:rPr lang="fr-FR" dirty="0">
                <a:solidFill>
                  <a:schemeClr val="tx1"/>
                </a:solidFill>
              </a:rPr>
              <a:t>thread-2 a </a:t>
            </a:r>
            <a:r>
              <a:rPr lang="fr-FR" dirty="0" smtClean="0">
                <a:solidFill>
                  <a:schemeClr val="tx1"/>
                </a:solidFill>
              </a:rPr>
              <a:t>essaye </a:t>
            </a:r>
            <a:r>
              <a:rPr lang="fr-FR" dirty="0">
                <a:solidFill>
                  <a:schemeClr val="tx1"/>
                </a:solidFill>
              </a:rPr>
              <a:t>d'acquérir le RLock, alors il devrait attendre jusqu'à ce que le compteur du RLock tombe à 0 avant qu'il puisse être </a:t>
            </a:r>
            <a:r>
              <a:rPr lang="fr-FR" dirty="0" smtClean="0">
                <a:solidFill>
                  <a:schemeClr val="tx1"/>
                </a:solidFill>
              </a:rPr>
              <a:t>acquis</a:t>
            </a:r>
          </a:p>
          <a:p>
            <a:r>
              <a:rPr lang="fr-FR" dirty="0" smtClean="0">
                <a:solidFill>
                  <a:schemeClr val="tx1"/>
                </a:solidFill>
              </a:rPr>
              <a:t>Thread-2 </a:t>
            </a:r>
            <a:r>
              <a:rPr lang="fr-FR" dirty="0">
                <a:solidFill>
                  <a:schemeClr val="tx1"/>
                </a:solidFill>
              </a:rPr>
              <a:t>entrerait dans un état de blocage jusqu'à ce que cette condition 0 soit </a:t>
            </a:r>
            <a:r>
              <a:rPr lang="fr-FR" dirty="0" smtClean="0">
                <a:solidFill>
                  <a:schemeClr val="tx1"/>
                </a:solidFill>
              </a:rPr>
              <a:t>remplie</a:t>
            </a:r>
          </a:p>
          <a:p>
            <a:r>
              <a:rPr lang="fr-FR" dirty="0" smtClean="0">
                <a:solidFill>
                  <a:schemeClr val="tx1"/>
                </a:solidFill>
              </a:rPr>
              <a:t>Pourquoi </a:t>
            </a:r>
            <a:r>
              <a:rPr lang="fr-FR" dirty="0">
                <a:solidFill>
                  <a:schemeClr val="tx1"/>
                </a:solidFill>
              </a:rPr>
              <a:t>est-ce utile, </a:t>
            </a:r>
            <a:r>
              <a:rPr lang="fr-FR" dirty="0" smtClean="0">
                <a:solidFill>
                  <a:schemeClr val="tx1"/>
                </a:solidFill>
              </a:rPr>
              <a:t>cependant ?</a:t>
            </a:r>
          </a:p>
          <a:p>
            <a:r>
              <a:rPr lang="fr-FR" dirty="0" smtClean="0">
                <a:solidFill>
                  <a:schemeClr val="tx1"/>
                </a:solidFill>
              </a:rPr>
              <a:t>Eh </a:t>
            </a:r>
            <a:r>
              <a:rPr lang="fr-FR" dirty="0">
                <a:solidFill>
                  <a:schemeClr val="tx1"/>
                </a:solidFill>
              </a:rPr>
              <a:t>bien, cela peut être utile lorsque vous voulez, par exemple, avoir un accès sécurisé pour une méthode au sein d'une classe qui accède à d'autres méthodes de </a:t>
            </a:r>
            <a:r>
              <a:rPr lang="fr-FR" dirty="0" smtClean="0">
                <a:solidFill>
                  <a:schemeClr val="tx1"/>
                </a:solidFill>
              </a:rPr>
              <a:t>classe</a:t>
            </a:r>
            <a:endParaRPr lang="en-US" dirty="0">
              <a:solidFill>
                <a:schemeClr val="tx1"/>
              </a:solidFill>
            </a:endParaRPr>
          </a:p>
        </p:txBody>
      </p:sp>
    </p:spTree>
    <p:extLst>
      <p:ext uri="{BB962C8B-B14F-4D97-AF65-F5344CB8AC3E}">
        <p14:creationId xmlns:p14="http://schemas.microsoft.com/office/powerpoint/2010/main" val="415170803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a:t>
            </a:r>
            <a:endParaRPr lang="fr-FR" b="1" i="1" dirty="0">
              <a:solidFill>
                <a:schemeClr val="accent6"/>
              </a:solidFill>
            </a:endParaRPr>
          </a:p>
        </p:txBody>
      </p:sp>
      <p:sp>
        <p:nvSpPr>
          <p:cNvPr id="8" name="Espace réservé du contenu 2"/>
          <p:cNvSpPr txBox="1">
            <a:spLocks/>
          </p:cNvSpPr>
          <p:nvPr/>
        </p:nvSpPr>
        <p:spPr>
          <a:xfrm>
            <a:off x="1383527" y="1351722"/>
            <a:ext cx="2878372" cy="490344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Exemple de code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4389119" y="1288111"/>
            <a:ext cx="4613527" cy="49670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4549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543869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Si nous devions essayer d'exécuter le même programme précédent en utilisant une primitive de verrou classique, alors vous devriez remarquer que le programme n'atteint jamais le point où il exécute notre fonction </a:t>
            </a:r>
            <a:r>
              <a:rPr lang="fr-FR" b="1" i="1" dirty="0" smtClean="0">
                <a:solidFill>
                  <a:schemeClr val="accent6"/>
                </a:solidFill>
              </a:rPr>
              <a:t>modifyA()</a:t>
            </a:r>
          </a:p>
          <a:p>
            <a:r>
              <a:rPr lang="fr-FR" dirty="0" smtClean="0">
                <a:solidFill>
                  <a:schemeClr val="tx1"/>
                </a:solidFill>
              </a:rPr>
              <a:t>Notre </a:t>
            </a:r>
            <a:r>
              <a:rPr lang="fr-FR" dirty="0">
                <a:solidFill>
                  <a:schemeClr val="tx1"/>
                </a:solidFill>
              </a:rPr>
              <a:t>programme se retrouverait essentiellement dans une impasse, car nous n'avons pas mis en place un mécanisme de libération qui permette à notre fil d'aller plus </a:t>
            </a:r>
            <a:r>
              <a:rPr lang="fr-FR" dirty="0" smtClean="0">
                <a:solidFill>
                  <a:schemeClr val="tx1"/>
                </a:solidFill>
              </a:rPr>
              <a:t>loin</a:t>
            </a:r>
          </a:p>
          <a:p>
            <a:r>
              <a:rPr lang="fr-FR" dirty="0" smtClean="0">
                <a:solidFill>
                  <a:schemeClr val="tx1"/>
                </a:solidFill>
              </a:rPr>
              <a:t>Ceci </a:t>
            </a:r>
            <a:r>
              <a:rPr lang="fr-FR" dirty="0">
                <a:solidFill>
                  <a:schemeClr val="tx1"/>
                </a:solidFill>
              </a:rPr>
              <a:t>est illustré dans l'exemple de code </a:t>
            </a:r>
            <a:r>
              <a:rPr lang="fr-FR" dirty="0" smtClean="0">
                <a:solidFill>
                  <a:schemeClr val="tx1"/>
                </a:solidFill>
              </a:rPr>
              <a:t>suivant</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076660" y="1160654"/>
            <a:ext cx="4738977" cy="51924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245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Rlocks vs Locks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Les RLocks</a:t>
            </a:r>
            <a:r>
              <a:rPr lang="fr-FR" dirty="0">
                <a:solidFill>
                  <a:schemeClr val="tx1"/>
                </a:solidFill>
              </a:rPr>
              <a:t>, essentiellement, nous </a:t>
            </a:r>
            <a:r>
              <a:rPr lang="fr-FR" dirty="0" smtClean="0">
                <a:solidFill>
                  <a:schemeClr val="tx1"/>
                </a:solidFill>
              </a:rPr>
              <a:t>permettent </a:t>
            </a:r>
            <a:r>
              <a:rPr lang="fr-FR" dirty="0">
                <a:solidFill>
                  <a:schemeClr val="tx1"/>
                </a:solidFill>
              </a:rPr>
              <a:t>d'obtenir une certaine forme de sécurité de thread d'une manière récursive sans avoir à implémenter l'acquisition </a:t>
            </a:r>
            <a:r>
              <a:rPr lang="fr-FR" dirty="0" smtClean="0">
                <a:solidFill>
                  <a:schemeClr val="tx1"/>
                </a:solidFill>
              </a:rPr>
              <a:t>et la libération </a:t>
            </a:r>
            <a:r>
              <a:rPr lang="fr-FR" dirty="0">
                <a:solidFill>
                  <a:schemeClr val="tx1"/>
                </a:solidFill>
              </a:rPr>
              <a:t>de </a:t>
            </a:r>
            <a:r>
              <a:rPr lang="fr-FR" dirty="0" smtClean="0">
                <a:solidFill>
                  <a:schemeClr val="tx1"/>
                </a:solidFill>
              </a:rPr>
              <a:t>verrou </a:t>
            </a:r>
            <a:r>
              <a:rPr lang="fr-FR" dirty="0">
                <a:solidFill>
                  <a:schemeClr val="tx1"/>
                </a:solidFill>
              </a:rPr>
              <a:t>dans tout votre </a:t>
            </a:r>
            <a:r>
              <a:rPr lang="fr-FR" dirty="0" smtClean="0">
                <a:solidFill>
                  <a:schemeClr val="tx1"/>
                </a:solidFill>
              </a:rPr>
              <a:t>code</a:t>
            </a:r>
          </a:p>
          <a:p>
            <a:r>
              <a:rPr lang="fr-FR" dirty="0" smtClean="0">
                <a:solidFill>
                  <a:schemeClr val="tx1"/>
                </a:solidFill>
              </a:rPr>
              <a:t>Ils </a:t>
            </a:r>
            <a:r>
              <a:rPr lang="fr-FR" dirty="0">
                <a:solidFill>
                  <a:schemeClr val="tx1"/>
                </a:solidFill>
              </a:rPr>
              <a:t>nous permettent d'écrire du code plus simple, plus facile à suivre et, par conséquent, plus facile à maintenir après la production de notre </a:t>
            </a:r>
            <a:r>
              <a:rPr lang="fr-FR" dirty="0" smtClean="0">
                <a:solidFill>
                  <a:schemeClr val="tx1"/>
                </a:solidFill>
              </a:rPr>
              <a:t>code</a:t>
            </a:r>
            <a:endParaRPr lang="en-US" dirty="0">
              <a:solidFill>
                <a:schemeClr val="tx1"/>
              </a:solidFill>
            </a:endParaRPr>
          </a:p>
        </p:txBody>
      </p:sp>
    </p:spTree>
    <p:extLst>
      <p:ext uri="{BB962C8B-B14F-4D97-AF65-F5344CB8AC3E}">
        <p14:creationId xmlns:p14="http://schemas.microsoft.com/office/powerpoint/2010/main" val="346325361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Une condition est une primitive de synchronisation qui attend un signal provenant d'un autre </a:t>
            </a:r>
            <a:r>
              <a:rPr lang="fr-FR" dirty="0" smtClean="0">
                <a:solidFill>
                  <a:schemeClr val="tx1"/>
                </a:solidFill>
              </a:rPr>
              <a:t>thread</a:t>
            </a:r>
          </a:p>
          <a:p>
            <a:r>
              <a:rPr lang="fr-FR" dirty="0" smtClean="0">
                <a:solidFill>
                  <a:schemeClr val="tx1"/>
                </a:solidFill>
              </a:rPr>
              <a:t>Par </a:t>
            </a:r>
            <a:r>
              <a:rPr lang="fr-FR" dirty="0">
                <a:solidFill>
                  <a:schemeClr val="tx1"/>
                </a:solidFill>
              </a:rPr>
              <a:t>exemple, cela pourrait être qu'un autre thread a terminé </a:t>
            </a:r>
            <a:r>
              <a:rPr lang="fr-FR" dirty="0" smtClean="0">
                <a:solidFill>
                  <a:schemeClr val="tx1"/>
                </a:solidFill>
              </a:rPr>
              <a:t>son exécution</a:t>
            </a:r>
            <a:r>
              <a:rPr lang="fr-FR" dirty="0">
                <a:solidFill>
                  <a:schemeClr val="tx1"/>
                </a:solidFill>
              </a:rPr>
              <a:t>, et que le thread actuel peut </a:t>
            </a:r>
            <a:r>
              <a:rPr lang="fr-FR" dirty="0" smtClean="0">
                <a:solidFill>
                  <a:schemeClr val="tx1"/>
                </a:solidFill>
              </a:rPr>
              <a:t>son propre code</a:t>
            </a:r>
            <a:endParaRPr lang="en-US" dirty="0">
              <a:solidFill>
                <a:schemeClr val="tx1"/>
              </a:solidFill>
            </a:endParaRPr>
          </a:p>
        </p:txBody>
      </p:sp>
    </p:spTree>
    <p:extLst>
      <p:ext uri="{BB962C8B-B14F-4D97-AF65-F5344CB8AC3E}">
        <p14:creationId xmlns:p14="http://schemas.microsoft.com/office/powerpoint/2010/main" val="220824982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Jetons un coup d'</a:t>
            </a:r>
            <a:r>
              <a:rPr lang="fr-FR" dirty="0" err="1">
                <a:solidFill>
                  <a:schemeClr val="tx1"/>
                </a:solidFill>
              </a:rPr>
              <a:t>oeil</a:t>
            </a:r>
            <a:r>
              <a:rPr lang="fr-FR" dirty="0">
                <a:solidFill>
                  <a:schemeClr val="tx1"/>
                </a:solidFill>
              </a:rPr>
              <a:t> à la définition de notre objet condition dans la bibliothèque native de </a:t>
            </a:r>
            <a:r>
              <a:rPr lang="fr-FR" dirty="0" smtClean="0">
                <a:solidFill>
                  <a:schemeClr val="tx1"/>
                </a:solidFill>
              </a:rPr>
              <a:t>Python</a:t>
            </a:r>
          </a:p>
          <a:p>
            <a:endParaRPr lang="fr-FR" dirty="0">
              <a:solidFill>
                <a:schemeClr val="tx1"/>
              </a:solidFill>
            </a:endParaRPr>
          </a:p>
          <a:p>
            <a:endParaRPr lang="fr-FR" dirty="0" smtClean="0">
              <a:solidFill>
                <a:schemeClr val="tx1"/>
              </a:solidFill>
            </a:endParaRPr>
          </a:p>
          <a:p>
            <a:endParaRPr lang="fr-FR" dirty="0" smtClean="0">
              <a:solidFill>
                <a:schemeClr val="tx1"/>
              </a:solidFill>
            </a:endParaRPr>
          </a:p>
          <a:p>
            <a:r>
              <a:rPr lang="fr-FR" dirty="0" smtClean="0">
                <a:solidFill>
                  <a:schemeClr val="tx1"/>
                </a:solidFill>
              </a:rPr>
              <a:t>Il </a:t>
            </a:r>
            <a:r>
              <a:rPr lang="fr-FR" dirty="0">
                <a:solidFill>
                  <a:schemeClr val="tx1"/>
                </a:solidFill>
              </a:rPr>
              <a:t>est important de comprendre ces primitives fondamentales et comment elles fonctionnent à un niveau plus </a:t>
            </a:r>
            <a:r>
              <a:rPr lang="fr-FR" dirty="0" smtClean="0">
                <a:solidFill>
                  <a:schemeClr val="tx1"/>
                </a:solidFill>
              </a:rPr>
              <a:t>granulaire</a:t>
            </a:r>
          </a:p>
          <a:p>
            <a:r>
              <a:rPr lang="fr-FR" dirty="0">
                <a:solidFill>
                  <a:schemeClr val="tx1"/>
                </a:solidFill>
              </a:rPr>
              <a:t>Le scénario le plus commun utilisé pour mettre en évidence les avantages des conditions est celui d'un </a:t>
            </a:r>
            <a:r>
              <a:rPr lang="fr-FR" dirty="0" smtClean="0">
                <a:solidFill>
                  <a:schemeClr val="tx1"/>
                </a:solidFill>
              </a:rPr>
              <a:t>producteur/consommateur</a:t>
            </a:r>
          </a:p>
          <a:p>
            <a:r>
              <a:rPr lang="fr-FR" dirty="0" smtClean="0">
                <a:solidFill>
                  <a:schemeClr val="tx1"/>
                </a:solidFill>
              </a:rPr>
              <a:t>Vous </a:t>
            </a:r>
            <a:r>
              <a:rPr lang="fr-FR" dirty="0">
                <a:solidFill>
                  <a:schemeClr val="tx1"/>
                </a:solidFill>
              </a:rPr>
              <a:t>pouvez avoir un producteur qui publie des messages dans une file d'attente et avertit les autres threads, c'est-à-dire les consommateurs, qu'il y a maintenant des messages en attente d'être consommés dans cette file d'attente</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3918873" y="2579211"/>
            <a:ext cx="6029325" cy="1190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51825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cet exemple, nous allons créer deux classes différentes qui hériteront de la classe </a:t>
            </a:r>
            <a:r>
              <a:rPr lang="fr-FR" dirty="0" smtClean="0">
                <a:solidFill>
                  <a:schemeClr val="tx1"/>
                </a:solidFill>
              </a:rPr>
              <a:t>thread</a:t>
            </a:r>
          </a:p>
          <a:p>
            <a:r>
              <a:rPr lang="fr-FR" dirty="0" smtClean="0">
                <a:solidFill>
                  <a:schemeClr val="tx1"/>
                </a:solidFill>
              </a:rPr>
              <a:t>Celles-ci </a:t>
            </a:r>
            <a:r>
              <a:rPr lang="fr-FR" dirty="0">
                <a:solidFill>
                  <a:schemeClr val="tx1"/>
                </a:solidFill>
              </a:rPr>
              <a:t>seront notre éditeur et </a:t>
            </a:r>
            <a:r>
              <a:rPr lang="fr-FR" dirty="0" smtClean="0">
                <a:solidFill>
                  <a:schemeClr val="tx1"/>
                </a:solidFill>
              </a:rPr>
              <a:t>notre abonné</a:t>
            </a:r>
          </a:p>
          <a:p>
            <a:r>
              <a:rPr lang="fr-FR" dirty="0" smtClean="0">
                <a:solidFill>
                  <a:schemeClr val="tx1"/>
                </a:solidFill>
              </a:rPr>
              <a:t>L'éditeur </a:t>
            </a:r>
            <a:r>
              <a:rPr lang="fr-FR" dirty="0">
                <a:solidFill>
                  <a:schemeClr val="tx1"/>
                </a:solidFill>
              </a:rPr>
              <a:t>effectuera la tâche de publication de nouveaux entiers dans un tableau d'entiers, puis notifiera aux abonnés qu'il existe un nouvel entier à utiliser dans le </a:t>
            </a:r>
            <a:r>
              <a:rPr lang="fr-FR" dirty="0" smtClean="0">
                <a:solidFill>
                  <a:schemeClr val="tx1"/>
                </a:solidFill>
              </a:rPr>
              <a:t>tableau</a:t>
            </a:r>
            <a:endParaRPr lang="en-US" dirty="0">
              <a:solidFill>
                <a:schemeClr val="tx1"/>
              </a:solidFill>
            </a:endParaRPr>
          </a:p>
        </p:txBody>
      </p:sp>
    </p:spTree>
    <p:extLst>
      <p:ext uri="{BB962C8B-B14F-4D97-AF65-F5344CB8AC3E}">
        <p14:creationId xmlns:p14="http://schemas.microsoft.com/office/powerpoint/2010/main" val="251221522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Notre classe Publisher a deux fonctions définies en son </a:t>
            </a:r>
            <a:r>
              <a:rPr lang="fr-FR" dirty="0" smtClean="0">
                <a:solidFill>
                  <a:schemeClr val="tx1"/>
                </a:solidFill>
              </a:rPr>
              <a:t>sein</a:t>
            </a:r>
          </a:p>
          <a:p>
            <a:r>
              <a:rPr lang="fr-FR" dirty="0" smtClean="0">
                <a:solidFill>
                  <a:schemeClr val="tx1"/>
                </a:solidFill>
              </a:rPr>
              <a:t>Le </a:t>
            </a:r>
            <a:r>
              <a:rPr lang="fr-FR" dirty="0">
                <a:solidFill>
                  <a:schemeClr val="tx1"/>
                </a:solidFill>
              </a:rPr>
              <a:t>constructeur qui prend en référence le tableau des entiers et la primitive de </a:t>
            </a:r>
            <a:r>
              <a:rPr lang="fr-FR" dirty="0" smtClean="0">
                <a:solidFill>
                  <a:schemeClr val="tx1"/>
                </a:solidFill>
              </a:rPr>
              <a:t>condition</a:t>
            </a:r>
          </a:p>
          <a:p>
            <a:r>
              <a:rPr lang="fr-FR" dirty="0" smtClean="0">
                <a:solidFill>
                  <a:schemeClr val="tx1"/>
                </a:solidFill>
              </a:rPr>
              <a:t>La </a:t>
            </a:r>
            <a:r>
              <a:rPr lang="fr-FR" dirty="0">
                <a:solidFill>
                  <a:schemeClr val="tx1"/>
                </a:solidFill>
              </a:rPr>
              <a:t>fonction </a:t>
            </a:r>
            <a:r>
              <a:rPr lang="fr-FR" b="1" i="1" dirty="0" smtClean="0">
                <a:solidFill>
                  <a:schemeClr val="accent6"/>
                </a:solidFill>
              </a:rPr>
              <a:t>run()</a:t>
            </a:r>
            <a:r>
              <a:rPr lang="fr-FR" dirty="0" smtClean="0">
                <a:solidFill>
                  <a:schemeClr val="tx1"/>
                </a:solidFill>
              </a:rPr>
              <a:t> entre </a:t>
            </a:r>
            <a:r>
              <a:rPr lang="fr-FR" dirty="0">
                <a:solidFill>
                  <a:schemeClr val="tx1"/>
                </a:solidFill>
              </a:rPr>
              <a:t>dans une boucle permanente lorsqu'elle est invoquée, puis génère un entier aléatoire entre 0 et </a:t>
            </a:r>
            <a:r>
              <a:rPr lang="fr-FR" dirty="0" smtClean="0">
                <a:solidFill>
                  <a:schemeClr val="tx1"/>
                </a:solidFill>
              </a:rPr>
              <a:t>1000</a:t>
            </a:r>
          </a:p>
          <a:p>
            <a:r>
              <a:rPr lang="fr-FR" dirty="0" smtClean="0">
                <a:solidFill>
                  <a:schemeClr val="tx1"/>
                </a:solidFill>
              </a:rPr>
              <a:t>Une </a:t>
            </a:r>
            <a:r>
              <a:rPr lang="fr-FR" dirty="0">
                <a:solidFill>
                  <a:schemeClr val="tx1"/>
                </a:solidFill>
              </a:rPr>
              <a:t>fois que nous avons généré ce nombre, nous acquérons la condition, puis nous ajoutons cet entier nouvellement généré à notre tableau </a:t>
            </a:r>
            <a:r>
              <a:rPr lang="fr-FR" dirty="0" smtClean="0">
                <a:solidFill>
                  <a:schemeClr val="tx1"/>
                </a:solidFill>
              </a:rPr>
              <a:t>d'entiers</a:t>
            </a:r>
          </a:p>
          <a:p>
            <a:r>
              <a:rPr lang="fr-FR" dirty="0" smtClean="0">
                <a:solidFill>
                  <a:schemeClr val="tx1"/>
                </a:solidFill>
              </a:rPr>
              <a:t>Une </a:t>
            </a:r>
            <a:r>
              <a:rPr lang="fr-FR" dirty="0">
                <a:solidFill>
                  <a:schemeClr val="tx1"/>
                </a:solidFill>
              </a:rPr>
              <a:t>fois que nous avons ajouté à notre tableau, nous informons d'abord nos abonnés qu'un nouvel élément a été ajouté à ce tableau, puis nous libérons la condition</a:t>
            </a:r>
            <a:endParaRPr lang="en-US" dirty="0">
              <a:solidFill>
                <a:schemeClr val="tx1"/>
              </a:solidFill>
            </a:endParaRPr>
          </a:p>
        </p:txBody>
      </p:sp>
    </p:spTree>
    <p:extLst>
      <p:ext uri="{BB962C8B-B14F-4D97-AF65-F5344CB8AC3E}">
        <p14:creationId xmlns:p14="http://schemas.microsoft.com/office/powerpoint/2010/main" val="200996176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1630017"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code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013544" y="1916264"/>
            <a:ext cx="3126288" cy="4190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247405" y="1286422"/>
            <a:ext cx="5321742" cy="234614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5"/>
          <a:stretch>
            <a:fillRect/>
          </a:stretch>
        </p:blipFill>
        <p:spPr>
          <a:xfrm>
            <a:off x="6247405" y="3697169"/>
            <a:ext cx="5321742" cy="2409970"/>
          </a:xfrm>
          <a:prstGeom prst="rect">
            <a:avLst/>
          </a:prstGeom>
        </p:spPr>
      </p:pic>
    </p:spTree>
    <p:extLst>
      <p:ext uri="{BB962C8B-B14F-4D97-AF65-F5344CB8AC3E}">
        <p14:creationId xmlns:p14="http://schemas.microsoft.com/office/powerpoint/2010/main" val="392994522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Conditions</a:t>
            </a:r>
            <a:endParaRPr lang="fr-FR" b="1" i="1" dirty="0">
              <a:solidFill>
                <a:schemeClr val="accent6"/>
              </a:solidFill>
            </a:endParaRPr>
          </a:p>
        </p:txBody>
      </p:sp>
      <p:sp>
        <p:nvSpPr>
          <p:cNvPr id="8" name="Espace réservé du contenu 2"/>
          <p:cNvSpPr txBox="1">
            <a:spLocks/>
          </p:cNvSpPr>
          <p:nvPr/>
        </p:nvSpPr>
        <p:spPr>
          <a:xfrm>
            <a:off x="1383527" y="1916264"/>
            <a:ext cx="6281530"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nous exécutons ce programme, vous devriez voir une sortie similaire à la </a:t>
            </a:r>
            <a:r>
              <a:rPr lang="fr-FR" dirty="0" smtClean="0">
                <a:solidFill>
                  <a:schemeClr val="tx1"/>
                </a:solidFill>
              </a:rPr>
              <a:t>suivante</a:t>
            </a:r>
          </a:p>
          <a:p>
            <a:r>
              <a:rPr lang="fr-FR" dirty="0" smtClean="0">
                <a:solidFill>
                  <a:schemeClr val="tx1"/>
                </a:solidFill>
              </a:rPr>
              <a:t>Vous </a:t>
            </a:r>
            <a:r>
              <a:rPr lang="fr-FR" dirty="0">
                <a:solidFill>
                  <a:schemeClr val="tx1"/>
                </a:solidFill>
              </a:rPr>
              <a:t>devriez voir que lorsque l'éditeur acquiert la condition, il ajoute un nombre au tableau, puis notifie la condition et la </a:t>
            </a:r>
            <a:r>
              <a:rPr lang="fr-FR" dirty="0" smtClean="0">
                <a:solidFill>
                  <a:schemeClr val="tx1"/>
                </a:solidFill>
              </a:rPr>
              <a:t>libère</a:t>
            </a:r>
          </a:p>
          <a:p>
            <a:r>
              <a:rPr lang="fr-FR" dirty="0">
                <a:solidFill>
                  <a:schemeClr val="tx1"/>
                </a:solidFill>
              </a:rPr>
              <a:t>Au moment où la condition est notifiée, la bataille commence entre les deux abonnés </a:t>
            </a:r>
            <a:r>
              <a:rPr lang="fr-FR" dirty="0" smtClean="0">
                <a:solidFill>
                  <a:schemeClr val="tx1"/>
                </a:solidFill>
              </a:rPr>
              <a:t>et </a:t>
            </a:r>
            <a:r>
              <a:rPr lang="fr-FR" dirty="0">
                <a:solidFill>
                  <a:schemeClr val="tx1"/>
                </a:solidFill>
              </a:rPr>
              <a:t>ils essaient tous deux d'acquérir cette condition en </a:t>
            </a:r>
            <a:r>
              <a:rPr lang="fr-FR" dirty="0" smtClean="0">
                <a:solidFill>
                  <a:schemeClr val="tx1"/>
                </a:solidFill>
              </a:rPr>
              <a:t>premier</a:t>
            </a:r>
          </a:p>
          <a:p>
            <a:r>
              <a:rPr lang="fr-FR" dirty="0" smtClean="0">
                <a:solidFill>
                  <a:schemeClr val="tx1"/>
                </a:solidFill>
              </a:rPr>
              <a:t>Quand l'un emporte </a:t>
            </a:r>
            <a:r>
              <a:rPr lang="fr-FR" dirty="0">
                <a:solidFill>
                  <a:schemeClr val="tx1"/>
                </a:solidFill>
              </a:rPr>
              <a:t>ce combat, il continue simplement à "pop" ce nombre du tableau</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665057" y="2677353"/>
            <a:ext cx="3467100" cy="2914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7716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a:t>
            </a:r>
            <a:r>
              <a:rPr lang="fr-FR" dirty="0" smtClean="0">
                <a:solidFill>
                  <a:schemeClr val="tx1"/>
                </a:solidFill>
              </a:rPr>
              <a:t>la première partie, </a:t>
            </a:r>
            <a:r>
              <a:rPr lang="fr-FR" dirty="0">
                <a:solidFill>
                  <a:schemeClr val="tx1"/>
                </a:solidFill>
              </a:rPr>
              <a:t>nous avons abordé l'histoire de la simultanéité, et nous avons parlé un peu de </a:t>
            </a:r>
            <a:r>
              <a:rPr lang="fr-FR" dirty="0" smtClean="0">
                <a:solidFill>
                  <a:schemeClr val="tx1"/>
                </a:solidFill>
              </a:rPr>
              <a:t>Dijkstra</a:t>
            </a:r>
          </a:p>
          <a:p>
            <a:r>
              <a:rPr lang="fr-FR" dirty="0" smtClean="0">
                <a:solidFill>
                  <a:schemeClr val="tx1"/>
                </a:solidFill>
              </a:rPr>
              <a:t>Dijkstra </a:t>
            </a:r>
            <a:r>
              <a:rPr lang="fr-FR" dirty="0">
                <a:solidFill>
                  <a:schemeClr val="tx1"/>
                </a:solidFill>
              </a:rPr>
              <a:t>était l'homme qui a effectivement pris cette idée des sémaphores des systèmes ferroviaires et les a traduits en quelque chose que nous pourrions utiliser dans nos propres systèmes concurrents </a:t>
            </a:r>
            <a:r>
              <a:rPr lang="fr-FR" dirty="0" smtClean="0">
                <a:solidFill>
                  <a:schemeClr val="tx1"/>
                </a:solidFill>
              </a:rPr>
              <a:t>complexes</a:t>
            </a:r>
          </a:p>
          <a:p>
            <a:r>
              <a:rPr lang="fr-FR" dirty="0" smtClean="0">
                <a:solidFill>
                  <a:schemeClr val="tx1"/>
                </a:solidFill>
              </a:rPr>
              <a:t>Les </a:t>
            </a:r>
            <a:r>
              <a:rPr lang="fr-FR" dirty="0">
                <a:solidFill>
                  <a:schemeClr val="tx1"/>
                </a:solidFill>
              </a:rPr>
              <a:t>sémaphores </a:t>
            </a:r>
            <a:r>
              <a:rPr lang="fr-FR" dirty="0" smtClean="0">
                <a:solidFill>
                  <a:schemeClr val="tx1"/>
                </a:solidFill>
              </a:rPr>
              <a:t>sont des verrous possédant un </a:t>
            </a:r>
            <a:r>
              <a:rPr lang="fr-FR" dirty="0">
                <a:solidFill>
                  <a:schemeClr val="tx1"/>
                </a:solidFill>
              </a:rPr>
              <a:t>compteur interne qui est incrémenté et décrémenté chaque fois qu'un appel d'acquisition ou de libération est </a:t>
            </a:r>
            <a:r>
              <a:rPr lang="fr-FR" dirty="0" smtClean="0">
                <a:solidFill>
                  <a:schemeClr val="tx1"/>
                </a:solidFill>
              </a:rPr>
              <a:t>effectué</a:t>
            </a:r>
          </a:p>
          <a:p>
            <a:r>
              <a:rPr lang="fr-FR" dirty="0" smtClean="0">
                <a:solidFill>
                  <a:schemeClr val="tx1"/>
                </a:solidFill>
              </a:rPr>
              <a:t>Lors </a:t>
            </a:r>
            <a:r>
              <a:rPr lang="fr-FR" dirty="0">
                <a:solidFill>
                  <a:schemeClr val="tx1"/>
                </a:solidFill>
              </a:rPr>
              <a:t>de l'initialisation, ce compteur est réglé par défaut sur 1, sauf spécification </a:t>
            </a:r>
            <a:r>
              <a:rPr lang="fr-FR" dirty="0" smtClean="0">
                <a:solidFill>
                  <a:schemeClr val="tx1"/>
                </a:solidFill>
              </a:rPr>
              <a:t>contraire</a:t>
            </a:r>
          </a:p>
          <a:p>
            <a:r>
              <a:rPr lang="fr-FR" dirty="0" smtClean="0">
                <a:solidFill>
                  <a:schemeClr val="tx1"/>
                </a:solidFill>
              </a:rPr>
              <a:t>Le </a:t>
            </a:r>
            <a:r>
              <a:rPr lang="fr-FR" dirty="0">
                <a:solidFill>
                  <a:schemeClr val="tx1"/>
                </a:solidFill>
              </a:rPr>
              <a:t>sémaphore ne peut pas être acquis si le compteur tombe à une valeur entière </a:t>
            </a:r>
            <a:r>
              <a:rPr lang="fr-FR" dirty="0" smtClean="0">
                <a:solidFill>
                  <a:schemeClr val="tx1"/>
                </a:solidFill>
              </a:rPr>
              <a:t>négative</a:t>
            </a:r>
            <a:endParaRPr lang="en-US" dirty="0">
              <a:solidFill>
                <a:schemeClr val="tx1"/>
              </a:solidFill>
            </a:endParaRPr>
          </a:p>
        </p:txBody>
      </p:sp>
    </p:spTree>
    <p:extLst>
      <p:ext uri="{BB962C8B-B14F-4D97-AF65-F5344CB8AC3E}">
        <p14:creationId xmlns:p14="http://schemas.microsoft.com/office/powerpoint/2010/main" val="317410264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a:t>
            </a:r>
            <a:endParaRPr lang="fr-FR" b="1" i="1" dirty="0">
              <a:solidFill>
                <a:schemeClr val="accent6"/>
              </a:solidFill>
            </a:endParaRPr>
          </a:p>
        </p:txBody>
      </p:sp>
      <p:sp>
        <p:nvSpPr>
          <p:cNvPr id="8" name="Espace réservé du contenu 2"/>
          <p:cNvSpPr txBox="1">
            <a:spLocks/>
          </p:cNvSpPr>
          <p:nvPr/>
        </p:nvSpPr>
        <p:spPr>
          <a:xfrm>
            <a:off x="1383527" y="1916264"/>
            <a:ext cx="10129962"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Supposons que nous ayons protégé un bloc de code avec un sémaphore et que la valeur du sémaphore soit </a:t>
            </a:r>
            <a:r>
              <a:rPr lang="fr-FR" dirty="0" smtClean="0">
                <a:solidFill>
                  <a:schemeClr val="tx1"/>
                </a:solidFill>
              </a:rPr>
              <a:t>2</a:t>
            </a:r>
          </a:p>
          <a:p>
            <a:r>
              <a:rPr lang="fr-FR" dirty="0" smtClean="0">
                <a:solidFill>
                  <a:schemeClr val="tx1"/>
                </a:solidFill>
              </a:rPr>
              <a:t>Si </a:t>
            </a:r>
            <a:r>
              <a:rPr lang="fr-FR" dirty="0">
                <a:solidFill>
                  <a:schemeClr val="tx1"/>
                </a:solidFill>
              </a:rPr>
              <a:t>un thread acquiert le sémaphore, la valeur du sémaphore sera décrémentée à </a:t>
            </a:r>
            <a:r>
              <a:rPr lang="fr-FR" dirty="0" smtClean="0">
                <a:solidFill>
                  <a:schemeClr val="tx1"/>
                </a:solidFill>
              </a:rPr>
              <a:t>1</a:t>
            </a:r>
          </a:p>
          <a:p>
            <a:r>
              <a:rPr lang="fr-FR" dirty="0" smtClean="0">
                <a:solidFill>
                  <a:schemeClr val="tx1"/>
                </a:solidFill>
              </a:rPr>
              <a:t>Si </a:t>
            </a:r>
            <a:r>
              <a:rPr lang="fr-FR" dirty="0">
                <a:solidFill>
                  <a:schemeClr val="tx1"/>
                </a:solidFill>
              </a:rPr>
              <a:t>un autre thread essaye alors d'acquérir le sémaphore, la valeur du sémaphore décrémenter à </a:t>
            </a:r>
            <a:r>
              <a:rPr lang="fr-FR" dirty="0" smtClean="0">
                <a:solidFill>
                  <a:schemeClr val="tx1"/>
                </a:solidFill>
              </a:rPr>
              <a:t>0</a:t>
            </a:r>
          </a:p>
          <a:p>
            <a:r>
              <a:rPr lang="fr-FR" dirty="0" smtClean="0">
                <a:solidFill>
                  <a:schemeClr val="tx1"/>
                </a:solidFill>
              </a:rPr>
              <a:t>À </a:t>
            </a:r>
            <a:r>
              <a:rPr lang="fr-FR" dirty="0">
                <a:solidFill>
                  <a:schemeClr val="tx1"/>
                </a:solidFill>
              </a:rPr>
              <a:t>ce stade, si un autre thread venait à arriver, le sémaphore refuserait sa demande d'acquisition jusqu'à ce que l'un des deux threads d'origine appelé la méthode de libération, et le compteur incrémenté à 0 </a:t>
            </a:r>
            <a:r>
              <a:rPr lang="fr-FR" dirty="0" smtClean="0">
                <a:solidFill>
                  <a:schemeClr val="tx1"/>
                </a:solidFill>
              </a:rPr>
              <a:t>précédent</a:t>
            </a:r>
            <a:endParaRPr lang="en-US" dirty="0">
              <a:solidFill>
                <a:schemeClr val="tx1"/>
              </a:solidFill>
            </a:endParaRPr>
          </a:p>
        </p:txBody>
      </p:sp>
    </p:spTree>
    <p:extLst>
      <p:ext uri="{BB962C8B-B14F-4D97-AF65-F5344CB8AC3E}">
        <p14:creationId xmlns:p14="http://schemas.microsoft.com/office/powerpoint/2010/main" val="332037986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1383527" y="1916264"/>
            <a:ext cx="4476584" cy="443682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L'exemple </a:t>
            </a:r>
            <a:r>
              <a:rPr lang="fr-FR" dirty="0">
                <a:solidFill>
                  <a:schemeClr val="tx1"/>
                </a:solidFill>
              </a:rPr>
              <a:t>suivant est basé librement sur un exemple de concurrence du service informatique de </a:t>
            </a:r>
            <a:r>
              <a:rPr lang="fr-FR" dirty="0" smtClean="0">
                <a:solidFill>
                  <a:schemeClr val="tx1"/>
                </a:solidFill>
              </a:rPr>
              <a:t>Stanford</a:t>
            </a:r>
          </a:p>
          <a:p>
            <a:r>
              <a:rPr lang="fr-FR" dirty="0" smtClean="0">
                <a:solidFill>
                  <a:schemeClr val="tx1"/>
                </a:solidFill>
              </a:rPr>
              <a:t>Dans </a:t>
            </a:r>
            <a:r>
              <a:rPr lang="fr-FR" dirty="0">
                <a:solidFill>
                  <a:schemeClr val="tx1"/>
                </a:solidFill>
              </a:rPr>
              <a:t>cet exemple, nous allons créer un programme de vente de tickets simple qui comporte quatre threads distincts qui essayent chacun de vendre autant de tickets </a:t>
            </a:r>
            <a:r>
              <a:rPr lang="fr-FR" dirty="0" smtClean="0">
                <a:solidFill>
                  <a:schemeClr val="tx1"/>
                </a:solidFill>
              </a:rPr>
              <a:t>que </a:t>
            </a:r>
            <a:r>
              <a:rPr lang="fr-FR" dirty="0">
                <a:solidFill>
                  <a:schemeClr val="tx1"/>
                </a:solidFill>
              </a:rPr>
              <a:t>possible avant que les tickets ne soient </a:t>
            </a:r>
            <a:r>
              <a:rPr lang="fr-FR" dirty="0" smtClean="0">
                <a:solidFill>
                  <a:schemeClr val="tx1"/>
                </a:solidFill>
              </a:rPr>
              <a:t>vendus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6112721" y="1374216"/>
            <a:ext cx="5774478" cy="5118023"/>
          </a:xfrm>
          <a:prstGeom prst="rect">
            <a:avLst/>
          </a:prstGeom>
        </p:spPr>
      </p:pic>
    </p:spTree>
    <p:extLst>
      <p:ext uri="{BB962C8B-B14F-4D97-AF65-F5344CB8AC3E}">
        <p14:creationId xmlns:p14="http://schemas.microsoft.com/office/powerpoint/2010/main" val="99086792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a:t>
            </a:r>
            <a:r>
              <a:rPr lang="fr-FR" sz="2800" b="1" i="1" dirty="0" smtClean="0">
                <a:solidFill>
                  <a:schemeClr val="accent1"/>
                </a:solidFill>
              </a:rPr>
              <a:t>Exemple</a:t>
            </a:r>
            <a:endParaRPr lang="fr-FR" b="1" i="1" dirty="0">
              <a:solidFill>
                <a:schemeClr val="accent1"/>
              </a:solidFill>
            </a:endParaRPr>
          </a:p>
        </p:txBody>
      </p:sp>
      <p:sp>
        <p:nvSpPr>
          <p:cNvPr id="8" name="Espace réservé du contenu 2"/>
          <p:cNvSpPr txBox="1">
            <a:spLocks/>
          </p:cNvSpPr>
          <p:nvPr/>
        </p:nvSpPr>
        <p:spPr>
          <a:xfrm>
            <a:off x="4778733" y="1288111"/>
            <a:ext cx="7108465"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Lorsque vous exécutez le programme précédent, vous devriez, espérons-le, voir une sortie similaire à </a:t>
            </a:r>
            <a:r>
              <a:rPr lang="fr-FR" dirty="0" smtClean="0">
                <a:solidFill>
                  <a:schemeClr val="tx1"/>
                </a:solidFill>
              </a:rPr>
              <a:t>celle-ci</a:t>
            </a:r>
          </a:p>
          <a:p>
            <a:r>
              <a:rPr lang="fr-FR" dirty="0" smtClean="0">
                <a:solidFill>
                  <a:schemeClr val="tx1"/>
                </a:solidFill>
              </a:rPr>
              <a:t>Dans </a:t>
            </a:r>
            <a:r>
              <a:rPr lang="fr-FR" dirty="0">
                <a:solidFill>
                  <a:schemeClr val="tx1"/>
                </a:solidFill>
              </a:rPr>
              <a:t>cette course particulière, nous voyons une distribution presque égale de billets vendus entre les quatre fils </a:t>
            </a:r>
            <a:r>
              <a:rPr lang="fr-FR" dirty="0" smtClean="0">
                <a:solidFill>
                  <a:schemeClr val="tx1"/>
                </a:solidFill>
              </a:rPr>
              <a:t>distincts</a:t>
            </a:r>
          </a:p>
          <a:p>
            <a:r>
              <a:rPr lang="fr-FR" dirty="0" smtClean="0">
                <a:solidFill>
                  <a:schemeClr val="tx1"/>
                </a:solidFill>
              </a:rPr>
              <a:t>Lorsque </a:t>
            </a:r>
            <a:r>
              <a:rPr lang="fr-FR" dirty="0">
                <a:solidFill>
                  <a:schemeClr val="tx1"/>
                </a:solidFill>
              </a:rPr>
              <a:t>l'un de ces threads bloque pour une durée indéterminée, un autre thread acquiert le sémaphore et tente de vendre son </a:t>
            </a:r>
            <a:r>
              <a:rPr lang="fr-FR" dirty="0" smtClean="0">
                <a:solidFill>
                  <a:schemeClr val="tx1"/>
                </a:solidFill>
              </a:rPr>
              <a:t>ticket</a:t>
            </a:r>
          </a:p>
          <a:p>
            <a:r>
              <a:rPr lang="fr-FR" dirty="0" smtClean="0">
                <a:solidFill>
                  <a:schemeClr val="tx1"/>
                </a:solidFill>
              </a:rPr>
              <a:t>Il est à </a:t>
            </a:r>
            <a:r>
              <a:rPr lang="fr-FR" dirty="0">
                <a:solidFill>
                  <a:schemeClr val="tx1"/>
                </a:solidFill>
              </a:rPr>
              <a:t>noter </a:t>
            </a:r>
            <a:r>
              <a:rPr lang="fr-FR" dirty="0" smtClean="0">
                <a:solidFill>
                  <a:schemeClr val="tx1"/>
                </a:solidFill>
              </a:rPr>
              <a:t>que </a:t>
            </a:r>
            <a:r>
              <a:rPr lang="fr-FR" dirty="0">
                <a:solidFill>
                  <a:schemeClr val="tx1"/>
                </a:solidFill>
              </a:rPr>
              <a:t>si </a:t>
            </a:r>
            <a:r>
              <a:rPr lang="fr-FR" dirty="0" smtClean="0">
                <a:solidFill>
                  <a:schemeClr val="tx1"/>
                </a:solidFill>
              </a:rPr>
              <a:t>nous supprimons </a:t>
            </a:r>
            <a:r>
              <a:rPr lang="fr-FR" dirty="0">
                <a:solidFill>
                  <a:schemeClr val="tx1"/>
                </a:solidFill>
              </a:rPr>
              <a:t>le blocage simulé du thread en commentant </a:t>
            </a:r>
            <a:r>
              <a:rPr lang="fr-FR" b="1" i="1" dirty="0" smtClean="0">
                <a:solidFill>
                  <a:schemeClr val="accent6"/>
                </a:solidFill>
              </a:rPr>
              <a:t>self.random_delay()</a:t>
            </a:r>
            <a:r>
              <a:rPr lang="fr-FR" dirty="0" smtClean="0">
                <a:solidFill>
                  <a:schemeClr val="tx1"/>
                </a:solidFill>
              </a:rPr>
              <a:t> </a:t>
            </a:r>
            <a:r>
              <a:rPr lang="fr-FR" dirty="0">
                <a:solidFill>
                  <a:schemeClr val="tx1"/>
                </a:solidFill>
              </a:rPr>
              <a:t>dans la fonction </a:t>
            </a:r>
            <a:r>
              <a:rPr lang="fr-FR" b="1" i="1" dirty="0" smtClean="0">
                <a:solidFill>
                  <a:schemeClr val="accent6"/>
                </a:solidFill>
              </a:rPr>
              <a:t>run()</a:t>
            </a:r>
            <a:r>
              <a:rPr lang="fr-FR" dirty="0" smtClean="0">
                <a:solidFill>
                  <a:schemeClr val="tx1"/>
                </a:solidFill>
              </a:rPr>
              <a:t>, </a:t>
            </a:r>
            <a:r>
              <a:rPr lang="fr-FR" dirty="0">
                <a:solidFill>
                  <a:schemeClr val="tx1"/>
                </a:solidFill>
              </a:rPr>
              <a:t>alors</a:t>
            </a:r>
            <a:r>
              <a:rPr lang="fr-FR" dirty="0" smtClean="0">
                <a:solidFill>
                  <a:schemeClr val="tx1"/>
                </a:solidFill>
              </a:rPr>
              <a:t>, </a:t>
            </a:r>
            <a:r>
              <a:rPr lang="fr-FR" dirty="0">
                <a:solidFill>
                  <a:schemeClr val="tx1"/>
                </a:solidFill>
              </a:rPr>
              <a:t>quel que soit le </a:t>
            </a:r>
            <a:r>
              <a:rPr lang="fr-FR" dirty="0" smtClean="0">
                <a:solidFill>
                  <a:schemeClr val="tx1"/>
                </a:solidFill>
              </a:rPr>
              <a:t>thread ayant </a:t>
            </a:r>
            <a:r>
              <a:rPr lang="fr-FR" dirty="0">
                <a:solidFill>
                  <a:schemeClr val="tx1"/>
                </a:solidFill>
              </a:rPr>
              <a:t>acquis le </a:t>
            </a:r>
            <a:r>
              <a:rPr lang="fr-FR" dirty="0" smtClean="0">
                <a:solidFill>
                  <a:schemeClr val="tx1"/>
                </a:solidFill>
              </a:rPr>
              <a:t>sémaphore, celui-ci </a:t>
            </a:r>
            <a:r>
              <a:rPr lang="fr-FR" dirty="0">
                <a:solidFill>
                  <a:schemeClr val="tx1"/>
                </a:solidFill>
              </a:rPr>
              <a:t>vendra d'abord tous les des </a:t>
            </a:r>
            <a:r>
              <a:rPr lang="fr-FR" dirty="0" smtClean="0">
                <a:solidFill>
                  <a:schemeClr val="tx1"/>
                </a:solidFill>
              </a:rPr>
              <a:t>billets</a:t>
            </a:r>
          </a:p>
          <a:p>
            <a:r>
              <a:rPr lang="fr-FR" dirty="0" smtClean="0">
                <a:solidFill>
                  <a:schemeClr val="tx1"/>
                </a:solidFill>
              </a:rPr>
              <a:t>C'est </a:t>
            </a:r>
            <a:r>
              <a:rPr lang="fr-FR" dirty="0">
                <a:solidFill>
                  <a:schemeClr val="tx1"/>
                </a:solidFill>
              </a:rPr>
              <a:t>parce que le thread qui gagne le sémaphore est dans une position de choix pour réacquérir le verrou avant que tout autre thread est en mesure de</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357270" y="2046756"/>
            <a:ext cx="4257675" cy="3305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344630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Les sémaphores bornés sont presque identiques aux sémaphores </a:t>
            </a:r>
            <a:r>
              <a:rPr lang="fr-FR" dirty="0" smtClean="0">
                <a:solidFill>
                  <a:schemeClr val="tx1"/>
                </a:solidFill>
              </a:rPr>
              <a:t>normaux</a:t>
            </a:r>
          </a:p>
          <a:p>
            <a:r>
              <a:rPr lang="fr-FR" dirty="0" smtClean="0">
                <a:solidFill>
                  <a:schemeClr val="tx1"/>
                </a:solidFill>
              </a:rPr>
              <a:t>Un </a:t>
            </a:r>
            <a:r>
              <a:rPr lang="fr-FR" dirty="0">
                <a:solidFill>
                  <a:schemeClr val="tx1"/>
                </a:solidFill>
              </a:rPr>
              <a:t>sémaphore borné vérifie que sa valeur actuelle ne dépasse pas sa valeur </a:t>
            </a:r>
            <a:r>
              <a:rPr lang="fr-FR" dirty="0" smtClean="0">
                <a:solidFill>
                  <a:schemeClr val="tx1"/>
                </a:solidFill>
              </a:rPr>
              <a:t>initiale</a:t>
            </a:r>
          </a:p>
          <a:p>
            <a:r>
              <a:rPr lang="fr-FR" dirty="0" smtClean="0">
                <a:solidFill>
                  <a:schemeClr val="tx1"/>
                </a:solidFill>
              </a:rPr>
              <a:t>Si </a:t>
            </a:r>
            <a:r>
              <a:rPr lang="fr-FR" dirty="0">
                <a:solidFill>
                  <a:schemeClr val="tx1"/>
                </a:solidFill>
              </a:rPr>
              <a:t>c'est le cas, ValueError est </a:t>
            </a:r>
            <a:r>
              <a:rPr lang="fr-FR" dirty="0" smtClean="0">
                <a:solidFill>
                  <a:schemeClr val="tx1"/>
                </a:solidFill>
              </a:rPr>
              <a:t>déclenché</a:t>
            </a:r>
          </a:p>
          <a:p>
            <a:r>
              <a:rPr lang="fr-FR" dirty="0" smtClean="0">
                <a:solidFill>
                  <a:schemeClr val="tx1"/>
                </a:solidFill>
              </a:rPr>
              <a:t>Dans </a:t>
            </a:r>
            <a:r>
              <a:rPr lang="fr-FR" dirty="0">
                <a:solidFill>
                  <a:schemeClr val="tx1"/>
                </a:solidFill>
              </a:rPr>
              <a:t>la plupart des situations, les sémaphores sont utilisés pour protéger les ressources ayant une capacité </a:t>
            </a:r>
            <a:r>
              <a:rPr lang="fr-FR" dirty="0" smtClean="0">
                <a:solidFill>
                  <a:schemeClr val="tx1"/>
                </a:solidFill>
              </a:rPr>
              <a:t>limitée</a:t>
            </a:r>
          </a:p>
          <a:p>
            <a:r>
              <a:rPr lang="fr-FR" dirty="0" smtClean="0">
                <a:solidFill>
                  <a:schemeClr val="tx1"/>
                </a:solidFill>
              </a:rPr>
              <a:t>Si </a:t>
            </a:r>
            <a:r>
              <a:rPr lang="fr-FR" dirty="0">
                <a:solidFill>
                  <a:schemeClr val="tx1"/>
                </a:solidFill>
              </a:rPr>
              <a:t>le sémaphore est publié trop de fois, c'est un signe d'un </a:t>
            </a:r>
            <a:r>
              <a:rPr lang="fr-FR" dirty="0" smtClean="0">
                <a:solidFill>
                  <a:schemeClr val="tx1"/>
                </a:solidFill>
              </a:rPr>
              <a:t>bug</a:t>
            </a:r>
          </a:p>
          <a:p>
            <a:r>
              <a:rPr lang="fr-FR" dirty="0" smtClean="0">
                <a:solidFill>
                  <a:schemeClr val="tx1"/>
                </a:solidFill>
              </a:rPr>
              <a:t>Si </a:t>
            </a:r>
            <a:r>
              <a:rPr lang="fr-FR" dirty="0">
                <a:solidFill>
                  <a:schemeClr val="tx1"/>
                </a:solidFill>
              </a:rPr>
              <a:t>une valeur n'est pas donnée, la valeur par défaut est </a:t>
            </a:r>
            <a:r>
              <a:rPr lang="fr-FR" dirty="0" smtClean="0">
                <a:solidFill>
                  <a:schemeClr val="tx1"/>
                </a:solidFill>
              </a:rPr>
              <a:t>1</a:t>
            </a:r>
          </a:p>
        </p:txBody>
      </p:sp>
    </p:spTree>
    <p:extLst>
      <p:ext uri="{BB962C8B-B14F-4D97-AF65-F5344CB8AC3E}">
        <p14:creationId xmlns:p14="http://schemas.microsoft.com/office/powerpoint/2010/main" val="205676801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smtClean="0">
                <a:solidFill>
                  <a:schemeClr val="tx1"/>
                </a:solidFill>
              </a:rPr>
              <a:t>Sémaphores bornés</a:t>
            </a:r>
            <a:endParaRPr lang="fr-FR" b="1" i="1" dirty="0">
              <a:solidFill>
                <a:schemeClr val="accent1"/>
              </a:solidFill>
            </a:endParaRPr>
          </a:p>
        </p:txBody>
      </p:sp>
      <p:sp>
        <p:nvSpPr>
          <p:cNvPr id="8" name="Espace réservé du contenu 2"/>
          <p:cNvSpPr txBox="1">
            <a:spLocks/>
          </p:cNvSpPr>
          <p:nvPr/>
        </p:nvSpPr>
        <p:spPr>
          <a:xfrm>
            <a:off x="1129085" y="1288111"/>
            <a:ext cx="9756251" cy="5271715"/>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Ces sémaphores bornés peuvent généralement être trouvés dans les implémentations de serveur ou de base de données web pour éviter l'épuisement des ressources en cas de tentative de connexion simultanée ou de tentative de connexion à une action spécifique à la fois</a:t>
            </a:r>
          </a:p>
          <a:p>
            <a:r>
              <a:rPr lang="fr-FR" dirty="0" smtClean="0">
                <a:solidFill>
                  <a:schemeClr val="tx1"/>
                </a:solidFill>
              </a:rPr>
              <a:t>Il est généralement préférable d'utiliser un sémaphore borné par opposition à un sémaphore normal</a:t>
            </a:r>
          </a:p>
          <a:p>
            <a:r>
              <a:rPr lang="fr-FR" dirty="0" smtClean="0">
                <a:solidFill>
                  <a:schemeClr val="tx1"/>
                </a:solidFill>
              </a:rPr>
              <a:t>Si nous devions changer le code précédent pour utiliser threading.BoundedSemaphore (4) et l'exécuter de nouveau, nous verrions presque exactement le même comportement sauf que nous avons gardé notre code contre des erreurs programmatiques très simples qui autrement sont restés non capturées</a:t>
            </a:r>
            <a:endParaRPr lang="en-US" dirty="0">
              <a:solidFill>
                <a:schemeClr val="tx1"/>
              </a:solidFill>
            </a:endParaRPr>
          </a:p>
        </p:txBody>
      </p:sp>
    </p:spTree>
    <p:extLst>
      <p:ext uri="{BB962C8B-B14F-4D97-AF65-F5344CB8AC3E}">
        <p14:creationId xmlns:p14="http://schemas.microsoft.com/office/powerpoint/2010/main" val="167208717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7232</TotalTime>
  <Words>15019</Words>
  <Application>Microsoft Office PowerPoint</Application>
  <PresentationFormat>Grand écran</PresentationFormat>
  <Paragraphs>998</Paragraphs>
  <Slides>167</Slides>
  <Notes>166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167</vt:i4>
      </vt:variant>
    </vt:vector>
  </HeadingPairs>
  <TitlesOfParts>
    <vt:vector size="172" baseType="lpstr">
      <vt:lpstr>Arial</vt:lpstr>
      <vt:lpstr>Calibri</vt:lpstr>
      <vt:lpstr>Century Gothic</vt:lpstr>
      <vt:lpstr>Wingdings 3</vt:lpstr>
      <vt:lpstr>Brin</vt:lpstr>
      <vt:lpstr>Python Concurrence</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Synchronisation entre les threads</vt:lpstr>
      <vt:lpstr>Synchronisation entre les threads</vt:lpstr>
      <vt:lpstr>Synchronisation entre les threads</vt:lpstr>
      <vt:lpstr>Le diner des philosophes</vt:lpstr>
      <vt:lpstr>Le diner des philosophes</vt:lpstr>
      <vt:lpstr>Le diner des philosophes</vt:lpstr>
      <vt:lpstr>Le diner des philosophes</vt:lpstr>
      <vt:lpstr>Le diner des philosophes</vt:lpstr>
      <vt:lpstr>Le diner des philosophes</vt:lpstr>
      <vt:lpstr>Conditions de compétition</vt:lpstr>
      <vt:lpstr>Conditions de compétition</vt:lpstr>
      <vt:lpstr>Conditions de compétition</vt:lpstr>
      <vt:lpstr>Conditions de compétition</vt:lpstr>
      <vt:lpstr>Séquence d'exécution du processus</vt:lpstr>
      <vt:lpstr>La solution</vt:lpstr>
      <vt:lpstr>Section critique de code</vt:lpstr>
      <vt:lpstr>Système de fichiers</vt:lpstr>
      <vt:lpstr>Systèmes vitaux</vt:lpstr>
      <vt:lpstr>Ressources partagées et conditions de compétition</vt:lpstr>
      <vt:lpstr>La méthode join()</vt:lpstr>
      <vt:lpstr>Locks</vt:lpstr>
      <vt:lpstr>Locks</vt:lpstr>
      <vt:lpstr>RLocks</vt:lpstr>
      <vt:lpstr>RLocks</vt:lpstr>
      <vt:lpstr>Rlocks vs Locks</vt:lpstr>
      <vt:lpstr>Rlocks vs Locks</vt:lpstr>
      <vt:lpstr>Conditions</vt:lpstr>
      <vt:lpstr>Conditions</vt:lpstr>
      <vt:lpstr>Conditions</vt:lpstr>
      <vt:lpstr>Conditions</vt:lpstr>
      <vt:lpstr>Conditions</vt:lpstr>
      <vt:lpstr>Conditions</vt:lpstr>
      <vt:lpstr>Sémaphores</vt:lpstr>
      <vt:lpstr>Sémaphores</vt:lpstr>
      <vt:lpstr>Sémaphores Exemple</vt:lpstr>
      <vt:lpstr>Sémaphores Exemple</vt:lpstr>
      <vt:lpstr>Sémaphores bornés</vt:lpstr>
      <vt:lpstr>Sémaphores bornés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565</cp:revision>
  <dcterms:created xsi:type="dcterms:W3CDTF">2017-12-30T07:04:36Z</dcterms:created>
  <dcterms:modified xsi:type="dcterms:W3CDTF">2018-02-03T17:23:20Z</dcterms:modified>
</cp:coreProperties>
</file>