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50"/>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285" r:id="rId48"/>
    <p:sldId id="309"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23/01/2018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272164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11249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668531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3883654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53056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151210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29932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554010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2275160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109402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628996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643721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675161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864017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118777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174883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2232268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533552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317967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837982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97204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2265269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523376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3923295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832946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2594675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630337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3721431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3607036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884435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39673376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3724590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38929665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25919620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22305773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685643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27754529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39677887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21592731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26492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104905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467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138561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812042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1356462" cy="230832"/>
          </a:xfrm>
          <a:prstGeom prst="rect">
            <a:avLst/>
          </a:prstGeom>
          <a:noFill/>
        </p:spPr>
        <p:txBody>
          <a:bodyPr wrap="none" rtlCol="0">
            <a:spAutoFit/>
          </a:bodyPr>
          <a:lstStyle/>
          <a:p>
            <a:r>
              <a:rPr lang="fr-FR" sz="900" b="1" dirty="0" smtClean="0">
                <a:solidFill>
                  <a:schemeClr val="accent1"/>
                </a:solidFill>
              </a:rPr>
              <a:t>Plus loin avec 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1/23/2018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hierrydecker/learning-python/blob/master/samples/skeleton.p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thierrydecker/learning-python/blob/master/samples/fibonacci.py"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hierrydecker/learning-python/blob/master/samples/lists-manipulations.p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Plus loin avec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102</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Les compréhensions de listes peuvent contenir des expressions complexes et des fonctions imbriquées</a:t>
            </a:r>
          </a:p>
        </p:txBody>
      </p:sp>
      <p:pic>
        <p:nvPicPr>
          <p:cNvPr id="4" name="Image 3"/>
          <p:cNvPicPr>
            <a:picLocks noChangeAspect="1"/>
          </p:cNvPicPr>
          <p:nvPr/>
        </p:nvPicPr>
        <p:blipFill>
          <a:blip r:embed="rId3"/>
          <a:stretch>
            <a:fillRect/>
          </a:stretch>
        </p:blipFill>
        <p:spPr>
          <a:xfrm>
            <a:off x="3834634" y="3595190"/>
            <a:ext cx="4781550"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2279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La première expression dans une compréhension de liste peut être n’importe quelle expression, y compris une autre compréhension de liste</a:t>
            </a:r>
          </a:p>
        </p:txBody>
      </p:sp>
      <p:pic>
        <p:nvPicPr>
          <p:cNvPr id="5" name="Image 4"/>
          <p:cNvPicPr>
            <a:picLocks noChangeAspect="1"/>
          </p:cNvPicPr>
          <p:nvPr/>
        </p:nvPicPr>
        <p:blipFill>
          <a:blip r:embed="rId3"/>
          <a:stretch>
            <a:fillRect/>
          </a:stretch>
        </p:blipFill>
        <p:spPr>
          <a:xfrm>
            <a:off x="3548884" y="3548172"/>
            <a:ext cx="535305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2943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smtClean="0">
                <a:solidFill>
                  <a:schemeClr val="tx1"/>
                </a:solidFill>
              </a:rPr>
              <a:t>Les exemples suivants sont équivalents</a:t>
            </a:r>
            <a:endParaRPr lang="fr-FR" dirty="0">
              <a:solidFill>
                <a:schemeClr val="tx1"/>
              </a:solidFill>
            </a:endParaRPr>
          </a:p>
        </p:txBody>
      </p:sp>
      <p:pic>
        <p:nvPicPr>
          <p:cNvPr id="6" name="Image 5"/>
          <p:cNvPicPr>
            <a:picLocks noChangeAspect="1"/>
          </p:cNvPicPr>
          <p:nvPr/>
        </p:nvPicPr>
        <p:blipFill>
          <a:blip r:embed="rId3"/>
          <a:stretch>
            <a:fillRect/>
          </a:stretch>
        </p:blipFill>
        <p:spPr>
          <a:xfrm>
            <a:off x="946206" y="3072584"/>
            <a:ext cx="5572125" cy="15906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788923" y="3072584"/>
            <a:ext cx="49911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9480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Dans des cas concrets, il est toujours préférable d’utiliser des fonctions natives plutôt que des instructions de contrôle de flux </a:t>
            </a:r>
            <a:r>
              <a:rPr lang="fr-FR" dirty="0" smtClean="0">
                <a:solidFill>
                  <a:schemeClr val="tx1"/>
                </a:solidFill>
              </a:rPr>
              <a:t>complexes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zip() </a:t>
            </a:r>
            <a:r>
              <a:rPr lang="fr-FR" dirty="0">
                <a:solidFill>
                  <a:schemeClr val="tx1"/>
                </a:solidFill>
              </a:rPr>
              <a:t>ferait dans ce cas un excellent travail</a:t>
            </a:r>
          </a:p>
        </p:txBody>
      </p:sp>
      <p:pic>
        <p:nvPicPr>
          <p:cNvPr id="4" name="Image 3"/>
          <p:cNvPicPr>
            <a:picLocks noChangeAspect="1"/>
          </p:cNvPicPr>
          <p:nvPr/>
        </p:nvPicPr>
        <p:blipFill>
          <a:blip r:embed="rId3"/>
          <a:stretch>
            <a:fillRect/>
          </a:stretch>
        </p:blipFill>
        <p:spPr>
          <a:xfrm>
            <a:off x="3763196" y="3865369"/>
            <a:ext cx="4924425" cy="733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8400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1"/>
                </a:solidFill>
              </a:rPr>
              <a:t>del</a:t>
            </a:r>
            <a:endParaRPr lang="fr-FR" b="1" i="1" dirty="0">
              <a:solidFill>
                <a:schemeClr val="accent1"/>
              </a:solidFill>
            </a:endParaRPr>
          </a:p>
        </p:txBody>
      </p:sp>
      <p:sp>
        <p:nvSpPr>
          <p:cNvPr id="3" name="Espace réservé du contenu 2"/>
          <p:cNvSpPr>
            <a:spLocks noGrp="1"/>
          </p:cNvSpPr>
          <p:nvPr>
            <p:ph idx="1"/>
          </p:nvPr>
        </p:nvSpPr>
        <p:spPr>
          <a:xfrm>
            <a:off x="946206" y="1791694"/>
            <a:ext cx="10558406" cy="2613330"/>
          </a:xfrm>
        </p:spPr>
        <p:txBody>
          <a:bodyPr anchor="ctr">
            <a:normAutofit/>
          </a:bodyPr>
          <a:lstStyle/>
          <a:p>
            <a:pPr algn="just"/>
            <a:r>
              <a:rPr lang="fr-FR" dirty="0">
                <a:solidFill>
                  <a:schemeClr val="tx1"/>
                </a:solidFill>
              </a:rPr>
              <a:t>Il existe un moyen de retirer un élément d’une liste à partir de sa position au lieu de sa valeur : l’instruction </a:t>
            </a:r>
            <a:r>
              <a:rPr lang="fr-FR" b="1" i="1" dirty="0" smtClean="0">
                <a:solidFill>
                  <a:schemeClr val="accent6"/>
                </a:solidFill>
              </a:rPr>
              <a:t>del</a:t>
            </a:r>
          </a:p>
          <a:p>
            <a:pPr algn="just"/>
            <a:r>
              <a:rPr lang="fr-FR" dirty="0" smtClean="0">
                <a:solidFill>
                  <a:schemeClr val="tx1"/>
                </a:solidFill>
              </a:rPr>
              <a:t>Elle </a:t>
            </a:r>
            <a:r>
              <a:rPr lang="fr-FR" dirty="0">
                <a:solidFill>
                  <a:schemeClr val="tx1"/>
                </a:solidFill>
              </a:rPr>
              <a:t>diffère de la méthode pop() qui, elle, renvoie une </a:t>
            </a:r>
            <a:r>
              <a:rPr lang="fr-FR" dirty="0" smtClean="0">
                <a:solidFill>
                  <a:schemeClr val="tx1"/>
                </a:solidFill>
              </a:rPr>
              <a:t>valeur</a:t>
            </a:r>
          </a:p>
          <a:p>
            <a:pPr algn="just"/>
            <a:r>
              <a:rPr lang="fr-FR" dirty="0" smtClean="0">
                <a:solidFill>
                  <a:schemeClr val="tx1"/>
                </a:solidFill>
              </a:rPr>
              <a:t>L’instruction </a:t>
            </a:r>
            <a:r>
              <a:rPr lang="fr-FR" b="1" i="1" dirty="0">
                <a:solidFill>
                  <a:schemeClr val="accent6"/>
                </a:solidFill>
              </a:rPr>
              <a:t>del</a:t>
            </a:r>
            <a:r>
              <a:rPr lang="fr-FR" dirty="0">
                <a:solidFill>
                  <a:schemeClr val="accent6"/>
                </a:solidFill>
              </a:rPr>
              <a:t> </a:t>
            </a:r>
            <a:r>
              <a:rPr lang="fr-FR" dirty="0">
                <a:solidFill>
                  <a:schemeClr val="tx1"/>
                </a:solidFill>
              </a:rPr>
              <a:t>peut également être utilisée pour supprimer des tranches d’une liste ou la vider complètement (ce que nous avions fait </a:t>
            </a:r>
            <a:r>
              <a:rPr lang="fr-FR" dirty="0" smtClean="0">
                <a:solidFill>
                  <a:schemeClr val="tx1"/>
                </a:solidFill>
              </a:rPr>
              <a:t>auparavant </a:t>
            </a:r>
            <a:r>
              <a:rPr lang="fr-FR" dirty="0">
                <a:solidFill>
                  <a:schemeClr val="tx1"/>
                </a:solidFill>
              </a:rPr>
              <a:t>en affectant une liste vide à la tranche)</a:t>
            </a:r>
          </a:p>
        </p:txBody>
      </p:sp>
      <p:pic>
        <p:nvPicPr>
          <p:cNvPr id="5" name="Image 4"/>
          <p:cNvPicPr>
            <a:picLocks noChangeAspect="1"/>
          </p:cNvPicPr>
          <p:nvPr/>
        </p:nvPicPr>
        <p:blipFill>
          <a:blip r:embed="rId3"/>
          <a:stretch>
            <a:fillRect/>
          </a:stretch>
        </p:blipFill>
        <p:spPr>
          <a:xfrm>
            <a:off x="4224834" y="4070446"/>
            <a:ext cx="4314825" cy="2486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198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5327373" cy="4794637"/>
          </a:xfrm>
        </p:spPr>
        <p:txBody>
          <a:bodyPr anchor="ctr">
            <a:normAutofit/>
          </a:bodyPr>
          <a:lstStyle/>
          <a:p>
            <a:pPr algn="just"/>
            <a:r>
              <a:rPr lang="fr-FR" dirty="0">
                <a:solidFill>
                  <a:schemeClr val="tx1"/>
                </a:solidFill>
              </a:rPr>
              <a:t>Nous avons vu que les listes et les chaînes de caractères ont beaucoup de propriétés en commun, comme l’indexation et les opérations sur des </a:t>
            </a:r>
            <a:r>
              <a:rPr lang="fr-FR" dirty="0" smtClean="0">
                <a:solidFill>
                  <a:schemeClr val="tx1"/>
                </a:solidFill>
              </a:rPr>
              <a:t>tranches</a:t>
            </a:r>
          </a:p>
          <a:p>
            <a:pPr algn="just"/>
            <a:r>
              <a:rPr lang="fr-FR" dirty="0" smtClean="0">
                <a:solidFill>
                  <a:schemeClr val="tx1"/>
                </a:solidFill>
              </a:rPr>
              <a:t>Ce </a:t>
            </a:r>
            <a:r>
              <a:rPr lang="fr-FR" dirty="0">
                <a:solidFill>
                  <a:schemeClr val="tx1"/>
                </a:solidFill>
              </a:rPr>
              <a:t>sont deux exemple de séquences (voir Types séquentiels — list, tuple, </a:t>
            </a:r>
            <a:r>
              <a:rPr lang="fr-FR" dirty="0" smtClean="0">
                <a:solidFill>
                  <a:schemeClr val="tx1"/>
                </a:solidFill>
              </a:rPr>
              <a:t>range)</a:t>
            </a:r>
          </a:p>
          <a:p>
            <a:pPr algn="just"/>
            <a:r>
              <a:rPr lang="fr-FR" dirty="0" smtClean="0">
                <a:solidFill>
                  <a:schemeClr val="tx1"/>
                </a:solidFill>
              </a:rPr>
              <a:t>Comme </a:t>
            </a:r>
            <a:r>
              <a:rPr lang="fr-FR" dirty="0">
                <a:solidFill>
                  <a:schemeClr val="tx1"/>
                </a:solidFill>
              </a:rPr>
              <a:t>Python est un langage en constante évolution, d’autres types de séquences y seront peut-être </a:t>
            </a:r>
            <a:r>
              <a:rPr lang="fr-FR" dirty="0" smtClean="0">
                <a:solidFill>
                  <a:schemeClr val="tx1"/>
                </a:solidFill>
              </a:rPr>
              <a:t>ajoutés</a:t>
            </a:r>
          </a:p>
          <a:p>
            <a:pPr algn="just"/>
            <a:r>
              <a:rPr lang="fr-FR" dirty="0" smtClean="0">
                <a:solidFill>
                  <a:schemeClr val="tx1"/>
                </a:solidFill>
              </a:rPr>
              <a:t>Il </a:t>
            </a:r>
            <a:r>
              <a:rPr lang="fr-FR" dirty="0">
                <a:solidFill>
                  <a:schemeClr val="tx1"/>
                </a:solidFill>
              </a:rPr>
              <a:t>existe également un autre type standard de séquence : le </a:t>
            </a:r>
            <a:r>
              <a:rPr lang="fr-FR" dirty="0" smtClean="0">
                <a:solidFill>
                  <a:schemeClr val="tx1"/>
                </a:solidFill>
              </a:rPr>
              <a:t>tuple</a:t>
            </a:r>
          </a:p>
          <a:p>
            <a:pPr algn="just"/>
            <a:r>
              <a:rPr lang="fr-FR" dirty="0">
                <a:solidFill>
                  <a:schemeClr val="tx1"/>
                </a:solidFill>
              </a:rPr>
              <a:t>Un tuple consiste en différentes valeurs séparées par des virgules</a:t>
            </a:r>
          </a:p>
        </p:txBody>
      </p:sp>
      <p:pic>
        <p:nvPicPr>
          <p:cNvPr id="4" name="Image 3"/>
          <p:cNvPicPr>
            <a:picLocks noChangeAspect="1"/>
          </p:cNvPicPr>
          <p:nvPr/>
        </p:nvPicPr>
        <p:blipFill>
          <a:blip r:embed="rId3"/>
          <a:stretch>
            <a:fillRect/>
          </a:stretch>
        </p:blipFill>
        <p:spPr>
          <a:xfrm>
            <a:off x="6784120" y="2260530"/>
            <a:ext cx="4953000" cy="3629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7449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10558406" cy="4794637"/>
          </a:xfrm>
        </p:spPr>
        <p:txBody>
          <a:bodyPr anchor="ctr">
            <a:normAutofit/>
          </a:bodyPr>
          <a:lstStyle/>
          <a:p>
            <a:pPr algn="just"/>
            <a:r>
              <a:rPr lang="fr-FR" dirty="0">
                <a:solidFill>
                  <a:schemeClr val="tx1"/>
                </a:solidFill>
              </a:rPr>
              <a:t>Comme vous pouvez le voir, à l’affichage les tuples sont toujours encadrés par des parenthèses, de façon à ce que des tuples imbriqués soient interprétés </a:t>
            </a:r>
            <a:r>
              <a:rPr lang="fr-FR" dirty="0" smtClean="0">
                <a:solidFill>
                  <a:schemeClr val="tx1"/>
                </a:solidFill>
              </a:rPr>
              <a:t>correctement</a:t>
            </a:r>
          </a:p>
          <a:p>
            <a:pPr algn="just"/>
            <a:r>
              <a:rPr lang="fr-FR" dirty="0" smtClean="0">
                <a:solidFill>
                  <a:schemeClr val="tx1"/>
                </a:solidFill>
              </a:rPr>
              <a:t>Ils </a:t>
            </a:r>
            <a:r>
              <a:rPr lang="fr-FR" dirty="0">
                <a:solidFill>
                  <a:schemeClr val="tx1"/>
                </a:solidFill>
              </a:rPr>
              <a:t>peuvent être entrés avec ou sans parenthèses, même si celles-ci sont souvent nécessaires (notamment lorsqu’un tuple fait partie d’une expression plus </a:t>
            </a:r>
            <a:r>
              <a:rPr lang="fr-FR" dirty="0" smtClean="0">
                <a:solidFill>
                  <a:schemeClr val="tx1"/>
                </a:solidFill>
              </a:rPr>
              <a:t>longue)</a:t>
            </a:r>
          </a:p>
          <a:p>
            <a:pPr algn="just"/>
            <a:r>
              <a:rPr lang="fr-FR" dirty="0" smtClean="0">
                <a:solidFill>
                  <a:schemeClr val="tx1"/>
                </a:solidFill>
              </a:rPr>
              <a:t>Il </a:t>
            </a:r>
            <a:r>
              <a:rPr lang="fr-FR" dirty="0">
                <a:solidFill>
                  <a:schemeClr val="tx1"/>
                </a:solidFill>
              </a:rPr>
              <a:t>n’est pas possible d’affecter de valeur à un élément d’un tuple ; par contre, il est possible de créer des tuples contenant des objets </a:t>
            </a:r>
            <a:r>
              <a:rPr lang="fr-FR" dirty="0" smtClean="0">
                <a:solidFill>
                  <a:schemeClr val="tx1"/>
                </a:solidFill>
              </a:rPr>
              <a:t>mutables</a:t>
            </a:r>
            <a:r>
              <a:rPr lang="fr-FR" dirty="0">
                <a:solidFill>
                  <a:schemeClr val="tx1"/>
                </a:solidFill>
              </a:rPr>
              <a:t>, comme des </a:t>
            </a:r>
            <a:r>
              <a:rPr lang="fr-FR" dirty="0" smtClean="0">
                <a:solidFill>
                  <a:schemeClr val="tx1"/>
                </a:solidFill>
              </a:rPr>
              <a:t>listes</a:t>
            </a:r>
          </a:p>
          <a:p>
            <a:pPr algn="just"/>
            <a:r>
              <a:rPr lang="fr-FR" dirty="0">
                <a:solidFill>
                  <a:schemeClr val="tx1"/>
                </a:solidFill>
              </a:rPr>
              <a:t>Si les tuples peuvent sembler similaires aux listes, ils sont souvent utilisés dans des cas différents et pour des raisons </a:t>
            </a:r>
            <a:r>
              <a:rPr lang="fr-FR" dirty="0" smtClean="0">
                <a:solidFill>
                  <a:schemeClr val="tx1"/>
                </a:solidFill>
              </a:rPr>
              <a:t>différentes</a:t>
            </a:r>
          </a:p>
          <a:p>
            <a:pPr algn="just"/>
            <a:r>
              <a:rPr lang="fr-FR" dirty="0" smtClean="0">
                <a:solidFill>
                  <a:schemeClr val="tx1"/>
                </a:solidFill>
              </a:rPr>
              <a:t>Les </a:t>
            </a:r>
            <a:r>
              <a:rPr lang="fr-FR" dirty="0">
                <a:solidFill>
                  <a:schemeClr val="tx1"/>
                </a:solidFill>
              </a:rPr>
              <a:t>tuples sont </a:t>
            </a:r>
            <a:r>
              <a:rPr lang="fr-FR" dirty="0" smtClean="0">
                <a:solidFill>
                  <a:schemeClr val="tx1"/>
                </a:solidFill>
              </a:rPr>
              <a:t>immutables </a:t>
            </a:r>
            <a:r>
              <a:rPr lang="fr-FR" dirty="0">
                <a:solidFill>
                  <a:schemeClr val="tx1"/>
                </a:solidFill>
              </a:rPr>
              <a:t>et contiennent souvent des séquences hétérogènes d’éléments qui sont accédés par « déballage » (voir plus loin) ou indexation (ou même par attributs dans le cas des </a:t>
            </a:r>
            <a:r>
              <a:rPr lang="fr-FR" b="1" i="1" dirty="0" smtClean="0">
                <a:solidFill>
                  <a:schemeClr val="accent1"/>
                </a:solidFill>
              </a:rPr>
              <a:t>namedtuples</a:t>
            </a:r>
            <a:r>
              <a:rPr lang="fr-FR" dirty="0" smtClean="0">
                <a:solidFill>
                  <a:schemeClr val="tx1"/>
                </a:solidFill>
              </a:rPr>
              <a:t>)</a:t>
            </a:r>
          </a:p>
          <a:p>
            <a:pPr algn="just"/>
            <a:r>
              <a:rPr lang="fr-FR" dirty="0" smtClean="0">
                <a:solidFill>
                  <a:schemeClr val="tx1"/>
                </a:solidFill>
              </a:rPr>
              <a:t>Les </a:t>
            </a:r>
            <a:r>
              <a:rPr lang="fr-FR" dirty="0">
                <a:solidFill>
                  <a:schemeClr val="tx1"/>
                </a:solidFill>
              </a:rPr>
              <a:t>listes sont souvent </a:t>
            </a:r>
            <a:r>
              <a:rPr lang="fr-FR" dirty="0" smtClean="0">
                <a:solidFill>
                  <a:schemeClr val="tx1"/>
                </a:solidFill>
              </a:rPr>
              <a:t>mutable</a:t>
            </a:r>
            <a:r>
              <a:rPr lang="fr-FR" dirty="0">
                <a:solidFill>
                  <a:schemeClr val="tx1"/>
                </a:solidFill>
              </a:rPr>
              <a:t>, et contiennent des éléments homogènes qui sont accédés par itération sur la liste</a:t>
            </a:r>
          </a:p>
        </p:txBody>
      </p:sp>
    </p:spTree>
    <p:extLst>
      <p:ext uri="{BB962C8B-B14F-4D97-AF65-F5344CB8AC3E}">
        <p14:creationId xmlns:p14="http://schemas.microsoft.com/office/powerpoint/2010/main" val="491077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8134184" cy="4794637"/>
          </a:xfrm>
        </p:spPr>
        <p:txBody>
          <a:bodyPr anchor="ctr">
            <a:normAutofit/>
          </a:bodyPr>
          <a:lstStyle/>
          <a:p>
            <a:pPr algn="just"/>
            <a:r>
              <a:rPr lang="fr-FR" dirty="0">
                <a:solidFill>
                  <a:schemeClr val="tx1"/>
                </a:solidFill>
              </a:rPr>
              <a:t>Un problème spécifique est la construction de tuples ne contenant aucun ou un seul élément : la syntaxe a quelques tournures spécifiques pour s’en </a:t>
            </a:r>
            <a:r>
              <a:rPr lang="fr-FR" dirty="0" smtClean="0">
                <a:solidFill>
                  <a:schemeClr val="tx1"/>
                </a:solidFill>
              </a:rPr>
              <a:t>accommoder</a:t>
            </a:r>
          </a:p>
          <a:p>
            <a:pPr algn="just"/>
            <a:r>
              <a:rPr lang="fr-FR" dirty="0" smtClean="0">
                <a:solidFill>
                  <a:schemeClr val="tx1"/>
                </a:solidFill>
              </a:rPr>
              <a:t>Les </a:t>
            </a:r>
            <a:r>
              <a:rPr lang="fr-FR" dirty="0">
                <a:solidFill>
                  <a:schemeClr val="tx1"/>
                </a:solidFill>
              </a:rPr>
              <a:t>tuples vides sont construits par une paire de parenthèses </a:t>
            </a:r>
            <a:r>
              <a:rPr lang="fr-FR" dirty="0" smtClean="0">
                <a:solidFill>
                  <a:schemeClr val="tx1"/>
                </a:solidFill>
              </a:rPr>
              <a:t>vides</a:t>
            </a:r>
          </a:p>
          <a:p>
            <a:pPr algn="just"/>
            <a:r>
              <a:rPr lang="fr-FR" dirty="0" smtClean="0">
                <a:solidFill>
                  <a:schemeClr val="tx1"/>
                </a:solidFill>
              </a:rPr>
              <a:t>Un </a:t>
            </a:r>
            <a:r>
              <a:rPr lang="fr-FR" dirty="0">
                <a:solidFill>
                  <a:schemeClr val="tx1"/>
                </a:solidFill>
              </a:rPr>
              <a:t>tuple avec un seul élément est construit en faisant suivre la valeur par une virgule (il n’est pas suffisant de placer cette valeur entre </a:t>
            </a:r>
            <a:r>
              <a:rPr lang="fr-FR" dirty="0" smtClean="0">
                <a:solidFill>
                  <a:schemeClr val="tx1"/>
                </a:solidFill>
              </a:rPr>
              <a:t>parenthèses)</a:t>
            </a:r>
          </a:p>
          <a:p>
            <a:pPr algn="just"/>
            <a:r>
              <a:rPr lang="fr-FR" dirty="0" smtClean="0">
                <a:solidFill>
                  <a:schemeClr val="tx1"/>
                </a:solidFill>
              </a:rPr>
              <a:t>Pas </a:t>
            </a:r>
            <a:r>
              <a:rPr lang="fr-FR" dirty="0">
                <a:solidFill>
                  <a:schemeClr val="tx1"/>
                </a:solidFill>
              </a:rPr>
              <a:t>très joli, mais </a:t>
            </a:r>
            <a:r>
              <a:rPr lang="fr-FR" dirty="0" smtClean="0">
                <a:solidFill>
                  <a:schemeClr val="tx1"/>
                </a:solidFill>
              </a:rPr>
              <a:t>efficace</a:t>
            </a:r>
          </a:p>
          <a:p>
            <a:pPr algn="just"/>
            <a:r>
              <a:rPr lang="fr-FR" dirty="0">
                <a:solidFill>
                  <a:schemeClr val="tx1"/>
                </a:solidFill>
              </a:rPr>
              <a:t>L’instruction </a:t>
            </a:r>
            <a:r>
              <a:rPr lang="fr-FR" b="1" i="1" dirty="0">
                <a:solidFill>
                  <a:schemeClr val="accent6"/>
                </a:solidFill>
              </a:rPr>
              <a:t>t = </a:t>
            </a:r>
            <a:r>
              <a:rPr lang="fr-FR" b="1" i="1" dirty="0" smtClean="0">
                <a:solidFill>
                  <a:schemeClr val="accent6"/>
                </a:solidFill>
              </a:rPr>
              <a:t>1, 2, 3</a:t>
            </a:r>
            <a:r>
              <a:rPr lang="fr-FR" dirty="0" smtClean="0">
                <a:solidFill>
                  <a:schemeClr val="tx1"/>
                </a:solidFill>
              </a:rPr>
              <a:t> </a:t>
            </a:r>
            <a:r>
              <a:rPr lang="fr-FR" dirty="0">
                <a:solidFill>
                  <a:schemeClr val="tx1"/>
                </a:solidFill>
              </a:rPr>
              <a:t>est un exemple d’un emballage de tuple : les valeurs </a:t>
            </a:r>
            <a:r>
              <a:rPr lang="fr-FR" dirty="0" smtClean="0">
                <a:solidFill>
                  <a:schemeClr val="tx1"/>
                </a:solidFill>
              </a:rPr>
              <a:t>1, 2 </a:t>
            </a:r>
            <a:r>
              <a:rPr lang="fr-FR" dirty="0">
                <a:solidFill>
                  <a:schemeClr val="tx1"/>
                </a:solidFill>
              </a:rPr>
              <a:t>et </a:t>
            </a:r>
            <a:r>
              <a:rPr lang="fr-FR" dirty="0" smtClean="0">
                <a:solidFill>
                  <a:schemeClr val="tx1"/>
                </a:solidFill>
              </a:rPr>
              <a:t>3 </a:t>
            </a:r>
            <a:r>
              <a:rPr lang="fr-FR" dirty="0">
                <a:solidFill>
                  <a:schemeClr val="tx1"/>
                </a:solidFill>
              </a:rPr>
              <a:t>sont emballées ensemble dans un </a:t>
            </a:r>
            <a:r>
              <a:rPr lang="fr-FR" dirty="0" smtClean="0">
                <a:solidFill>
                  <a:schemeClr val="tx1"/>
                </a:solidFill>
              </a:rPr>
              <a:t>tuple</a:t>
            </a:r>
          </a:p>
          <a:p>
            <a:pPr algn="just"/>
            <a:r>
              <a:rPr lang="fr-FR" dirty="0" smtClean="0">
                <a:solidFill>
                  <a:schemeClr val="tx1"/>
                </a:solidFill>
              </a:rPr>
              <a:t>L’opération </a:t>
            </a:r>
            <a:r>
              <a:rPr lang="fr-FR" dirty="0">
                <a:solidFill>
                  <a:schemeClr val="tx1"/>
                </a:solidFill>
              </a:rPr>
              <a:t>inverse est aussi possible</a:t>
            </a:r>
          </a:p>
        </p:txBody>
      </p:sp>
      <p:pic>
        <p:nvPicPr>
          <p:cNvPr id="4" name="Image 3"/>
          <p:cNvPicPr>
            <a:picLocks noChangeAspect="1"/>
          </p:cNvPicPr>
          <p:nvPr/>
        </p:nvPicPr>
        <p:blipFill>
          <a:blip r:embed="rId3"/>
          <a:stretch>
            <a:fillRect/>
          </a:stretch>
        </p:blipFill>
        <p:spPr>
          <a:xfrm>
            <a:off x="9261281" y="1905000"/>
            <a:ext cx="2590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9261281" y="3933602"/>
            <a:ext cx="1609725" cy="2238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65513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Ceci est appelé, de façon plus ou moins appropriée, un déballage de séquence et fonctionne pour toute séquence placée à droite de </a:t>
            </a:r>
            <a:r>
              <a:rPr lang="fr-FR" dirty="0" smtClean="0">
                <a:solidFill>
                  <a:schemeClr val="tx1"/>
                </a:solidFill>
              </a:rPr>
              <a:t>l’expression</a:t>
            </a:r>
          </a:p>
          <a:p>
            <a:pPr algn="just"/>
            <a:r>
              <a:rPr lang="fr-FR" dirty="0" smtClean="0">
                <a:solidFill>
                  <a:schemeClr val="tx1"/>
                </a:solidFill>
              </a:rPr>
              <a:t>Ce </a:t>
            </a:r>
            <a:r>
              <a:rPr lang="fr-FR" dirty="0">
                <a:solidFill>
                  <a:schemeClr val="tx1"/>
                </a:solidFill>
              </a:rPr>
              <a:t>déballage requiert autant de variables dans la partie gauche qu’il y a d’éléments dans la </a:t>
            </a:r>
            <a:r>
              <a:rPr lang="fr-FR" dirty="0" smtClean="0">
                <a:solidFill>
                  <a:schemeClr val="tx1"/>
                </a:solidFill>
              </a:rPr>
              <a:t>séquence</a:t>
            </a:r>
          </a:p>
          <a:p>
            <a:pPr algn="just"/>
            <a:r>
              <a:rPr lang="fr-FR" dirty="0" smtClean="0">
                <a:solidFill>
                  <a:schemeClr val="tx1"/>
                </a:solidFill>
              </a:rPr>
              <a:t>Notez </a:t>
            </a:r>
            <a:r>
              <a:rPr lang="fr-FR" dirty="0">
                <a:solidFill>
                  <a:schemeClr val="tx1"/>
                </a:solidFill>
              </a:rPr>
              <a:t>également que cette affectation multiple est juste une combinaison entre un emballage de tuple et un déballage de séquence</a:t>
            </a:r>
          </a:p>
        </p:txBody>
      </p:sp>
    </p:spTree>
    <p:extLst>
      <p:ext uri="{BB962C8B-B14F-4D97-AF65-F5344CB8AC3E}">
        <p14:creationId xmlns:p14="http://schemas.microsoft.com/office/powerpoint/2010/main" val="1302066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Python fournit également un type de donnée pour les </a:t>
            </a:r>
            <a:r>
              <a:rPr lang="fr-FR" dirty="0" smtClean="0">
                <a:solidFill>
                  <a:schemeClr val="tx1"/>
                </a:solidFill>
              </a:rPr>
              <a:t>ensembles</a:t>
            </a:r>
          </a:p>
          <a:p>
            <a:pPr algn="just"/>
            <a:r>
              <a:rPr lang="fr-FR" dirty="0" smtClean="0">
                <a:solidFill>
                  <a:schemeClr val="tx1"/>
                </a:solidFill>
              </a:rPr>
              <a:t>Un </a:t>
            </a:r>
            <a:r>
              <a:rPr lang="fr-FR" dirty="0">
                <a:solidFill>
                  <a:schemeClr val="tx1"/>
                </a:solidFill>
              </a:rPr>
              <a:t>ensemble est une collection non ordonnée sans élément </a:t>
            </a:r>
            <a:r>
              <a:rPr lang="fr-FR" dirty="0" smtClean="0">
                <a:solidFill>
                  <a:schemeClr val="tx1"/>
                </a:solidFill>
              </a:rPr>
              <a:t>dupliqué</a:t>
            </a:r>
          </a:p>
          <a:p>
            <a:pPr algn="just"/>
            <a:r>
              <a:rPr lang="fr-FR" dirty="0" smtClean="0">
                <a:solidFill>
                  <a:schemeClr val="tx1"/>
                </a:solidFill>
              </a:rPr>
              <a:t>Des </a:t>
            </a:r>
            <a:r>
              <a:rPr lang="fr-FR" dirty="0">
                <a:solidFill>
                  <a:schemeClr val="tx1"/>
                </a:solidFill>
              </a:rPr>
              <a:t>utilisations basiques concernent par exemple des tests d’appartenance ou des </a:t>
            </a:r>
            <a:r>
              <a:rPr lang="fr-FR" dirty="0" smtClean="0">
                <a:solidFill>
                  <a:schemeClr val="tx1"/>
                </a:solidFill>
              </a:rPr>
              <a:t>suppressions </a:t>
            </a:r>
            <a:r>
              <a:rPr lang="fr-FR" dirty="0">
                <a:solidFill>
                  <a:schemeClr val="tx1"/>
                </a:solidFill>
              </a:rPr>
              <a:t>de </a:t>
            </a:r>
            <a:r>
              <a:rPr lang="fr-FR" dirty="0" smtClean="0">
                <a:solidFill>
                  <a:schemeClr val="tx1"/>
                </a:solidFill>
              </a:rPr>
              <a:t>doublons</a:t>
            </a:r>
          </a:p>
          <a:p>
            <a:pPr algn="just"/>
            <a:r>
              <a:rPr lang="fr-FR" dirty="0" smtClean="0">
                <a:solidFill>
                  <a:schemeClr val="tx1"/>
                </a:solidFill>
              </a:rPr>
              <a:t>Les </a:t>
            </a:r>
            <a:r>
              <a:rPr lang="fr-FR" dirty="0">
                <a:solidFill>
                  <a:schemeClr val="tx1"/>
                </a:solidFill>
              </a:rPr>
              <a:t>ensembles supportent également les opérations mathématiques comme les unions, intersections, différences et différences </a:t>
            </a:r>
            <a:r>
              <a:rPr lang="fr-FR" dirty="0" smtClean="0">
                <a:solidFill>
                  <a:schemeClr val="tx1"/>
                </a:solidFill>
              </a:rPr>
              <a:t>symétriques</a:t>
            </a:r>
          </a:p>
          <a:p>
            <a:pPr algn="just"/>
            <a:r>
              <a:rPr lang="fr-FR" dirty="0">
                <a:solidFill>
                  <a:schemeClr val="tx1"/>
                </a:solidFill>
              </a:rPr>
              <a:t>Des accolades, ou la fonction set() peuvent être utilisés pour créer des </a:t>
            </a:r>
            <a:r>
              <a:rPr lang="fr-FR" dirty="0" smtClean="0">
                <a:solidFill>
                  <a:schemeClr val="tx1"/>
                </a:solidFill>
              </a:rPr>
              <a:t>ensembles</a:t>
            </a:r>
          </a:p>
          <a:p>
            <a:pPr algn="just"/>
            <a:r>
              <a:rPr lang="fr-FR" dirty="0" smtClean="0">
                <a:solidFill>
                  <a:schemeClr val="tx1"/>
                </a:solidFill>
              </a:rPr>
              <a:t>Notez </a:t>
            </a:r>
            <a:r>
              <a:rPr lang="fr-FR" dirty="0">
                <a:solidFill>
                  <a:schemeClr val="tx1"/>
                </a:solidFill>
              </a:rPr>
              <a:t>que pour créer un ensemble vide, {} ne fonctionne pas, cela créé un dictionnaire </a:t>
            </a:r>
            <a:r>
              <a:rPr lang="fr-FR" dirty="0" smtClean="0">
                <a:solidFill>
                  <a:schemeClr val="tx1"/>
                </a:solidFill>
              </a:rPr>
              <a:t>vide</a:t>
            </a:r>
          </a:p>
          <a:p>
            <a:pPr algn="just"/>
            <a:r>
              <a:rPr lang="fr-FR" dirty="0" smtClean="0">
                <a:solidFill>
                  <a:schemeClr val="tx1"/>
                </a:solidFill>
              </a:rPr>
              <a:t>Utilisez </a:t>
            </a:r>
            <a:r>
              <a:rPr lang="fr-FR" dirty="0">
                <a:solidFill>
                  <a:schemeClr val="tx1"/>
                </a:solidFill>
              </a:rPr>
              <a:t>plutôt set()</a:t>
            </a:r>
          </a:p>
        </p:txBody>
      </p:sp>
    </p:spTree>
    <p:extLst>
      <p:ext uri="{BB962C8B-B14F-4D97-AF65-F5344CB8AC3E}">
        <p14:creationId xmlns:p14="http://schemas.microsoft.com/office/powerpoint/2010/main" val="342822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Squelette d'un module</a:t>
            </a:r>
            <a:endParaRPr lang="fr-FR" dirty="0"/>
          </a:p>
        </p:txBody>
      </p:sp>
      <p:sp>
        <p:nvSpPr>
          <p:cNvPr id="3" name="Espace réservé du contenu 2"/>
          <p:cNvSpPr>
            <a:spLocks noGrp="1"/>
          </p:cNvSpPr>
          <p:nvPr>
            <p:ph idx="1"/>
          </p:nvPr>
        </p:nvSpPr>
        <p:spPr>
          <a:xfrm>
            <a:off x="2589212" y="2631882"/>
            <a:ext cx="8915400" cy="3379305"/>
          </a:xfrm>
        </p:spPr>
        <p:txBody>
          <a:bodyPr anchor="ctr">
            <a:normAutofit lnSpcReduction="10000"/>
          </a:bodyPr>
          <a:lstStyle/>
          <a:p>
            <a:pPr algn="just"/>
            <a:r>
              <a:rPr lang="fr-FR" dirty="0" smtClean="0"/>
              <a:t>Même un fichier destiné à être utilisé comme un script doit être importable</a:t>
            </a:r>
          </a:p>
          <a:p>
            <a:pPr algn="just"/>
            <a:r>
              <a:rPr lang="fr-FR" dirty="0" smtClean="0"/>
              <a:t>Un fichier important un module ne devrait subir d'effet de bord en exécutant les fonctionalités du module importé</a:t>
            </a:r>
          </a:p>
          <a:p>
            <a:pPr algn="just"/>
            <a:r>
              <a:rPr lang="fr-FR" dirty="0" smtClean="0"/>
              <a:t>En Python des outils comme </a:t>
            </a:r>
            <a:r>
              <a:rPr lang="fr-FR" b="1" i="1" dirty="0" smtClean="0"/>
              <a:t>pydoc</a:t>
            </a:r>
            <a:r>
              <a:rPr lang="fr-FR" dirty="0" smtClean="0"/>
              <a:t> ou ceux de tests unitaires ont besoin d'importer vos modules</a:t>
            </a:r>
          </a:p>
          <a:p>
            <a:pPr algn="just"/>
            <a:r>
              <a:rPr lang="fr-FR" dirty="0" smtClean="0"/>
              <a:t>Votre code doit </a:t>
            </a:r>
            <a:r>
              <a:rPr lang="fr-FR" dirty="0"/>
              <a:t>toujours vérifier </a:t>
            </a:r>
            <a:r>
              <a:rPr lang="fr-FR" b="1" i="1" dirty="0">
                <a:solidFill>
                  <a:schemeClr val="accent6"/>
                </a:solidFill>
              </a:rPr>
              <a:t>if __name__ == '__main</a:t>
            </a:r>
            <a:r>
              <a:rPr lang="fr-FR" b="1" i="1" dirty="0" smtClean="0">
                <a:solidFill>
                  <a:schemeClr val="accent6"/>
                </a:solidFill>
              </a:rPr>
              <a:t>__'</a:t>
            </a:r>
            <a:r>
              <a:rPr lang="fr-FR" dirty="0" smtClean="0"/>
              <a:t> avant d'exécuter votre programme principal</a:t>
            </a:r>
          </a:p>
          <a:p>
            <a:pPr algn="just"/>
            <a:r>
              <a:rPr lang="fr-FR" dirty="0" smtClean="0"/>
              <a:t>Ainsi, ce programme principal ne sera pas exécuté lorsque le module est importé</a:t>
            </a:r>
          </a:p>
          <a:p>
            <a:pPr algn="just"/>
            <a:r>
              <a:rPr lang="fr-FR" dirty="0" smtClean="0">
                <a:hlinkClick r:id="rId3"/>
              </a:rPr>
              <a:t>Un squelette de module</a:t>
            </a:r>
            <a:endParaRPr lang="fr-FR" dirty="0" smtClean="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4588321" cy="4794637"/>
          </a:xfrm>
        </p:spPr>
        <p:txBody>
          <a:bodyPr anchor="ctr">
            <a:normAutofit/>
          </a:bodyPr>
          <a:lstStyle/>
          <a:p>
            <a:pPr algn="just"/>
            <a:r>
              <a:rPr lang="fr-FR" b="1" i="1" dirty="0" smtClean="0">
                <a:solidFill>
                  <a:schemeClr val="accent6"/>
                </a:solidFill>
              </a:rPr>
              <a:t>a - b</a:t>
            </a:r>
            <a:r>
              <a:rPr lang="fr-FR" dirty="0" smtClean="0">
                <a:solidFill>
                  <a:schemeClr val="tx1"/>
                </a:solidFill>
              </a:rPr>
              <a:t> : élément de a absents de b</a:t>
            </a:r>
          </a:p>
          <a:p>
            <a:pPr algn="just"/>
            <a:r>
              <a:rPr lang="fr-FR" b="1" i="1" dirty="0" smtClean="0">
                <a:solidFill>
                  <a:schemeClr val="accent6"/>
                </a:solidFill>
              </a:rPr>
              <a:t>a | b</a:t>
            </a:r>
            <a:r>
              <a:rPr lang="fr-FR" dirty="0" smtClean="0">
                <a:solidFill>
                  <a:schemeClr val="tx1"/>
                </a:solidFill>
              </a:rPr>
              <a:t> : éléments dans ou dans b ou dans les deux</a:t>
            </a:r>
          </a:p>
          <a:p>
            <a:pPr algn="just"/>
            <a:r>
              <a:rPr lang="fr-FR" b="1" i="1" dirty="0" smtClean="0">
                <a:solidFill>
                  <a:schemeClr val="accent6"/>
                </a:solidFill>
              </a:rPr>
              <a:t>a &amp; b</a:t>
            </a:r>
            <a:r>
              <a:rPr lang="fr-FR" dirty="0" smtClean="0">
                <a:solidFill>
                  <a:schemeClr val="tx1"/>
                </a:solidFill>
              </a:rPr>
              <a:t> : éléments dans a et dans b</a:t>
            </a:r>
          </a:p>
          <a:p>
            <a:pPr algn="just"/>
            <a:r>
              <a:rPr lang="fr-FR" b="1" i="1" dirty="0" smtClean="0">
                <a:solidFill>
                  <a:schemeClr val="accent6"/>
                </a:solidFill>
              </a:rPr>
              <a:t>a ^ b</a:t>
            </a:r>
            <a:r>
              <a:rPr lang="fr-FR" dirty="0" smtClean="0">
                <a:solidFill>
                  <a:schemeClr val="tx1"/>
                </a:solidFill>
              </a:rPr>
              <a:t> : éléments dans a ou dans b mais pas dans les deux</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5633494" y="1565522"/>
            <a:ext cx="5772150" cy="16478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633494" y="3526105"/>
            <a:ext cx="3533775" cy="2667000"/>
          </a:xfrm>
          <a:prstGeom prst="rect">
            <a:avLst/>
          </a:prstGeom>
        </p:spPr>
      </p:pic>
    </p:spTree>
    <p:extLst>
      <p:ext uri="{BB962C8B-B14F-4D97-AF65-F5344CB8AC3E}">
        <p14:creationId xmlns:p14="http://schemas.microsoft.com/office/powerpoint/2010/main" val="3401677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1667054"/>
          </a:xfrm>
        </p:spPr>
        <p:txBody>
          <a:bodyPr anchor="ctr">
            <a:normAutofit/>
          </a:bodyPr>
          <a:lstStyle/>
          <a:p>
            <a:pPr algn="just"/>
            <a:r>
              <a:rPr lang="fr-FR" dirty="0">
                <a:solidFill>
                  <a:schemeClr val="tx1"/>
                </a:solidFill>
              </a:rPr>
              <a:t>Tout comme les </a:t>
            </a:r>
            <a:r>
              <a:rPr lang="fr-FR" dirty="0" smtClean="0">
                <a:solidFill>
                  <a:schemeClr val="tx1"/>
                </a:solidFill>
              </a:rPr>
              <a:t>compréhensions </a:t>
            </a:r>
            <a:r>
              <a:rPr lang="fr-FR" dirty="0">
                <a:solidFill>
                  <a:schemeClr val="tx1"/>
                </a:solidFill>
              </a:rPr>
              <a:t>de listes, il est </a:t>
            </a:r>
            <a:r>
              <a:rPr lang="fr-FR" dirty="0" smtClean="0">
                <a:solidFill>
                  <a:schemeClr val="tx1"/>
                </a:solidFill>
              </a:rPr>
              <a:t>possible d’écrire </a:t>
            </a:r>
            <a:r>
              <a:rPr lang="fr-FR" dirty="0">
                <a:solidFill>
                  <a:schemeClr val="tx1"/>
                </a:solidFill>
              </a:rPr>
              <a:t>des </a:t>
            </a:r>
            <a:r>
              <a:rPr lang="fr-FR" dirty="0" smtClean="0">
                <a:solidFill>
                  <a:schemeClr val="tx1"/>
                </a:solidFill>
              </a:rPr>
              <a:t>compréhensions </a:t>
            </a:r>
            <a:r>
              <a:rPr lang="fr-FR" dirty="0">
                <a:solidFill>
                  <a:schemeClr val="tx1"/>
                </a:solidFill>
              </a:rPr>
              <a:t>d’ensemble</a:t>
            </a:r>
          </a:p>
        </p:txBody>
      </p:sp>
      <p:pic>
        <p:nvPicPr>
          <p:cNvPr id="6" name="Image 5"/>
          <p:cNvPicPr>
            <a:picLocks noChangeAspect="1"/>
          </p:cNvPicPr>
          <p:nvPr/>
        </p:nvPicPr>
        <p:blipFill>
          <a:blip r:embed="rId3"/>
          <a:stretch>
            <a:fillRect/>
          </a:stretch>
        </p:blipFill>
        <p:spPr>
          <a:xfrm>
            <a:off x="3781926" y="3473365"/>
            <a:ext cx="4419600" cy="809625"/>
          </a:xfrm>
          <a:prstGeom prst="rect">
            <a:avLst/>
          </a:prstGeom>
        </p:spPr>
      </p:pic>
    </p:spTree>
    <p:extLst>
      <p:ext uri="{BB962C8B-B14F-4D97-AF65-F5344CB8AC3E}">
        <p14:creationId xmlns:p14="http://schemas.microsoft.com/office/powerpoint/2010/main" val="3610017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Un autre type de donnée très utile, natif dans Python, est le </a:t>
            </a:r>
            <a:r>
              <a:rPr lang="fr-FR" dirty="0" smtClean="0">
                <a:solidFill>
                  <a:schemeClr val="tx1"/>
                </a:solidFill>
              </a:rPr>
              <a:t>dictionnaire</a:t>
            </a:r>
          </a:p>
          <a:p>
            <a:pPr algn="just"/>
            <a:r>
              <a:rPr lang="fr-FR" dirty="0" smtClean="0">
                <a:solidFill>
                  <a:schemeClr val="tx1"/>
                </a:solidFill>
              </a:rPr>
              <a:t>Ces </a:t>
            </a:r>
            <a:r>
              <a:rPr lang="fr-FR" dirty="0">
                <a:solidFill>
                  <a:schemeClr val="tx1"/>
                </a:solidFill>
              </a:rPr>
              <a:t>dictionnaires sont parfois présents dans d’autres langages sous le nom de « mémoires associatives » ou de « tableaux associatifs </a:t>
            </a:r>
            <a:r>
              <a:rPr lang="fr-FR" dirty="0" smtClean="0">
                <a:solidFill>
                  <a:schemeClr val="tx1"/>
                </a:solidFill>
              </a:rPr>
              <a:t>»</a:t>
            </a:r>
          </a:p>
          <a:p>
            <a:pPr algn="just"/>
            <a:r>
              <a:rPr lang="fr-FR" dirty="0" smtClean="0">
                <a:solidFill>
                  <a:schemeClr val="tx1"/>
                </a:solidFill>
              </a:rPr>
              <a:t>À </a:t>
            </a:r>
            <a:r>
              <a:rPr lang="fr-FR" dirty="0">
                <a:solidFill>
                  <a:schemeClr val="tx1"/>
                </a:solidFill>
              </a:rPr>
              <a:t>la différence des séquences, qui sont indexées par des nombres, les dictionnaires sont indexés par des clés, qui peuvent être de n’importe quel type </a:t>
            </a:r>
            <a:r>
              <a:rPr lang="fr-FR" dirty="0" smtClean="0">
                <a:solidFill>
                  <a:schemeClr val="tx1"/>
                </a:solidFill>
              </a:rPr>
              <a:t>immutable</a:t>
            </a:r>
          </a:p>
          <a:p>
            <a:pPr algn="just"/>
            <a:r>
              <a:rPr lang="fr-FR" dirty="0" smtClean="0">
                <a:solidFill>
                  <a:schemeClr val="tx1"/>
                </a:solidFill>
              </a:rPr>
              <a:t>Les </a:t>
            </a:r>
            <a:r>
              <a:rPr lang="fr-FR" dirty="0">
                <a:solidFill>
                  <a:schemeClr val="tx1"/>
                </a:solidFill>
              </a:rPr>
              <a:t>chaînes de caractères et les nombres peuvent toujours être des </a:t>
            </a:r>
            <a:r>
              <a:rPr lang="fr-FR" dirty="0" smtClean="0">
                <a:solidFill>
                  <a:schemeClr val="tx1"/>
                </a:solidFill>
              </a:rPr>
              <a:t>clés</a:t>
            </a:r>
          </a:p>
          <a:p>
            <a:pPr algn="just"/>
            <a:r>
              <a:rPr lang="fr-FR" dirty="0" smtClean="0">
                <a:solidFill>
                  <a:schemeClr val="tx1"/>
                </a:solidFill>
              </a:rPr>
              <a:t>Des </a:t>
            </a:r>
            <a:r>
              <a:rPr lang="fr-FR" dirty="0">
                <a:solidFill>
                  <a:schemeClr val="tx1"/>
                </a:solidFill>
              </a:rPr>
              <a:t>tuples peuvent être utilisés comme clés s’ils ne contiennent que des chaînes, des nombres ou des </a:t>
            </a:r>
            <a:r>
              <a:rPr lang="fr-FR" dirty="0" smtClean="0">
                <a:solidFill>
                  <a:schemeClr val="tx1"/>
                </a:solidFill>
              </a:rPr>
              <a:t>tuples</a:t>
            </a:r>
          </a:p>
          <a:p>
            <a:pPr algn="just"/>
            <a:r>
              <a:rPr lang="fr-FR" dirty="0" smtClean="0">
                <a:solidFill>
                  <a:schemeClr val="tx1"/>
                </a:solidFill>
              </a:rPr>
              <a:t>Si </a:t>
            </a:r>
            <a:r>
              <a:rPr lang="fr-FR" dirty="0">
                <a:solidFill>
                  <a:schemeClr val="tx1"/>
                </a:solidFill>
              </a:rPr>
              <a:t>un tuple contient un objet </a:t>
            </a:r>
            <a:r>
              <a:rPr lang="fr-FR" dirty="0" smtClean="0">
                <a:solidFill>
                  <a:schemeClr val="tx1"/>
                </a:solidFill>
              </a:rPr>
              <a:t>mutable</a:t>
            </a:r>
            <a:r>
              <a:rPr lang="fr-FR" dirty="0">
                <a:solidFill>
                  <a:schemeClr val="tx1"/>
                </a:solidFill>
              </a:rPr>
              <a:t>, de façon directe ou indirecte, il ne peut pas être utilisé comme une </a:t>
            </a:r>
            <a:r>
              <a:rPr lang="fr-FR" dirty="0" smtClean="0">
                <a:solidFill>
                  <a:schemeClr val="tx1"/>
                </a:solidFill>
              </a:rPr>
              <a:t>clé</a:t>
            </a:r>
          </a:p>
          <a:p>
            <a:pPr algn="just"/>
            <a:r>
              <a:rPr lang="fr-FR" dirty="0" smtClean="0">
                <a:solidFill>
                  <a:schemeClr val="tx1"/>
                </a:solidFill>
              </a:rPr>
              <a:t>Vous </a:t>
            </a:r>
            <a:r>
              <a:rPr lang="fr-FR" dirty="0">
                <a:solidFill>
                  <a:schemeClr val="tx1"/>
                </a:solidFill>
              </a:rPr>
              <a:t>ne pouvez pas utiliser des listes comme clés, car les listes peuvent être modifiées en place en utilisant des affectations par position, par tranches ou via des méthodes comme </a:t>
            </a:r>
            <a:r>
              <a:rPr lang="fr-FR" b="1" i="1" dirty="0">
                <a:solidFill>
                  <a:schemeClr val="accent1"/>
                </a:solidFill>
              </a:rPr>
              <a:t>append()</a:t>
            </a:r>
            <a:r>
              <a:rPr lang="fr-FR" dirty="0">
                <a:solidFill>
                  <a:schemeClr val="tx1"/>
                </a:solidFill>
              </a:rPr>
              <a:t> ou </a:t>
            </a:r>
            <a:r>
              <a:rPr lang="fr-FR" b="1" i="1" dirty="0">
                <a:solidFill>
                  <a:schemeClr val="accent1"/>
                </a:solidFill>
              </a:rPr>
              <a:t>extend()</a:t>
            </a:r>
          </a:p>
        </p:txBody>
      </p:sp>
    </p:spTree>
    <p:extLst>
      <p:ext uri="{BB962C8B-B14F-4D97-AF65-F5344CB8AC3E}">
        <p14:creationId xmlns:p14="http://schemas.microsoft.com/office/powerpoint/2010/main" val="3722627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Le plus simple est de considérer les dictionnaires comme des ensembles non ordonnés de paires clé: valeur, les clés devant être uniques (au sein d’un </a:t>
            </a:r>
            <a:r>
              <a:rPr lang="fr-FR" dirty="0" smtClean="0">
                <a:solidFill>
                  <a:schemeClr val="tx1"/>
                </a:solidFill>
              </a:rPr>
              <a:t>dictionnaire)</a:t>
            </a:r>
          </a:p>
          <a:p>
            <a:pPr algn="just"/>
            <a:r>
              <a:rPr lang="fr-FR" dirty="0" smtClean="0">
                <a:solidFill>
                  <a:schemeClr val="tx1"/>
                </a:solidFill>
              </a:rPr>
              <a:t>Une </a:t>
            </a:r>
            <a:r>
              <a:rPr lang="fr-FR" dirty="0">
                <a:solidFill>
                  <a:schemeClr val="tx1"/>
                </a:solidFill>
              </a:rPr>
              <a:t>paire d’accolades crée un dictionnaire vide : </a:t>
            </a:r>
            <a:r>
              <a:rPr lang="fr-FR" dirty="0" smtClean="0">
                <a:solidFill>
                  <a:schemeClr val="tx1"/>
                </a:solidFill>
              </a:rPr>
              <a:t>{}</a:t>
            </a:r>
          </a:p>
          <a:p>
            <a:pPr algn="just"/>
            <a:r>
              <a:rPr lang="fr-FR" dirty="0" smtClean="0">
                <a:solidFill>
                  <a:schemeClr val="tx1"/>
                </a:solidFill>
              </a:rPr>
              <a:t>Placer </a:t>
            </a:r>
            <a:r>
              <a:rPr lang="fr-FR" dirty="0">
                <a:solidFill>
                  <a:schemeClr val="tx1"/>
                </a:solidFill>
              </a:rPr>
              <a:t>une liste de paires </a:t>
            </a:r>
            <a:r>
              <a:rPr lang="fr-FR" b="1" i="1" dirty="0">
                <a:solidFill>
                  <a:schemeClr val="tx1"/>
                </a:solidFill>
              </a:rPr>
              <a:t>clé:valeur</a:t>
            </a:r>
            <a:r>
              <a:rPr lang="fr-FR" dirty="0">
                <a:solidFill>
                  <a:schemeClr val="tx1"/>
                </a:solidFill>
              </a:rPr>
              <a:t> séparées par des virgules à l’intérieur des accolades ajoute les valeurs correspondantes au </a:t>
            </a:r>
            <a:r>
              <a:rPr lang="fr-FR" dirty="0" smtClean="0">
                <a:solidFill>
                  <a:schemeClr val="tx1"/>
                </a:solidFill>
              </a:rPr>
              <a:t>dictionnaire</a:t>
            </a:r>
          </a:p>
          <a:p>
            <a:pPr algn="just"/>
            <a:r>
              <a:rPr lang="fr-FR" dirty="0" smtClean="0">
                <a:solidFill>
                  <a:schemeClr val="tx1"/>
                </a:solidFill>
              </a:rPr>
              <a:t>C’est </a:t>
            </a:r>
            <a:r>
              <a:rPr lang="fr-FR" dirty="0">
                <a:solidFill>
                  <a:schemeClr val="tx1"/>
                </a:solidFill>
              </a:rPr>
              <a:t>également de cette façon que les dictionnaires sont affichés en </a:t>
            </a:r>
            <a:r>
              <a:rPr lang="fr-FR" dirty="0" smtClean="0">
                <a:solidFill>
                  <a:schemeClr val="tx1"/>
                </a:solidFill>
              </a:rPr>
              <a:t>sortie</a:t>
            </a:r>
          </a:p>
          <a:p>
            <a:pPr algn="just"/>
            <a:r>
              <a:rPr lang="fr-FR" dirty="0">
                <a:solidFill>
                  <a:schemeClr val="tx1"/>
                </a:solidFill>
              </a:rPr>
              <a:t>Les principales opérations effectuées sur un dictionnaire consistent à stocker une valeur pour une clé et à extraire la valeur correspondant à une </a:t>
            </a:r>
            <a:r>
              <a:rPr lang="fr-FR" dirty="0" smtClean="0">
                <a:solidFill>
                  <a:schemeClr val="tx1"/>
                </a:solidFill>
              </a:rPr>
              <a:t>clé</a:t>
            </a:r>
          </a:p>
          <a:p>
            <a:pPr algn="just"/>
            <a:r>
              <a:rPr lang="fr-FR" dirty="0" smtClean="0">
                <a:solidFill>
                  <a:schemeClr val="tx1"/>
                </a:solidFill>
              </a:rPr>
              <a:t>Il </a:t>
            </a:r>
            <a:r>
              <a:rPr lang="fr-FR" dirty="0">
                <a:solidFill>
                  <a:schemeClr val="tx1"/>
                </a:solidFill>
              </a:rPr>
              <a:t>est également possible de supprimer une paire </a:t>
            </a:r>
            <a:r>
              <a:rPr lang="fr-FR" b="1" i="1" dirty="0">
                <a:solidFill>
                  <a:schemeClr val="tx1"/>
                </a:solidFill>
              </a:rPr>
              <a:t>clé:valeur</a:t>
            </a:r>
            <a:r>
              <a:rPr lang="fr-FR" dirty="0">
                <a:solidFill>
                  <a:schemeClr val="tx1"/>
                </a:solidFill>
              </a:rPr>
              <a:t> avec </a:t>
            </a:r>
            <a:r>
              <a:rPr lang="fr-FR" b="1" i="1" dirty="0" smtClean="0">
                <a:solidFill>
                  <a:schemeClr val="accent6"/>
                </a:solidFill>
              </a:rPr>
              <a:t>del</a:t>
            </a:r>
          </a:p>
          <a:p>
            <a:pPr algn="just"/>
            <a:r>
              <a:rPr lang="fr-FR" dirty="0" smtClean="0">
                <a:solidFill>
                  <a:schemeClr val="tx1"/>
                </a:solidFill>
              </a:rPr>
              <a:t>Si </a:t>
            </a:r>
            <a:r>
              <a:rPr lang="fr-FR" dirty="0">
                <a:solidFill>
                  <a:schemeClr val="tx1"/>
                </a:solidFill>
              </a:rPr>
              <a:t>vous stockez une valeur pour une clé qui est déjà utilisée, l’ancienne valeur associée à cette clé est </a:t>
            </a:r>
            <a:r>
              <a:rPr lang="fr-FR" dirty="0" smtClean="0">
                <a:solidFill>
                  <a:schemeClr val="tx1"/>
                </a:solidFill>
              </a:rPr>
              <a:t>perdue</a:t>
            </a:r>
          </a:p>
          <a:p>
            <a:pPr algn="just"/>
            <a:r>
              <a:rPr lang="fr-FR" dirty="0" smtClean="0">
                <a:solidFill>
                  <a:schemeClr val="tx1"/>
                </a:solidFill>
              </a:rPr>
              <a:t>Si </a:t>
            </a:r>
            <a:r>
              <a:rPr lang="fr-FR" dirty="0">
                <a:solidFill>
                  <a:schemeClr val="tx1"/>
                </a:solidFill>
              </a:rPr>
              <a:t>vous tentez d’extraire une valeur associée à une clé qui n’existe pas, une exception est levée</a:t>
            </a:r>
          </a:p>
        </p:txBody>
      </p:sp>
    </p:spTree>
    <p:extLst>
      <p:ext uri="{BB962C8B-B14F-4D97-AF65-F5344CB8AC3E}">
        <p14:creationId xmlns:p14="http://schemas.microsoft.com/office/powerpoint/2010/main" val="445481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Exécuter </a:t>
            </a:r>
            <a:r>
              <a:rPr lang="fr-FR" b="1" i="1" dirty="0">
                <a:solidFill>
                  <a:schemeClr val="accent6"/>
                </a:solidFill>
              </a:rPr>
              <a:t>list(</a:t>
            </a:r>
            <a:r>
              <a:rPr lang="fr-FR" b="1" i="1" dirty="0" err="1">
                <a:solidFill>
                  <a:schemeClr val="accent6"/>
                </a:solidFill>
              </a:rPr>
              <a:t>d.keys</a:t>
            </a:r>
            <a:r>
              <a:rPr lang="fr-FR" b="1" i="1" dirty="0">
                <a:solidFill>
                  <a:schemeClr val="accent6"/>
                </a:solidFill>
              </a:rPr>
              <a:t>()) </a:t>
            </a:r>
            <a:r>
              <a:rPr lang="fr-FR" dirty="0">
                <a:solidFill>
                  <a:schemeClr val="tx1"/>
                </a:solidFill>
              </a:rPr>
              <a:t>sur un dictionnaire d renvoie une liste de toutes </a:t>
            </a:r>
            <a:r>
              <a:rPr lang="fr-FR" dirty="0" smtClean="0">
                <a:solidFill>
                  <a:schemeClr val="tx1"/>
                </a:solidFill>
              </a:rPr>
              <a:t>les clés </a:t>
            </a:r>
            <a:r>
              <a:rPr lang="fr-FR" dirty="0">
                <a:solidFill>
                  <a:schemeClr val="tx1"/>
                </a:solidFill>
              </a:rPr>
              <a:t>utilisées dans le dictionnaire, dans un ordre arbitraire (si vous voulez qu’elles soient triées, utilisez </a:t>
            </a:r>
            <a:r>
              <a:rPr lang="fr-FR" b="1" i="1" dirty="0" err="1">
                <a:solidFill>
                  <a:schemeClr val="accent6"/>
                </a:solidFill>
              </a:rPr>
              <a:t>sorted</a:t>
            </a:r>
            <a:r>
              <a:rPr lang="fr-FR" b="1" i="1" dirty="0">
                <a:solidFill>
                  <a:schemeClr val="accent6"/>
                </a:solidFill>
              </a:rPr>
              <a:t>(</a:t>
            </a:r>
            <a:r>
              <a:rPr lang="fr-FR" b="1" i="1" dirty="0" err="1">
                <a:solidFill>
                  <a:schemeClr val="accent6"/>
                </a:solidFill>
              </a:rPr>
              <a:t>d.keys</a:t>
            </a:r>
            <a:r>
              <a:rPr lang="fr-FR" b="1" i="1" dirty="0" smtClean="0">
                <a:solidFill>
                  <a:schemeClr val="accent6"/>
                </a:solidFill>
              </a:rPr>
              <a:t>()))</a:t>
            </a:r>
          </a:p>
          <a:p>
            <a:pPr algn="just"/>
            <a:r>
              <a:rPr lang="fr-FR" dirty="0" smtClean="0">
                <a:solidFill>
                  <a:schemeClr val="tx1"/>
                </a:solidFill>
              </a:rPr>
              <a:t>Pour </a:t>
            </a:r>
            <a:r>
              <a:rPr lang="fr-FR" dirty="0">
                <a:solidFill>
                  <a:schemeClr val="tx1"/>
                </a:solidFill>
              </a:rPr>
              <a:t>tester si une clé est dans le dictionnaire, utilisez le mot-clé </a:t>
            </a:r>
            <a:r>
              <a:rPr lang="fr-FR" b="1" i="1" dirty="0">
                <a:solidFill>
                  <a:schemeClr val="accent6"/>
                </a:solidFill>
              </a:rPr>
              <a:t>in</a:t>
            </a:r>
          </a:p>
        </p:txBody>
      </p:sp>
      <p:pic>
        <p:nvPicPr>
          <p:cNvPr id="4" name="Image 3"/>
          <p:cNvPicPr>
            <a:picLocks noChangeAspect="1"/>
          </p:cNvPicPr>
          <p:nvPr/>
        </p:nvPicPr>
        <p:blipFill>
          <a:blip r:embed="rId3"/>
          <a:stretch>
            <a:fillRect/>
          </a:stretch>
        </p:blipFill>
        <p:spPr>
          <a:xfrm>
            <a:off x="6701665" y="2169919"/>
            <a:ext cx="5229225" cy="3667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54522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Le constructeur </a:t>
            </a:r>
            <a:r>
              <a:rPr lang="fr-FR" b="1" i="1" dirty="0">
                <a:solidFill>
                  <a:schemeClr val="accent6"/>
                </a:solidFill>
              </a:rPr>
              <a:t>dict()</a:t>
            </a:r>
            <a:r>
              <a:rPr lang="fr-FR" dirty="0">
                <a:solidFill>
                  <a:schemeClr val="tx1"/>
                </a:solidFill>
              </a:rPr>
              <a:t> fabrique un dictionnaire directement à partir d’une liste de paires </a:t>
            </a:r>
            <a:r>
              <a:rPr lang="fr-FR" dirty="0" smtClean="0">
                <a:solidFill>
                  <a:schemeClr val="tx1"/>
                </a:solidFill>
              </a:rPr>
              <a:t>clé:valeur </a:t>
            </a:r>
            <a:r>
              <a:rPr lang="fr-FR" dirty="0">
                <a:solidFill>
                  <a:schemeClr val="tx1"/>
                </a:solidFill>
              </a:rPr>
              <a:t>stockées sous la forme de </a:t>
            </a:r>
            <a:r>
              <a:rPr lang="fr-FR" dirty="0" smtClean="0">
                <a:solidFill>
                  <a:schemeClr val="tx1"/>
                </a:solidFill>
              </a:rPr>
              <a:t>tuples</a:t>
            </a:r>
          </a:p>
          <a:p>
            <a:pPr algn="just"/>
            <a:r>
              <a:rPr lang="fr-FR" dirty="0">
                <a:solidFill>
                  <a:schemeClr val="tx1"/>
                </a:solidFill>
              </a:rPr>
              <a:t>De plus, il est possible de créer des dictionnaires par compréhension depuis un jeu de clef et </a:t>
            </a:r>
            <a:r>
              <a:rPr lang="fr-FR" dirty="0" smtClean="0">
                <a:solidFill>
                  <a:schemeClr val="tx1"/>
                </a:solidFill>
              </a:rPr>
              <a:t>valeurs</a:t>
            </a:r>
          </a:p>
          <a:p>
            <a:pPr algn="just"/>
            <a:r>
              <a:rPr lang="fr-FR" dirty="0">
                <a:solidFill>
                  <a:schemeClr val="tx1"/>
                </a:solidFill>
              </a:rPr>
              <a:t>Lorsque les clés sont de simples chaînes de caractères, il est parfois plus facile de spécifier les paires en utilisant des paramètres nommés</a:t>
            </a:r>
          </a:p>
        </p:txBody>
      </p:sp>
      <p:pic>
        <p:nvPicPr>
          <p:cNvPr id="5" name="Image 4"/>
          <p:cNvPicPr>
            <a:picLocks noChangeAspect="1"/>
          </p:cNvPicPr>
          <p:nvPr/>
        </p:nvPicPr>
        <p:blipFill>
          <a:blip r:embed="rId3"/>
          <a:stretch>
            <a:fillRect/>
          </a:stretch>
        </p:blipFill>
        <p:spPr>
          <a:xfrm>
            <a:off x="6825366" y="3034292"/>
            <a:ext cx="4838700" cy="1457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63224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Lorsque vous faites une boucle sur un dictionnaire, les clés et leurs valeurs peuvent être récupérées en même temps en utilisant la méthode </a:t>
            </a:r>
            <a:r>
              <a:rPr lang="fr-FR" b="1" i="1" dirty="0" smtClean="0">
                <a:solidFill>
                  <a:schemeClr val="accent6"/>
                </a:solidFill>
              </a:rPr>
              <a:t>items()</a:t>
            </a:r>
          </a:p>
          <a:p>
            <a:pPr algn="just"/>
            <a:r>
              <a:rPr lang="fr-FR" dirty="0">
                <a:solidFill>
                  <a:schemeClr val="tx1"/>
                </a:solidFill>
              </a:rPr>
              <a:t>Lorsque vous itérez sur une séquence, la position et la valeur correspondante peuvent être récupérées en même temps en utilisant la fonction </a:t>
            </a:r>
            <a:r>
              <a:rPr lang="fr-FR" b="1" i="1" dirty="0">
                <a:solidFill>
                  <a:schemeClr val="accent6"/>
                </a:solidFill>
              </a:rPr>
              <a:t>enumerate</a:t>
            </a:r>
            <a:r>
              <a:rPr lang="fr-FR" b="1" i="1" dirty="0" smtClean="0">
                <a:solidFill>
                  <a:schemeClr val="accent6"/>
                </a:solidFill>
              </a:rPr>
              <a:t>()</a:t>
            </a:r>
          </a:p>
          <a:p>
            <a:pPr algn="just"/>
            <a:endParaRPr lang="fr-FR" dirty="0">
              <a:solidFill>
                <a:schemeClr val="tx1"/>
              </a:solidFill>
            </a:endParaRPr>
          </a:p>
        </p:txBody>
      </p:sp>
      <p:pic>
        <p:nvPicPr>
          <p:cNvPr id="4" name="Image 3"/>
          <p:cNvPicPr>
            <a:picLocks noChangeAspect="1"/>
          </p:cNvPicPr>
          <p:nvPr/>
        </p:nvPicPr>
        <p:blipFill>
          <a:blip r:embed="rId3"/>
          <a:stretch>
            <a:fillRect/>
          </a:stretch>
        </p:blipFill>
        <p:spPr>
          <a:xfrm>
            <a:off x="6528021" y="2679588"/>
            <a:ext cx="5426764" cy="2411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409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Pour faire des boucles sur deux séquences ou plus en même temps, les éléments peuvent être associés par la fonction </a:t>
            </a:r>
            <a:r>
              <a:rPr lang="fr-FR" b="1" i="1" dirty="0">
                <a:solidFill>
                  <a:schemeClr val="accent6"/>
                </a:solidFill>
              </a:rPr>
              <a:t>zip()</a:t>
            </a:r>
          </a:p>
        </p:txBody>
      </p:sp>
      <p:pic>
        <p:nvPicPr>
          <p:cNvPr id="5" name="Image 4"/>
          <p:cNvPicPr>
            <a:picLocks noChangeAspect="1"/>
          </p:cNvPicPr>
          <p:nvPr/>
        </p:nvPicPr>
        <p:blipFill>
          <a:blip r:embed="rId3"/>
          <a:stretch>
            <a:fillRect/>
          </a:stretch>
        </p:blipFill>
        <p:spPr>
          <a:xfrm>
            <a:off x="6755503" y="3065269"/>
            <a:ext cx="4962525" cy="1876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5882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6973294" cy="2642980"/>
          </a:xfrm>
        </p:spPr>
        <p:txBody>
          <a:bodyPr anchor="ctr">
            <a:normAutofit/>
          </a:bodyPr>
          <a:lstStyle/>
          <a:p>
            <a:pPr algn="just"/>
            <a:r>
              <a:rPr lang="fr-FR" dirty="0">
                <a:solidFill>
                  <a:schemeClr val="tx1"/>
                </a:solidFill>
              </a:rPr>
              <a:t>Pour faire une boucle sur une séquence inversée, commencez par créer la séquence dans son ordre normal, puis appliquez la fonction </a:t>
            </a:r>
            <a:r>
              <a:rPr lang="fr-FR" b="1" i="1" dirty="0">
                <a:solidFill>
                  <a:schemeClr val="accent6"/>
                </a:solidFill>
              </a:rPr>
              <a:t>reversed</a:t>
            </a:r>
            <a:r>
              <a:rPr lang="fr-FR" b="1" i="1" dirty="0" smtClean="0">
                <a:solidFill>
                  <a:schemeClr val="accent6"/>
                </a:solidFill>
              </a:rPr>
              <a:t>()</a:t>
            </a:r>
          </a:p>
          <a:p>
            <a:pPr algn="just"/>
            <a:r>
              <a:rPr lang="fr-FR" dirty="0">
                <a:solidFill>
                  <a:schemeClr val="tx1"/>
                </a:solidFill>
              </a:rPr>
              <a:t>Pour faire une boucle sur une séquence triée, utilisez la fonction </a:t>
            </a:r>
            <a:r>
              <a:rPr lang="fr-FR" b="1" i="1" dirty="0">
                <a:solidFill>
                  <a:schemeClr val="accent6"/>
                </a:solidFill>
              </a:rPr>
              <a:t>sorted()</a:t>
            </a:r>
            <a:r>
              <a:rPr lang="fr-FR" dirty="0">
                <a:solidFill>
                  <a:schemeClr val="tx1"/>
                </a:solidFill>
              </a:rPr>
              <a:t>, qui renvoie une nouvelle liste triée sans altérer la source</a:t>
            </a:r>
          </a:p>
        </p:txBody>
      </p:sp>
      <p:pic>
        <p:nvPicPr>
          <p:cNvPr id="4" name="Image 3"/>
          <p:cNvPicPr>
            <a:picLocks noChangeAspect="1"/>
          </p:cNvPicPr>
          <p:nvPr/>
        </p:nvPicPr>
        <p:blipFill>
          <a:blip r:embed="rId3"/>
          <a:stretch>
            <a:fillRect/>
          </a:stretch>
        </p:blipFill>
        <p:spPr>
          <a:xfrm>
            <a:off x="8151812" y="2453806"/>
            <a:ext cx="3352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580062" y="4507354"/>
            <a:ext cx="5924550" cy="2009775"/>
          </a:xfrm>
          <a:prstGeom prst="rect">
            <a:avLst/>
          </a:prstGeom>
        </p:spPr>
      </p:pic>
    </p:spTree>
    <p:extLst>
      <p:ext uri="{BB962C8B-B14F-4D97-AF65-F5344CB8AC3E}">
        <p14:creationId xmlns:p14="http://schemas.microsoft.com/office/powerpoint/2010/main" val="4416622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t" anchorCtr="0">
            <a:normAutofit/>
          </a:bodyPr>
          <a:lstStyle/>
          <a:p>
            <a:pPr algn="just"/>
            <a:r>
              <a:rPr lang="fr-FR" dirty="0">
                <a:solidFill>
                  <a:schemeClr val="tx1"/>
                </a:solidFill>
              </a:rPr>
              <a:t>Il est parfois tentant de changer une liste pendant son itération, cependant, c’est souvent plus simple et plus sûr de créer une nouvelle liste à la </a:t>
            </a:r>
            <a:r>
              <a:rPr lang="fr-FR" dirty="0" smtClean="0">
                <a:solidFill>
                  <a:schemeClr val="tx1"/>
                </a:solidFill>
              </a:rPr>
              <a:t>place</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marL="0" indent="0" algn="just">
              <a:buNone/>
            </a:pPr>
            <a:endParaRPr lang="fr-FR" dirty="0" smtClean="0">
              <a:solidFill>
                <a:schemeClr val="tx1"/>
              </a:solidFill>
            </a:endParaRPr>
          </a:p>
          <a:p>
            <a:pPr algn="just"/>
            <a:r>
              <a:rPr lang="fr-FR" dirty="0" smtClean="0">
                <a:solidFill>
                  <a:schemeClr val="tx1"/>
                </a:solidFill>
              </a:rPr>
              <a:t>Ou bien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3203713" y="2399762"/>
            <a:ext cx="6553200" cy="22383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051313" y="5166693"/>
            <a:ext cx="6858000" cy="838200"/>
          </a:xfrm>
          <a:prstGeom prst="rect">
            <a:avLst/>
          </a:prstGeom>
        </p:spPr>
      </p:pic>
    </p:spTree>
    <p:extLst>
      <p:ext uri="{BB962C8B-B14F-4D97-AF65-F5344CB8AC3E}">
        <p14:creationId xmlns:p14="http://schemas.microsoft.com/office/powerpoint/2010/main" val="4222314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algn="just"/>
            <a:r>
              <a:rPr lang="fr-FR" dirty="0"/>
              <a:t>Le type liste dispose de méthodes </a:t>
            </a:r>
            <a:r>
              <a:rPr lang="fr-FR" dirty="0" smtClean="0"/>
              <a:t>supplémentaires</a:t>
            </a:r>
          </a:p>
          <a:p>
            <a:pPr algn="just"/>
            <a:r>
              <a:rPr lang="fr-FR" dirty="0" smtClean="0"/>
              <a:t>Voici </a:t>
            </a:r>
            <a:r>
              <a:rPr lang="fr-FR" dirty="0"/>
              <a:t>la liste complète des méthodes des objets de type </a:t>
            </a:r>
            <a:r>
              <a:rPr lang="fr-FR" dirty="0" smtClean="0"/>
              <a:t>liste</a:t>
            </a:r>
          </a:p>
          <a:p>
            <a:pPr lvl="1" algn="just"/>
            <a:r>
              <a:rPr lang="fr-FR" b="1" i="1" dirty="0">
                <a:solidFill>
                  <a:schemeClr val="accent6"/>
                </a:solidFill>
              </a:rPr>
              <a:t>list.append(x)</a:t>
            </a:r>
          </a:p>
          <a:p>
            <a:pPr lvl="2" algn="just"/>
            <a:r>
              <a:rPr lang="fr-FR" sz="1200" dirty="0" smtClean="0"/>
              <a:t>Ajoute </a:t>
            </a:r>
            <a:r>
              <a:rPr lang="fr-FR" sz="1200" dirty="0"/>
              <a:t>un élément à la fin de la liste. Equivalent à </a:t>
            </a:r>
            <a:r>
              <a:rPr lang="fr-FR" sz="1200" b="1" i="1" dirty="0">
                <a:solidFill>
                  <a:schemeClr val="accent6"/>
                </a:solidFill>
              </a:rPr>
              <a:t>a[len(a):] = [x</a:t>
            </a:r>
            <a:r>
              <a:rPr lang="fr-FR" sz="1200" b="1" i="1" dirty="0" smtClean="0">
                <a:solidFill>
                  <a:schemeClr val="accent6"/>
                </a:solidFill>
              </a:rPr>
              <a:t>]</a:t>
            </a:r>
          </a:p>
          <a:p>
            <a:pPr lvl="1" algn="just"/>
            <a:r>
              <a:rPr lang="fr-FR" b="1" i="1" dirty="0">
                <a:solidFill>
                  <a:schemeClr val="accent6"/>
                </a:solidFill>
              </a:rPr>
              <a:t>list.extend(</a:t>
            </a:r>
            <a:r>
              <a:rPr lang="fr-FR" b="1" i="1" dirty="0" err="1">
                <a:solidFill>
                  <a:schemeClr val="accent6"/>
                </a:solidFill>
              </a:rPr>
              <a:t>iterable</a:t>
            </a:r>
            <a:r>
              <a:rPr lang="fr-FR" b="1" i="1" dirty="0">
                <a:solidFill>
                  <a:schemeClr val="accent6"/>
                </a:solidFill>
              </a:rPr>
              <a:t>)</a:t>
            </a:r>
          </a:p>
          <a:p>
            <a:pPr lvl="2" algn="just"/>
            <a:r>
              <a:rPr lang="fr-FR" sz="1200" dirty="0">
                <a:solidFill>
                  <a:schemeClr val="tx1"/>
                </a:solidFill>
              </a:rPr>
              <a:t>Étend la liste en y ajoutant tous les éléments de </a:t>
            </a:r>
            <a:r>
              <a:rPr lang="fr-FR" sz="1200" dirty="0" smtClean="0">
                <a:solidFill>
                  <a:schemeClr val="tx1"/>
                </a:solidFill>
              </a:rPr>
              <a:t>l’iterable</a:t>
            </a:r>
            <a:r>
              <a:rPr lang="fr-FR" sz="1200" dirty="0">
                <a:solidFill>
                  <a:schemeClr val="tx1"/>
                </a:solidFill>
              </a:rPr>
              <a:t>. Équivalent à </a:t>
            </a:r>
            <a:r>
              <a:rPr lang="fr-FR" sz="1200" b="1" i="1" dirty="0">
                <a:solidFill>
                  <a:schemeClr val="accent6"/>
                </a:solidFill>
              </a:rPr>
              <a:t>a[len(a):] = </a:t>
            </a:r>
            <a:r>
              <a:rPr lang="fr-FR" sz="1200" b="1" i="1" dirty="0" smtClean="0">
                <a:solidFill>
                  <a:schemeClr val="accent6"/>
                </a:solidFill>
              </a:rPr>
              <a:t>iterable</a:t>
            </a:r>
          </a:p>
          <a:p>
            <a:pPr lvl="1" algn="just"/>
            <a:r>
              <a:rPr lang="fr-FR" b="1" i="1" dirty="0" err="1">
                <a:solidFill>
                  <a:schemeClr val="accent6"/>
                </a:solidFill>
              </a:rPr>
              <a:t>list.insert</a:t>
            </a:r>
            <a:r>
              <a:rPr lang="fr-FR" b="1" i="1" dirty="0">
                <a:solidFill>
                  <a:schemeClr val="accent6"/>
                </a:solidFill>
              </a:rPr>
              <a:t>(i, x)</a:t>
            </a:r>
          </a:p>
          <a:p>
            <a:pPr lvl="2" algn="just"/>
            <a:r>
              <a:rPr lang="fr-FR" sz="1200" dirty="0">
                <a:solidFill>
                  <a:schemeClr val="tx1"/>
                </a:solidFill>
              </a:rPr>
              <a:t>Insère un élément à la position indiquée. Le premier argument est la position de l’élément courant avant lequel l’insertion doit s’effectuer, donc </a:t>
            </a:r>
            <a:r>
              <a:rPr lang="fr-FR" sz="1200" b="1" i="1" dirty="0">
                <a:solidFill>
                  <a:schemeClr val="accent6"/>
                </a:solidFill>
              </a:rPr>
              <a:t>a.insert(0, x)</a:t>
            </a:r>
            <a:r>
              <a:rPr lang="fr-FR" sz="1200" dirty="0">
                <a:solidFill>
                  <a:schemeClr val="tx1"/>
                </a:solidFill>
              </a:rPr>
              <a:t> insère l’élément en tête de la liste, et </a:t>
            </a:r>
            <a:r>
              <a:rPr lang="fr-FR" sz="1200" b="1" i="1" dirty="0">
                <a:solidFill>
                  <a:schemeClr val="accent6"/>
                </a:solidFill>
              </a:rPr>
              <a:t>a.insert(len(a), x) </a:t>
            </a:r>
            <a:r>
              <a:rPr lang="fr-FR" sz="1200" dirty="0">
                <a:solidFill>
                  <a:schemeClr val="tx1"/>
                </a:solidFill>
              </a:rPr>
              <a:t>est équivalent à </a:t>
            </a:r>
            <a:r>
              <a:rPr lang="fr-FR" sz="1200" b="1" i="1" dirty="0">
                <a:solidFill>
                  <a:schemeClr val="accent6"/>
                </a:solidFill>
              </a:rPr>
              <a:t>a.append(x</a:t>
            </a:r>
            <a:r>
              <a:rPr lang="fr-FR" sz="1200" b="1" i="1" dirty="0" smtClean="0">
                <a:solidFill>
                  <a:schemeClr val="accent6"/>
                </a:solidFill>
              </a:rPr>
              <a:t>)</a:t>
            </a:r>
          </a:p>
          <a:p>
            <a:pPr lvl="1" algn="just"/>
            <a:r>
              <a:rPr lang="fr-FR" b="1" i="1" dirty="0">
                <a:solidFill>
                  <a:schemeClr val="accent6"/>
                </a:solidFill>
              </a:rPr>
              <a:t>list.remove(x)</a:t>
            </a:r>
          </a:p>
          <a:p>
            <a:pPr lvl="2" algn="just"/>
            <a:r>
              <a:rPr lang="fr-FR" sz="1200" dirty="0">
                <a:solidFill>
                  <a:schemeClr val="tx1"/>
                </a:solidFill>
              </a:rPr>
              <a:t>Supprime de la liste le premier élément dont la valeur est x. Une exception est levée s’il existe aucun élément avec cette valeur</a:t>
            </a:r>
          </a:p>
        </p:txBody>
      </p:sp>
    </p:spTree>
    <p:extLst>
      <p:ext uri="{BB962C8B-B14F-4D97-AF65-F5344CB8AC3E}">
        <p14:creationId xmlns:p14="http://schemas.microsoft.com/office/powerpoint/2010/main" val="627887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conditions utilisées dans une instruction </a:t>
            </a:r>
            <a:r>
              <a:rPr lang="fr-FR" b="1" i="1" dirty="0">
                <a:solidFill>
                  <a:schemeClr val="accent6"/>
                </a:solidFill>
              </a:rPr>
              <a:t>while</a:t>
            </a:r>
            <a:r>
              <a:rPr lang="fr-FR" dirty="0">
                <a:solidFill>
                  <a:schemeClr val="accent6"/>
                </a:solidFill>
              </a:rPr>
              <a:t> </a:t>
            </a:r>
            <a:r>
              <a:rPr lang="fr-FR" dirty="0">
                <a:solidFill>
                  <a:schemeClr val="tx1"/>
                </a:solidFill>
              </a:rPr>
              <a:t>ou </a:t>
            </a:r>
            <a:r>
              <a:rPr lang="fr-FR" b="1" i="1" dirty="0">
                <a:solidFill>
                  <a:schemeClr val="accent6"/>
                </a:solidFill>
              </a:rPr>
              <a:t>if</a:t>
            </a:r>
            <a:r>
              <a:rPr lang="fr-FR" dirty="0">
                <a:solidFill>
                  <a:schemeClr val="tx1"/>
                </a:solidFill>
              </a:rPr>
              <a:t> peuvent contenir n’importe quel opérateur, pas seulement des </a:t>
            </a:r>
            <a:r>
              <a:rPr lang="fr-FR" dirty="0" smtClean="0">
                <a:solidFill>
                  <a:schemeClr val="tx1"/>
                </a:solidFill>
              </a:rPr>
              <a:t>comparaisons</a:t>
            </a:r>
          </a:p>
          <a:p>
            <a:pPr algn="just"/>
            <a:r>
              <a:rPr lang="fr-FR" dirty="0">
                <a:solidFill>
                  <a:schemeClr val="tx1"/>
                </a:solidFill>
              </a:rPr>
              <a:t>Les opérateurs de comparaison </a:t>
            </a:r>
            <a:r>
              <a:rPr lang="fr-FR" b="1" i="1" dirty="0">
                <a:solidFill>
                  <a:schemeClr val="accent6"/>
                </a:solidFill>
              </a:rPr>
              <a:t>in</a:t>
            </a:r>
            <a:r>
              <a:rPr lang="fr-FR" dirty="0">
                <a:solidFill>
                  <a:schemeClr val="tx1"/>
                </a:solidFill>
              </a:rPr>
              <a:t> et </a:t>
            </a:r>
            <a:r>
              <a:rPr lang="fr-FR" b="1" i="1" dirty="0">
                <a:solidFill>
                  <a:schemeClr val="accent6"/>
                </a:solidFill>
              </a:rPr>
              <a:t>not</a:t>
            </a:r>
            <a:r>
              <a:rPr lang="fr-FR" dirty="0">
                <a:solidFill>
                  <a:schemeClr val="accent6"/>
                </a:solidFill>
              </a:rPr>
              <a:t> </a:t>
            </a:r>
            <a:r>
              <a:rPr lang="fr-FR" dirty="0">
                <a:solidFill>
                  <a:schemeClr val="tx1"/>
                </a:solidFill>
              </a:rPr>
              <a:t>in testent si une valeur est présente ou non dans une </a:t>
            </a:r>
            <a:r>
              <a:rPr lang="fr-FR" dirty="0" smtClean="0">
                <a:solidFill>
                  <a:schemeClr val="tx1"/>
                </a:solidFill>
              </a:rPr>
              <a:t>séquence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is</a:t>
            </a:r>
            <a:r>
              <a:rPr lang="fr-FR" dirty="0">
                <a:solidFill>
                  <a:schemeClr val="accent6"/>
                </a:solidFill>
              </a:rPr>
              <a:t> </a:t>
            </a:r>
            <a:r>
              <a:rPr lang="fr-FR" dirty="0">
                <a:solidFill>
                  <a:schemeClr val="tx1"/>
                </a:solidFill>
              </a:rPr>
              <a:t>et </a:t>
            </a:r>
            <a:r>
              <a:rPr lang="fr-FR" b="1" i="1" dirty="0">
                <a:solidFill>
                  <a:schemeClr val="accent6"/>
                </a:solidFill>
              </a:rPr>
              <a:t>is not </a:t>
            </a:r>
            <a:r>
              <a:rPr lang="fr-FR" dirty="0">
                <a:solidFill>
                  <a:schemeClr val="tx1"/>
                </a:solidFill>
              </a:rPr>
              <a:t>testent si deux objets sont vraiment le même </a:t>
            </a:r>
            <a:r>
              <a:rPr lang="fr-FR" dirty="0" smtClean="0">
                <a:solidFill>
                  <a:schemeClr val="tx1"/>
                </a:solidFill>
              </a:rPr>
              <a:t>objet</a:t>
            </a:r>
          </a:p>
          <a:p>
            <a:pPr algn="just"/>
            <a:r>
              <a:rPr lang="fr-FR" dirty="0" smtClean="0">
                <a:solidFill>
                  <a:schemeClr val="tx1"/>
                </a:solidFill>
              </a:rPr>
              <a:t>Ceci </a:t>
            </a:r>
            <a:r>
              <a:rPr lang="fr-FR" dirty="0">
                <a:solidFill>
                  <a:schemeClr val="tx1"/>
                </a:solidFill>
              </a:rPr>
              <a:t>n’est important que pour des objets </a:t>
            </a:r>
            <a:r>
              <a:rPr lang="fr-FR" dirty="0" smtClean="0">
                <a:solidFill>
                  <a:schemeClr val="tx1"/>
                </a:solidFill>
              </a:rPr>
              <a:t>mutables </a:t>
            </a:r>
            <a:r>
              <a:rPr lang="fr-FR" dirty="0">
                <a:solidFill>
                  <a:schemeClr val="tx1"/>
                </a:solidFill>
              </a:rPr>
              <a:t>comme des </a:t>
            </a:r>
            <a:r>
              <a:rPr lang="fr-FR" dirty="0" smtClean="0">
                <a:solidFill>
                  <a:schemeClr val="tx1"/>
                </a:solidFill>
              </a:rPr>
              <a:t>listes</a:t>
            </a:r>
          </a:p>
          <a:p>
            <a:pPr algn="just"/>
            <a:r>
              <a:rPr lang="fr-FR" dirty="0" smtClean="0">
                <a:solidFill>
                  <a:schemeClr val="tx1"/>
                </a:solidFill>
              </a:rPr>
              <a:t>Tous </a:t>
            </a:r>
            <a:r>
              <a:rPr lang="fr-FR" dirty="0">
                <a:solidFill>
                  <a:schemeClr val="tx1"/>
                </a:solidFill>
              </a:rPr>
              <a:t>les opérateurs de comparaison ont la même priorité, qui est plus faible que celle des opérateurs </a:t>
            </a:r>
            <a:r>
              <a:rPr lang="fr-FR" dirty="0" smtClean="0">
                <a:solidFill>
                  <a:schemeClr val="tx1"/>
                </a:solidFill>
              </a:rPr>
              <a:t>numériques</a:t>
            </a:r>
          </a:p>
          <a:p>
            <a:pPr algn="just"/>
            <a:r>
              <a:rPr lang="fr-FR" dirty="0">
                <a:solidFill>
                  <a:schemeClr val="tx1"/>
                </a:solidFill>
              </a:rPr>
              <a:t>Les comparaison peuvent être </a:t>
            </a:r>
            <a:r>
              <a:rPr lang="fr-FR" dirty="0" smtClean="0">
                <a:solidFill>
                  <a:schemeClr val="tx1"/>
                </a:solidFill>
              </a:rPr>
              <a:t>enchaînées</a:t>
            </a:r>
          </a:p>
          <a:p>
            <a:pPr algn="just"/>
            <a:r>
              <a:rPr lang="fr-FR" dirty="0" smtClean="0">
                <a:solidFill>
                  <a:schemeClr val="tx1"/>
                </a:solidFill>
              </a:rPr>
              <a:t>Par </a:t>
            </a:r>
            <a:r>
              <a:rPr lang="fr-FR" dirty="0">
                <a:solidFill>
                  <a:schemeClr val="tx1"/>
                </a:solidFill>
              </a:rPr>
              <a:t>exemple, </a:t>
            </a:r>
            <a:r>
              <a:rPr lang="fr-FR" b="1" i="1" dirty="0">
                <a:solidFill>
                  <a:schemeClr val="accent6"/>
                </a:solidFill>
              </a:rPr>
              <a:t>a &lt; b == c </a:t>
            </a:r>
            <a:r>
              <a:rPr lang="fr-FR" dirty="0">
                <a:solidFill>
                  <a:schemeClr val="tx1"/>
                </a:solidFill>
              </a:rPr>
              <a:t>teste si a est inférieur ou égal à b et par ailleurs si b est égal à c</a:t>
            </a:r>
          </a:p>
        </p:txBody>
      </p:sp>
    </p:spTree>
    <p:extLst>
      <p:ext uri="{BB962C8B-B14F-4D97-AF65-F5344CB8AC3E}">
        <p14:creationId xmlns:p14="http://schemas.microsoft.com/office/powerpoint/2010/main" val="24938924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comparaisons peuvent être combinées en utilisant 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le résultat d’une comparaison (ou de toute expression booléenne) pouvant être inversé avec </a:t>
            </a:r>
            <a:r>
              <a:rPr lang="fr-FR" b="1" i="1" dirty="0" smtClean="0">
                <a:solidFill>
                  <a:schemeClr val="accent6"/>
                </a:solidFill>
              </a:rPr>
              <a:t>not</a:t>
            </a:r>
          </a:p>
          <a:p>
            <a:pPr algn="just"/>
            <a:r>
              <a:rPr lang="fr-FR" dirty="0" smtClean="0">
                <a:solidFill>
                  <a:schemeClr val="tx1"/>
                </a:solidFill>
              </a:rPr>
              <a:t>Ces </a:t>
            </a:r>
            <a:r>
              <a:rPr lang="fr-FR" dirty="0">
                <a:solidFill>
                  <a:schemeClr val="tx1"/>
                </a:solidFill>
              </a:rPr>
              <a:t>opérateurs ont une priorité inférieure à celle des opérateurs de </a:t>
            </a:r>
            <a:r>
              <a:rPr lang="fr-FR" dirty="0" smtClean="0">
                <a:solidFill>
                  <a:schemeClr val="tx1"/>
                </a:solidFill>
              </a:rPr>
              <a:t>comparaison</a:t>
            </a:r>
          </a:p>
          <a:p>
            <a:pPr algn="just"/>
            <a:r>
              <a:rPr lang="fr-FR" dirty="0" smtClean="0">
                <a:solidFill>
                  <a:schemeClr val="tx1"/>
                </a:solidFill>
              </a:rPr>
              <a:t>Entre </a:t>
            </a:r>
            <a:r>
              <a:rPr lang="fr-FR" dirty="0">
                <a:solidFill>
                  <a:schemeClr val="tx1"/>
                </a:solidFill>
              </a:rPr>
              <a:t>eux, not a la priorité la plus élevée et or la plus faible, de telle sorte que </a:t>
            </a:r>
            <a:r>
              <a:rPr lang="fr-FR" b="1" i="1" dirty="0">
                <a:solidFill>
                  <a:schemeClr val="accent6"/>
                </a:solidFill>
              </a:rPr>
              <a:t>A</a:t>
            </a:r>
            <a:r>
              <a:rPr lang="fr-FR" dirty="0">
                <a:solidFill>
                  <a:schemeClr val="tx1"/>
                </a:solidFill>
              </a:rPr>
              <a:t> and </a:t>
            </a:r>
            <a:r>
              <a:rPr lang="fr-FR" b="1" i="1" dirty="0">
                <a:solidFill>
                  <a:schemeClr val="accent6"/>
                </a:solidFill>
              </a:rPr>
              <a:t>not</a:t>
            </a:r>
            <a:r>
              <a:rPr lang="fr-FR" dirty="0">
                <a:solidFill>
                  <a:schemeClr val="tx1"/>
                </a:solidFill>
              </a:rPr>
              <a:t> </a:t>
            </a:r>
            <a:r>
              <a:rPr lang="fr-FR" b="1" i="1" dirty="0">
                <a:solidFill>
                  <a:schemeClr val="accent6"/>
                </a:solidFill>
              </a:rPr>
              <a:t>B</a:t>
            </a:r>
            <a:r>
              <a:rPr lang="fr-FR" dirty="0">
                <a:solidFill>
                  <a:schemeClr val="tx1"/>
                </a:solidFill>
              </a:rPr>
              <a:t> or </a:t>
            </a:r>
            <a:r>
              <a:rPr lang="fr-FR" b="1" i="1" dirty="0">
                <a:solidFill>
                  <a:schemeClr val="accent6"/>
                </a:solidFill>
              </a:rPr>
              <a:t>C</a:t>
            </a:r>
            <a:r>
              <a:rPr lang="fr-FR" dirty="0">
                <a:solidFill>
                  <a:schemeClr val="tx1"/>
                </a:solidFill>
              </a:rPr>
              <a:t> est équivalent à </a:t>
            </a:r>
            <a:r>
              <a:rPr lang="fr-FR" b="1" i="1" dirty="0">
                <a:solidFill>
                  <a:schemeClr val="accent6"/>
                </a:solidFill>
              </a:rPr>
              <a:t>(A and (not B)) or </a:t>
            </a:r>
            <a:r>
              <a:rPr lang="fr-FR" b="1" i="1" dirty="0" smtClean="0">
                <a:solidFill>
                  <a:schemeClr val="accent6"/>
                </a:solidFill>
              </a:rPr>
              <a:t>C</a:t>
            </a:r>
          </a:p>
          <a:p>
            <a:pPr algn="just"/>
            <a:r>
              <a:rPr lang="fr-FR" dirty="0" smtClean="0">
                <a:solidFill>
                  <a:schemeClr val="tx1"/>
                </a:solidFill>
              </a:rPr>
              <a:t>Comme </a:t>
            </a:r>
            <a:r>
              <a:rPr lang="fr-FR" dirty="0">
                <a:solidFill>
                  <a:schemeClr val="tx1"/>
                </a:solidFill>
              </a:rPr>
              <a:t>toujours, des parenthèses peuvent être utilisées pour exprimer l’instruction désirée</a:t>
            </a:r>
          </a:p>
        </p:txBody>
      </p:sp>
    </p:spTree>
    <p:extLst>
      <p:ext uri="{BB962C8B-B14F-4D97-AF65-F5344CB8AC3E}">
        <p14:creationId xmlns:p14="http://schemas.microsoft.com/office/powerpoint/2010/main" val="2666095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0558407" cy="3403157"/>
          </a:xfrm>
        </p:spPr>
        <p:txBody>
          <a:bodyPr anchor="ctr" anchorCtr="0">
            <a:normAutofit/>
          </a:bodyPr>
          <a:lstStyle/>
          <a:p>
            <a:pPr algn="just"/>
            <a:r>
              <a:rPr lang="fr-FR" dirty="0">
                <a:solidFill>
                  <a:schemeClr val="tx1"/>
                </a:solidFill>
              </a:rPr>
              <a:t>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sont appelés opérateurs en circuit </a:t>
            </a:r>
            <a:r>
              <a:rPr lang="fr-FR" dirty="0" smtClean="0">
                <a:solidFill>
                  <a:schemeClr val="tx1"/>
                </a:solidFill>
              </a:rPr>
              <a:t>court</a:t>
            </a:r>
          </a:p>
          <a:p>
            <a:pPr algn="just"/>
            <a:r>
              <a:rPr lang="fr-FR" dirty="0" smtClean="0">
                <a:solidFill>
                  <a:schemeClr val="tx1"/>
                </a:solidFill>
              </a:rPr>
              <a:t>Leurs </a:t>
            </a:r>
            <a:r>
              <a:rPr lang="fr-FR" dirty="0">
                <a:solidFill>
                  <a:schemeClr val="tx1"/>
                </a:solidFill>
              </a:rPr>
              <a:t>arguments sont évalués de la gauche vers la droite, et l’évaluation s’arrête dès que le résultat est </a:t>
            </a:r>
            <a:r>
              <a:rPr lang="fr-FR" dirty="0" smtClean="0">
                <a:solidFill>
                  <a:schemeClr val="tx1"/>
                </a:solidFill>
              </a:rPr>
              <a:t>déterminé</a:t>
            </a:r>
          </a:p>
          <a:p>
            <a:pPr algn="just"/>
            <a:r>
              <a:rPr lang="fr-FR" dirty="0" smtClean="0">
                <a:solidFill>
                  <a:schemeClr val="tx1"/>
                </a:solidFill>
              </a:rPr>
              <a:t>Par </a:t>
            </a:r>
            <a:r>
              <a:rPr lang="fr-FR" dirty="0">
                <a:solidFill>
                  <a:schemeClr val="tx1"/>
                </a:solidFill>
              </a:rPr>
              <a:t>exemple, si </a:t>
            </a:r>
            <a:r>
              <a:rPr lang="fr-FR" b="1" i="1" dirty="0">
                <a:solidFill>
                  <a:schemeClr val="accent6"/>
                </a:solidFill>
              </a:rPr>
              <a:t>A</a:t>
            </a:r>
            <a:r>
              <a:rPr lang="fr-FR" dirty="0">
                <a:solidFill>
                  <a:schemeClr val="tx1"/>
                </a:solidFill>
              </a:rPr>
              <a:t> et </a:t>
            </a:r>
            <a:r>
              <a:rPr lang="fr-FR" b="1" i="1" dirty="0">
                <a:solidFill>
                  <a:schemeClr val="accent6"/>
                </a:solidFill>
              </a:rPr>
              <a:t>C</a:t>
            </a:r>
            <a:r>
              <a:rPr lang="fr-FR" dirty="0">
                <a:solidFill>
                  <a:schemeClr val="tx1"/>
                </a:solidFill>
              </a:rPr>
              <a:t> sont vrais et </a:t>
            </a:r>
            <a:r>
              <a:rPr lang="fr-FR" b="1" i="1" dirty="0">
                <a:solidFill>
                  <a:schemeClr val="accent6"/>
                </a:solidFill>
              </a:rPr>
              <a:t>B</a:t>
            </a:r>
            <a:r>
              <a:rPr lang="fr-FR" dirty="0">
                <a:solidFill>
                  <a:schemeClr val="tx1"/>
                </a:solidFill>
              </a:rPr>
              <a:t> est faux, </a:t>
            </a:r>
            <a:r>
              <a:rPr lang="fr-FR" b="1" i="1" dirty="0">
                <a:solidFill>
                  <a:schemeClr val="accent6"/>
                </a:solidFill>
              </a:rPr>
              <a:t>A and B and C</a:t>
            </a:r>
            <a:r>
              <a:rPr lang="fr-FR" dirty="0">
                <a:solidFill>
                  <a:schemeClr val="tx1"/>
                </a:solidFill>
              </a:rPr>
              <a:t> n’évalue pas l’expression </a:t>
            </a:r>
            <a:r>
              <a:rPr lang="fr-FR" b="1" i="1" dirty="0" smtClean="0">
                <a:solidFill>
                  <a:schemeClr val="accent6"/>
                </a:solidFill>
              </a:rPr>
              <a:t>C</a:t>
            </a:r>
          </a:p>
          <a:p>
            <a:pPr algn="just"/>
            <a:r>
              <a:rPr lang="fr-FR" dirty="0" smtClean="0">
                <a:solidFill>
                  <a:schemeClr val="tx1"/>
                </a:solidFill>
              </a:rPr>
              <a:t>Lorsqu’elle </a:t>
            </a:r>
            <a:r>
              <a:rPr lang="fr-FR" dirty="0">
                <a:solidFill>
                  <a:schemeClr val="tx1"/>
                </a:solidFill>
              </a:rPr>
              <a:t>est utilisée en tant que valeur et non en tant que booléen, la valeur de retour d’un opérateur en circuit court est celle du dernier argument </a:t>
            </a:r>
            <a:r>
              <a:rPr lang="fr-FR" dirty="0" smtClean="0">
                <a:solidFill>
                  <a:schemeClr val="tx1"/>
                </a:solidFill>
              </a:rPr>
              <a:t>évalué</a:t>
            </a:r>
          </a:p>
          <a:p>
            <a:pPr algn="just"/>
            <a:r>
              <a:rPr lang="fr-FR" dirty="0">
                <a:solidFill>
                  <a:schemeClr val="tx1"/>
                </a:solidFill>
              </a:rPr>
              <a:t>Il est possible d’affecter le résultat d’une comparaison ou d’une autre expression booléenne à une variable</a:t>
            </a:r>
          </a:p>
        </p:txBody>
      </p:sp>
      <p:pic>
        <p:nvPicPr>
          <p:cNvPr id="4" name="Image 3"/>
          <p:cNvPicPr>
            <a:picLocks noChangeAspect="1"/>
          </p:cNvPicPr>
          <p:nvPr/>
        </p:nvPicPr>
        <p:blipFill>
          <a:blip r:embed="rId3"/>
          <a:stretch>
            <a:fillRect/>
          </a:stretch>
        </p:blipFill>
        <p:spPr>
          <a:xfrm>
            <a:off x="3910833" y="4980912"/>
            <a:ext cx="462915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63474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Des séquences peuvent être comparées avec d’autres séquences du même </a:t>
            </a:r>
            <a:r>
              <a:rPr lang="fr-FR" dirty="0" smtClean="0">
                <a:solidFill>
                  <a:schemeClr val="tx1"/>
                </a:solidFill>
              </a:rPr>
              <a:t>type</a:t>
            </a:r>
          </a:p>
          <a:p>
            <a:pPr algn="just"/>
            <a:r>
              <a:rPr lang="fr-FR" dirty="0" smtClean="0">
                <a:solidFill>
                  <a:schemeClr val="tx1"/>
                </a:solidFill>
              </a:rPr>
              <a:t>La </a:t>
            </a:r>
            <a:r>
              <a:rPr lang="fr-FR" dirty="0">
                <a:solidFill>
                  <a:schemeClr val="tx1"/>
                </a:solidFill>
              </a:rPr>
              <a:t>comparaison utilise un ordre lexicographique : les deux premiers éléments de chaque séquence sont comparés, et s’ils diffèrent cela détermine le résultat de la comparaison ; s’ils sont égaux, les deux éléments suivants sont comparés à leur tour, et ainsi de suite jusqu’à ce que l’une des séquences soit </a:t>
            </a:r>
            <a:r>
              <a:rPr lang="fr-FR" dirty="0" smtClean="0">
                <a:solidFill>
                  <a:schemeClr val="tx1"/>
                </a:solidFill>
              </a:rPr>
              <a:t>épuisée</a:t>
            </a:r>
          </a:p>
          <a:p>
            <a:pPr algn="just"/>
            <a:r>
              <a:rPr lang="fr-FR" dirty="0" smtClean="0">
                <a:solidFill>
                  <a:schemeClr val="tx1"/>
                </a:solidFill>
              </a:rPr>
              <a:t>Si </a:t>
            </a:r>
            <a:r>
              <a:rPr lang="fr-FR" dirty="0">
                <a:solidFill>
                  <a:schemeClr val="tx1"/>
                </a:solidFill>
              </a:rPr>
              <a:t>deux éléments à comparer sont eux-mêmes des séquences du même type, alors la comparaison lexicographique est effectuée </a:t>
            </a:r>
            <a:r>
              <a:rPr lang="fr-FR" dirty="0" smtClean="0">
                <a:solidFill>
                  <a:schemeClr val="tx1"/>
                </a:solidFill>
              </a:rPr>
              <a:t>récursivement</a:t>
            </a:r>
          </a:p>
          <a:p>
            <a:pPr algn="just"/>
            <a:r>
              <a:rPr lang="fr-FR" dirty="0" smtClean="0">
                <a:solidFill>
                  <a:schemeClr val="tx1"/>
                </a:solidFill>
              </a:rPr>
              <a:t>Si </a:t>
            </a:r>
            <a:r>
              <a:rPr lang="fr-FR" dirty="0">
                <a:solidFill>
                  <a:schemeClr val="tx1"/>
                </a:solidFill>
              </a:rPr>
              <a:t>tous les éléments des deux séquences sont égaux, les deux séquences sont alors considérées comme </a:t>
            </a:r>
            <a:r>
              <a:rPr lang="fr-FR" dirty="0" smtClean="0">
                <a:solidFill>
                  <a:schemeClr val="tx1"/>
                </a:solidFill>
              </a:rPr>
              <a:t>égales</a:t>
            </a:r>
          </a:p>
          <a:p>
            <a:pPr algn="just"/>
            <a:r>
              <a:rPr lang="fr-FR" dirty="0" smtClean="0">
                <a:solidFill>
                  <a:schemeClr val="tx1"/>
                </a:solidFill>
              </a:rPr>
              <a:t>Si </a:t>
            </a:r>
            <a:r>
              <a:rPr lang="fr-FR" dirty="0">
                <a:solidFill>
                  <a:schemeClr val="tx1"/>
                </a:solidFill>
              </a:rPr>
              <a:t>une séquence est une sous-séquence de l’autre, la séquence la plus courte est celle dont la valeur est </a:t>
            </a:r>
            <a:r>
              <a:rPr lang="fr-FR" dirty="0" smtClean="0">
                <a:solidFill>
                  <a:schemeClr val="tx1"/>
                </a:solidFill>
              </a:rPr>
              <a:t>inférieure</a:t>
            </a:r>
          </a:p>
          <a:p>
            <a:pPr algn="just"/>
            <a:r>
              <a:rPr lang="fr-FR" dirty="0" smtClean="0">
                <a:solidFill>
                  <a:schemeClr val="tx1"/>
                </a:solidFill>
              </a:rPr>
              <a:t>La </a:t>
            </a:r>
            <a:r>
              <a:rPr lang="fr-FR" dirty="0">
                <a:solidFill>
                  <a:schemeClr val="tx1"/>
                </a:solidFill>
              </a:rPr>
              <a:t>comparaison lexicographique des chaînes de caractères utilise le code Unicode des </a:t>
            </a:r>
            <a:r>
              <a:rPr lang="fr-FR" dirty="0" smtClean="0">
                <a:solidFill>
                  <a:schemeClr val="tx1"/>
                </a:solidFill>
              </a:rPr>
              <a:t>caractères</a:t>
            </a:r>
            <a:endParaRPr lang="fr-FR" dirty="0">
              <a:solidFill>
                <a:schemeClr val="tx1"/>
              </a:solidFill>
            </a:endParaRPr>
          </a:p>
        </p:txBody>
      </p:sp>
    </p:spTree>
    <p:extLst>
      <p:ext uri="{BB962C8B-B14F-4D97-AF65-F5344CB8AC3E}">
        <p14:creationId xmlns:p14="http://schemas.microsoft.com/office/powerpoint/2010/main" val="2089799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6" y="1971923"/>
            <a:ext cx="7299298" cy="4373218"/>
          </a:xfrm>
        </p:spPr>
        <p:txBody>
          <a:bodyPr anchor="ctr" anchorCtr="0">
            <a:normAutofit/>
          </a:bodyPr>
          <a:lstStyle/>
          <a:p>
            <a:pPr algn="just"/>
            <a:r>
              <a:rPr lang="fr-FR" dirty="0" smtClean="0">
                <a:solidFill>
                  <a:schemeClr val="tx1"/>
                </a:solidFill>
              </a:rPr>
              <a:t>Quelques exemples</a:t>
            </a:r>
          </a:p>
          <a:p>
            <a:pPr algn="just"/>
            <a:r>
              <a:rPr lang="fr-FR" dirty="0">
                <a:solidFill>
                  <a:schemeClr val="tx1"/>
                </a:solidFill>
              </a:rPr>
              <a:t>Comparer des objets de type différents avec &lt; ou &gt; est autorisé si les objets ont des méthodes de comparaison </a:t>
            </a:r>
            <a:r>
              <a:rPr lang="fr-FR" dirty="0" smtClean="0">
                <a:solidFill>
                  <a:schemeClr val="tx1"/>
                </a:solidFill>
              </a:rPr>
              <a:t>appropriées</a:t>
            </a:r>
          </a:p>
          <a:p>
            <a:pPr algn="just"/>
            <a:r>
              <a:rPr lang="fr-FR" dirty="0" smtClean="0">
                <a:solidFill>
                  <a:schemeClr val="tx1"/>
                </a:solidFill>
              </a:rPr>
              <a:t>Par </a:t>
            </a:r>
            <a:r>
              <a:rPr lang="fr-FR" dirty="0">
                <a:solidFill>
                  <a:schemeClr val="tx1"/>
                </a:solidFill>
              </a:rPr>
              <a:t>exemple, les types numériques sont </a:t>
            </a:r>
            <a:r>
              <a:rPr lang="fr-FR" dirty="0" smtClean="0">
                <a:solidFill>
                  <a:schemeClr val="tx1"/>
                </a:solidFill>
              </a:rPr>
              <a:t>comparés </a:t>
            </a:r>
            <a:r>
              <a:rPr lang="fr-FR" dirty="0">
                <a:solidFill>
                  <a:schemeClr val="tx1"/>
                </a:solidFill>
              </a:rPr>
              <a:t>via leur valeur numérique, donc 0 est égal à 0,0, </a:t>
            </a:r>
            <a:r>
              <a:rPr lang="fr-FR" dirty="0" smtClean="0">
                <a:solidFill>
                  <a:schemeClr val="tx1"/>
                </a:solidFill>
              </a:rPr>
              <a:t>etc.</a:t>
            </a:r>
          </a:p>
          <a:p>
            <a:pPr algn="just"/>
            <a:r>
              <a:rPr lang="fr-FR" dirty="0" smtClean="0">
                <a:solidFill>
                  <a:schemeClr val="tx1"/>
                </a:solidFill>
              </a:rPr>
              <a:t>Dans </a:t>
            </a:r>
            <a:r>
              <a:rPr lang="fr-FR" dirty="0">
                <a:solidFill>
                  <a:schemeClr val="tx1"/>
                </a:solidFill>
              </a:rPr>
              <a:t>les autres cas, au lieu de donner un ordre imprévisible, l’interpréteur lancera une exception </a:t>
            </a:r>
            <a:r>
              <a:rPr lang="fr-FR" b="1" i="1" dirty="0" smtClean="0">
                <a:solidFill>
                  <a:schemeClr val="accent6"/>
                </a:solidFill>
              </a:rPr>
              <a:t>TypeError</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8420720" y="2345179"/>
            <a:ext cx="3381375" cy="2676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76444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Lorsque vous quittez et entrez à nouveau dans l’interpréteur Python, tout ce que vous avez déclaré dans la session précédente est </a:t>
            </a:r>
            <a:r>
              <a:rPr lang="fr-FR" dirty="0" smtClean="0">
                <a:solidFill>
                  <a:schemeClr val="tx1"/>
                </a:solidFill>
              </a:rPr>
              <a:t>perdu</a:t>
            </a:r>
          </a:p>
          <a:p>
            <a:pPr algn="just"/>
            <a:r>
              <a:rPr lang="fr-FR" dirty="0" smtClean="0">
                <a:solidFill>
                  <a:schemeClr val="tx1"/>
                </a:solidFill>
              </a:rPr>
              <a:t>Afin </a:t>
            </a:r>
            <a:r>
              <a:rPr lang="fr-FR" dirty="0">
                <a:solidFill>
                  <a:schemeClr val="tx1"/>
                </a:solidFill>
              </a:rPr>
              <a:t>de rédiger des programmes plus longs, vous devriez utiliser un éditeur de texte, préparer votre code dans un fichier, et exécuter Python avec ce fichier en </a:t>
            </a:r>
            <a:r>
              <a:rPr lang="fr-FR" dirty="0" smtClean="0">
                <a:solidFill>
                  <a:schemeClr val="tx1"/>
                </a:solidFill>
              </a:rPr>
              <a:t>paramètre</a:t>
            </a:r>
          </a:p>
          <a:p>
            <a:pPr algn="just"/>
            <a:r>
              <a:rPr lang="fr-FR" dirty="0" smtClean="0">
                <a:solidFill>
                  <a:schemeClr val="tx1"/>
                </a:solidFill>
              </a:rPr>
              <a:t>Ça </a:t>
            </a:r>
            <a:r>
              <a:rPr lang="fr-FR" dirty="0">
                <a:solidFill>
                  <a:schemeClr val="tx1"/>
                </a:solidFill>
              </a:rPr>
              <a:t>s’appelle créé un </a:t>
            </a:r>
            <a:r>
              <a:rPr lang="fr-FR" dirty="0" smtClean="0">
                <a:solidFill>
                  <a:schemeClr val="tx1"/>
                </a:solidFill>
              </a:rPr>
              <a:t>script</a:t>
            </a:r>
          </a:p>
          <a:p>
            <a:pPr algn="just"/>
            <a:r>
              <a:rPr lang="fr-FR" dirty="0" smtClean="0">
                <a:solidFill>
                  <a:schemeClr val="tx1"/>
                </a:solidFill>
              </a:rPr>
              <a:t>Lorsque </a:t>
            </a:r>
            <a:r>
              <a:rPr lang="fr-FR" dirty="0">
                <a:solidFill>
                  <a:schemeClr val="tx1"/>
                </a:solidFill>
              </a:rPr>
              <a:t>votre programme deviendra plus long encore, vous pourrez séparer votre code dans plusieurs fichiers, et vous trouverez aussi pratique de réutiliser des fonctions écrites pour un programme dans un autre sans avoir à les copier</a:t>
            </a:r>
          </a:p>
        </p:txBody>
      </p:sp>
    </p:spTree>
    <p:extLst>
      <p:ext uri="{BB962C8B-B14F-4D97-AF65-F5344CB8AC3E}">
        <p14:creationId xmlns:p14="http://schemas.microsoft.com/office/powerpoint/2010/main" val="15279650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Pour gérer ça, Python à un moyen de rédiger des définitions dans un fichier et les utiliser dans un script ou une session </a:t>
            </a:r>
            <a:r>
              <a:rPr lang="fr-FR" dirty="0" smtClean="0">
                <a:solidFill>
                  <a:schemeClr val="tx1"/>
                </a:solidFill>
              </a:rPr>
              <a:t>interactive</a:t>
            </a:r>
          </a:p>
          <a:p>
            <a:pPr algn="just"/>
            <a:r>
              <a:rPr lang="fr-FR" dirty="0" smtClean="0">
                <a:solidFill>
                  <a:schemeClr val="tx1"/>
                </a:solidFill>
              </a:rPr>
              <a:t>Un </a:t>
            </a:r>
            <a:r>
              <a:rPr lang="fr-FR" dirty="0">
                <a:solidFill>
                  <a:schemeClr val="tx1"/>
                </a:solidFill>
              </a:rPr>
              <a:t>tel fichier est appelé un module, et les définitions d’un module peuvent être importées dans un autre module ou dans le module main (qui est le module qui contiens vos variables et définitions lors de l’exécution d’un script ou en mode </a:t>
            </a:r>
            <a:r>
              <a:rPr lang="fr-FR" dirty="0" smtClean="0">
                <a:solidFill>
                  <a:schemeClr val="tx1"/>
                </a:solidFill>
              </a:rPr>
              <a:t>interactif)</a:t>
            </a:r>
          </a:p>
          <a:p>
            <a:pPr algn="just"/>
            <a:r>
              <a:rPr lang="fr-FR" dirty="0">
                <a:solidFill>
                  <a:schemeClr val="tx1"/>
                </a:solidFill>
              </a:rPr>
              <a:t>Un module est un fichier contenant des définitions et des </a:t>
            </a:r>
            <a:r>
              <a:rPr lang="fr-FR" dirty="0" smtClean="0">
                <a:solidFill>
                  <a:schemeClr val="tx1"/>
                </a:solidFill>
              </a:rPr>
              <a:t>instructions</a:t>
            </a:r>
          </a:p>
          <a:p>
            <a:pPr algn="just"/>
            <a:r>
              <a:rPr lang="fr-FR" dirty="0" smtClean="0">
                <a:solidFill>
                  <a:schemeClr val="tx1"/>
                </a:solidFill>
              </a:rPr>
              <a:t>Son </a:t>
            </a:r>
            <a:r>
              <a:rPr lang="fr-FR" dirty="0">
                <a:solidFill>
                  <a:schemeClr val="tx1"/>
                </a:solidFill>
              </a:rPr>
              <a:t>nom de fichier est le même que son nom, suffixé de </a:t>
            </a:r>
            <a:r>
              <a:rPr lang="fr-FR" b="1" i="1" dirty="0">
                <a:solidFill>
                  <a:schemeClr val="accent1"/>
                </a:solidFill>
              </a:rPr>
              <a:t>.</a:t>
            </a:r>
            <a:r>
              <a:rPr lang="fr-FR" b="1" i="1" dirty="0" smtClean="0">
                <a:solidFill>
                  <a:schemeClr val="accent1"/>
                </a:solidFill>
              </a:rPr>
              <a:t>py</a:t>
            </a:r>
            <a:endParaRPr lang="fr-FR" dirty="0">
              <a:solidFill>
                <a:schemeClr val="tx1"/>
              </a:solidFill>
            </a:endParaRPr>
          </a:p>
          <a:p>
            <a:pPr algn="just"/>
            <a:r>
              <a:rPr lang="fr-FR" dirty="0" smtClean="0">
                <a:solidFill>
                  <a:schemeClr val="tx1"/>
                </a:solidFill>
              </a:rPr>
              <a:t>À </a:t>
            </a:r>
            <a:r>
              <a:rPr lang="fr-FR" dirty="0">
                <a:solidFill>
                  <a:schemeClr val="tx1"/>
                </a:solidFill>
              </a:rPr>
              <a:t>l’intérieur d’un module, son propre nom est accessible dans la variable __name</a:t>
            </a:r>
            <a:r>
              <a:rPr lang="fr-FR" dirty="0" smtClean="0">
                <a:solidFill>
                  <a:schemeClr val="tx1"/>
                </a:solidFill>
              </a:rPr>
              <a:t>__</a:t>
            </a:r>
            <a:endParaRPr lang="fr-FR" dirty="0">
              <a:solidFill>
                <a:schemeClr val="tx1"/>
              </a:solidFill>
            </a:endParaRPr>
          </a:p>
        </p:txBody>
      </p:sp>
    </p:spTree>
    <p:extLst>
      <p:ext uri="{BB962C8B-B14F-4D97-AF65-F5344CB8AC3E}">
        <p14:creationId xmlns:p14="http://schemas.microsoft.com/office/powerpoint/2010/main" val="24430222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t" anchorCtr="0">
            <a:normAutofit/>
          </a:bodyPr>
          <a:lstStyle/>
          <a:p>
            <a:pPr algn="just"/>
            <a:r>
              <a:rPr lang="fr-FR" dirty="0" smtClean="0">
                <a:solidFill>
                  <a:schemeClr val="tx1"/>
                </a:solidFill>
              </a:rPr>
              <a:t>Créez un fichier nommé </a:t>
            </a:r>
            <a:r>
              <a:rPr lang="fr-FR" dirty="0" smtClean="0">
                <a:solidFill>
                  <a:schemeClr val="tx1"/>
                </a:solidFill>
                <a:hlinkClick r:id="rId3"/>
              </a:rPr>
              <a:t>fibonacci.py ()</a:t>
            </a:r>
            <a:endParaRPr lang="fr-FR" dirty="0" smtClean="0">
              <a:solidFill>
                <a:schemeClr val="tx1"/>
              </a:solidFill>
            </a:endParaRPr>
          </a:p>
          <a:p>
            <a:pPr algn="just"/>
            <a:r>
              <a:rPr lang="fr-FR" dirty="0" smtClean="0">
                <a:solidFill>
                  <a:schemeClr val="tx1"/>
                </a:solidFill>
              </a:rPr>
              <a:t>Insérer le contenu du lien ci-dessus et enregistrez votre fichier</a:t>
            </a:r>
          </a:p>
          <a:p>
            <a:pPr algn="just"/>
            <a:r>
              <a:rPr lang="fr-FR" dirty="0"/>
              <a:t>Maintenant, en étant dans le même dossier, ouvrez un interpréteur et importez le module en </a:t>
            </a:r>
            <a:r>
              <a:rPr lang="fr-FR" dirty="0" smtClean="0"/>
              <a:t>tapant :</a:t>
            </a:r>
          </a:p>
          <a:p>
            <a:pPr algn="just"/>
            <a:endParaRPr lang="fr-FR" dirty="0" smtClean="0"/>
          </a:p>
          <a:p>
            <a:pPr algn="just"/>
            <a:endParaRPr lang="fr-FR" dirty="0" smtClean="0"/>
          </a:p>
          <a:p>
            <a:pPr algn="just"/>
            <a:r>
              <a:rPr lang="fr-FR" dirty="0">
                <a:solidFill>
                  <a:schemeClr val="tx1"/>
                </a:solidFill>
              </a:rPr>
              <a:t>Cela n’importe pas les noms des fonctions définies dans </a:t>
            </a:r>
            <a:r>
              <a:rPr lang="fr-FR" dirty="0" smtClean="0">
                <a:solidFill>
                  <a:schemeClr val="tx1"/>
                </a:solidFill>
              </a:rPr>
              <a:t>fibonacci </a:t>
            </a:r>
            <a:r>
              <a:rPr lang="fr-FR" dirty="0">
                <a:solidFill>
                  <a:schemeClr val="tx1"/>
                </a:solidFill>
              </a:rPr>
              <a:t>directement dans la table des symboles courante, mais y ajoute simplement </a:t>
            </a:r>
            <a:r>
              <a:rPr lang="fr-FR" dirty="0" smtClean="0">
                <a:solidFill>
                  <a:schemeClr val="tx1"/>
                </a:solidFill>
              </a:rPr>
              <a:t>fibonacci</a:t>
            </a:r>
          </a:p>
          <a:p>
            <a:pPr algn="just"/>
            <a:r>
              <a:rPr lang="fr-FR" dirty="0" smtClean="0">
                <a:solidFill>
                  <a:schemeClr val="tx1"/>
                </a:solidFill>
              </a:rPr>
              <a:t>Vous </a:t>
            </a:r>
            <a:r>
              <a:rPr lang="fr-FR" dirty="0">
                <a:solidFill>
                  <a:schemeClr val="tx1"/>
                </a:solidFill>
              </a:rPr>
              <a:t>pouvez donc appeler les fonctions via le nom du module</a:t>
            </a:r>
          </a:p>
        </p:txBody>
      </p:sp>
      <p:pic>
        <p:nvPicPr>
          <p:cNvPr id="4" name="Image 3"/>
          <p:cNvPicPr>
            <a:picLocks noChangeAspect="1"/>
          </p:cNvPicPr>
          <p:nvPr/>
        </p:nvPicPr>
        <p:blipFill>
          <a:blip r:embed="rId4"/>
          <a:stretch>
            <a:fillRect/>
          </a:stretch>
        </p:blipFill>
        <p:spPr>
          <a:xfrm>
            <a:off x="3454989" y="3579044"/>
            <a:ext cx="1952625" cy="4857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5"/>
          <a:stretch>
            <a:fillRect/>
          </a:stretch>
        </p:blipFill>
        <p:spPr>
          <a:xfrm>
            <a:off x="3454989" y="5373839"/>
            <a:ext cx="529590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28260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1630017"/>
            <a:ext cx="10558407" cy="4715124"/>
          </a:xfrm>
        </p:spPr>
        <p:txBody>
          <a:bodyPr anchor="t" anchorCtr="0">
            <a:normAutofit/>
          </a:bodyPr>
          <a:lstStyle/>
          <a:p>
            <a:pPr algn="just"/>
            <a:r>
              <a:rPr lang="fr-FR" dirty="0">
                <a:solidFill>
                  <a:schemeClr val="tx1"/>
                </a:solidFill>
              </a:rPr>
              <a:t>Un module peut contenir aussi bien des instructions que des déclarations de </a:t>
            </a:r>
            <a:r>
              <a:rPr lang="fr-FR" dirty="0" smtClean="0">
                <a:solidFill>
                  <a:schemeClr val="tx1"/>
                </a:solidFill>
              </a:rPr>
              <a:t>fonctions</a:t>
            </a:r>
          </a:p>
          <a:p>
            <a:pPr algn="just"/>
            <a:r>
              <a:rPr lang="fr-FR" dirty="0" smtClean="0">
                <a:solidFill>
                  <a:schemeClr val="tx1"/>
                </a:solidFill>
              </a:rPr>
              <a:t>Ces </a:t>
            </a:r>
            <a:r>
              <a:rPr lang="fr-FR" dirty="0">
                <a:solidFill>
                  <a:schemeClr val="tx1"/>
                </a:solidFill>
              </a:rPr>
              <a:t>instructions permettent d’initialiser le module, et ne sont donc exécutées que la première fois que le nom d’un module est trouvé dans un </a:t>
            </a:r>
            <a:r>
              <a:rPr lang="fr-FR" dirty="0" smtClean="0">
                <a:solidFill>
                  <a:schemeClr val="tx1"/>
                </a:solidFill>
              </a:rPr>
              <a:t>import</a:t>
            </a:r>
          </a:p>
          <a:p>
            <a:pPr algn="just"/>
            <a:r>
              <a:rPr lang="fr-FR" dirty="0" smtClean="0">
                <a:solidFill>
                  <a:schemeClr val="tx1"/>
                </a:solidFill>
              </a:rPr>
              <a:t>Elles </a:t>
            </a:r>
            <a:r>
              <a:rPr lang="fr-FR" dirty="0">
                <a:solidFill>
                  <a:schemeClr val="tx1"/>
                </a:solidFill>
              </a:rPr>
              <a:t>sont aussi exécutées lorsque le fichier est exécuté en temps que </a:t>
            </a:r>
            <a:r>
              <a:rPr lang="fr-FR" dirty="0" smtClean="0">
                <a:solidFill>
                  <a:schemeClr val="tx1"/>
                </a:solidFill>
              </a:rPr>
              <a:t>script</a:t>
            </a:r>
            <a:endParaRPr lang="fr-FR" dirty="0">
              <a:solidFill>
                <a:schemeClr val="tx1"/>
              </a:solidFill>
            </a:endParaRPr>
          </a:p>
          <a:p>
            <a:pPr algn="just"/>
            <a:r>
              <a:rPr lang="fr-FR" dirty="0">
                <a:solidFill>
                  <a:schemeClr val="tx1"/>
                </a:solidFill>
              </a:rPr>
              <a:t>Chaque module a sa propre table de symboles, utilisée comme table de symboles globaux par toutes les fonctions définies par le </a:t>
            </a:r>
            <a:r>
              <a:rPr lang="fr-FR" dirty="0" smtClean="0">
                <a:solidFill>
                  <a:schemeClr val="tx1"/>
                </a:solidFill>
              </a:rPr>
              <a:t>module</a:t>
            </a:r>
          </a:p>
          <a:p>
            <a:pPr algn="just"/>
            <a:r>
              <a:rPr lang="fr-FR" dirty="0" smtClean="0">
                <a:solidFill>
                  <a:schemeClr val="tx1"/>
                </a:solidFill>
              </a:rPr>
              <a:t>Ainsi </a:t>
            </a:r>
            <a:r>
              <a:rPr lang="fr-FR" dirty="0">
                <a:solidFill>
                  <a:schemeClr val="tx1"/>
                </a:solidFill>
              </a:rPr>
              <a:t>l’auteur d’un module peut utiliser des variables globales dans un module sans se soucier de collisions de noms avec des globales définies par l’utilisateur du </a:t>
            </a:r>
            <a:r>
              <a:rPr lang="fr-FR" dirty="0" smtClean="0">
                <a:solidFill>
                  <a:schemeClr val="tx1"/>
                </a:solidFill>
              </a:rPr>
              <a:t>module</a:t>
            </a:r>
          </a:p>
          <a:p>
            <a:pPr algn="just"/>
            <a:r>
              <a:rPr lang="fr-FR" dirty="0" smtClean="0">
                <a:solidFill>
                  <a:schemeClr val="tx1"/>
                </a:solidFill>
              </a:rPr>
              <a:t>D’un </a:t>
            </a:r>
            <a:r>
              <a:rPr lang="fr-FR" dirty="0">
                <a:solidFill>
                  <a:schemeClr val="tx1"/>
                </a:solidFill>
              </a:rPr>
              <a:t>autre côté, si vous savez ce que vous faites, vous pouvez modifier une variable globale d’un module avec la même notation que pour accéder aux fonctions : </a:t>
            </a:r>
            <a:r>
              <a:rPr lang="fr-FR" dirty="0" smtClean="0">
                <a:solidFill>
                  <a:schemeClr val="tx1"/>
                </a:solidFill>
              </a:rPr>
              <a:t>modname.itemname</a:t>
            </a:r>
          </a:p>
        </p:txBody>
      </p:sp>
    </p:spTree>
    <p:extLst>
      <p:ext uri="{BB962C8B-B14F-4D97-AF65-F5344CB8AC3E}">
        <p14:creationId xmlns:p14="http://schemas.microsoft.com/office/powerpoint/2010/main" val="24387942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2122997"/>
            <a:ext cx="10558407" cy="4222143"/>
          </a:xfrm>
        </p:spPr>
        <p:txBody>
          <a:bodyPr anchor="t" anchorCtr="0">
            <a:normAutofit/>
          </a:bodyPr>
          <a:lstStyle/>
          <a:p>
            <a:pPr algn="just"/>
            <a:r>
              <a:rPr lang="fr-FR" dirty="0" smtClean="0">
                <a:solidFill>
                  <a:schemeClr val="tx1"/>
                </a:solidFill>
              </a:rPr>
              <a:t>Des </a:t>
            </a:r>
            <a:r>
              <a:rPr lang="fr-FR" dirty="0">
                <a:solidFill>
                  <a:schemeClr val="tx1"/>
                </a:solidFill>
              </a:rPr>
              <a:t>modules peuvent importer d’autres </a:t>
            </a:r>
            <a:r>
              <a:rPr lang="fr-FR" dirty="0" smtClean="0">
                <a:solidFill>
                  <a:schemeClr val="tx1"/>
                </a:solidFill>
              </a:rPr>
              <a:t>modules</a:t>
            </a:r>
          </a:p>
          <a:p>
            <a:pPr algn="just"/>
            <a:r>
              <a:rPr lang="fr-FR" dirty="0" smtClean="0">
                <a:solidFill>
                  <a:schemeClr val="tx1"/>
                </a:solidFill>
              </a:rPr>
              <a:t>Il </a:t>
            </a:r>
            <a:r>
              <a:rPr lang="fr-FR" dirty="0">
                <a:solidFill>
                  <a:schemeClr val="tx1"/>
                </a:solidFill>
              </a:rPr>
              <a:t>est habituel mais pas obligatoire de ranger tous les import au début du module (ou du script). Les noms des module importés sont insérés dans la table des symboles globaux du module qui </a:t>
            </a:r>
            <a:r>
              <a:rPr lang="fr-FR" dirty="0" smtClean="0">
                <a:solidFill>
                  <a:schemeClr val="tx1"/>
                </a:solidFill>
              </a:rPr>
              <a:t>importe</a:t>
            </a:r>
          </a:p>
          <a:p>
            <a:pPr algn="just"/>
            <a:r>
              <a:rPr lang="fr-FR" dirty="0">
                <a:solidFill>
                  <a:schemeClr val="tx1"/>
                </a:solidFill>
              </a:rPr>
              <a:t>Il existe une variation à l’instruction import qui importe les noms d’un module directement dans la table de symboles du module qui </a:t>
            </a:r>
            <a:r>
              <a:rPr lang="fr-FR" dirty="0" smtClean="0">
                <a:solidFill>
                  <a:schemeClr val="tx1"/>
                </a:solidFill>
              </a:rPr>
              <a:t>l’importe</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4491858" y="4494766"/>
            <a:ext cx="3467100" cy="866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264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list.pop([i])</a:t>
            </a:r>
          </a:p>
          <a:p>
            <a:pPr lvl="2" algn="just"/>
            <a:r>
              <a:rPr lang="fr-FR" sz="1200" dirty="0">
                <a:solidFill>
                  <a:schemeClr val="tx1"/>
                </a:solidFill>
              </a:rPr>
              <a:t>Enlève de la liste l’élément situé à la position indiquée, et le renvoie en valeur de retour. Si aucune position n’est indiqué, </a:t>
            </a:r>
            <a:r>
              <a:rPr lang="fr-FR" sz="1200" b="1" i="1" dirty="0">
                <a:solidFill>
                  <a:schemeClr val="accent6"/>
                </a:solidFill>
              </a:rPr>
              <a:t>a.pop()</a:t>
            </a:r>
            <a:r>
              <a:rPr lang="fr-FR" sz="1200" dirty="0">
                <a:solidFill>
                  <a:schemeClr val="tx1"/>
                </a:solidFill>
              </a:rPr>
              <a:t> enlève et renvoie le dernier élément de la liste (les crochets autour du i dans la signature de la méthode indiquent bien que ce paramètre est facultatif, et non que vous devez placer des crochets dans votre </a:t>
            </a:r>
            <a:r>
              <a:rPr lang="fr-FR" sz="1200" dirty="0" smtClean="0">
                <a:solidFill>
                  <a:schemeClr val="tx1"/>
                </a:solidFill>
              </a:rPr>
              <a:t>code</a:t>
            </a:r>
          </a:p>
          <a:p>
            <a:pPr lvl="1" algn="just"/>
            <a:r>
              <a:rPr lang="fr-FR" b="1" i="1" dirty="0">
                <a:solidFill>
                  <a:schemeClr val="accent6"/>
                </a:solidFill>
              </a:rPr>
              <a:t>list.clear()</a:t>
            </a:r>
          </a:p>
          <a:p>
            <a:pPr lvl="2" algn="just"/>
            <a:r>
              <a:rPr lang="fr-FR" sz="1200" dirty="0">
                <a:solidFill>
                  <a:schemeClr val="tx1"/>
                </a:solidFill>
              </a:rPr>
              <a:t>Supprime tous les éléments de la liste, équivalent à </a:t>
            </a:r>
            <a:r>
              <a:rPr lang="fr-FR" sz="1200" b="1" i="1" dirty="0">
                <a:solidFill>
                  <a:schemeClr val="accent6"/>
                </a:solidFill>
              </a:rPr>
              <a:t>del a</a:t>
            </a:r>
            <a:r>
              <a:rPr lang="fr-FR" sz="1200" b="1" i="1" dirty="0" smtClean="0">
                <a:solidFill>
                  <a:schemeClr val="accent6"/>
                </a:solidFill>
              </a:rPr>
              <a:t>[:]</a:t>
            </a:r>
          </a:p>
          <a:p>
            <a:pPr lvl="1" algn="just"/>
            <a:r>
              <a:rPr lang="fr-FR" b="1" i="1" dirty="0">
                <a:solidFill>
                  <a:schemeClr val="accent6"/>
                </a:solidFill>
              </a:rPr>
              <a:t>list.index(x[, start[, end]])</a:t>
            </a:r>
          </a:p>
          <a:p>
            <a:pPr lvl="2" algn="just"/>
            <a:r>
              <a:rPr lang="fr-FR" sz="1200" dirty="0">
                <a:solidFill>
                  <a:schemeClr val="tx1"/>
                </a:solidFill>
              </a:rPr>
              <a:t>Renvoie la position du premier élément de la liste ayant la valeur x (en commençant par zéro). Une exception </a:t>
            </a:r>
            <a:r>
              <a:rPr lang="fr-FR" sz="1200" b="1" i="1" dirty="0">
                <a:solidFill>
                  <a:schemeClr val="accent1"/>
                </a:solidFill>
              </a:rPr>
              <a:t>ValueError</a:t>
            </a:r>
            <a:r>
              <a:rPr lang="fr-FR" sz="1200" dirty="0">
                <a:solidFill>
                  <a:schemeClr val="tx1"/>
                </a:solidFill>
              </a:rPr>
              <a:t> est levée si aucun élément n’est trouvé</a:t>
            </a:r>
            <a:r>
              <a:rPr lang="fr-FR" sz="1200" dirty="0" smtClean="0">
                <a:solidFill>
                  <a:schemeClr val="tx1"/>
                </a:solidFill>
              </a:rPr>
              <a:t>.</a:t>
            </a:r>
            <a:endParaRPr lang="fr-FR" dirty="0">
              <a:solidFill>
                <a:schemeClr val="tx1"/>
              </a:solidFill>
            </a:endParaRPr>
          </a:p>
          <a:p>
            <a:pPr lvl="2" algn="just"/>
            <a:r>
              <a:rPr lang="fr-FR" sz="1200" dirty="0">
                <a:solidFill>
                  <a:schemeClr val="tx1"/>
                </a:solidFill>
              </a:rPr>
              <a:t>Les arguments optionnels start et end sont interprétés de la même manière que dans la notation des tranches, et sont utilisés pour limiter la recherche à une sous-séquence particulière. L’index renvoyé est calculé relativement au début de la séquence complète, et non relativement à </a:t>
            </a:r>
            <a:r>
              <a:rPr lang="fr-FR" sz="1200" dirty="0" smtClean="0">
                <a:solidFill>
                  <a:schemeClr val="tx1"/>
                </a:solidFill>
              </a:rPr>
              <a:t>start</a:t>
            </a:r>
          </a:p>
          <a:p>
            <a:pPr lvl="1" algn="just"/>
            <a:r>
              <a:rPr lang="fr-FR" b="1" i="1" dirty="0" err="1">
                <a:solidFill>
                  <a:schemeClr val="accent6"/>
                </a:solidFill>
              </a:rPr>
              <a:t>list.count</a:t>
            </a:r>
            <a:r>
              <a:rPr lang="fr-FR" b="1" i="1" dirty="0">
                <a:solidFill>
                  <a:schemeClr val="accent6"/>
                </a:solidFill>
              </a:rPr>
              <a:t>(x)</a:t>
            </a:r>
          </a:p>
          <a:p>
            <a:pPr lvl="2" algn="just"/>
            <a:r>
              <a:rPr lang="fr-FR" sz="1200" dirty="0">
                <a:solidFill>
                  <a:schemeClr val="tx1"/>
                </a:solidFill>
              </a:rPr>
              <a:t>Renvoie le nombre d’éléments ayant la valeur x dans la liste</a:t>
            </a:r>
          </a:p>
        </p:txBody>
      </p:sp>
    </p:spTree>
    <p:extLst>
      <p:ext uri="{BB962C8B-B14F-4D97-AF65-F5344CB8AC3E}">
        <p14:creationId xmlns:p14="http://schemas.microsoft.com/office/powerpoint/2010/main" val="25604633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1622065"/>
            <a:ext cx="10558407" cy="4723075"/>
          </a:xfrm>
        </p:spPr>
        <p:txBody>
          <a:bodyPr anchor="t" anchorCtr="0">
            <a:normAutofit lnSpcReduction="10000"/>
          </a:bodyPr>
          <a:lstStyle/>
          <a:p>
            <a:pPr algn="just"/>
            <a:r>
              <a:rPr lang="fr-FR" dirty="0" smtClean="0">
                <a:solidFill>
                  <a:schemeClr val="tx1"/>
                </a:solidFill>
              </a:rPr>
              <a:t>Cela </a:t>
            </a:r>
            <a:r>
              <a:rPr lang="fr-FR" dirty="0">
                <a:solidFill>
                  <a:schemeClr val="tx1"/>
                </a:solidFill>
              </a:rPr>
              <a:t>n’insère pas le nom du module depuis lequel les définitions sont récupérées dans la table locale de symboles (dans cet exemple, </a:t>
            </a:r>
            <a:r>
              <a:rPr lang="fr-FR" dirty="0" smtClean="0">
                <a:solidFill>
                  <a:schemeClr val="tx1"/>
                </a:solidFill>
              </a:rPr>
              <a:t>fibonacci </a:t>
            </a:r>
            <a:r>
              <a:rPr lang="fr-FR" dirty="0">
                <a:solidFill>
                  <a:schemeClr val="tx1"/>
                </a:solidFill>
              </a:rPr>
              <a:t>n’est pas défini</a:t>
            </a:r>
            <a:r>
              <a:rPr lang="fr-FR" dirty="0" smtClean="0">
                <a:solidFill>
                  <a:schemeClr val="tx1"/>
                </a:solidFill>
              </a:rPr>
              <a:t>)</a:t>
            </a:r>
          </a:p>
          <a:p>
            <a:pPr algn="just"/>
            <a:r>
              <a:rPr lang="fr-FR" dirty="0">
                <a:solidFill>
                  <a:schemeClr val="tx1"/>
                </a:solidFill>
              </a:rPr>
              <a:t>Il existe même une variation permettant d’importer tous les noms qu’un module </a:t>
            </a:r>
            <a:r>
              <a:rPr lang="fr-FR" dirty="0" smtClean="0">
                <a:solidFill>
                  <a:schemeClr val="tx1"/>
                </a:solidFill>
              </a:rPr>
              <a:t>définit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smtClean="0">
                <a:solidFill>
                  <a:schemeClr val="tx1"/>
                </a:solidFill>
              </a:rPr>
              <a:t>Tous </a:t>
            </a:r>
            <a:r>
              <a:rPr lang="fr-FR" dirty="0">
                <a:solidFill>
                  <a:schemeClr val="tx1"/>
                </a:solidFill>
              </a:rPr>
              <a:t>les noms ne commençant pas par un tiret bas (</a:t>
            </a:r>
            <a:r>
              <a:rPr lang="fr-FR" b="1" i="1" dirty="0">
                <a:solidFill>
                  <a:schemeClr val="accent1"/>
                </a:solidFill>
              </a:rPr>
              <a:t>_</a:t>
            </a:r>
            <a:r>
              <a:rPr lang="fr-FR" dirty="0">
                <a:solidFill>
                  <a:schemeClr val="tx1"/>
                </a:solidFill>
              </a:rPr>
              <a:t>) sont </a:t>
            </a:r>
            <a:r>
              <a:rPr lang="fr-FR" dirty="0" smtClean="0">
                <a:solidFill>
                  <a:schemeClr val="tx1"/>
                </a:solidFill>
              </a:rPr>
              <a:t>importés</a:t>
            </a:r>
          </a:p>
          <a:p>
            <a:pPr algn="just"/>
            <a:r>
              <a:rPr lang="fr-FR" dirty="0" smtClean="0">
                <a:solidFill>
                  <a:schemeClr val="tx1"/>
                </a:solidFill>
              </a:rPr>
              <a:t>Dans </a:t>
            </a:r>
            <a:r>
              <a:rPr lang="fr-FR" dirty="0">
                <a:solidFill>
                  <a:schemeClr val="tx1"/>
                </a:solidFill>
              </a:rPr>
              <a:t>la grande majorité des cas, les développeurs n’utilisent pas cette syntaxe puisqu’en important un ensemble indéfini de noms, des noms déjà définis peuvent se retrouver </a:t>
            </a:r>
            <a:r>
              <a:rPr lang="fr-FR" dirty="0" smtClean="0">
                <a:solidFill>
                  <a:schemeClr val="tx1"/>
                </a:solidFill>
              </a:rPr>
              <a:t>cachés</a:t>
            </a:r>
          </a:p>
          <a:p>
            <a:pPr algn="just"/>
            <a:r>
              <a:rPr lang="fr-FR" dirty="0">
                <a:solidFill>
                  <a:schemeClr val="tx1"/>
                </a:solidFill>
              </a:rPr>
              <a:t>Notez qu’en général, importer * d’un module ou d’un paquet est déconseillé, en général ça engendre du code difficilement </a:t>
            </a:r>
            <a:r>
              <a:rPr lang="fr-FR" dirty="0" smtClean="0">
                <a:solidFill>
                  <a:schemeClr val="tx1"/>
                </a:solidFill>
              </a:rPr>
              <a:t>lisible</a:t>
            </a:r>
          </a:p>
          <a:p>
            <a:pPr algn="just"/>
            <a:r>
              <a:rPr lang="fr-FR" dirty="0" smtClean="0">
                <a:solidFill>
                  <a:schemeClr val="tx1"/>
                </a:solidFill>
              </a:rPr>
              <a:t>Cependant</a:t>
            </a:r>
            <a:r>
              <a:rPr lang="fr-FR" dirty="0">
                <a:solidFill>
                  <a:schemeClr val="tx1"/>
                </a:solidFill>
              </a:rPr>
              <a:t>, c’est acceptable de l’utiliser pour gagner quelques secondes en mode interactif</a:t>
            </a:r>
          </a:p>
        </p:txBody>
      </p:sp>
      <p:pic>
        <p:nvPicPr>
          <p:cNvPr id="5" name="Image 4"/>
          <p:cNvPicPr>
            <a:picLocks noChangeAspect="1"/>
          </p:cNvPicPr>
          <p:nvPr/>
        </p:nvPicPr>
        <p:blipFill>
          <a:blip r:embed="rId3"/>
          <a:stretch>
            <a:fillRect/>
          </a:stretch>
        </p:blipFill>
        <p:spPr>
          <a:xfrm>
            <a:off x="4539483" y="2643809"/>
            <a:ext cx="3371850" cy="876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867129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2253006"/>
            <a:ext cx="10558407" cy="2799762"/>
          </a:xfrm>
          <a:solidFill>
            <a:schemeClr val="accent1">
              <a:lumMod val="20000"/>
              <a:lumOff val="80000"/>
            </a:schemeClr>
          </a:solidFill>
          <a:effectLst>
            <a:outerShdw blurRad="50800" dist="38100" dir="2700000" algn="tl" rotWithShape="0">
              <a:prstClr val="black">
                <a:alpha val="40000"/>
              </a:prstClr>
            </a:outerShdw>
          </a:effectLst>
        </p:spPr>
        <p:txBody>
          <a:bodyPr anchor="ctr" anchorCtr="0">
            <a:normAutofit/>
          </a:bodyPr>
          <a:lstStyle/>
          <a:p>
            <a:pPr algn="just"/>
            <a:r>
              <a:rPr lang="fr-FR" dirty="0" smtClean="0">
                <a:solidFill>
                  <a:schemeClr val="tx1"/>
                </a:solidFill>
              </a:rPr>
              <a:t>Note :</a:t>
            </a:r>
          </a:p>
          <a:p>
            <a:pPr lvl="1" algn="just"/>
            <a:r>
              <a:rPr lang="fr-FR" dirty="0" smtClean="0">
                <a:solidFill>
                  <a:schemeClr val="tx1"/>
                </a:solidFill>
              </a:rPr>
              <a:t>Pour </a:t>
            </a:r>
            <a:r>
              <a:rPr lang="fr-FR" dirty="0">
                <a:solidFill>
                  <a:schemeClr val="tx1"/>
                </a:solidFill>
              </a:rPr>
              <a:t>des raisons de performance, chaque module n’est importé qu’une fois par </a:t>
            </a:r>
            <a:r>
              <a:rPr lang="fr-FR" dirty="0" smtClean="0">
                <a:solidFill>
                  <a:schemeClr val="tx1"/>
                </a:solidFill>
              </a:rPr>
              <a:t>session</a:t>
            </a:r>
          </a:p>
          <a:p>
            <a:pPr lvl="1" algn="just"/>
            <a:r>
              <a:rPr lang="fr-FR" dirty="0" smtClean="0">
                <a:solidFill>
                  <a:schemeClr val="tx1"/>
                </a:solidFill>
              </a:rPr>
              <a:t>Si </a:t>
            </a:r>
            <a:r>
              <a:rPr lang="fr-FR" dirty="0">
                <a:solidFill>
                  <a:schemeClr val="tx1"/>
                </a:solidFill>
              </a:rPr>
              <a:t>vous changez le code d’un module vous devez donc redémarrer l’interpréteur afin d’en voir </a:t>
            </a:r>
            <a:r>
              <a:rPr lang="fr-FR" dirty="0" smtClean="0">
                <a:solidFill>
                  <a:schemeClr val="tx1"/>
                </a:solidFill>
              </a:rPr>
              <a:t>l’impact</a:t>
            </a:r>
          </a:p>
          <a:p>
            <a:pPr lvl="1" algn="just"/>
            <a:r>
              <a:rPr lang="fr-FR" dirty="0" smtClean="0">
                <a:solidFill>
                  <a:schemeClr val="tx1"/>
                </a:solidFill>
              </a:rPr>
              <a:t>Ou </a:t>
            </a:r>
            <a:r>
              <a:rPr lang="fr-FR" dirty="0">
                <a:solidFill>
                  <a:schemeClr val="tx1"/>
                </a:solidFill>
              </a:rPr>
              <a:t>le </a:t>
            </a:r>
            <a:r>
              <a:rPr lang="fr-FR" dirty="0" smtClean="0">
                <a:solidFill>
                  <a:schemeClr val="tx1"/>
                </a:solidFill>
              </a:rPr>
              <a:t>réimporter </a:t>
            </a:r>
            <a:r>
              <a:rPr lang="fr-FR" dirty="0">
                <a:solidFill>
                  <a:schemeClr val="tx1"/>
                </a:solidFill>
              </a:rPr>
              <a:t>explicitement en utilisant </a:t>
            </a:r>
            <a:r>
              <a:rPr lang="fr-FR" b="1" i="1" dirty="0">
                <a:solidFill>
                  <a:schemeClr val="accent6"/>
                </a:solidFill>
              </a:rPr>
              <a:t>importlib.reload()</a:t>
            </a:r>
            <a:r>
              <a:rPr lang="fr-FR" dirty="0">
                <a:solidFill>
                  <a:schemeClr val="tx1"/>
                </a:solidFill>
              </a:rPr>
              <a:t>, par exemple </a:t>
            </a:r>
            <a:r>
              <a:rPr lang="fr-FR" dirty="0" smtClean="0">
                <a:solidFill>
                  <a:schemeClr val="tx1"/>
                </a:solidFill>
              </a:rPr>
              <a:t>:</a:t>
            </a:r>
          </a:p>
          <a:p>
            <a:pPr lvl="1" algn="just"/>
            <a:r>
              <a:rPr lang="fr-FR" b="1" i="1" dirty="0" smtClean="0">
                <a:solidFill>
                  <a:schemeClr val="accent6"/>
                </a:solidFill>
              </a:rPr>
              <a:t>import importlib</a:t>
            </a:r>
          </a:p>
          <a:p>
            <a:pPr lvl="1" algn="just"/>
            <a:r>
              <a:rPr lang="fr-FR" b="1" i="1" dirty="0" smtClean="0">
                <a:solidFill>
                  <a:schemeClr val="accent6"/>
                </a:solidFill>
              </a:rPr>
              <a:t>importlib.reload(</a:t>
            </a:r>
            <a:r>
              <a:rPr lang="fr-FR" b="1" i="1" dirty="0" err="1" smtClean="0">
                <a:solidFill>
                  <a:schemeClr val="accent6"/>
                </a:solidFill>
              </a:rPr>
              <a:t>modulename</a:t>
            </a:r>
            <a:r>
              <a:rPr lang="fr-FR" dirty="0">
                <a:solidFill>
                  <a:schemeClr val="tx1"/>
                </a:solidFill>
              </a:rPr>
              <a:t>)</a:t>
            </a:r>
          </a:p>
        </p:txBody>
      </p:sp>
    </p:spTree>
    <p:extLst>
      <p:ext uri="{BB962C8B-B14F-4D97-AF65-F5344CB8AC3E}">
        <p14:creationId xmlns:p14="http://schemas.microsoft.com/office/powerpoint/2010/main" val="18165569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Exécuter les modules comme des scripts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t" anchorCtr="0">
            <a:noAutofit/>
          </a:bodyPr>
          <a:lstStyle/>
          <a:p>
            <a:pPr algn="just"/>
            <a:r>
              <a:rPr lang="fr-FR" dirty="0">
                <a:solidFill>
                  <a:schemeClr val="tx1"/>
                </a:solidFill>
              </a:rPr>
              <a:t>Lorsque vous exécutez un module Python </a:t>
            </a:r>
            <a:r>
              <a:rPr lang="fr-FR" dirty="0" smtClean="0">
                <a:solidFill>
                  <a:schemeClr val="tx1"/>
                </a:solidFill>
              </a:rPr>
              <a:t>avec :</a:t>
            </a:r>
          </a:p>
          <a:p>
            <a:pPr lvl="1" algn="just"/>
            <a:r>
              <a:rPr lang="fr-FR" sz="1400" b="1" i="1" dirty="0" smtClean="0">
                <a:solidFill>
                  <a:schemeClr val="accent1"/>
                </a:solidFill>
              </a:rPr>
              <a:t>Python fibonacci.py &lt;arguments&gt;</a:t>
            </a:r>
          </a:p>
          <a:p>
            <a:pPr algn="just"/>
            <a:r>
              <a:rPr lang="fr-FR" dirty="0">
                <a:solidFill>
                  <a:schemeClr val="tx1"/>
                </a:solidFill>
              </a:rPr>
              <a:t>le code du module sera exécuté comme si vous l’aviez importé, mais son __name__ vaudra "__main</a:t>
            </a:r>
            <a:r>
              <a:rPr lang="fr-FR" dirty="0" smtClean="0">
                <a:solidFill>
                  <a:schemeClr val="tx1"/>
                </a:solidFill>
              </a:rPr>
              <a:t>__"</a:t>
            </a:r>
          </a:p>
          <a:p>
            <a:pPr algn="just"/>
            <a:r>
              <a:rPr lang="fr-FR" dirty="0" smtClean="0">
                <a:solidFill>
                  <a:schemeClr val="tx1"/>
                </a:solidFill>
              </a:rPr>
              <a:t>Donc </a:t>
            </a:r>
            <a:r>
              <a:rPr lang="fr-FR" dirty="0">
                <a:solidFill>
                  <a:schemeClr val="tx1"/>
                </a:solidFill>
              </a:rPr>
              <a:t>en ajoutant ces lignes à la fin du </a:t>
            </a:r>
            <a:r>
              <a:rPr lang="fr-FR" dirty="0" smtClean="0">
                <a:solidFill>
                  <a:schemeClr val="tx1"/>
                </a:solidFill>
              </a:rPr>
              <a:t>module :</a:t>
            </a:r>
          </a:p>
          <a:p>
            <a:pPr lvl="1" algn="just"/>
            <a:r>
              <a:rPr lang="en-US" sz="1400" b="1" i="1" dirty="0">
                <a:solidFill>
                  <a:schemeClr val="accent1"/>
                </a:solidFill>
              </a:rPr>
              <a:t>if __name__ == "__main__":</a:t>
            </a:r>
          </a:p>
          <a:p>
            <a:pPr lvl="1" algn="just"/>
            <a:r>
              <a:rPr lang="en-US" sz="1400" b="1" i="1" dirty="0">
                <a:solidFill>
                  <a:schemeClr val="accent1"/>
                </a:solidFill>
              </a:rPr>
              <a:t>    import sys</a:t>
            </a:r>
          </a:p>
          <a:p>
            <a:pPr lvl="1" algn="just"/>
            <a:r>
              <a:rPr lang="en-US" sz="1400" b="1" i="1" dirty="0">
                <a:solidFill>
                  <a:schemeClr val="accent1"/>
                </a:solidFill>
              </a:rPr>
              <a:t>    fib(int(sys.argv[1]))</a:t>
            </a:r>
            <a:endParaRPr lang="fr-FR" sz="1400" b="1" i="1" dirty="0" smtClean="0">
              <a:solidFill>
                <a:schemeClr val="accent1"/>
              </a:solidFill>
            </a:endParaRPr>
          </a:p>
          <a:p>
            <a:pPr algn="just"/>
            <a:r>
              <a:rPr lang="fr-FR" dirty="0">
                <a:solidFill>
                  <a:schemeClr val="tx1"/>
                </a:solidFill>
              </a:rPr>
              <a:t>vous pouvez rendre le fichier utilisable comme script aussi bien que comme module importable, car le code qui parse la ligne de commande n’est lancé que si le module est exécuté comme fichier </a:t>
            </a:r>
            <a:r>
              <a:rPr lang="fr-FR" dirty="0" smtClean="0">
                <a:solidFill>
                  <a:schemeClr val="tx1"/>
                </a:solidFill>
              </a:rPr>
              <a:t>"main"</a:t>
            </a:r>
          </a:p>
          <a:p>
            <a:pPr algn="just"/>
            <a:r>
              <a:rPr lang="fr-FR" dirty="0">
                <a:solidFill>
                  <a:schemeClr val="tx1"/>
                </a:solidFill>
              </a:rPr>
              <a:t>Si le fichier est importé, le code n’est pas </a:t>
            </a:r>
            <a:r>
              <a:rPr lang="fr-FR" dirty="0" smtClean="0">
                <a:solidFill>
                  <a:schemeClr val="tx1"/>
                </a:solidFill>
              </a:rPr>
              <a:t>exécuté</a:t>
            </a:r>
          </a:p>
          <a:p>
            <a:pPr algn="just"/>
            <a:r>
              <a:rPr lang="fr-FR" dirty="0">
                <a:solidFill>
                  <a:schemeClr val="tx1"/>
                </a:solidFill>
              </a:rPr>
              <a:t>C’est typiquement utilisé soit pour proposer une interface utilisateur pour un module, soit pour lancer les tests sur le module (où exécuter le module en temps que script lance les tests)</a:t>
            </a:r>
          </a:p>
        </p:txBody>
      </p:sp>
    </p:spTree>
    <p:extLst>
      <p:ext uri="{BB962C8B-B14F-4D97-AF65-F5344CB8AC3E}">
        <p14:creationId xmlns:p14="http://schemas.microsoft.com/office/powerpoint/2010/main" val="24239835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Dossiers de recherche des modules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ctr" anchorCtr="0">
            <a:noAutofit/>
          </a:bodyPr>
          <a:lstStyle/>
          <a:p>
            <a:pPr algn="just"/>
            <a:r>
              <a:rPr lang="fr-FR" dirty="0">
                <a:solidFill>
                  <a:schemeClr val="tx1"/>
                </a:solidFill>
              </a:rPr>
              <a:t>Lorsqu’un module nommé par exemple </a:t>
            </a:r>
            <a:r>
              <a:rPr lang="fr-FR" b="1" i="1" dirty="0">
                <a:solidFill>
                  <a:schemeClr val="accent1"/>
                </a:solidFill>
              </a:rPr>
              <a:t>spam</a:t>
            </a:r>
            <a:r>
              <a:rPr lang="fr-FR" dirty="0">
                <a:solidFill>
                  <a:schemeClr val="tx1"/>
                </a:solidFill>
              </a:rPr>
              <a:t> est importé, il est d’abord recherché </a:t>
            </a:r>
            <a:r>
              <a:rPr lang="fr-FR" dirty="0" smtClean="0">
                <a:solidFill>
                  <a:schemeClr val="tx1"/>
                </a:solidFill>
              </a:rPr>
              <a:t>parmi </a:t>
            </a:r>
            <a:r>
              <a:rPr lang="fr-FR" dirty="0">
                <a:solidFill>
                  <a:schemeClr val="tx1"/>
                </a:solidFill>
              </a:rPr>
              <a:t>les modules natifs, puis s’il n’y est pas trouvé, l’interpréteur va chercher un fichier nommé </a:t>
            </a:r>
            <a:r>
              <a:rPr lang="fr-FR" b="1" i="1" dirty="0">
                <a:solidFill>
                  <a:schemeClr val="accent1"/>
                </a:solidFill>
              </a:rPr>
              <a:t>spam.py</a:t>
            </a:r>
            <a:r>
              <a:rPr lang="fr-FR" dirty="0">
                <a:solidFill>
                  <a:schemeClr val="tx1"/>
                </a:solidFill>
              </a:rPr>
              <a:t> dans une liste de dossiers donnés par la variable </a:t>
            </a:r>
            <a:r>
              <a:rPr lang="fr-FR" b="1" i="1" dirty="0" smtClean="0">
                <a:solidFill>
                  <a:schemeClr val="accent1"/>
                </a:solidFill>
              </a:rPr>
              <a:t>sys.path</a:t>
            </a:r>
          </a:p>
          <a:p>
            <a:pPr algn="just"/>
            <a:r>
              <a:rPr lang="fr-FR" b="1" i="1" dirty="0" smtClean="0">
                <a:solidFill>
                  <a:schemeClr val="accent1"/>
                </a:solidFill>
              </a:rPr>
              <a:t>sys.path</a:t>
            </a:r>
            <a:r>
              <a:rPr lang="fr-FR" dirty="0" smtClean="0">
                <a:solidFill>
                  <a:schemeClr val="tx1"/>
                </a:solidFill>
              </a:rPr>
              <a:t> </a:t>
            </a:r>
            <a:r>
              <a:rPr lang="fr-FR" dirty="0">
                <a:solidFill>
                  <a:schemeClr val="tx1"/>
                </a:solidFill>
              </a:rPr>
              <a:t>est initialisée par défaut </a:t>
            </a:r>
            <a:r>
              <a:rPr lang="fr-FR" dirty="0" smtClean="0">
                <a:solidFill>
                  <a:schemeClr val="tx1"/>
                </a:solidFill>
              </a:rPr>
              <a:t>à :</a:t>
            </a:r>
          </a:p>
          <a:p>
            <a:pPr lvl="1" algn="just"/>
            <a:r>
              <a:rPr lang="fr-FR" dirty="0">
                <a:solidFill>
                  <a:schemeClr val="tx1"/>
                </a:solidFill>
              </a:rPr>
              <a:t>Le dossier contenant le script courant (ou le dossier courant si aucun script n’est donné</a:t>
            </a:r>
            <a:r>
              <a:rPr lang="fr-FR" dirty="0" smtClean="0">
                <a:solidFill>
                  <a:schemeClr val="tx1"/>
                </a:solidFill>
              </a:rPr>
              <a:t>)</a:t>
            </a:r>
            <a:endParaRPr lang="fr-FR" dirty="0">
              <a:solidFill>
                <a:schemeClr val="tx1"/>
              </a:solidFill>
            </a:endParaRPr>
          </a:p>
          <a:p>
            <a:pPr lvl="1" algn="just"/>
            <a:r>
              <a:rPr lang="fr-FR" b="1" i="1" dirty="0">
                <a:solidFill>
                  <a:schemeClr val="accent1"/>
                </a:solidFill>
              </a:rPr>
              <a:t>PYTHONPATH</a:t>
            </a:r>
            <a:r>
              <a:rPr lang="fr-FR" dirty="0">
                <a:solidFill>
                  <a:schemeClr val="tx1"/>
                </a:solidFill>
              </a:rPr>
              <a:t> (une liste de dossiers, utilisant la même syntaxe que la variable shell </a:t>
            </a:r>
            <a:r>
              <a:rPr lang="fr-FR" b="1" i="1" dirty="0">
                <a:solidFill>
                  <a:schemeClr val="accent1"/>
                </a:solidFill>
              </a:rPr>
              <a:t>PATH</a:t>
            </a:r>
            <a:r>
              <a:rPr lang="fr-FR" dirty="0">
                <a:solidFill>
                  <a:schemeClr val="tx1"/>
                </a:solidFill>
              </a:rPr>
              <a:t>).</a:t>
            </a:r>
          </a:p>
          <a:p>
            <a:pPr lvl="1" algn="just"/>
            <a:r>
              <a:rPr lang="fr-FR" dirty="0">
                <a:solidFill>
                  <a:schemeClr val="tx1"/>
                </a:solidFill>
              </a:rPr>
              <a:t>La valeur par défaut, </a:t>
            </a:r>
            <a:r>
              <a:rPr lang="fr-FR" dirty="0" smtClean="0">
                <a:solidFill>
                  <a:schemeClr val="tx1"/>
                </a:solidFill>
              </a:rPr>
              <a:t>dépendante </a:t>
            </a:r>
            <a:r>
              <a:rPr lang="fr-FR" dirty="0">
                <a:solidFill>
                  <a:schemeClr val="tx1"/>
                </a:solidFill>
              </a:rPr>
              <a:t>de </a:t>
            </a:r>
            <a:r>
              <a:rPr lang="fr-FR" dirty="0" smtClean="0">
                <a:solidFill>
                  <a:schemeClr val="tx1"/>
                </a:solidFill>
              </a:rPr>
              <a:t>l’installation</a:t>
            </a:r>
          </a:p>
          <a:p>
            <a:pPr algn="just"/>
            <a:r>
              <a:rPr lang="fr-FR" dirty="0">
                <a:solidFill>
                  <a:schemeClr val="tx1"/>
                </a:solidFill>
              </a:rPr>
              <a:t>Après leur initialisation, les programmes Python peuvent modifier leur </a:t>
            </a:r>
            <a:r>
              <a:rPr lang="fr-FR" dirty="0" smtClean="0">
                <a:solidFill>
                  <a:schemeClr val="tx1"/>
                </a:solidFill>
              </a:rPr>
              <a:t>sys.path</a:t>
            </a:r>
          </a:p>
          <a:p>
            <a:pPr algn="just"/>
            <a:r>
              <a:rPr lang="fr-FR" dirty="0" smtClean="0">
                <a:solidFill>
                  <a:schemeClr val="tx1"/>
                </a:solidFill>
              </a:rPr>
              <a:t>Le </a:t>
            </a:r>
            <a:r>
              <a:rPr lang="fr-FR" dirty="0">
                <a:solidFill>
                  <a:schemeClr val="tx1"/>
                </a:solidFill>
              </a:rPr>
              <a:t>dossier contenant le script courant est placé au début de la liste des dossiers à rechercher, avant les dossiers de </a:t>
            </a:r>
            <a:r>
              <a:rPr lang="fr-FR" dirty="0" smtClean="0">
                <a:solidFill>
                  <a:schemeClr val="tx1"/>
                </a:solidFill>
              </a:rPr>
              <a:t>bibliothèques</a:t>
            </a:r>
          </a:p>
          <a:p>
            <a:pPr algn="just"/>
            <a:r>
              <a:rPr lang="fr-FR" dirty="0" smtClean="0">
                <a:solidFill>
                  <a:schemeClr val="tx1"/>
                </a:solidFill>
              </a:rPr>
              <a:t>Cela </a:t>
            </a:r>
            <a:r>
              <a:rPr lang="fr-FR" dirty="0">
                <a:solidFill>
                  <a:schemeClr val="tx1"/>
                </a:solidFill>
              </a:rPr>
              <a:t>signifie qu’un module dans ce dossier, ayant le même nom qu’un module, sera chargé à sa </a:t>
            </a:r>
            <a:r>
              <a:rPr lang="fr-FR" dirty="0" smtClean="0">
                <a:solidFill>
                  <a:schemeClr val="tx1"/>
                </a:solidFill>
              </a:rPr>
              <a:t>place</a:t>
            </a:r>
          </a:p>
          <a:p>
            <a:pPr algn="just"/>
            <a:r>
              <a:rPr lang="fr-FR" dirty="0" smtClean="0">
                <a:solidFill>
                  <a:schemeClr val="tx1"/>
                </a:solidFill>
              </a:rPr>
              <a:t>C’est </a:t>
            </a:r>
            <a:r>
              <a:rPr lang="fr-FR" dirty="0">
                <a:solidFill>
                  <a:schemeClr val="tx1"/>
                </a:solidFill>
              </a:rPr>
              <a:t>une erreur typique, à moins que ce soit voulu. Voir Modules standards pour plus d’informations</a:t>
            </a:r>
          </a:p>
        </p:txBody>
      </p:sp>
    </p:spTree>
    <p:extLst>
      <p:ext uri="{BB962C8B-B14F-4D97-AF65-F5344CB8AC3E}">
        <p14:creationId xmlns:p14="http://schemas.microsoft.com/office/powerpoint/2010/main" val="12530144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Modules standards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ctr" anchorCtr="0">
            <a:noAutofit/>
          </a:bodyPr>
          <a:lstStyle/>
          <a:p>
            <a:pPr algn="just"/>
            <a:r>
              <a:rPr lang="fr-FR" dirty="0">
                <a:solidFill>
                  <a:schemeClr val="tx1"/>
                </a:solidFill>
              </a:rPr>
              <a:t>Python est accompagné d’une bibliothèque de modules standards, décrits dans la documentation de la Bibliothèque </a:t>
            </a:r>
            <a:r>
              <a:rPr lang="fr-FR" dirty="0" smtClean="0">
                <a:solidFill>
                  <a:schemeClr val="tx1"/>
                </a:solidFill>
              </a:rPr>
              <a:t>Python</a:t>
            </a:r>
          </a:p>
          <a:p>
            <a:pPr algn="just"/>
            <a:r>
              <a:rPr lang="fr-FR" dirty="0" smtClean="0">
                <a:solidFill>
                  <a:schemeClr val="tx1"/>
                </a:solidFill>
              </a:rPr>
              <a:t>Certains </a:t>
            </a:r>
            <a:r>
              <a:rPr lang="fr-FR" dirty="0">
                <a:solidFill>
                  <a:schemeClr val="tx1"/>
                </a:solidFill>
              </a:rPr>
              <a:t>modules sont intégrés dans l’interpréteur, ils exposent des outils qui ne font pas partie du langage, mais qui font tout de même partie de l’interpréteur, soit pour le côté pratique, soit pour exposer des outils essentiels tels que l’accès aux appels </a:t>
            </a:r>
            <a:r>
              <a:rPr lang="fr-FR" dirty="0" smtClean="0">
                <a:solidFill>
                  <a:schemeClr val="tx1"/>
                </a:solidFill>
              </a:rPr>
              <a:t>système</a:t>
            </a:r>
          </a:p>
          <a:p>
            <a:pPr algn="just"/>
            <a:r>
              <a:rPr lang="fr-FR" dirty="0" smtClean="0">
                <a:solidFill>
                  <a:schemeClr val="tx1"/>
                </a:solidFill>
              </a:rPr>
              <a:t>La </a:t>
            </a:r>
            <a:r>
              <a:rPr lang="fr-FR" dirty="0">
                <a:solidFill>
                  <a:schemeClr val="tx1"/>
                </a:solidFill>
              </a:rPr>
              <a:t>composition de ces modules est configurable à la compilation, et dépend aussi de la plateforme </a:t>
            </a:r>
            <a:r>
              <a:rPr lang="fr-FR" dirty="0" smtClean="0">
                <a:solidFill>
                  <a:schemeClr val="tx1"/>
                </a:solidFill>
              </a:rPr>
              <a:t>ciblée</a:t>
            </a:r>
          </a:p>
          <a:p>
            <a:pPr algn="just"/>
            <a:r>
              <a:rPr lang="fr-FR" dirty="0" smtClean="0">
                <a:solidFill>
                  <a:schemeClr val="tx1"/>
                </a:solidFill>
              </a:rPr>
              <a:t>Par </a:t>
            </a:r>
            <a:r>
              <a:rPr lang="fr-FR" dirty="0">
                <a:solidFill>
                  <a:schemeClr val="tx1"/>
                </a:solidFill>
              </a:rPr>
              <a:t>exemple, le module </a:t>
            </a:r>
            <a:r>
              <a:rPr lang="fr-FR" b="1" i="1" dirty="0">
                <a:solidFill>
                  <a:schemeClr val="accent1"/>
                </a:solidFill>
              </a:rPr>
              <a:t>winreg</a:t>
            </a:r>
            <a:r>
              <a:rPr lang="fr-FR" dirty="0">
                <a:solidFill>
                  <a:schemeClr val="accent1"/>
                </a:solidFill>
              </a:rPr>
              <a:t> </a:t>
            </a:r>
            <a:r>
              <a:rPr lang="fr-FR" dirty="0">
                <a:solidFill>
                  <a:schemeClr val="tx1"/>
                </a:solidFill>
              </a:rPr>
              <a:t>n’est proposé que sur les systèmes </a:t>
            </a:r>
            <a:r>
              <a:rPr lang="fr-FR" dirty="0" smtClean="0">
                <a:solidFill>
                  <a:schemeClr val="tx1"/>
                </a:solidFill>
              </a:rPr>
              <a:t>Windows</a:t>
            </a:r>
          </a:p>
        </p:txBody>
      </p:sp>
    </p:spTree>
    <p:extLst>
      <p:ext uri="{BB962C8B-B14F-4D97-AF65-F5344CB8AC3E}">
        <p14:creationId xmlns:p14="http://schemas.microsoft.com/office/powerpoint/2010/main" val="3208159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Modules standards</a:t>
            </a:r>
            <a:endParaRPr lang="fr-FR" b="1" i="1" dirty="0">
              <a:solidFill>
                <a:schemeClr val="accent1"/>
              </a:solidFill>
            </a:endParaRPr>
          </a:p>
        </p:txBody>
      </p:sp>
      <p:sp>
        <p:nvSpPr>
          <p:cNvPr id="3" name="Espace réservé du contenu 2"/>
          <p:cNvSpPr>
            <a:spLocks noGrp="1"/>
          </p:cNvSpPr>
          <p:nvPr>
            <p:ph idx="1"/>
          </p:nvPr>
        </p:nvSpPr>
        <p:spPr>
          <a:xfrm>
            <a:off x="946206" y="1442301"/>
            <a:ext cx="7234182" cy="4807670"/>
          </a:xfrm>
        </p:spPr>
        <p:txBody>
          <a:bodyPr anchor="ctr" anchorCtr="0">
            <a:noAutofit/>
          </a:bodyPr>
          <a:lstStyle/>
          <a:p>
            <a:pPr algn="just"/>
            <a:r>
              <a:rPr lang="fr-FR" dirty="0" smtClean="0">
                <a:solidFill>
                  <a:schemeClr val="tx1"/>
                </a:solidFill>
              </a:rPr>
              <a:t>Un </a:t>
            </a:r>
            <a:r>
              <a:rPr lang="fr-FR" dirty="0">
                <a:solidFill>
                  <a:schemeClr val="tx1"/>
                </a:solidFill>
              </a:rPr>
              <a:t>module mérite une attention particulière, le module </a:t>
            </a:r>
            <a:r>
              <a:rPr lang="fr-FR" b="1" i="1" dirty="0">
                <a:solidFill>
                  <a:schemeClr val="accent1"/>
                </a:solidFill>
              </a:rPr>
              <a:t>sys</a:t>
            </a:r>
            <a:r>
              <a:rPr lang="fr-FR" dirty="0">
                <a:solidFill>
                  <a:schemeClr val="tx1"/>
                </a:solidFill>
              </a:rPr>
              <a:t>, qui est présent dans tous les interpréteurs </a:t>
            </a:r>
            <a:r>
              <a:rPr lang="fr-FR" dirty="0" smtClean="0">
                <a:solidFill>
                  <a:schemeClr val="tx1"/>
                </a:solidFill>
              </a:rPr>
              <a:t>Python</a:t>
            </a:r>
          </a:p>
          <a:p>
            <a:pPr algn="just"/>
            <a:r>
              <a:rPr lang="fr-FR" dirty="0" smtClean="0">
                <a:solidFill>
                  <a:schemeClr val="tx1"/>
                </a:solidFill>
              </a:rPr>
              <a:t>Les </a:t>
            </a:r>
            <a:r>
              <a:rPr lang="fr-FR" dirty="0">
                <a:solidFill>
                  <a:schemeClr val="tx1"/>
                </a:solidFill>
              </a:rPr>
              <a:t>variables </a:t>
            </a:r>
            <a:r>
              <a:rPr lang="fr-FR" b="1" i="1" dirty="0">
                <a:solidFill>
                  <a:schemeClr val="accent1"/>
                </a:solidFill>
              </a:rPr>
              <a:t>sys.ps1</a:t>
            </a:r>
            <a:r>
              <a:rPr lang="fr-FR" dirty="0">
                <a:solidFill>
                  <a:schemeClr val="accent1"/>
                </a:solidFill>
              </a:rPr>
              <a:t> </a:t>
            </a:r>
            <a:r>
              <a:rPr lang="fr-FR" dirty="0">
                <a:solidFill>
                  <a:schemeClr val="tx1"/>
                </a:solidFill>
              </a:rPr>
              <a:t>et </a:t>
            </a:r>
            <a:r>
              <a:rPr lang="fr-FR" b="1" i="1" dirty="0">
                <a:solidFill>
                  <a:schemeClr val="accent1"/>
                </a:solidFill>
              </a:rPr>
              <a:t>sys.ps2</a:t>
            </a:r>
            <a:r>
              <a:rPr lang="fr-FR" dirty="0">
                <a:solidFill>
                  <a:schemeClr val="accent1"/>
                </a:solidFill>
              </a:rPr>
              <a:t> </a:t>
            </a:r>
            <a:r>
              <a:rPr lang="fr-FR" dirty="0">
                <a:solidFill>
                  <a:schemeClr val="tx1"/>
                </a:solidFill>
              </a:rPr>
              <a:t>définissent les chaînes d’invites principales et </a:t>
            </a:r>
            <a:r>
              <a:rPr lang="fr-FR" dirty="0" smtClean="0">
                <a:solidFill>
                  <a:schemeClr val="tx1"/>
                </a:solidFill>
              </a:rPr>
              <a:t>secondaires</a:t>
            </a:r>
          </a:p>
          <a:p>
            <a:pPr algn="just"/>
            <a:r>
              <a:rPr lang="fr-FR" dirty="0">
                <a:solidFill>
                  <a:schemeClr val="tx1"/>
                </a:solidFill>
              </a:rPr>
              <a:t>Ces deux variables ne sont définies que si l’interpréteur est en mode </a:t>
            </a:r>
            <a:r>
              <a:rPr lang="fr-FR" dirty="0" smtClean="0">
                <a:solidFill>
                  <a:schemeClr val="tx1"/>
                </a:solidFill>
              </a:rPr>
              <a:t>interactif</a:t>
            </a:r>
          </a:p>
          <a:p>
            <a:pPr algn="just"/>
            <a:r>
              <a:rPr lang="fr-FR" dirty="0">
                <a:solidFill>
                  <a:schemeClr val="tx1"/>
                </a:solidFill>
              </a:rPr>
              <a:t>La variable </a:t>
            </a:r>
            <a:r>
              <a:rPr lang="fr-FR" b="1" i="1" dirty="0">
                <a:solidFill>
                  <a:schemeClr val="accent1"/>
                </a:solidFill>
              </a:rPr>
              <a:t>sys.path</a:t>
            </a:r>
            <a:r>
              <a:rPr lang="fr-FR" dirty="0">
                <a:solidFill>
                  <a:schemeClr val="tx1"/>
                </a:solidFill>
              </a:rPr>
              <a:t> est une liste de chaînes qui détermine les chemins de recherche de modules pour </a:t>
            </a:r>
            <a:r>
              <a:rPr lang="fr-FR" dirty="0" smtClean="0">
                <a:solidFill>
                  <a:schemeClr val="tx1"/>
                </a:solidFill>
              </a:rPr>
              <a:t>l’interpréteur</a:t>
            </a:r>
          </a:p>
          <a:p>
            <a:pPr algn="just"/>
            <a:r>
              <a:rPr lang="fr-FR" dirty="0" smtClean="0">
                <a:solidFill>
                  <a:schemeClr val="tx1"/>
                </a:solidFill>
              </a:rPr>
              <a:t>Il </a:t>
            </a:r>
            <a:r>
              <a:rPr lang="fr-FR" dirty="0">
                <a:solidFill>
                  <a:schemeClr val="tx1"/>
                </a:solidFill>
              </a:rPr>
              <a:t>est initialisé à un chemin par défaut pris de la variable d’environnement </a:t>
            </a:r>
            <a:r>
              <a:rPr lang="fr-FR" b="1" i="1" dirty="0">
                <a:solidFill>
                  <a:schemeClr val="accent1"/>
                </a:solidFill>
              </a:rPr>
              <a:t>PYTHONPATH</a:t>
            </a:r>
            <a:r>
              <a:rPr lang="fr-FR" dirty="0">
                <a:solidFill>
                  <a:schemeClr val="tx1"/>
                </a:solidFill>
              </a:rPr>
              <a:t>, ou d’une valeur par défaut interne si </a:t>
            </a:r>
            <a:r>
              <a:rPr lang="fr-FR" b="1" i="1" dirty="0">
                <a:solidFill>
                  <a:schemeClr val="accent1"/>
                </a:solidFill>
              </a:rPr>
              <a:t>PYTHONPATH</a:t>
            </a:r>
            <a:r>
              <a:rPr lang="fr-FR" dirty="0">
                <a:solidFill>
                  <a:schemeClr val="tx1"/>
                </a:solidFill>
              </a:rPr>
              <a:t> n’est pas </a:t>
            </a:r>
            <a:r>
              <a:rPr lang="fr-FR" dirty="0" smtClean="0">
                <a:solidFill>
                  <a:schemeClr val="tx1"/>
                </a:solidFill>
              </a:rPr>
              <a:t>définie</a:t>
            </a:r>
          </a:p>
          <a:p>
            <a:pPr algn="just"/>
            <a:r>
              <a:rPr lang="fr-FR" b="1" i="1" dirty="0" smtClean="0">
                <a:solidFill>
                  <a:schemeClr val="accent1"/>
                </a:solidFill>
              </a:rPr>
              <a:t>sys.path</a:t>
            </a:r>
            <a:r>
              <a:rPr lang="fr-FR" dirty="0" smtClean="0">
                <a:solidFill>
                  <a:schemeClr val="tx1"/>
                </a:solidFill>
              </a:rPr>
              <a:t> </a:t>
            </a:r>
            <a:r>
              <a:rPr lang="fr-FR" dirty="0">
                <a:solidFill>
                  <a:schemeClr val="tx1"/>
                </a:solidFill>
              </a:rPr>
              <a:t>est modifiable en utilisant les opérations habituelles des listes</a:t>
            </a:r>
          </a:p>
        </p:txBody>
      </p:sp>
      <p:pic>
        <p:nvPicPr>
          <p:cNvPr id="4" name="Image 3"/>
          <p:cNvPicPr>
            <a:picLocks noChangeAspect="1"/>
          </p:cNvPicPr>
          <p:nvPr/>
        </p:nvPicPr>
        <p:blipFill>
          <a:blip r:embed="rId3"/>
          <a:stretch>
            <a:fillRect/>
          </a:stretch>
        </p:blipFill>
        <p:spPr>
          <a:xfrm>
            <a:off x="8453765" y="1951349"/>
            <a:ext cx="2066925" cy="16668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8453765" y="3846136"/>
            <a:ext cx="3324225" cy="2257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74158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La fonction </a:t>
            </a:r>
            <a:r>
              <a:rPr lang="fr-FR" b="1" i="1" dirty="0" smtClean="0">
                <a:solidFill>
                  <a:schemeClr val="accent1"/>
                </a:solidFill>
              </a:rPr>
              <a:t>dir()</a:t>
            </a:r>
            <a:endParaRPr lang="fr-FR" b="1" i="1" dirty="0">
              <a:solidFill>
                <a:schemeClr val="accent1"/>
              </a:solidFill>
            </a:endParaRPr>
          </a:p>
        </p:txBody>
      </p:sp>
      <p:sp>
        <p:nvSpPr>
          <p:cNvPr id="3" name="Espace réservé du contenu 2"/>
          <p:cNvSpPr>
            <a:spLocks noGrp="1"/>
          </p:cNvSpPr>
          <p:nvPr>
            <p:ph idx="1"/>
          </p:nvPr>
        </p:nvSpPr>
        <p:spPr>
          <a:xfrm>
            <a:off x="946206" y="1442301"/>
            <a:ext cx="7234182" cy="4807670"/>
          </a:xfrm>
        </p:spPr>
        <p:txBody>
          <a:bodyPr anchor="ctr" anchorCtr="0">
            <a:noAutofit/>
          </a:bodyPr>
          <a:lstStyle/>
          <a:p>
            <a:pPr algn="just"/>
            <a:r>
              <a:rPr lang="fr-FR" dirty="0">
                <a:solidFill>
                  <a:schemeClr val="tx1"/>
                </a:solidFill>
              </a:rPr>
              <a:t>La fonction interne </a:t>
            </a:r>
            <a:r>
              <a:rPr lang="fr-FR" b="1" i="1" dirty="0">
                <a:solidFill>
                  <a:schemeClr val="accent6"/>
                </a:solidFill>
              </a:rPr>
              <a:t>dir()</a:t>
            </a:r>
            <a:r>
              <a:rPr lang="fr-FR" dirty="0">
                <a:solidFill>
                  <a:schemeClr val="tx1"/>
                </a:solidFill>
              </a:rPr>
              <a:t> est utilisée pour trouver quels noms sont définies par un </a:t>
            </a:r>
            <a:r>
              <a:rPr lang="fr-FR" dirty="0" smtClean="0">
                <a:solidFill>
                  <a:schemeClr val="tx1"/>
                </a:solidFill>
              </a:rPr>
              <a:t>module</a:t>
            </a:r>
          </a:p>
          <a:p>
            <a:pPr algn="just"/>
            <a:r>
              <a:rPr lang="fr-FR" dirty="0" smtClean="0">
                <a:solidFill>
                  <a:schemeClr val="tx1"/>
                </a:solidFill>
              </a:rPr>
              <a:t>Elle </a:t>
            </a:r>
            <a:r>
              <a:rPr lang="fr-FR" dirty="0">
                <a:solidFill>
                  <a:schemeClr val="tx1"/>
                </a:solidFill>
              </a:rPr>
              <a:t>donne une liste triée de </a:t>
            </a:r>
            <a:r>
              <a:rPr lang="fr-FR" dirty="0" smtClean="0">
                <a:solidFill>
                  <a:schemeClr val="tx1"/>
                </a:solidFill>
              </a:rPr>
              <a:t>chaînes</a:t>
            </a:r>
          </a:p>
          <a:p>
            <a:pPr algn="just"/>
            <a:r>
              <a:rPr lang="fr-FR" dirty="0">
                <a:solidFill>
                  <a:schemeClr val="tx1"/>
                </a:solidFill>
              </a:rPr>
              <a:t>Sans paramètres, </a:t>
            </a:r>
            <a:r>
              <a:rPr lang="fr-FR" b="1" i="1" dirty="0">
                <a:solidFill>
                  <a:schemeClr val="accent6"/>
                </a:solidFill>
              </a:rPr>
              <a:t>dir()</a:t>
            </a:r>
            <a:r>
              <a:rPr lang="fr-FR" dirty="0">
                <a:solidFill>
                  <a:schemeClr val="tx1"/>
                </a:solidFill>
              </a:rPr>
              <a:t> listes les noms actuellement </a:t>
            </a:r>
            <a:r>
              <a:rPr lang="fr-FR" dirty="0" smtClean="0">
                <a:solidFill>
                  <a:schemeClr val="tx1"/>
                </a:solidFill>
              </a:rPr>
              <a:t>définis</a:t>
            </a:r>
          </a:p>
          <a:p>
            <a:pPr algn="just"/>
            <a:r>
              <a:rPr lang="fr-FR" b="1" i="1" dirty="0">
                <a:solidFill>
                  <a:schemeClr val="accent6"/>
                </a:solidFill>
              </a:rPr>
              <a:t>dir()</a:t>
            </a:r>
            <a:r>
              <a:rPr lang="fr-FR" dirty="0">
                <a:solidFill>
                  <a:schemeClr val="tx1"/>
                </a:solidFill>
              </a:rPr>
              <a:t> ne liste ni les fonctions primitives ni les variables internes. Si vous voulez les lister, ils sont définis dans le module </a:t>
            </a:r>
            <a:r>
              <a:rPr lang="fr-FR" b="1" i="1" dirty="0">
                <a:solidFill>
                  <a:schemeClr val="accent6"/>
                </a:solidFill>
              </a:rPr>
              <a:t>builtins</a:t>
            </a:r>
            <a:endParaRPr lang="fr-FR" b="1" i="1" dirty="0">
              <a:solidFill>
                <a:schemeClr val="accent6"/>
              </a:solidFill>
            </a:endParaRPr>
          </a:p>
        </p:txBody>
      </p:sp>
      <p:pic>
        <p:nvPicPr>
          <p:cNvPr id="6" name="Image 5"/>
          <p:cNvPicPr>
            <a:picLocks noChangeAspect="1"/>
          </p:cNvPicPr>
          <p:nvPr/>
        </p:nvPicPr>
        <p:blipFill>
          <a:blip r:embed="rId3"/>
          <a:stretch>
            <a:fillRect/>
          </a:stretch>
        </p:blipFill>
        <p:spPr>
          <a:xfrm>
            <a:off x="8565129" y="624110"/>
            <a:ext cx="3028950" cy="5753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37304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list.sort(key=None, reverse=False)</a:t>
            </a:r>
          </a:p>
          <a:p>
            <a:pPr lvl="2" algn="just"/>
            <a:r>
              <a:rPr lang="fr-FR" sz="1200" dirty="0">
                <a:solidFill>
                  <a:schemeClr val="tx1"/>
                </a:solidFill>
              </a:rPr>
              <a:t>Trie les éléments sur place, (les arguments peuvent </a:t>
            </a:r>
            <a:r>
              <a:rPr lang="fr-FR" sz="1200" dirty="0" smtClean="0">
                <a:solidFill>
                  <a:schemeClr val="tx1"/>
                </a:solidFill>
              </a:rPr>
              <a:t>personnaliser </a:t>
            </a:r>
            <a:r>
              <a:rPr lang="fr-FR" sz="1200" dirty="0">
                <a:solidFill>
                  <a:schemeClr val="tx1"/>
                </a:solidFill>
              </a:rPr>
              <a:t>le tri, voir </a:t>
            </a:r>
            <a:r>
              <a:rPr lang="fr-FR" sz="1200" b="1" i="1" dirty="0">
                <a:solidFill>
                  <a:schemeClr val="accent6"/>
                </a:solidFill>
              </a:rPr>
              <a:t>sorted()</a:t>
            </a:r>
            <a:r>
              <a:rPr lang="fr-FR" sz="1200" dirty="0">
                <a:solidFill>
                  <a:schemeClr val="tx1"/>
                </a:solidFill>
              </a:rPr>
              <a:t> pour leur explication</a:t>
            </a:r>
            <a:r>
              <a:rPr lang="fr-FR" sz="1200" dirty="0" smtClean="0">
                <a:solidFill>
                  <a:schemeClr val="tx1"/>
                </a:solidFill>
              </a:rPr>
              <a:t>)</a:t>
            </a:r>
          </a:p>
          <a:p>
            <a:pPr lvl="1" algn="just"/>
            <a:r>
              <a:rPr lang="fr-FR" b="1" i="1" dirty="0">
                <a:solidFill>
                  <a:schemeClr val="accent6"/>
                </a:solidFill>
              </a:rPr>
              <a:t>list.reverse()</a:t>
            </a:r>
          </a:p>
          <a:p>
            <a:pPr lvl="2" algn="just"/>
            <a:r>
              <a:rPr lang="fr-FR" sz="1200" dirty="0">
                <a:solidFill>
                  <a:schemeClr val="tx1"/>
                </a:solidFill>
              </a:rPr>
              <a:t>Inverse l’ordre des éléments de la liste, sur </a:t>
            </a:r>
            <a:r>
              <a:rPr lang="fr-FR" sz="1200" dirty="0" smtClean="0">
                <a:solidFill>
                  <a:schemeClr val="tx1"/>
                </a:solidFill>
              </a:rPr>
              <a:t>place</a:t>
            </a:r>
          </a:p>
          <a:p>
            <a:pPr lvl="1" algn="just"/>
            <a:r>
              <a:rPr lang="fr-FR" b="1" i="1" dirty="0">
                <a:solidFill>
                  <a:schemeClr val="accent6"/>
                </a:solidFill>
              </a:rPr>
              <a:t>list.copy()</a:t>
            </a:r>
          </a:p>
          <a:p>
            <a:pPr lvl="2" algn="just"/>
            <a:r>
              <a:rPr lang="fr-FR" sz="1200" dirty="0">
                <a:solidFill>
                  <a:schemeClr val="tx1"/>
                </a:solidFill>
              </a:rPr>
              <a:t>Renvoie une copie superficielle de la liste. Équivalent à </a:t>
            </a:r>
            <a:r>
              <a:rPr lang="fr-FR" sz="1200" b="1" i="1" dirty="0">
                <a:solidFill>
                  <a:schemeClr val="accent6"/>
                </a:solidFill>
              </a:rPr>
              <a:t>a</a:t>
            </a:r>
            <a:r>
              <a:rPr lang="fr-FR" sz="1200" b="1" i="1" dirty="0" smtClean="0">
                <a:solidFill>
                  <a:schemeClr val="accent6"/>
                </a:solidFill>
              </a:rPr>
              <a:t>[:]</a:t>
            </a:r>
          </a:p>
          <a:p>
            <a:pPr algn="just"/>
            <a:r>
              <a:rPr lang="fr-FR" dirty="0" smtClean="0">
                <a:solidFill>
                  <a:schemeClr val="tx1"/>
                </a:solidFill>
              </a:rPr>
              <a:t>Un </a:t>
            </a:r>
            <a:r>
              <a:rPr lang="fr-FR" dirty="0" smtClean="0">
                <a:solidFill>
                  <a:schemeClr val="tx1"/>
                </a:solidFill>
                <a:hlinkClick r:id="rId3"/>
              </a:rPr>
              <a:t>exemple </a:t>
            </a:r>
            <a:r>
              <a:rPr lang="fr-FR" dirty="0" smtClean="0">
                <a:solidFill>
                  <a:schemeClr val="tx1"/>
                </a:solidFill>
              </a:rPr>
              <a:t>utilisant la plupart de ces méthodes</a:t>
            </a:r>
            <a:endParaRPr lang="fr-FR" dirty="0">
              <a:solidFill>
                <a:schemeClr val="tx1"/>
              </a:solidFill>
            </a:endParaRPr>
          </a:p>
        </p:txBody>
      </p:sp>
    </p:spTree>
    <p:extLst>
      <p:ext uri="{BB962C8B-B14F-4D97-AF65-F5344CB8AC3E}">
        <p14:creationId xmlns:p14="http://schemas.microsoft.com/office/powerpoint/2010/main" val="814830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piles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méthodes des listes rendent très facile leur utilisation comme des piles, où le dernier élément ajouté est le premier récupéré (« dernier entré, premier sorti », ou LIFO pour « last-in, first-out </a:t>
            </a:r>
            <a:r>
              <a:rPr lang="fr-FR" dirty="0" smtClean="0">
                <a:solidFill>
                  <a:schemeClr val="tx1"/>
                </a:solidFill>
              </a:rPr>
              <a:t>»)</a:t>
            </a:r>
          </a:p>
          <a:p>
            <a:pPr algn="just"/>
            <a:r>
              <a:rPr lang="fr-FR" dirty="0" smtClean="0">
                <a:solidFill>
                  <a:schemeClr val="tx1"/>
                </a:solidFill>
              </a:rPr>
              <a:t>Pour </a:t>
            </a:r>
            <a:r>
              <a:rPr lang="fr-FR" dirty="0">
                <a:solidFill>
                  <a:schemeClr val="tx1"/>
                </a:solidFill>
              </a:rPr>
              <a:t>ajouter un élément sur la pile, utilisez la méthode append</a:t>
            </a:r>
            <a:r>
              <a:rPr lang="fr-FR" dirty="0" smtClean="0">
                <a:solidFill>
                  <a:schemeClr val="tx1"/>
                </a:solidFill>
              </a:rPr>
              <a:t>()</a:t>
            </a:r>
          </a:p>
          <a:p>
            <a:pPr algn="just"/>
            <a:r>
              <a:rPr lang="fr-FR" dirty="0" smtClean="0">
                <a:solidFill>
                  <a:schemeClr val="tx1"/>
                </a:solidFill>
              </a:rPr>
              <a:t>Pour </a:t>
            </a:r>
            <a:r>
              <a:rPr lang="fr-FR" dirty="0">
                <a:solidFill>
                  <a:schemeClr val="tx1"/>
                </a:solidFill>
              </a:rPr>
              <a:t>récupérer l’objet au sommet de la pile, utilisez la méthode pop(), sans indicateur de position</a:t>
            </a:r>
          </a:p>
        </p:txBody>
      </p:sp>
      <p:pic>
        <p:nvPicPr>
          <p:cNvPr id="4" name="Image 3"/>
          <p:cNvPicPr>
            <a:picLocks noChangeAspect="1"/>
          </p:cNvPicPr>
          <p:nvPr/>
        </p:nvPicPr>
        <p:blipFill>
          <a:blip r:embed="rId3"/>
          <a:stretch>
            <a:fillRect/>
          </a:stretch>
        </p:blipFill>
        <p:spPr>
          <a:xfrm>
            <a:off x="8050949" y="1654389"/>
            <a:ext cx="3541762" cy="4671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0613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files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lnSpcReduction="10000"/>
          </a:bodyPr>
          <a:lstStyle/>
          <a:p>
            <a:pPr algn="just"/>
            <a:r>
              <a:rPr lang="fr-FR" dirty="0">
                <a:solidFill>
                  <a:schemeClr val="tx1"/>
                </a:solidFill>
              </a:rPr>
              <a:t>Il est également possible d’utiliser une liste comme une file, où le premier élément ajouté est le premier récupéré (« premier entré, premier sorti », ou FIFO pour « first-in, first-out </a:t>
            </a:r>
            <a:r>
              <a:rPr lang="fr-FR" dirty="0" smtClean="0">
                <a:solidFill>
                  <a:schemeClr val="tx1"/>
                </a:solidFill>
              </a:rPr>
              <a:t>»)</a:t>
            </a:r>
          </a:p>
          <a:p>
            <a:pPr algn="just"/>
            <a:r>
              <a:rPr lang="fr-FR" dirty="0" smtClean="0">
                <a:solidFill>
                  <a:schemeClr val="tx1"/>
                </a:solidFill>
              </a:rPr>
              <a:t>Toutefois, </a:t>
            </a:r>
            <a:r>
              <a:rPr lang="fr-FR" dirty="0">
                <a:solidFill>
                  <a:schemeClr val="tx1"/>
                </a:solidFill>
              </a:rPr>
              <a:t>les listes ne sont pas très efficaces pour ce type de </a:t>
            </a:r>
            <a:r>
              <a:rPr lang="fr-FR" dirty="0" smtClean="0">
                <a:solidFill>
                  <a:schemeClr val="tx1"/>
                </a:solidFill>
              </a:rPr>
              <a:t>traitement</a:t>
            </a:r>
          </a:p>
          <a:p>
            <a:pPr algn="just"/>
            <a:r>
              <a:rPr lang="fr-FR" dirty="0" smtClean="0">
                <a:solidFill>
                  <a:schemeClr val="tx1"/>
                </a:solidFill>
              </a:rPr>
              <a:t>Alors </a:t>
            </a:r>
            <a:r>
              <a:rPr lang="fr-FR" dirty="0">
                <a:solidFill>
                  <a:schemeClr val="tx1"/>
                </a:solidFill>
              </a:rPr>
              <a:t>que les ajouts et suppressions en fin de liste sont rapides, les opérations d’insertions ou de retraits en début de liste sont lentes (car tous les autres éléments doivent être décalés d’une position</a:t>
            </a:r>
            <a:r>
              <a:rPr lang="fr-FR" dirty="0" smtClean="0">
                <a:solidFill>
                  <a:schemeClr val="tx1"/>
                </a:solidFill>
              </a:rPr>
              <a:t>).</a:t>
            </a:r>
            <a:endParaRPr lang="fr-FR" dirty="0">
              <a:solidFill>
                <a:schemeClr val="tx1"/>
              </a:solidFill>
            </a:endParaRPr>
          </a:p>
          <a:p>
            <a:pPr algn="just"/>
            <a:r>
              <a:rPr lang="fr-FR" dirty="0">
                <a:solidFill>
                  <a:schemeClr val="tx1"/>
                </a:solidFill>
              </a:rPr>
              <a:t>Pour implémenter une file, utilisez donc la classe </a:t>
            </a:r>
            <a:r>
              <a:rPr lang="fr-FR" b="1" i="1" dirty="0">
                <a:solidFill>
                  <a:schemeClr val="accent1"/>
                </a:solidFill>
              </a:rPr>
              <a:t>collections.deque</a:t>
            </a:r>
            <a:r>
              <a:rPr lang="fr-FR" dirty="0">
                <a:solidFill>
                  <a:schemeClr val="tx1"/>
                </a:solidFill>
              </a:rPr>
              <a:t> qui a été conçue pour fournir des opérations d’ajouts et de retraits rapides aux deux extrémité</a:t>
            </a:r>
          </a:p>
        </p:txBody>
      </p:sp>
      <p:pic>
        <p:nvPicPr>
          <p:cNvPr id="5" name="Image 4"/>
          <p:cNvPicPr>
            <a:picLocks noChangeAspect="1"/>
          </p:cNvPicPr>
          <p:nvPr/>
        </p:nvPicPr>
        <p:blipFill>
          <a:blip r:embed="rId3"/>
          <a:stretch>
            <a:fillRect/>
          </a:stretch>
        </p:blipFill>
        <p:spPr>
          <a:xfrm>
            <a:off x="8526489" y="1791693"/>
            <a:ext cx="2905060" cy="4605429"/>
          </a:xfrm>
          <a:prstGeom prst="rect">
            <a:avLst/>
          </a:prstGeom>
        </p:spPr>
      </p:pic>
    </p:spTree>
    <p:extLst>
      <p:ext uri="{BB962C8B-B14F-4D97-AF65-F5344CB8AC3E}">
        <p14:creationId xmlns:p14="http://schemas.microsoft.com/office/powerpoint/2010/main" val="381486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compréhensions de listes fournissent un moyen de construire des listes de manière très </a:t>
            </a:r>
            <a:r>
              <a:rPr lang="fr-FR" dirty="0" smtClean="0">
                <a:solidFill>
                  <a:schemeClr val="tx1"/>
                </a:solidFill>
              </a:rPr>
              <a:t>concise</a:t>
            </a:r>
          </a:p>
          <a:p>
            <a:pPr algn="just"/>
            <a:r>
              <a:rPr lang="fr-FR" dirty="0" smtClean="0">
                <a:solidFill>
                  <a:schemeClr val="tx1"/>
                </a:solidFill>
              </a:rPr>
              <a:t>Une </a:t>
            </a:r>
            <a:r>
              <a:rPr lang="fr-FR" dirty="0">
                <a:solidFill>
                  <a:schemeClr val="tx1"/>
                </a:solidFill>
              </a:rPr>
              <a:t>application classique est la construction de nouvelles listes où chaque élément est le résultat d’une opération appliquée à chaque élément d’une autre séquence, ou de créer une sous-séquence des éléments satisfaisant une condition </a:t>
            </a:r>
            <a:r>
              <a:rPr lang="fr-FR" dirty="0" smtClean="0">
                <a:solidFill>
                  <a:schemeClr val="tx1"/>
                </a:solidFill>
              </a:rPr>
              <a:t>spécifique</a:t>
            </a:r>
          </a:p>
          <a:p>
            <a:pPr algn="just"/>
            <a:r>
              <a:rPr lang="fr-FR" dirty="0">
                <a:solidFill>
                  <a:schemeClr val="tx1"/>
                </a:solidFill>
              </a:rPr>
              <a:t>Par exemple, supposons que l’on veuille créer une liste de </a:t>
            </a:r>
            <a:r>
              <a:rPr lang="fr-FR" dirty="0" smtClean="0">
                <a:solidFill>
                  <a:schemeClr val="tx1"/>
                </a:solidFill>
              </a:rPr>
              <a:t>carrés</a:t>
            </a:r>
          </a:p>
          <a:p>
            <a:pPr algn="just"/>
            <a:r>
              <a:rPr lang="fr-FR" dirty="0">
                <a:solidFill>
                  <a:schemeClr val="tx1"/>
                </a:solidFill>
              </a:rPr>
              <a:t>Notez que cela créé (ou écrase) une variable nommée x qui existe toujours après l’exécution de la </a:t>
            </a:r>
            <a:r>
              <a:rPr lang="fr-FR" dirty="0" smtClean="0">
                <a:solidFill>
                  <a:schemeClr val="tx1"/>
                </a:solidFill>
              </a:rPr>
              <a:t>boucle</a:t>
            </a:r>
          </a:p>
          <a:p>
            <a:pPr algn="just"/>
            <a:r>
              <a:rPr lang="fr-FR" dirty="0" smtClean="0">
                <a:solidFill>
                  <a:schemeClr val="tx1"/>
                </a:solidFill>
              </a:rPr>
              <a:t>On </a:t>
            </a:r>
            <a:r>
              <a:rPr lang="fr-FR" dirty="0">
                <a:solidFill>
                  <a:schemeClr val="tx1"/>
                </a:solidFill>
              </a:rPr>
              <a:t>peut calculer une liste de carrés sans effet de bord, </a:t>
            </a:r>
            <a:r>
              <a:rPr lang="fr-FR" dirty="0" smtClean="0">
                <a:solidFill>
                  <a:schemeClr val="tx1"/>
                </a:solidFill>
              </a:rPr>
              <a:t>avec :</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7934532" y="2003894"/>
            <a:ext cx="3876675" cy="156210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34532" y="5291991"/>
            <a:ext cx="4067175"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3252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3"/>
            <a:ext cx="5109690" cy="4283103"/>
          </a:xfrm>
        </p:spPr>
        <p:txBody>
          <a:bodyPr anchor="ctr">
            <a:normAutofit/>
          </a:bodyPr>
          <a:lstStyle/>
          <a:p>
            <a:pPr algn="just"/>
            <a:r>
              <a:rPr lang="fr-FR" dirty="0">
                <a:solidFill>
                  <a:schemeClr val="tx1"/>
                </a:solidFill>
              </a:rPr>
              <a:t>Une compréhension de liste consiste en crochets contenant une expression suivie par une clause for, puis par zéro ou plus clauses </a:t>
            </a:r>
            <a:r>
              <a:rPr lang="fr-FR" b="1" i="1" dirty="0">
                <a:solidFill>
                  <a:schemeClr val="accent6"/>
                </a:solidFill>
              </a:rPr>
              <a:t>for</a:t>
            </a:r>
            <a:r>
              <a:rPr lang="fr-FR" dirty="0">
                <a:solidFill>
                  <a:schemeClr val="tx1"/>
                </a:solidFill>
              </a:rPr>
              <a:t> ou </a:t>
            </a:r>
            <a:r>
              <a:rPr lang="fr-FR" b="1" i="1" dirty="0" smtClean="0">
                <a:solidFill>
                  <a:schemeClr val="accent6"/>
                </a:solidFill>
              </a:rPr>
              <a:t>if</a:t>
            </a:r>
          </a:p>
          <a:p>
            <a:pPr algn="just"/>
            <a:r>
              <a:rPr lang="fr-FR" dirty="0" smtClean="0">
                <a:solidFill>
                  <a:schemeClr val="tx1"/>
                </a:solidFill>
              </a:rPr>
              <a:t>Le </a:t>
            </a:r>
            <a:r>
              <a:rPr lang="fr-FR" dirty="0">
                <a:solidFill>
                  <a:schemeClr val="tx1"/>
                </a:solidFill>
              </a:rPr>
              <a:t>résultat sera une nouvelle liste résultat de l’évaluation de l’expression dans le contexte des clauses </a:t>
            </a:r>
            <a:r>
              <a:rPr lang="fr-FR" b="1" i="1" dirty="0">
                <a:solidFill>
                  <a:schemeClr val="accent6"/>
                </a:solidFill>
              </a:rPr>
              <a:t>for</a:t>
            </a:r>
            <a:r>
              <a:rPr lang="fr-FR" dirty="0">
                <a:solidFill>
                  <a:schemeClr val="tx1"/>
                </a:solidFill>
              </a:rPr>
              <a:t> et </a:t>
            </a:r>
            <a:r>
              <a:rPr lang="fr-FR" b="1" i="1" dirty="0">
                <a:solidFill>
                  <a:schemeClr val="accent6"/>
                </a:solidFill>
              </a:rPr>
              <a:t>if</a:t>
            </a:r>
            <a:r>
              <a:rPr lang="fr-FR" dirty="0">
                <a:solidFill>
                  <a:schemeClr val="tx1"/>
                </a:solidFill>
              </a:rPr>
              <a:t> qui la </a:t>
            </a:r>
            <a:r>
              <a:rPr lang="fr-FR" dirty="0" smtClean="0">
                <a:solidFill>
                  <a:schemeClr val="tx1"/>
                </a:solidFill>
              </a:rPr>
              <a:t>suivent</a:t>
            </a:r>
          </a:p>
          <a:p>
            <a:pPr algn="just"/>
            <a:r>
              <a:rPr lang="fr-FR" dirty="0" smtClean="0">
                <a:solidFill>
                  <a:schemeClr val="tx1"/>
                </a:solidFill>
              </a:rPr>
              <a:t>Par </a:t>
            </a:r>
            <a:r>
              <a:rPr lang="fr-FR" dirty="0">
                <a:solidFill>
                  <a:schemeClr val="tx1"/>
                </a:solidFill>
              </a:rPr>
              <a:t>exemple, cette compréhension de liste combine les éléments de deux listes s’ils ne sont pas </a:t>
            </a:r>
            <a:r>
              <a:rPr lang="fr-FR" dirty="0" smtClean="0">
                <a:solidFill>
                  <a:schemeClr val="tx1"/>
                </a:solidFill>
              </a:rPr>
              <a:t>égaux (Equivalent, en plus concis que la première solution)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6120064" y="5209174"/>
            <a:ext cx="5781675" cy="514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120064" y="2217822"/>
            <a:ext cx="5819775"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6838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4026</TotalTime>
  <Words>4028</Words>
  <Application>Microsoft Office PowerPoint</Application>
  <PresentationFormat>Grand écran</PresentationFormat>
  <Paragraphs>322</Paragraphs>
  <Slides>48</Slides>
  <Notes>47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48</vt:i4>
      </vt:variant>
    </vt:vector>
  </HeadingPairs>
  <TitlesOfParts>
    <vt:vector size="53" baseType="lpstr">
      <vt:lpstr>Arial</vt:lpstr>
      <vt:lpstr>Calibri</vt:lpstr>
      <vt:lpstr>Century Gothic</vt:lpstr>
      <vt:lpstr>Wingdings 3</vt:lpstr>
      <vt:lpstr>Brin</vt:lpstr>
      <vt:lpstr>Python 102</vt:lpstr>
      <vt:lpstr>Squelette d'un module</vt:lpstr>
      <vt:lpstr>Complément sur les listes</vt:lpstr>
      <vt:lpstr>Complément sur les listes</vt:lpstr>
      <vt:lpstr>Complément sur les listes</vt:lpstr>
      <vt:lpstr>Utiliser les listes comme des piles</vt:lpstr>
      <vt:lpstr>Utiliser les listes comme des files</vt:lpstr>
      <vt:lpstr>Compréhensions de listes</vt:lpstr>
      <vt:lpstr>Compréhensions de listes</vt:lpstr>
      <vt:lpstr>Compréhensions de listes</vt:lpstr>
      <vt:lpstr>Compréhensions de listes imbriquées</vt:lpstr>
      <vt:lpstr>Compréhensions de listes imbriquées</vt:lpstr>
      <vt:lpstr>Compréhensions de listes imbriquées</vt:lpstr>
      <vt:lpstr>L'instruction del</vt:lpstr>
      <vt:lpstr>Tuples &amp; séquences</vt:lpstr>
      <vt:lpstr>Tuples &amp; séquences</vt:lpstr>
      <vt:lpstr>Tuples &amp; séquences</vt:lpstr>
      <vt:lpstr>Tuples &amp; séquences</vt:lpstr>
      <vt:lpstr>Les ensembles</vt:lpstr>
      <vt:lpstr>Les ensembles</vt:lpstr>
      <vt:lpstr>Les ensembles</vt:lpstr>
      <vt:lpstr>Les dictionnaires</vt:lpstr>
      <vt:lpstr>Les dictionnaires</vt:lpstr>
      <vt:lpstr>Les dictionnaires</vt:lpstr>
      <vt:lpstr>Les dictionnaires</vt:lpstr>
      <vt:lpstr>Techniques de boucles</vt:lpstr>
      <vt:lpstr>Techniques de boucles</vt:lpstr>
      <vt:lpstr>Techniques de boucles</vt:lpstr>
      <vt:lpstr>Techniques de boucles</vt:lpstr>
      <vt:lpstr>Plus d'informations sur les conditions</vt:lpstr>
      <vt:lpstr>Plus d'informations sur les conditions</vt:lpstr>
      <vt:lpstr>Plus d'informations sur les conditions</vt:lpstr>
      <vt:lpstr>Comparer des séquences avec d’autres types</vt:lpstr>
      <vt:lpstr>Comparer des séquences avec d’autres types</vt:lpstr>
      <vt:lpstr>Modules</vt:lpstr>
      <vt:lpstr>Modules</vt:lpstr>
      <vt:lpstr>Modules</vt:lpstr>
      <vt:lpstr>Les modules en détail</vt:lpstr>
      <vt:lpstr>Les modules en détail</vt:lpstr>
      <vt:lpstr>Les modules en détail</vt:lpstr>
      <vt:lpstr>Les modules en détail</vt:lpstr>
      <vt:lpstr>Exécuter les modules comme des scripts</vt:lpstr>
      <vt:lpstr>Dossiers de recherche des modules</vt:lpstr>
      <vt:lpstr>Modules standards</vt:lpstr>
      <vt:lpstr>Modules standards</vt:lpstr>
      <vt:lpstr>La fonction dir()</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465</cp:revision>
  <dcterms:created xsi:type="dcterms:W3CDTF">2017-12-30T07:04:36Z</dcterms:created>
  <dcterms:modified xsi:type="dcterms:W3CDTF">2018-01-23T18:24:35Z</dcterms:modified>
</cp:coreProperties>
</file>