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51"/>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414" r:id="rId108"/>
    <p:sldId id="415" r:id="rId109"/>
    <p:sldId id="416" r:id="rId110"/>
    <p:sldId id="417" r:id="rId111"/>
    <p:sldId id="418" r:id="rId112"/>
    <p:sldId id="419" r:id="rId113"/>
    <p:sldId id="420" r:id="rId114"/>
    <p:sldId id="421" r:id="rId115"/>
    <p:sldId id="422" r:id="rId116"/>
    <p:sldId id="423" r:id="rId117"/>
    <p:sldId id="424" r:id="rId118"/>
    <p:sldId id="425" r:id="rId119"/>
    <p:sldId id="426" r:id="rId120"/>
    <p:sldId id="427" r:id="rId121"/>
    <p:sldId id="428" r:id="rId122"/>
    <p:sldId id="429" r:id="rId123"/>
    <p:sldId id="430" r:id="rId124"/>
    <p:sldId id="431" r:id="rId125"/>
    <p:sldId id="432" r:id="rId126"/>
    <p:sldId id="433" r:id="rId127"/>
    <p:sldId id="434" r:id="rId128"/>
    <p:sldId id="435" r:id="rId129"/>
    <p:sldId id="436" r:id="rId130"/>
    <p:sldId id="437" r:id="rId131"/>
    <p:sldId id="438" r:id="rId132"/>
    <p:sldId id="439" r:id="rId133"/>
    <p:sldId id="440" r:id="rId134"/>
    <p:sldId id="441" r:id="rId135"/>
    <p:sldId id="443" r:id="rId136"/>
    <p:sldId id="442" r:id="rId137"/>
    <p:sldId id="444" r:id="rId138"/>
    <p:sldId id="445" r:id="rId139"/>
    <p:sldId id="446" r:id="rId140"/>
    <p:sldId id="447" r:id="rId141"/>
    <p:sldId id="448" r:id="rId142"/>
    <p:sldId id="449" r:id="rId143"/>
    <p:sldId id="450" r:id="rId144"/>
    <p:sldId id="451" r:id="rId145"/>
    <p:sldId id="452" r:id="rId146"/>
    <p:sldId id="453" r:id="rId147"/>
    <p:sldId id="454" r:id="rId148"/>
    <p:sldId id="285" r:id="rId149"/>
    <p:sldId id="309" r:id="rId1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131</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34462373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8638947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139</a:t>
            </a:fld>
            <a:endParaRPr lang="fr-FR" dirty="0"/>
          </a:p>
        </p:txBody>
      </p:sp>
    </p:spTree>
    <p:extLst>
      <p:ext uri="{BB962C8B-B14F-4D97-AF65-F5344CB8AC3E}">
        <p14:creationId xmlns:p14="http://schemas.microsoft.com/office/powerpoint/2010/main" val="176139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140</a:t>
            </a:fld>
            <a:endParaRPr lang="fr-FR" dirty="0"/>
          </a:p>
        </p:txBody>
      </p:sp>
    </p:spTree>
    <p:extLst>
      <p:ext uri="{BB962C8B-B14F-4D97-AF65-F5344CB8AC3E}">
        <p14:creationId xmlns:p14="http://schemas.microsoft.com/office/powerpoint/2010/main" val="39401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141</a:t>
            </a:fld>
            <a:endParaRPr lang="fr-FR" dirty="0"/>
          </a:p>
        </p:txBody>
      </p:sp>
    </p:spTree>
    <p:extLst>
      <p:ext uri="{BB962C8B-B14F-4D97-AF65-F5344CB8AC3E}">
        <p14:creationId xmlns:p14="http://schemas.microsoft.com/office/powerpoint/2010/main" val="2039434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142</a:t>
            </a:fld>
            <a:endParaRPr lang="fr-FR" dirty="0"/>
          </a:p>
        </p:txBody>
      </p:sp>
    </p:spTree>
    <p:extLst>
      <p:ext uri="{BB962C8B-B14F-4D97-AF65-F5344CB8AC3E}">
        <p14:creationId xmlns:p14="http://schemas.microsoft.com/office/powerpoint/2010/main" val="21554702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143</a:t>
            </a:fld>
            <a:endParaRPr lang="fr-FR" dirty="0"/>
          </a:p>
        </p:txBody>
      </p:sp>
    </p:spTree>
    <p:extLst>
      <p:ext uri="{BB962C8B-B14F-4D97-AF65-F5344CB8AC3E}">
        <p14:creationId xmlns:p14="http://schemas.microsoft.com/office/powerpoint/2010/main" val="13337276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144</a:t>
            </a:fld>
            <a:endParaRPr lang="fr-FR" dirty="0"/>
          </a:p>
        </p:txBody>
      </p:sp>
    </p:spTree>
    <p:extLst>
      <p:ext uri="{BB962C8B-B14F-4D97-AF65-F5344CB8AC3E}">
        <p14:creationId xmlns:p14="http://schemas.microsoft.com/office/powerpoint/2010/main" val="2673762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145</a:t>
            </a:fld>
            <a:endParaRPr lang="fr-FR" dirty="0"/>
          </a:p>
        </p:txBody>
      </p:sp>
    </p:spTree>
    <p:extLst>
      <p:ext uri="{BB962C8B-B14F-4D97-AF65-F5344CB8AC3E}">
        <p14:creationId xmlns:p14="http://schemas.microsoft.com/office/powerpoint/2010/main" val="43617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146</a:t>
            </a:fld>
            <a:endParaRPr lang="fr-FR" dirty="0"/>
          </a:p>
        </p:txBody>
      </p:sp>
    </p:spTree>
    <p:extLst>
      <p:ext uri="{BB962C8B-B14F-4D97-AF65-F5344CB8AC3E}">
        <p14:creationId xmlns:p14="http://schemas.microsoft.com/office/powerpoint/2010/main" val="4231300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147</a:t>
            </a:fld>
            <a:endParaRPr lang="fr-FR" dirty="0"/>
          </a:p>
        </p:txBody>
      </p:sp>
    </p:spTree>
    <p:extLst>
      <p:ext uri="{BB962C8B-B14F-4D97-AF65-F5344CB8AC3E}">
        <p14:creationId xmlns:p14="http://schemas.microsoft.com/office/powerpoint/2010/main" val="359880417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148</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149</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1/31/2018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48.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regardé </a:t>
            </a:r>
            <a:r>
              <a:rPr lang="fr-FR" dirty="0" smtClean="0">
                <a:solidFill>
                  <a:schemeClr val="tx1"/>
                </a:solidFill>
              </a:rPr>
              <a:t>les </a:t>
            </a:r>
            <a:r>
              <a:rPr lang="fr-FR" dirty="0" err="1" smtClean="0">
                <a:solidFill>
                  <a:schemeClr val="tx1"/>
                </a:solidFill>
              </a:rPr>
              <a:t>deadlocks</a:t>
            </a:r>
            <a:r>
              <a:rPr lang="fr-FR" dirty="0" smtClean="0">
                <a:solidFill>
                  <a:schemeClr val="tx1"/>
                </a:solidFill>
              </a:rPr>
              <a:t>, </a:t>
            </a:r>
            <a:r>
              <a:rPr lang="fr-FR" dirty="0">
                <a:solidFill>
                  <a:schemeClr val="tx1"/>
                </a:solidFill>
              </a:rPr>
              <a:t>il est temps de parler des conditions de </a:t>
            </a:r>
            <a:r>
              <a:rPr lang="fr-FR" dirty="0" smtClean="0">
                <a:solidFill>
                  <a:schemeClr val="tx1"/>
                </a:solidFill>
              </a:rPr>
              <a:t>compétition</a:t>
            </a:r>
          </a:p>
          <a:p>
            <a:r>
              <a:rPr lang="fr-FR" dirty="0" smtClean="0">
                <a:solidFill>
                  <a:schemeClr val="tx1"/>
                </a:solidFill>
              </a:rPr>
              <a:t>Les </a:t>
            </a:r>
            <a:r>
              <a:rPr lang="fr-FR" dirty="0">
                <a:solidFill>
                  <a:schemeClr val="tx1"/>
                </a:solidFill>
              </a:rPr>
              <a:t>conditions de </a:t>
            </a:r>
            <a:r>
              <a:rPr lang="fr-FR" dirty="0" smtClean="0">
                <a:solidFill>
                  <a:schemeClr val="tx1"/>
                </a:solidFill>
              </a:rPr>
              <a:t>compétition </a:t>
            </a:r>
            <a:r>
              <a:rPr lang="fr-FR" dirty="0">
                <a:solidFill>
                  <a:schemeClr val="tx1"/>
                </a:solidFill>
              </a:rPr>
              <a:t>sont un aspect tout aussi gênant et souvent maudit de la programmation </a:t>
            </a:r>
            <a:r>
              <a:rPr lang="fr-FR" dirty="0" smtClean="0">
                <a:solidFill>
                  <a:schemeClr val="tx1"/>
                </a:solidFill>
              </a:rPr>
              <a:t>concurrente et </a:t>
            </a:r>
            <a:r>
              <a:rPr lang="fr-FR" dirty="0">
                <a:solidFill>
                  <a:schemeClr val="tx1"/>
                </a:solidFill>
              </a:rPr>
              <a:t>qui affecte des centaines, voire des milliers de programmes à travers le </a:t>
            </a:r>
            <a:r>
              <a:rPr lang="fr-FR" dirty="0" smtClean="0">
                <a:solidFill>
                  <a:schemeClr val="tx1"/>
                </a:solidFill>
              </a:rPr>
              <a:t>monde</a:t>
            </a:r>
          </a:p>
          <a:p>
            <a:r>
              <a:rPr lang="fr-FR" dirty="0" smtClean="0">
                <a:solidFill>
                  <a:schemeClr val="tx1"/>
                </a:solidFill>
              </a:rPr>
              <a:t>La </a:t>
            </a:r>
            <a:r>
              <a:rPr lang="fr-FR" dirty="0">
                <a:solidFill>
                  <a:schemeClr val="tx1"/>
                </a:solidFill>
              </a:rPr>
              <a:t>définition standard d'une condition de concurrence est la </a:t>
            </a:r>
            <a:r>
              <a:rPr lang="fr-FR" dirty="0" smtClean="0">
                <a:solidFill>
                  <a:schemeClr val="tx1"/>
                </a:solidFill>
              </a:rPr>
              <a:t>suivante :</a:t>
            </a:r>
          </a:p>
          <a:p>
            <a:r>
              <a:rPr lang="fr-FR" dirty="0" smtClean="0">
                <a:solidFill>
                  <a:schemeClr val="tx1"/>
                </a:solidFill>
              </a:rPr>
              <a:t>"Une </a:t>
            </a:r>
            <a:r>
              <a:rPr lang="fr-FR" dirty="0">
                <a:solidFill>
                  <a:schemeClr val="tx1"/>
                </a:solidFill>
              </a:rPr>
              <a:t>condition de </a:t>
            </a:r>
            <a:r>
              <a:rPr lang="fr-FR" dirty="0" smtClean="0">
                <a:solidFill>
                  <a:schemeClr val="tx1"/>
                </a:solidFill>
              </a:rPr>
              <a:t>compétition </a:t>
            </a:r>
            <a:r>
              <a:rPr lang="fr-FR" dirty="0">
                <a:solidFill>
                  <a:schemeClr val="tx1"/>
                </a:solidFill>
              </a:rPr>
              <a:t>est le comportement d'un système électronique, logiciel ou autre dont la sortie dépend de la séquence ou du calendrier d'autres événements </a:t>
            </a:r>
            <a:r>
              <a:rPr lang="fr-FR" dirty="0" smtClean="0">
                <a:solidFill>
                  <a:schemeClr val="tx1"/>
                </a:solidFill>
              </a:rPr>
              <a:t>incontrôlables"</a:t>
            </a:r>
            <a:endParaRPr lang="en-US" dirty="0">
              <a:solidFill>
                <a:schemeClr val="tx1"/>
              </a:solidFill>
            </a:endParaRPr>
          </a:p>
        </p:txBody>
      </p:sp>
    </p:spTree>
    <p:extLst>
      <p:ext uri="{BB962C8B-B14F-4D97-AF65-F5344CB8AC3E}">
        <p14:creationId xmlns:p14="http://schemas.microsoft.com/office/powerpoint/2010/main" val="219845336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Séparons cette </a:t>
            </a:r>
            <a:r>
              <a:rPr lang="fr-FR" dirty="0">
                <a:solidFill>
                  <a:schemeClr val="tx1"/>
                </a:solidFill>
              </a:rPr>
              <a:t>définition en termes plus </a:t>
            </a:r>
            <a:r>
              <a:rPr lang="fr-FR" dirty="0" smtClean="0">
                <a:solidFill>
                  <a:schemeClr val="tx1"/>
                </a:solidFill>
              </a:rPr>
              <a:t>simples</a:t>
            </a:r>
          </a:p>
          <a:p>
            <a:r>
              <a:rPr lang="fr-FR" dirty="0" smtClean="0">
                <a:solidFill>
                  <a:schemeClr val="tx1"/>
                </a:solidFill>
              </a:rPr>
              <a:t>L'une </a:t>
            </a:r>
            <a:r>
              <a:rPr lang="fr-FR" dirty="0">
                <a:solidFill>
                  <a:schemeClr val="tx1"/>
                </a:solidFill>
              </a:rPr>
              <a:t>des meilleures métaphores pour décrire une condition de concurrence est si nous imaginons l'écriture d'une application bancaire qui met à jour le solde de votre compte chaque fois que vous déposez ou retirez de l'argent de ce </a:t>
            </a:r>
            <a:r>
              <a:rPr lang="fr-FR" dirty="0" smtClean="0">
                <a:solidFill>
                  <a:schemeClr val="tx1"/>
                </a:solidFill>
              </a:rPr>
              <a:t>compte</a:t>
            </a:r>
          </a:p>
          <a:p>
            <a:r>
              <a:rPr lang="fr-FR" dirty="0" smtClean="0">
                <a:solidFill>
                  <a:schemeClr val="tx1"/>
                </a:solidFill>
              </a:rPr>
              <a:t>Imaginez</a:t>
            </a:r>
            <a:r>
              <a:rPr lang="fr-FR" dirty="0">
                <a:solidFill>
                  <a:schemeClr val="tx1"/>
                </a:solidFill>
              </a:rPr>
              <a:t>, nous avons commencé </a:t>
            </a:r>
            <a:r>
              <a:rPr lang="fr-FR" dirty="0" smtClean="0">
                <a:solidFill>
                  <a:schemeClr val="tx1"/>
                </a:solidFill>
              </a:rPr>
              <a:t>avec 2.000€ sur </a:t>
            </a:r>
            <a:r>
              <a:rPr lang="fr-FR" dirty="0">
                <a:solidFill>
                  <a:schemeClr val="tx1"/>
                </a:solidFill>
              </a:rPr>
              <a:t>notre compte bancaire, et disons que nous sommes sur le point de recevoir un bonus de </a:t>
            </a:r>
            <a:r>
              <a:rPr lang="fr-FR" dirty="0" smtClean="0">
                <a:solidFill>
                  <a:schemeClr val="tx1"/>
                </a:solidFill>
              </a:rPr>
              <a:t>5.000€, </a:t>
            </a:r>
            <a:r>
              <a:rPr lang="fr-FR" dirty="0">
                <a:solidFill>
                  <a:schemeClr val="tx1"/>
                </a:solidFill>
              </a:rPr>
              <a:t>parce que nous avons réussi à corriger un problème de simultanéité dans un travail qui coûtait des </a:t>
            </a:r>
            <a:r>
              <a:rPr lang="fr-FR" dirty="0" smtClean="0">
                <a:solidFill>
                  <a:schemeClr val="tx1"/>
                </a:solidFill>
              </a:rPr>
              <a:t>millions</a:t>
            </a:r>
          </a:p>
          <a:p>
            <a:r>
              <a:rPr lang="fr-FR" dirty="0" smtClean="0">
                <a:solidFill>
                  <a:schemeClr val="tx1"/>
                </a:solidFill>
              </a:rPr>
              <a:t>Maintenant</a:t>
            </a:r>
            <a:r>
              <a:rPr lang="fr-FR" dirty="0">
                <a:solidFill>
                  <a:schemeClr val="tx1"/>
                </a:solidFill>
              </a:rPr>
              <a:t>, imaginez aussi que vous devez également payer un loyer de </a:t>
            </a:r>
            <a:r>
              <a:rPr lang="fr-FR" dirty="0" smtClean="0">
                <a:solidFill>
                  <a:schemeClr val="tx1"/>
                </a:solidFill>
              </a:rPr>
              <a:t>1.000€ </a:t>
            </a:r>
            <a:r>
              <a:rPr lang="fr-FR" dirty="0">
                <a:solidFill>
                  <a:schemeClr val="tx1"/>
                </a:solidFill>
              </a:rPr>
              <a:t>le même </a:t>
            </a:r>
            <a:r>
              <a:rPr lang="fr-FR" dirty="0" smtClean="0">
                <a:solidFill>
                  <a:schemeClr val="tx1"/>
                </a:solidFill>
              </a:rPr>
              <a:t>jour</a:t>
            </a:r>
          </a:p>
          <a:p>
            <a:r>
              <a:rPr lang="fr-FR" dirty="0" smtClean="0">
                <a:solidFill>
                  <a:schemeClr val="tx1"/>
                </a:solidFill>
              </a:rPr>
              <a:t>C'est </a:t>
            </a:r>
            <a:r>
              <a:rPr lang="fr-FR" dirty="0">
                <a:solidFill>
                  <a:schemeClr val="tx1"/>
                </a:solidFill>
              </a:rPr>
              <a:t>là qu'une condition de </a:t>
            </a:r>
            <a:r>
              <a:rPr lang="fr-FR" dirty="0" smtClean="0">
                <a:solidFill>
                  <a:schemeClr val="tx1"/>
                </a:solidFill>
              </a:rPr>
              <a:t>compétition </a:t>
            </a:r>
            <a:r>
              <a:rPr lang="fr-FR" dirty="0">
                <a:solidFill>
                  <a:schemeClr val="tx1"/>
                </a:solidFill>
              </a:rPr>
              <a:t>potentielle pourrait vous laisser de votre </a:t>
            </a:r>
            <a:r>
              <a:rPr lang="fr-FR" dirty="0" smtClean="0">
                <a:solidFill>
                  <a:schemeClr val="tx1"/>
                </a:solidFill>
              </a:rPr>
              <a:t>poche</a:t>
            </a:r>
            <a:endParaRPr lang="en-US" dirty="0">
              <a:solidFill>
                <a:schemeClr val="tx1"/>
              </a:solidFill>
            </a:endParaRPr>
          </a:p>
        </p:txBody>
      </p:sp>
    </p:spTree>
    <p:extLst>
      <p:ext uri="{BB962C8B-B14F-4D97-AF65-F5344CB8AC3E}">
        <p14:creationId xmlns:p14="http://schemas.microsoft.com/office/powerpoint/2010/main" val="9844041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notre application bancaire comportait deux processus, dont l'un </a:t>
            </a:r>
            <a:r>
              <a:rPr lang="fr-FR" dirty="0" smtClean="0">
                <a:solidFill>
                  <a:schemeClr val="tx1"/>
                </a:solidFill>
              </a:rPr>
              <a:t>concernerait </a:t>
            </a:r>
            <a:r>
              <a:rPr lang="fr-FR" dirty="0">
                <a:solidFill>
                  <a:schemeClr val="tx1"/>
                </a:solidFill>
              </a:rPr>
              <a:t>le retrait, le processus A, et l'autre le processus de dépôt, le processus </a:t>
            </a:r>
            <a:r>
              <a:rPr lang="fr-FR" dirty="0" smtClean="0">
                <a:solidFill>
                  <a:schemeClr val="tx1"/>
                </a:solidFill>
              </a:rPr>
              <a:t>B</a:t>
            </a:r>
          </a:p>
          <a:p>
            <a:r>
              <a:rPr lang="fr-FR" dirty="0" smtClean="0">
                <a:solidFill>
                  <a:schemeClr val="tx1"/>
                </a:solidFill>
              </a:rPr>
              <a:t>Imaginons que le </a:t>
            </a:r>
            <a:r>
              <a:rPr lang="fr-FR" dirty="0">
                <a:solidFill>
                  <a:schemeClr val="tx1"/>
                </a:solidFill>
              </a:rPr>
              <a:t>processus B, qui traite des dépôts sur votre compte, </a:t>
            </a:r>
            <a:r>
              <a:rPr lang="fr-FR" dirty="0" smtClean="0">
                <a:solidFill>
                  <a:schemeClr val="tx1"/>
                </a:solidFill>
              </a:rPr>
              <a:t>lise </a:t>
            </a:r>
            <a:r>
              <a:rPr lang="fr-FR" dirty="0">
                <a:solidFill>
                  <a:schemeClr val="tx1"/>
                </a:solidFill>
              </a:rPr>
              <a:t>votre solde bancaire à </a:t>
            </a:r>
            <a:r>
              <a:rPr lang="fr-FR" dirty="0" smtClean="0">
                <a:solidFill>
                  <a:schemeClr val="tx1"/>
                </a:solidFill>
              </a:rPr>
              <a:t>2.000€</a:t>
            </a:r>
          </a:p>
          <a:p>
            <a:r>
              <a:rPr lang="fr-FR" dirty="0" smtClean="0">
                <a:solidFill>
                  <a:schemeClr val="tx1"/>
                </a:solidFill>
              </a:rPr>
              <a:t>Si </a:t>
            </a:r>
            <a:r>
              <a:rPr lang="fr-FR" dirty="0">
                <a:solidFill>
                  <a:schemeClr val="tx1"/>
                </a:solidFill>
              </a:rPr>
              <a:t>le processus A devait commencer son retrait pour le loyer juste après le début du processus B, le solde de départ serait de </a:t>
            </a:r>
            <a:r>
              <a:rPr lang="fr-FR" dirty="0" smtClean="0">
                <a:solidFill>
                  <a:schemeClr val="tx1"/>
                </a:solidFill>
              </a:rPr>
              <a:t>2.000€</a:t>
            </a:r>
          </a:p>
          <a:p>
            <a:r>
              <a:rPr lang="fr-FR" dirty="0" smtClean="0">
                <a:solidFill>
                  <a:schemeClr val="tx1"/>
                </a:solidFill>
              </a:rPr>
              <a:t>Le </a:t>
            </a:r>
            <a:r>
              <a:rPr lang="fr-FR" dirty="0">
                <a:solidFill>
                  <a:schemeClr val="tx1"/>
                </a:solidFill>
              </a:rPr>
              <a:t>processus B achèverait alors sa transaction et ajouterait correctement </a:t>
            </a:r>
            <a:r>
              <a:rPr lang="fr-FR" dirty="0" smtClean="0">
                <a:solidFill>
                  <a:schemeClr val="tx1"/>
                </a:solidFill>
              </a:rPr>
              <a:t>5.000€ </a:t>
            </a:r>
            <a:r>
              <a:rPr lang="fr-FR" dirty="0">
                <a:solidFill>
                  <a:schemeClr val="tx1"/>
                </a:solidFill>
              </a:rPr>
              <a:t>à nos </a:t>
            </a:r>
            <a:r>
              <a:rPr lang="fr-FR" dirty="0" smtClean="0">
                <a:solidFill>
                  <a:schemeClr val="tx1"/>
                </a:solidFill>
              </a:rPr>
              <a:t>2.000€, </a:t>
            </a:r>
            <a:r>
              <a:rPr lang="fr-FR" dirty="0">
                <a:solidFill>
                  <a:schemeClr val="tx1"/>
                </a:solidFill>
              </a:rPr>
              <a:t>ce qui nous laisserait la </a:t>
            </a:r>
            <a:r>
              <a:rPr lang="fr-FR" dirty="0" smtClean="0">
                <a:solidFill>
                  <a:schemeClr val="tx1"/>
                </a:solidFill>
              </a:rPr>
              <a:t>somme totale </a:t>
            </a:r>
            <a:r>
              <a:rPr lang="fr-FR" dirty="0">
                <a:solidFill>
                  <a:schemeClr val="tx1"/>
                </a:solidFill>
              </a:rPr>
              <a:t>de </a:t>
            </a:r>
            <a:r>
              <a:rPr lang="fr-FR" dirty="0" smtClean="0">
                <a:solidFill>
                  <a:schemeClr val="tx1"/>
                </a:solidFill>
              </a:rPr>
              <a:t>7.000€</a:t>
            </a:r>
            <a:endParaRPr lang="en-US" dirty="0">
              <a:solidFill>
                <a:schemeClr val="tx1"/>
              </a:solidFill>
            </a:endParaRPr>
          </a:p>
        </p:txBody>
      </p:sp>
    </p:spTree>
    <p:extLst>
      <p:ext uri="{BB962C8B-B14F-4D97-AF65-F5344CB8AC3E}">
        <p14:creationId xmlns:p14="http://schemas.microsoft.com/office/powerpoint/2010/main" val="2946206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puisque le processus A </a:t>
            </a:r>
            <a:r>
              <a:rPr lang="fr-FR" dirty="0" err="1">
                <a:solidFill>
                  <a:schemeClr val="tx1"/>
                </a:solidFill>
              </a:rPr>
              <a:t>a</a:t>
            </a:r>
            <a:r>
              <a:rPr lang="fr-FR" dirty="0">
                <a:solidFill>
                  <a:schemeClr val="tx1"/>
                </a:solidFill>
              </a:rPr>
              <a:t> commencé sa transaction en pensant que le solde du compte de départ était de </a:t>
            </a:r>
            <a:r>
              <a:rPr lang="fr-FR" dirty="0" smtClean="0">
                <a:solidFill>
                  <a:schemeClr val="tx1"/>
                </a:solidFill>
              </a:rPr>
              <a:t>2.000€, </a:t>
            </a:r>
            <a:r>
              <a:rPr lang="fr-FR" dirty="0">
                <a:solidFill>
                  <a:schemeClr val="tx1"/>
                </a:solidFill>
              </a:rPr>
              <a:t>il nous laisserait involontairement moins de bonus lorsqu'il mettrait à jour notre solde bancaire final à </a:t>
            </a:r>
            <a:r>
              <a:rPr lang="fr-FR" dirty="0" smtClean="0">
                <a:solidFill>
                  <a:schemeClr val="tx1"/>
                </a:solidFill>
              </a:rPr>
              <a:t>1.000€</a:t>
            </a:r>
          </a:p>
          <a:p>
            <a:r>
              <a:rPr lang="fr-FR" dirty="0" smtClean="0">
                <a:solidFill>
                  <a:schemeClr val="tx1"/>
                </a:solidFill>
              </a:rPr>
              <a:t>C'est </a:t>
            </a:r>
            <a:r>
              <a:rPr lang="fr-FR" dirty="0">
                <a:solidFill>
                  <a:schemeClr val="tx1"/>
                </a:solidFill>
              </a:rPr>
              <a:t>un exemple typique d'une condition de concurrence dans notre logiciel, et c'est un danger très réel qui attend toujours de nous frapper de la manière la plus </a:t>
            </a:r>
            <a:r>
              <a:rPr lang="fr-FR" dirty="0" smtClean="0">
                <a:solidFill>
                  <a:schemeClr val="tx1"/>
                </a:solidFill>
              </a:rPr>
              <a:t>malheureuse</a:t>
            </a:r>
            <a:endParaRPr lang="en-US" dirty="0">
              <a:solidFill>
                <a:schemeClr val="tx1"/>
              </a:solidFill>
            </a:endParaRPr>
          </a:p>
        </p:txBody>
      </p:sp>
    </p:spTree>
    <p:extLst>
      <p:ext uri="{BB962C8B-B14F-4D97-AF65-F5344CB8AC3E}">
        <p14:creationId xmlns:p14="http://schemas.microsoft.com/office/powerpoint/2010/main" val="353967800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Séquence d'exécution du processus</a:t>
            </a:r>
            <a:endParaRPr lang="fr-FR" b="1" i="1" dirty="0">
              <a:solidFill>
                <a:schemeClr val="accent1"/>
              </a:solidFill>
            </a:endParaRPr>
          </a:p>
        </p:txBody>
      </p:sp>
      <p:sp>
        <p:nvSpPr>
          <p:cNvPr id="8" name="Espace réservé du contenu 2"/>
          <p:cNvSpPr txBox="1">
            <a:spLocks/>
          </p:cNvSpPr>
          <p:nvPr/>
        </p:nvSpPr>
        <p:spPr>
          <a:xfrm>
            <a:off x="1383527" y="1622066"/>
            <a:ext cx="6551875"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ce qui s'est passé de manière plus </a:t>
            </a:r>
            <a:r>
              <a:rPr lang="fr-FR" dirty="0" smtClean="0">
                <a:solidFill>
                  <a:schemeClr val="tx1"/>
                </a:solidFill>
              </a:rPr>
              <a:t>détaillée</a:t>
            </a:r>
          </a:p>
          <a:p>
            <a:r>
              <a:rPr lang="fr-FR" dirty="0" smtClean="0">
                <a:solidFill>
                  <a:schemeClr val="tx1"/>
                </a:solidFill>
              </a:rPr>
              <a:t>Si </a:t>
            </a:r>
            <a:r>
              <a:rPr lang="fr-FR" dirty="0">
                <a:solidFill>
                  <a:schemeClr val="tx1"/>
                </a:solidFill>
              </a:rPr>
              <a:t>nous regardons le tableau suivant, nous verrons le flux d'exécution idéal pour les processus A et </a:t>
            </a:r>
            <a:r>
              <a:rPr lang="fr-FR" dirty="0" smtClean="0">
                <a:solidFill>
                  <a:schemeClr val="tx1"/>
                </a:solidFill>
              </a:rPr>
              <a:t>B</a:t>
            </a:r>
          </a:p>
          <a:p>
            <a:r>
              <a:rPr lang="fr-FR" dirty="0">
                <a:solidFill>
                  <a:schemeClr val="tx1"/>
                </a:solidFill>
              </a:rPr>
              <a:t>Cependant, étant donné que nous n'avons pas mis en œuvre les mécanismes de synchronisation appropriés pour protéger le solde de notre compte, le processus A et le processus B ont suivi le chemin d'exécution suivant et nous ont donné un résultat erroné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536595" y="1622066"/>
            <a:ext cx="3133725" cy="199072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536595" y="4011432"/>
            <a:ext cx="31051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5444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solution</a:t>
            </a:r>
            <a:endParaRPr lang="fr-FR" b="1" i="1" dirty="0">
              <a:solidFill>
                <a:schemeClr val="accent1"/>
              </a:solidFill>
            </a:endParaRPr>
          </a:p>
        </p:txBody>
      </p:sp>
      <p:sp>
        <p:nvSpPr>
          <p:cNvPr id="8" name="Espace réservé du contenu 2"/>
          <p:cNvSpPr txBox="1">
            <a:spLocks/>
          </p:cNvSpPr>
          <p:nvPr/>
        </p:nvSpPr>
        <p:spPr>
          <a:xfrm>
            <a:off x="1383527" y="1622066"/>
            <a:ext cx="10503672"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Comment </a:t>
            </a:r>
            <a:r>
              <a:rPr lang="fr-FR" dirty="0">
                <a:solidFill>
                  <a:schemeClr val="tx1"/>
                </a:solidFill>
              </a:rPr>
              <a:t>pouvons-nous résoudre le problème précédent afin que nous ne vivions plus dans la crainte de perdre nos primes à </a:t>
            </a:r>
            <a:r>
              <a:rPr lang="fr-FR" dirty="0" smtClean="0">
                <a:solidFill>
                  <a:schemeClr val="tx1"/>
                </a:solidFill>
              </a:rPr>
              <a:t>l'avenir ?</a:t>
            </a:r>
          </a:p>
          <a:p>
            <a:r>
              <a:rPr lang="fr-FR" dirty="0" smtClean="0">
                <a:solidFill>
                  <a:schemeClr val="tx1"/>
                </a:solidFill>
              </a:rPr>
              <a:t>Dans </a:t>
            </a:r>
            <a:r>
              <a:rPr lang="fr-FR" dirty="0">
                <a:solidFill>
                  <a:schemeClr val="tx1"/>
                </a:solidFill>
              </a:rPr>
              <a:t>cet exemple relativement simple, la réponse serait </a:t>
            </a:r>
            <a:r>
              <a:rPr lang="fr-FR" dirty="0" smtClean="0">
                <a:solidFill>
                  <a:schemeClr val="tx1"/>
                </a:solidFill>
              </a:rPr>
              <a:t>d'encapsuler </a:t>
            </a:r>
            <a:r>
              <a:rPr lang="fr-FR" dirty="0">
                <a:solidFill>
                  <a:schemeClr val="tx1"/>
                </a:solidFill>
              </a:rPr>
              <a:t>le code qui lit d'abord le solde du compte, et d'exécuter toutes les transactions nécessaires dans un </a:t>
            </a:r>
            <a:r>
              <a:rPr lang="fr-FR" dirty="0" smtClean="0">
                <a:solidFill>
                  <a:schemeClr val="tx1"/>
                </a:solidFill>
              </a:rPr>
              <a:t>verrou</a:t>
            </a:r>
          </a:p>
          <a:p>
            <a:r>
              <a:rPr lang="fr-FR" dirty="0" smtClean="0">
                <a:solidFill>
                  <a:schemeClr val="tx1"/>
                </a:solidFill>
              </a:rPr>
              <a:t>En </a:t>
            </a:r>
            <a:r>
              <a:rPr lang="fr-FR" dirty="0">
                <a:solidFill>
                  <a:schemeClr val="tx1"/>
                </a:solidFill>
              </a:rPr>
              <a:t>enveloppant le code qui effectue la lecture du solde du compte et la mise à jour dans un verrou, nous nous assurons que le processus A doit d'abord acquérir le verrou pour lire et mettre à jour le solde de notre compte, et de même pour le processus </a:t>
            </a:r>
            <a:r>
              <a:rPr lang="fr-FR" dirty="0" smtClean="0">
                <a:solidFill>
                  <a:schemeClr val="tx1"/>
                </a:solidFill>
              </a:rPr>
              <a:t>B</a:t>
            </a:r>
          </a:p>
          <a:p>
            <a:r>
              <a:rPr lang="fr-FR" dirty="0" smtClean="0">
                <a:solidFill>
                  <a:schemeClr val="tx1"/>
                </a:solidFill>
              </a:rPr>
              <a:t>Ceci rendrait </a:t>
            </a:r>
            <a:r>
              <a:rPr lang="fr-FR" dirty="0">
                <a:solidFill>
                  <a:schemeClr val="tx1"/>
                </a:solidFill>
              </a:rPr>
              <a:t>notre programme </a:t>
            </a:r>
            <a:r>
              <a:rPr lang="fr-FR" dirty="0" smtClean="0">
                <a:solidFill>
                  <a:schemeClr val="tx1"/>
                </a:solidFill>
              </a:rPr>
              <a:t>déterministe </a:t>
            </a:r>
            <a:r>
              <a:rPr lang="fr-FR" dirty="0">
                <a:solidFill>
                  <a:schemeClr val="tx1"/>
                </a:solidFill>
              </a:rPr>
              <a:t>et libre de notre condition de race </a:t>
            </a:r>
            <a:r>
              <a:rPr lang="fr-FR" dirty="0" smtClean="0">
                <a:solidFill>
                  <a:schemeClr val="tx1"/>
                </a:solidFill>
              </a:rPr>
              <a:t>initiale</a:t>
            </a:r>
          </a:p>
          <a:p>
            <a:r>
              <a:rPr lang="fr-FR" dirty="0" smtClean="0">
                <a:solidFill>
                  <a:schemeClr val="tx1"/>
                </a:solidFill>
              </a:rPr>
              <a:t>Mais </a:t>
            </a:r>
            <a:r>
              <a:rPr lang="fr-FR" dirty="0">
                <a:solidFill>
                  <a:schemeClr val="tx1"/>
                </a:solidFill>
              </a:rPr>
              <a:t>en le transformant en un programme déterministe, nous convertissons essentiellement cette section de code en une section sérielle unique de code qui pourrait avoir un impact sur les performances si nous avions plusieurs </a:t>
            </a:r>
            <a:r>
              <a:rPr lang="fr-FR" dirty="0" smtClean="0">
                <a:solidFill>
                  <a:schemeClr val="tx1"/>
                </a:solidFill>
              </a:rPr>
              <a:t>threads</a:t>
            </a:r>
            <a:endParaRPr lang="en-US" dirty="0">
              <a:solidFill>
                <a:schemeClr val="tx1"/>
              </a:solidFill>
            </a:endParaRPr>
          </a:p>
        </p:txBody>
      </p:sp>
    </p:spTree>
    <p:extLst>
      <p:ext uri="{BB962C8B-B14F-4D97-AF65-F5344CB8AC3E}">
        <p14:creationId xmlns:p14="http://schemas.microsoft.com/office/powerpoint/2010/main" val="428958299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Section critique de code</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Nous pouvons identifier les sections critiques comme toute partie de notre code qui modifie ou accède à une ressource </a:t>
            </a:r>
            <a:r>
              <a:rPr lang="fr-FR" dirty="0" smtClean="0">
                <a:solidFill>
                  <a:schemeClr val="tx1"/>
                </a:solidFill>
              </a:rPr>
              <a:t>partagée</a:t>
            </a:r>
          </a:p>
          <a:p>
            <a:r>
              <a:rPr lang="fr-FR" dirty="0" smtClean="0">
                <a:solidFill>
                  <a:schemeClr val="tx1"/>
                </a:solidFill>
              </a:rPr>
              <a:t>Ces </a:t>
            </a:r>
            <a:r>
              <a:rPr lang="fr-FR" dirty="0">
                <a:solidFill>
                  <a:schemeClr val="tx1"/>
                </a:solidFill>
              </a:rPr>
              <a:t>sections critiques ne peuvent, en aucun cas, être exécutées par plus d'un processus à la </a:t>
            </a:r>
            <a:r>
              <a:rPr lang="fr-FR" dirty="0" smtClean="0">
                <a:solidFill>
                  <a:schemeClr val="tx1"/>
                </a:solidFill>
              </a:rPr>
              <a:t>fois</a:t>
            </a:r>
          </a:p>
          <a:p>
            <a:r>
              <a:rPr lang="fr-FR" dirty="0" smtClean="0">
                <a:solidFill>
                  <a:schemeClr val="tx1"/>
                </a:solidFill>
              </a:rPr>
              <a:t>C'est </a:t>
            </a:r>
            <a:r>
              <a:rPr lang="fr-FR" dirty="0">
                <a:solidFill>
                  <a:schemeClr val="tx1"/>
                </a:solidFill>
              </a:rPr>
              <a:t>lorsque ces sections critiques sont exécutées simultanément que nous commençons à voir un comportement inattendu ou </a:t>
            </a:r>
            <a:r>
              <a:rPr lang="fr-FR" dirty="0" smtClean="0">
                <a:solidFill>
                  <a:schemeClr val="tx1"/>
                </a:solidFill>
              </a:rPr>
              <a:t>erroné</a:t>
            </a:r>
          </a:p>
          <a:p>
            <a:r>
              <a:rPr lang="fr-FR" dirty="0">
                <a:solidFill>
                  <a:schemeClr val="tx1"/>
                </a:solidFill>
              </a:rPr>
              <a:t>Supposons, par exemple, que nous écrivions le code pour l'exemple d'application bancaire précédemment </a:t>
            </a:r>
            <a:r>
              <a:rPr lang="fr-FR" dirty="0" smtClean="0">
                <a:solidFill>
                  <a:schemeClr val="tx1"/>
                </a:solidFill>
              </a:rPr>
              <a:t>défini</a:t>
            </a:r>
          </a:p>
          <a:p>
            <a:r>
              <a:rPr lang="fr-FR" dirty="0" smtClean="0">
                <a:solidFill>
                  <a:schemeClr val="tx1"/>
                </a:solidFill>
              </a:rPr>
              <a:t>Nous </a:t>
            </a:r>
            <a:r>
              <a:rPr lang="fr-FR" dirty="0">
                <a:solidFill>
                  <a:schemeClr val="tx1"/>
                </a:solidFill>
              </a:rPr>
              <a:t>pourrions catégoriser la partie du code qui fait la lecture initiale du compte bancaire jusqu'au moment où il met à jour la ligne de fond des comptes comme section </a:t>
            </a:r>
            <a:r>
              <a:rPr lang="fr-FR" dirty="0" smtClean="0">
                <a:solidFill>
                  <a:schemeClr val="tx1"/>
                </a:solidFill>
              </a:rPr>
              <a:t>critique</a:t>
            </a:r>
          </a:p>
          <a:p>
            <a:r>
              <a:rPr lang="fr-FR" dirty="0">
                <a:solidFill>
                  <a:schemeClr val="tx1"/>
                </a:solidFill>
              </a:rPr>
              <a:t>C'est par l'exécution simultanée de cette section critique que nous avons d'abord rencontré une condition de </a:t>
            </a:r>
            <a:r>
              <a:rPr lang="fr-FR" dirty="0" smtClean="0">
                <a:solidFill>
                  <a:schemeClr val="tx1"/>
                </a:solidFill>
              </a:rPr>
              <a:t>compétition</a:t>
            </a:r>
          </a:p>
          <a:p>
            <a:r>
              <a:rPr lang="fr-FR" dirty="0" smtClean="0">
                <a:solidFill>
                  <a:schemeClr val="tx1"/>
                </a:solidFill>
              </a:rPr>
              <a:t>En </a:t>
            </a:r>
            <a:r>
              <a:rPr lang="fr-FR" dirty="0">
                <a:solidFill>
                  <a:schemeClr val="tx1"/>
                </a:solidFill>
              </a:rPr>
              <a:t>comprenant où dans notre code, nous avons des sections critiques, nous, en tant que programmeurs, sommes capables de protéger plus précisément ces sections en utilisant certaines des primitives que </a:t>
            </a:r>
            <a:r>
              <a:rPr lang="fr-FR" dirty="0" smtClean="0">
                <a:solidFill>
                  <a:schemeClr val="tx1"/>
                </a:solidFill>
              </a:rPr>
              <a:t>nous allons détailler</a:t>
            </a:r>
            <a:endParaRPr lang="en-US" dirty="0">
              <a:solidFill>
                <a:schemeClr val="tx1"/>
              </a:solidFill>
            </a:endParaRPr>
          </a:p>
        </p:txBody>
      </p:sp>
    </p:spTree>
    <p:extLst>
      <p:ext uri="{BB962C8B-B14F-4D97-AF65-F5344CB8AC3E}">
        <p14:creationId xmlns:p14="http://schemas.microsoft.com/office/powerpoint/2010/main" val="45481960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Système de fichiers</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est important de noter que les conditions de course peuvent affecter notre système de fichiers ainsi que nos </a:t>
            </a:r>
            <a:r>
              <a:rPr lang="fr-FR" dirty="0" smtClean="0">
                <a:solidFill>
                  <a:schemeClr val="tx1"/>
                </a:solidFill>
              </a:rPr>
              <a:t>programmes</a:t>
            </a:r>
          </a:p>
          <a:p>
            <a:r>
              <a:rPr lang="fr-FR" dirty="0" smtClean="0">
                <a:solidFill>
                  <a:schemeClr val="tx1"/>
                </a:solidFill>
              </a:rPr>
              <a:t>Un </a:t>
            </a:r>
            <a:r>
              <a:rPr lang="fr-FR" dirty="0">
                <a:solidFill>
                  <a:schemeClr val="tx1"/>
                </a:solidFill>
              </a:rPr>
              <a:t>problème potentiel pourrait être que deux processus tentent simultanément de modifier un fichier sur le système de </a:t>
            </a:r>
            <a:r>
              <a:rPr lang="fr-FR" dirty="0" smtClean="0">
                <a:solidFill>
                  <a:schemeClr val="tx1"/>
                </a:solidFill>
              </a:rPr>
              <a:t>fichiers</a:t>
            </a:r>
          </a:p>
          <a:p>
            <a:r>
              <a:rPr lang="fr-FR" dirty="0" smtClean="0">
                <a:solidFill>
                  <a:schemeClr val="tx1"/>
                </a:solidFill>
              </a:rPr>
              <a:t>Sans </a:t>
            </a:r>
            <a:r>
              <a:rPr lang="fr-FR" dirty="0">
                <a:solidFill>
                  <a:schemeClr val="tx1"/>
                </a:solidFill>
              </a:rPr>
              <a:t>les contrôles de synchronisation appropriés autour de ces fichiers, il est possible que le fichier devienne potentiellement corrompu et </a:t>
            </a:r>
            <a:r>
              <a:rPr lang="fr-FR" dirty="0" smtClean="0">
                <a:solidFill>
                  <a:schemeClr val="tx1"/>
                </a:solidFill>
              </a:rPr>
              <a:t>inutilisable </a:t>
            </a:r>
            <a:r>
              <a:rPr lang="fr-FR" dirty="0">
                <a:solidFill>
                  <a:schemeClr val="tx1"/>
                </a:solidFill>
              </a:rPr>
              <a:t>avec deux processus qui y </a:t>
            </a:r>
            <a:r>
              <a:rPr lang="fr-FR" dirty="0" smtClean="0">
                <a:solidFill>
                  <a:schemeClr val="tx1"/>
                </a:solidFill>
              </a:rPr>
              <a:t>écrivent</a:t>
            </a:r>
            <a:endParaRPr lang="en-US" dirty="0">
              <a:solidFill>
                <a:schemeClr val="tx1"/>
              </a:solidFill>
            </a:endParaRPr>
          </a:p>
        </p:txBody>
      </p:sp>
    </p:spTree>
    <p:extLst>
      <p:ext uri="{BB962C8B-B14F-4D97-AF65-F5344CB8AC3E}">
        <p14:creationId xmlns:p14="http://schemas.microsoft.com/office/powerpoint/2010/main" val="3356225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Systèmes vitaux</a:t>
            </a:r>
            <a:endParaRPr lang="fr-FR" b="1" i="1" dirty="0">
              <a:solidFill>
                <a:schemeClr val="accent1"/>
              </a:solidFill>
            </a:endParaRPr>
          </a:p>
        </p:txBody>
      </p:sp>
      <p:sp>
        <p:nvSpPr>
          <p:cNvPr id="8" name="Espace réservé du contenu 2"/>
          <p:cNvSpPr txBox="1">
            <a:spLocks/>
          </p:cNvSpPr>
          <p:nvPr/>
        </p:nvSpPr>
        <p:spPr>
          <a:xfrm>
            <a:off x="1383527" y="1288112"/>
            <a:ext cx="10503672" cy="33474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 des pires exemples de la façon dont les conditions de </a:t>
            </a:r>
            <a:r>
              <a:rPr lang="fr-FR" dirty="0" smtClean="0">
                <a:solidFill>
                  <a:schemeClr val="tx1"/>
                </a:solidFill>
              </a:rPr>
              <a:t>compétition peuvent infecter </a:t>
            </a:r>
            <a:r>
              <a:rPr lang="fr-FR" dirty="0">
                <a:solidFill>
                  <a:schemeClr val="tx1"/>
                </a:solidFill>
              </a:rPr>
              <a:t>notre logiciel est dans le logiciel qui contrôlait les appareils de radiothérapie </a:t>
            </a:r>
            <a:r>
              <a:rPr lang="fr-FR" dirty="0" smtClean="0">
                <a:solidFill>
                  <a:schemeClr val="tx1"/>
                </a:solidFill>
              </a:rPr>
              <a:t>Therac-25</a:t>
            </a:r>
          </a:p>
          <a:p>
            <a:r>
              <a:rPr lang="fr-FR" dirty="0" smtClean="0">
                <a:solidFill>
                  <a:schemeClr val="tx1"/>
                </a:solidFill>
              </a:rPr>
              <a:t>Cette </a:t>
            </a:r>
            <a:r>
              <a:rPr lang="fr-FR" dirty="0">
                <a:solidFill>
                  <a:schemeClr val="tx1"/>
                </a:solidFill>
              </a:rPr>
              <a:t>condition de course était, malheureusement, suffisante pour causer la mort d'au moins trois patients qui recevaient un traitement de la </a:t>
            </a:r>
            <a:r>
              <a:rPr lang="fr-FR" dirty="0" smtClean="0">
                <a:solidFill>
                  <a:schemeClr val="tx1"/>
                </a:solidFill>
              </a:rPr>
              <a:t>machine</a:t>
            </a:r>
          </a:p>
          <a:p>
            <a:r>
              <a:rPr lang="fr-FR" dirty="0">
                <a:solidFill>
                  <a:schemeClr val="tx1"/>
                </a:solidFill>
              </a:rPr>
              <a:t>La plupart du temps, le logiciel que nous écrivons ne sera pas aussi critique que le logiciel utilisé dans les dispositifs médicaux comme </a:t>
            </a:r>
            <a:r>
              <a:rPr lang="fr-FR" dirty="0" smtClean="0">
                <a:solidFill>
                  <a:schemeClr val="tx1"/>
                </a:solidFill>
              </a:rPr>
              <a:t>celui-ci</a:t>
            </a:r>
          </a:p>
          <a:p>
            <a:r>
              <a:rPr lang="fr-FR" dirty="0" smtClean="0">
                <a:solidFill>
                  <a:schemeClr val="tx1"/>
                </a:solidFill>
              </a:rPr>
              <a:t>Cependant</a:t>
            </a:r>
            <a:r>
              <a:rPr lang="fr-FR" dirty="0">
                <a:solidFill>
                  <a:schemeClr val="tx1"/>
                </a:solidFill>
              </a:rPr>
              <a:t>, il s'agit d'un avertissement très morbide pour s'assurer que vous essayez de prendre toutes les mesures afin d'éviter que votre propre logiciel soit </a:t>
            </a:r>
            <a:r>
              <a:rPr lang="fr-FR" dirty="0" smtClean="0">
                <a:solidFill>
                  <a:schemeClr val="tx1"/>
                </a:solidFill>
              </a:rPr>
              <a:t>affecté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30105" y="4554110"/>
            <a:ext cx="4610515" cy="174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0167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fontScale="90000"/>
          </a:bodyPr>
          <a:lstStyle/>
          <a:p>
            <a:r>
              <a:rPr lang="fr-FR" dirty="0">
                <a:solidFill>
                  <a:schemeClr val="tx1"/>
                </a:solidFill>
              </a:rPr>
              <a:t>Ressources partagées et </a:t>
            </a:r>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L'une des principales choses à éviter lors de l'implémentation simultanée de vos applications est </a:t>
            </a:r>
            <a:r>
              <a:rPr lang="fr-FR" dirty="0" smtClean="0">
                <a:solidFill>
                  <a:schemeClr val="tx1"/>
                </a:solidFill>
              </a:rPr>
              <a:t>la condition </a:t>
            </a:r>
            <a:r>
              <a:rPr lang="fr-FR" dirty="0">
                <a:solidFill>
                  <a:schemeClr val="tx1"/>
                </a:solidFill>
              </a:rPr>
              <a:t>de </a:t>
            </a:r>
            <a:r>
              <a:rPr lang="fr-FR" dirty="0" smtClean="0">
                <a:solidFill>
                  <a:schemeClr val="tx1"/>
                </a:solidFill>
              </a:rPr>
              <a:t>compétition</a:t>
            </a:r>
          </a:p>
          <a:p>
            <a:r>
              <a:rPr lang="fr-FR" dirty="0" smtClean="0">
                <a:solidFill>
                  <a:schemeClr val="tx1"/>
                </a:solidFill>
              </a:rPr>
              <a:t>Ces </a:t>
            </a:r>
            <a:r>
              <a:rPr lang="fr-FR" dirty="0">
                <a:solidFill>
                  <a:schemeClr val="tx1"/>
                </a:solidFill>
              </a:rPr>
              <a:t>conditions de concurrence peuvent paralyser nos applications et causer des bogues difficiles à déboguer et encore plus difficiles à </a:t>
            </a:r>
            <a:r>
              <a:rPr lang="fr-FR" dirty="0" smtClean="0">
                <a:solidFill>
                  <a:schemeClr val="tx1"/>
                </a:solidFill>
              </a:rPr>
              <a:t>corriger</a:t>
            </a:r>
          </a:p>
          <a:p>
            <a:r>
              <a:rPr lang="fr-FR" dirty="0" smtClean="0">
                <a:solidFill>
                  <a:schemeClr val="tx1"/>
                </a:solidFill>
              </a:rPr>
              <a:t>Afin </a:t>
            </a:r>
            <a:r>
              <a:rPr lang="fr-FR" dirty="0">
                <a:solidFill>
                  <a:schemeClr val="tx1"/>
                </a:solidFill>
              </a:rPr>
              <a:t>d'éviter ces problèmes, nous devons à la fois comprendre comment ces conditions de </a:t>
            </a:r>
            <a:r>
              <a:rPr lang="fr-FR" dirty="0" smtClean="0">
                <a:solidFill>
                  <a:schemeClr val="tx1"/>
                </a:solidFill>
              </a:rPr>
              <a:t>compétition se </a:t>
            </a:r>
            <a:r>
              <a:rPr lang="fr-FR" dirty="0">
                <a:solidFill>
                  <a:schemeClr val="tx1"/>
                </a:solidFill>
              </a:rPr>
              <a:t>produisent et comment nous pouvons </a:t>
            </a:r>
            <a:r>
              <a:rPr lang="fr-FR" dirty="0" smtClean="0">
                <a:solidFill>
                  <a:schemeClr val="tx1"/>
                </a:solidFill>
              </a:rPr>
              <a:t>nous en prémunir </a:t>
            </a:r>
            <a:r>
              <a:rPr lang="fr-FR" dirty="0">
                <a:solidFill>
                  <a:schemeClr val="tx1"/>
                </a:solidFill>
              </a:rPr>
              <a:t>en utilisant les primitives de synchronisation que nous </a:t>
            </a:r>
            <a:r>
              <a:rPr lang="fr-FR" dirty="0" smtClean="0">
                <a:solidFill>
                  <a:schemeClr val="tx1"/>
                </a:solidFill>
              </a:rPr>
              <a:t>allons maintenant aborder</a:t>
            </a:r>
          </a:p>
          <a:p>
            <a:r>
              <a:rPr lang="fr-FR" dirty="0">
                <a:solidFill>
                  <a:schemeClr val="tx1"/>
                </a:solidFill>
              </a:rPr>
              <a:t>Comprendre la synchronisation et les primitives de base qui vous sont disponibles est essentiel si vous voulez créer des programmes performants et sécurisés pour les threads en </a:t>
            </a:r>
            <a:r>
              <a:rPr lang="fr-FR" dirty="0" smtClean="0">
                <a:solidFill>
                  <a:schemeClr val="tx1"/>
                </a:solidFill>
              </a:rPr>
              <a:t>Python</a:t>
            </a:r>
          </a:p>
          <a:p>
            <a:r>
              <a:rPr lang="fr-FR" dirty="0" smtClean="0">
                <a:solidFill>
                  <a:schemeClr val="tx1"/>
                </a:solidFill>
              </a:rPr>
              <a:t>Heureusement</a:t>
            </a:r>
            <a:r>
              <a:rPr lang="fr-FR" dirty="0">
                <a:solidFill>
                  <a:schemeClr val="tx1"/>
                </a:solidFill>
              </a:rPr>
              <a:t>, nous avons de nombreuses primitives de synchronisation différentes disponibles dans le module Python de threading qui peuvent nous aider dans un certain nombre de situations concurrentes différentes</a:t>
            </a:r>
            <a:endParaRPr lang="en-US" dirty="0">
              <a:solidFill>
                <a:schemeClr val="tx1"/>
              </a:solidFill>
            </a:endParaRPr>
          </a:p>
        </p:txBody>
      </p:sp>
    </p:spTree>
    <p:extLst>
      <p:ext uri="{BB962C8B-B14F-4D97-AF65-F5344CB8AC3E}">
        <p14:creationId xmlns:p14="http://schemas.microsoft.com/office/powerpoint/2010/main" val="19544749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méthode </a:t>
            </a:r>
            <a:r>
              <a:rPr lang="fr-FR" b="1" i="1" dirty="0" smtClean="0">
                <a:solidFill>
                  <a:schemeClr val="accent6"/>
                </a:solidFill>
              </a:rPr>
              <a:t>join()</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Quand il s'agit de développer des systèmes d'entreprise incroyablement importants, être capable de dicter l'ordre d'exécution de certaines de nos tâches est extrêmement </a:t>
            </a:r>
            <a:r>
              <a:rPr lang="fr-FR" dirty="0" smtClean="0">
                <a:solidFill>
                  <a:schemeClr val="tx1"/>
                </a:solidFill>
              </a:rPr>
              <a:t>important</a:t>
            </a:r>
          </a:p>
          <a:p>
            <a:r>
              <a:rPr lang="fr-FR" dirty="0" smtClean="0">
                <a:solidFill>
                  <a:schemeClr val="tx1"/>
                </a:solidFill>
              </a:rPr>
              <a:t>Heureusement</a:t>
            </a:r>
            <a:r>
              <a:rPr lang="fr-FR" dirty="0">
                <a:solidFill>
                  <a:schemeClr val="tx1"/>
                </a:solidFill>
              </a:rPr>
              <a:t>, l'objet thread de Python nous permet de conserver une certaine forme de contrôle, car ils sont livrés avec une méthode de </a:t>
            </a:r>
            <a:r>
              <a:rPr lang="fr-FR" dirty="0" smtClean="0">
                <a:solidFill>
                  <a:schemeClr val="tx1"/>
                </a:solidFill>
              </a:rPr>
              <a:t>jointure</a:t>
            </a:r>
          </a:p>
          <a:p>
            <a:r>
              <a:rPr lang="fr-FR" dirty="0">
                <a:solidFill>
                  <a:schemeClr val="tx1"/>
                </a:solidFill>
              </a:rPr>
              <a:t>La méthode </a:t>
            </a:r>
            <a:r>
              <a:rPr lang="fr-FR" b="1" i="1" dirty="0" smtClean="0">
                <a:solidFill>
                  <a:schemeClr val="accent6"/>
                </a:solidFill>
              </a:rPr>
              <a:t>join()</a:t>
            </a:r>
            <a:r>
              <a:rPr lang="fr-FR" dirty="0" smtClean="0">
                <a:solidFill>
                  <a:schemeClr val="tx1"/>
                </a:solidFill>
              </a:rPr>
              <a:t>, </a:t>
            </a:r>
            <a:r>
              <a:rPr lang="fr-FR" dirty="0">
                <a:solidFill>
                  <a:schemeClr val="tx1"/>
                </a:solidFill>
              </a:rPr>
              <a:t>essentiellement, </a:t>
            </a:r>
            <a:r>
              <a:rPr lang="fr-FR" dirty="0" smtClean="0">
                <a:solidFill>
                  <a:schemeClr val="tx1"/>
                </a:solidFill>
              </a:rPr>
              <a:t>empêche le </a:t>
            </a:r>
            <a:r>
              <a:rPr lang="fr-FR" dirty="0">
                <a:solidFill>
                  <a:schemeClr val="tx1"/>
                </a:solidFill>
              </a:rPr>
              <a:t>thread parent de continuer à progresser jusqu'à ce que ce </a:t>
            </a:r>
            <a:r>
              <a:rPr lang="fr-FR" dirty="0" smtClean="0">
                <a:solidFill>
                  <a:schemeClr val="tx1"/>
                </a:solidFill>
              </a:rPr>
              <a:t>thread enfant ai </a:t>
            </a:r>
            <a:r>
              <a:rPr lang="fr-FR" dirty="0">
                <a:solidFill>
                  <a:schemeClr val="tx1"/>
                </a:solidFill>
              </a:rPr>
              <a:t>confirmé qu'il s'est </a:t>
            </a:r>
            <a:r>
              <a:rPr lang="fr-FR" dirty="0" smtClean="0">
                <a:solidFill>
                  <a:schemeClr val="tx1"/>
                </a:solidFill>
              </a:rPr>
              <a:t>terminé</a:t>
            </a:r>
          </a:p>
          <a:p>
            <a:r>
              <a:rPr lang="fr-FR" dirty="0" smtClean="0">
                <a:solidFill>
                  <a:schemeClr val="tx1"/>
                </a:solidFill>
              </a:rPr>
              <a:t>Cela </a:t>
            </a:r>
            <a:r>
              <a:rPr lang="fr-FR" dirty="0">
                <a:solidFill>
                  <a:schemeClr val="tx1"/>
                </a:solidFill>
              </a:rPr>
              <a:t>peut se faire soit par une fin naturelle, soit chaque fois que le thread lance une exception non </a:t>
            </a:r>
            <a:r>
              <a:rPr lang="fr-FR" dirty="0" smtClean="0">
                <a:solidFill>
                  <a:schemeClr val="tx1"/>
                </a:solidFill>
              </a:rPr>
              <a:t>gérée</a:t>
            </a:r>
            <a:endParaRPr lang="en-US" dirty="0">
              <a:solidFill>
                <a:schemeClr val="tx1"/>
              </a:solidFill>
            </a:endParaRPr>
          </a:p>
        </p:txBody>
      </p:sp>
    </p:spTree>
    <p:extLst>
      <p:ext uri="{BB962C8B-B14F-4D97-AF65-F5344CB8AC3E}">
        <p14:creationId xmlns:p14="http://schemas.microsoft.com/office/powerpoint/2010/main" val="382776743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6644</TotalTime>
  <Words>13655</Words>
  <Application>Microsoft Office PowerPoint</Application>
  <PresentationFormat>Grand écran</PresentationFormat>
  <Paragraphs>897</Paragraphs>
  <Slides>149</Slides>
  <Notes>148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149</vt:i4>
      </vt:variant>
    </vt:vector>
  </HeadingPairs>
  <TitlesOfParts>
    <vt:vector size="154"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Conditions de compétition</vt:lpstr>
      <vt:lpstr>Conditions de compétition</vt:lpstr>
      <vt:lpstr>Conditions de compétition</vt:lpstr>
      <vt:lpstr>Conditions de compétition</vt:lpstr>
      <vt:lpstr>Séquence d'exécution du processus</vt:lpstr>
      <vt:lpstr>La solution</vt:lpstr>
      <vt:lpstr>Section critique de code</vt:lpstr>
      <vt:lpstr>Système de fichiers</vt:lpstr>
      <vt:lpstr>Systèmes vitaux</vt:lpstr>
      <vt:lpstr>Ressources partagées et conditions de compétition</vt:lpstr>
      <vt:lpstr>La méthode join()</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544</cp:revision>
  <dcterms:created xsi:type="dcterms:W3CDTF">2017-12-30T07:04:36Z</dcterms:created>
  <dcterms:modified xsi:type="dcterms:W3CDTF">2018-01-31T15:50:14Z</dcterms:modified>
</cp:coreProperties>
</file>