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310" r:id="rId4"/>
    <p:sldId id="311" r:id="rId5"/>
    <p:sldId id="312" r:id="rId6"/>
    <p:sldId id="285" r:id="rId7"/>
    <p:sldId id="3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9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26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9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Plus loin avec Python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skeleto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lists-manipulations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errydecker/learning-pyth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Plus loin avec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Squelette d'un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fr-FR" dirty="0" smtClean="0"/>
              <a:t>Même un fichier destiné à être utilisé comme un script doit être importable</a:t>
            </a:r>
          </a:p>
          <a:p>
            <a:pPr algn="just"/>
            <a:r>
              <a:rPr lang="fr-FR" dirty="0" smtClean="0"/>
              <a:t>Un fichier important un module ne devrait subir d'effet de bord en exécutant les fonctionalités du module importé</a:t>
            </a:r>
          </a:p>
          <a:p>
            <a:pPr algn="just"/>
            <a:r>
              <a:rPr lang="fr-FR" dirty="0" smtClean="0"/>
              <a:t>En Python des outils comme </a:t>
            </a:r>
            <a:r>
              <a:rPr lang="fr-FR" b="1" i="1" dirty="0" smtClean="0"/>
              <a:t>pydoc</a:t>
            </a:r>
            <a:r>
              <a:rPr lang="fr-FR" dirty="0" smtClean="0"/>
              <a:t> ou ceux de tests unitaires ont besoin d'importer vos modules</a:t>
            </a:r>
          </a:p>
          <a:p>
            <a:pPr algn="just"/>
            <a:r>
              <a:rPr lang="fr-FR" dirty="0" smtClean="0"/>
              <a:t>Votre code doit </a:t>
            </a:r>
            <a:r>
              <a:rPr lang="fr-FR" dirty="0"/>
              <a:t>toujours vérifier </a:t>
            </a:r>
            <a:r>
              <a:rPr lang="fr-FR" b="1" i="1" dirty="0">
                <a:solidFill>
                  <a:schemeClr val="accent6"/>
                </a:solidFill>
              </a:rPr>
              <a:t>if __name__ == '__main</a:t>
            </a:r>
            <a:r>
              <a:rPr lang="fr-FR" b="1" i="1" dirty="0" smtClean="0">
                <a:solidFill>
                  <a:schemeClr val="accent6"/>
                </a:solidFill>
              </a:rPr>
              <a:t>__'</a:t>
            </a:r>
            <a:r>
              <a:rPr lang="fr-FR" dirty="0" smtClean="0"/>
              <a:t> avant d'exécuter votre programme principal</a:t>
            </a:r>
          </a:p>
          <a:p>
            <a:pPr algn="just"/>
            <a:r>
              <a:rPr lang="fr-FR" dirty="0" smtClean="0"/>
              <a:t>Ainsi, ce programme principal ne sera pas exécuté lorsque le module est importé</a:t>
            </a:r>
          </a:p>
          <a:p>
            <a:pPr algn="just"/>
            <a:r>
              <a:rPr lang="fr-FR" dirty="0" smtClean="0">
                <a:hlinkClick r:id="rId3"/>
              </a:rPr>
              <a:t>Un squelette de module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/>
              <a:t>Le type liste dispose de méthodes </a:t>
            </a:r>
            <a:r>
              <a:rPr lang="fr-FR" dirty="0" smtClean="0"/>
              <a:t>supplémentaires</a:t>
            </a:r>
          </a:p>
          <a:p>
            <a:pPr algn="just"/>
            <a:r>
              <a:rPr lang="fr-FR" dirty="0" smtClean="0"/>
              <a:t>Voici </a:t>
            </a:r>
            <a:r>
              <a:rPr lang="fr-FR" dirty="0"/>
              <a:t>la liste complète des méthodes des objets de type </a:t>
            </a:r>
            <a:r>
              <a:rPr lang="fr-FR" dirty="0" smtClean="0"/>
              <a:t>liste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list.append(x)</a:t>
            </a:r>
          </a:p>
          <a:p>
            <a:pPr lvl="2" algn="just"/>
            <a:r>
              <a:rPr lang="fr-FR" sz="1200" dirty="0" smtClean="0"/>
              <a:t>Ajoute </a:t>
            </a:r>
            <a:r>
              <a:rPr lang="fr-FR" sz="1200" dirty="0"/>
              <a:t>un élément à la fin de la liste. Equivalent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[x</a:t>
            </a:r>
            <a:r>
              <a:rPr lang="fr-FR" sz="1200" b="1" i="1" dirty="0" smtClean="0">
                <a:solidFill>
                  <a:schemeClr val="accent6"/>
                </a:solidFill>
              </a:rPr>
              <a:t>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list.extend(</a:t>
            </a:r>
            <a:r>
              <a:rPr lang="fr-FR" b="1" i="1" dirty="0" err="1">
                <a:solidFill>
                  <a:schemeClr val="accent6"/>
                </a:solidFill>
              </a:rPr>
              <a:t>iterable</a:t>
            </a:r>
            <a:r>
              <a:rPr lang="fr-FR" b="1" i="1" dirty="0">
                <a:solidFill>
                  <a:schemeClr val="accent6"/>
                </a:solidFill>
              </a:rPr>
              <a:t>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Étend la liste en y ajoutant tous les éléments de </a:t>
            </a:r>
            <a:r>
              <a:rPr lang="fr-FR" sz="1200" dirty="0" smtClean="0">
                <a:solidFill>
                  <a:schemeClr val="tx1"/>
                </a:solidFill>
              </a:rPr>
              <a:t>l’iterable</a:t>
            </a:r>
            <a:r>
              <a:rPr lang="fr-FR" sz="1200" dirty="0">
                <a:solidFill>
                  <a:schemeClr val="tx1"/>
                </a:solidFill>
              </a:rPr>
              <a:t>. Équivalent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</a:t>
            </a:r>
            <a:r>
              <a:rPr lang="fr-FR" sz="1200" b="1" i="1" dirty="0" smtClean="0">
                <a:solidFill>
                  <a:schemeClr val="accent6"/>
                </a:solidFill>
              </a:rPr>
              <a:t>iterable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list.insert</a:t>
            </a:r>
            <a:r>
              <a:rPr lang="fr-FR" b="1" i="1" dirty="0">
                <a:solidFill>
                  <a:schemeClr val="accent6"/>
                </a:solidFill>
              </a:rPr>
              <a:t>(i, 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Insère un élément à la position indiquée. Le premier argument est la position de l’élément courant avant lequel l’insertion doit s’effectuer, donc </a:t>
            </a:r>
            <a:r>
              <a:rPr lang="fr-FR" sz="1200" b="1" i="1" dirty="0">
                <a:solidFill>
                  <a:schemeClr val="accent6"/>
                </a:solidFill>
              </a:rPr>
              <a:t>a.insert(0, x)</a:t>
            </a:r>
            <a:r>
              <a:rPr lang="fr-FR" sz="1200" dirty="0">
                <a:solidFill>
                  <a:schemeClr val="tx1"/>
                </a:solidFill>
              </a:rPr>
              <a:t> insère l’élément en tête de la liste, et </a:t>
            </a:r>
            <a:r>
              <a:rPr lang="fr-FR" sz="1200" b="1" i="1" dirty="0">
                <a:solidFill>
                  <a:schemeClr val="accent6"/>
                </a:solidFill>
              </a:rPr>
              <a:t>a.insert(len(a), x) </a:t>
            </a:r>
            <a:r>
              <a:rPr lang="fr-FR" sz="1200" dirty="0">
                <a:solidFill>
                  <a:schemeClr val="tx1"/>
                </a:solidFill>
              </a:rPr>
              <a:t>est équivalent à </a:t>
            </a:r>
            <a:r>
              <a:rPr lang="fr-FR" sz="1200" b="1" i="1" dirty="0">
                <a:solidFill>
                  <a:schemeClr val="accent6"/>
                </a:solidFill>
              </a:rPr>
              <a:t>a.append(x</a:t>
            </a:r>
            <a:r>
              <a:rPr lang="fr-FR" sz="1200" b="1" i="1" dirty="0" smtClean="0">
                <a:solidFill>
                  <a:schemeClr val="accent6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list.remove(x)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de la liste le premier élément dont la valeur est x. Une exception est levée s’il existe aucun élément avec cette valeur</a:t>
            </a:r>
          </a:p>
        </p:txBody>
      </p:sp>
    </p:spTree>
    <p:extLst>
      <p:ext uri="{BB962C8B-B14F-4D97-AF65-F5344CB8AC3E}">
        <p14:creationId xmlns:p14="http://schemas.microsoft.com/office/powerpoint/2010/main" val="6278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list.pop([i])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Enlève de la liste l’élément situé à la position indiquée, et le renvoie en valeur de retour. Si aucune position n’est indiqué, </a:t>
            </a:r>
            <a:r>
              <a:rPr lang="fr-FR" sz="1200" b="1" i="1" dirty="0">
                <a:solidFill>
                  <a:schemeClr val="accent6"/>
                </a:solidFill>
              </a:rPr>
              <a:t>a.pop()</a:t>
            </a:r>
            <a:r>
              <a:rPr lang="fr-FR" sz="1200" dirty="0">
                <a:solidFill>
                  <a:schemeClr val="tx1"/>
                </a:solidFill>
              </a:rPr>
              <a:t> enlève et renvoie le dernier élément de la liste (les crochets autour du i dans la signature de la méthode indiquent bien que ce paramètre est facultatif, et non que vous devez placer des crochets dans votre </a:t>
            </a:r>
            <a:r>
              <a:rPr lang="fr-FR" sz="1200" dirty="0" smtClean="0">
                <a:solidFill>
                  <a:schemeClr val="tx1"/>
                </a:solidFill>
              </a:rPr>
              <a:t>code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list.clear()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tous les éléments de la liste, équivalent à </a:t>
            </a:r>
            <a:r>
              <a:rPr lang="fr-FR" sz="1200" b="1" i="1" dirty="0">
                <a:solidFill>
                  <a:schemeClr val="accent6"/>
                </a:solidFill>
              </a:rPr>
              <a:t>del 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list.index(x[, start[, end]])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la position du premier élément de la liste ayant la valeur x (en commençant par zéro). Une exception </a:t>
            </a:r>
            <a:r>
              <a:rPr lang="fr-FR" sz="1200" b="1" i="1" dirty="0">
                <a:solidFill>
                  <a:schemeClr val="accent1"/>
                </a:solidFill>
              </a:rPr>
              <a:t>ValueError</a:t>
            </a:r>
            <a:r>
              <a:rPr lang="fr-FR" sz="1200" dirty="0">
                <a:solidFill>
                  <a:schemeClr val="tx1"/>
                </a:solidFill>
              </a:rPr>
              <a:t> est levée si aucun élément n’est trouvé</a:t>
            </a:r>
            <a:r>
              <a:rPr lang="fr-FR" sz="1200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Les arguments optionnels start et end sont interprétés de la même manière que dans la notation des tranches, et sont utilisés pour limiter la recherche à une sous-séquence particulière. L’index renvoyé est calculé relativement au début de la séquence complète, et non relativement à </a:t>
            </a:r>
            <a:r>
              <a:rPr lang="fr-FR" sz="1200" dirty="0" smtClean="0">
                <a:solidFill>
                  <a:schemeClr val="tx1"/>
                </a:solidFill>
              </a:rPr>
              <a:t>start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list.count</a:t>
            </a:r>
            <a:r>
              <a:rPr lang="fr-FR" b="1" i="1" dirty="0">
                <a:solidFill>
                  <a:schemeClr val="accent6"/>
                </a:solidFill>
              </a:rPr>
              <a:t>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le nombre d’éléments ayant la valeur x dans la liste</a:t>
            </a:r>
          </a:p>
        </p:txBody>
      </p:sp>
    </p:spTree>
    <p:extLst>
      <p:ext uri="{BB962C8B-B14F-4D97-AF65-F5344CB8AC3E}">
        <p14:creationId xmlns:p14="http://schemas.microsoft.com/office/powerpoint/2010/main" val="25604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list.sort(key=None, reverse=False)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Trie les éléments sur place, (les arguments peuvent </a:t>
            </a:r>
            <a:r>
              <a:rPr lang="fr-FR" sz="1200" dirty="0" smtClean="0">
                <a:solidFill>
                  <a:schemeClr val="tx1"/>
                </a:solidFill>
              </a:rPr>
              <a:t>personnaliser </a:t>
            </a:r>
            <a:r>
              <a:rPr lang="fr-FR" sz="1200" dirty="0">
                <a:solidFill>
                  <a:schemeClr val="tx1"/>
                </a:solidFill>
              </a:rPr>
              <a:t>le tri, voir </a:t>
            </a:r>
            <a:r>
              <a:rPr lang="fr-FR" sz="1200" b="1" i="1" dirty="0" err="1">
                <a:solidFill>
                  <a:schemeClr val="accent6"/>
                </a:solidFill>
              </a:rPr>
              <a:t>sorted</a:t>
            </a:r>
            <a:r>
              <a:rPr lang="fr-FR" sz="1200" b="1" i="1" dirty="0">
                <a:solidFill>
                  <a:schemeClr val="accent6"/>
                </a:solidFill>
              </a:rPr>
              <a:t>()</a:t>
            </a:r>
            <a:r>
              <a:rPr lang="fr-FR" sz="1200" dirty="0">
                <a:solidFill>
                  <a:schemeClr val="tx1"/>
                </a:solidFill>
              </a:rPr>
              <a:t> pour leur explication</a:t>
            </a:r>
            <a:r>
              <a:rPr lang="fr-FR" sz="1200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list.reverse()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Inverse l’ordre des éléments de la liste, sur </a:t>
            </a:r>
            <a:r>
              <a:rPr lang="fr-FR" sz="1200" dirty="0" smtClean="0">
                <a:solidFill>
                  <a:schemeClr val="tx1"/>
                </a:solidFill>
              </a:rPr>
              <a:t>place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list.copy()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une copie superficielle de la liste. Équivalent à </a:t>
            </a:r>
            <a:r>
              <a:rPr lang="fr-FR" sz="1200" b="1" i="1" dirty="0">
                <a:solidFill>
                  <a:schemeClr val="accent6"/>
                </a:solidFill>
              </a:rPr>
              <a:t>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exemple </a:t>
            </a:r>
            <a:r>
              <a:rPr lang="fr-FR" dirty="0" smtClean="0">
                <a:solidFill>
                  <a:schemeClr val="tx1"/>
                </a:solidFill>
              </a:rPr>
              <a:t>utilisant la plupart de ces méthodes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Learning 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github.com/thierrydecker/learning-python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3639</TotalTime>
  <Words>521</Words>
  <Application>Microsoft Office PowerPoint</Application>
  <PresentationFormat>Grand écran</PresentationFormat>
  <Paragraphs>52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Brin</vt:lpstr>
      <vt:lpstr>Python 102</vt:lpstr>
      <vt:lpstr>Squelette d'un module</vt:lpstr>
      <vt:lpstr>Complément sur les listes</vt:lpstr>
      <vt:lpstr>Complément sur les listes</vt:lpstr>
      <vt:lpstr>Complément sur les listes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384</cp:revision>
  <dcterms:created xsi:type="dcterms:W3CDTF">2017-12-30T07:04:36Z</dcterms:created>
  <dcterms:modified xsi:type="dcterms:W3CDTF">2018-01-22T05:25:46Z</dcterms:modified>
</cp:coreProperties>
</file>