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85"/>
  </p:notesMasterIdLst>
  <p:sldIdLst>
    <p:sldId id="256" r:id="rId2"/>
    <p:sldId id="473" r:id="rId3"/>
    <p:sldId id="25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47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75" r:id="rId96"/>
    <p:sldId id="400" r:id="rId97"/>
    <p:sldId id="401" r:id="rId98"/>
    <p:sldId id="402" r:id="rId99"/>
    <p:sldId id="403" r:id="rId100"/>
    <p:sldId id="404" r:id="rId101"/>
    <p:sldId id="405" r:id="rId102"/>
    <p:sldId id="406" r:id="rId103"/>
    <p:sldId id="407" r:id="rId104"/>
    <p:sldId id="408" r:id="rId105"/>
    <p:sldId id="409" r:id="rId106"/>
    <p:sldId id="410" r:id="rId107"/>
    <p:sldId id="411" r:id="rId108"/>
    <p:sldId id="412" r:id="rId109"/>
    <p:sldId id="413" r:id="rId110"/>
    <p:sldId id="414" r:id="rId111"/>
    <p:sldId id="415" r:id="rId112"/>
    <p:sldId id="416" r:id="rId113"/>
    <p:sldId id="417" r:id="rId114"/>
    <p:sldId id="418" r:id="rId115"/>
    <p:sldId id="419" r:id="rId116"/>
    <p:sldId id="420" r:id="rId117"/>
    <p:sldId id="421" r:id="rId118"/>
    <p:sldId id="422" r:id="rId119"/>
    <p:sldId id="423" r:id="rId120"/>
    <p:sldId id="424" r:id="rId121"/>
    <p:sldId id="425" r:id="rId122"/>
    <p:sldId id="426" r:id="rId123"/>
    <p:sldId id="427" r:id="rId124"/>
    <p:sldId id="428" r:id="rId125"/>
    <p:sldId id="429" r:id="rId126"/>
    <p:sldId id="430" r:id="rId127"/>
    <p:sldId id="431" r:id="rId128"/>
    <p:sldId id="432" r:id="rId129"/>
    <p:sldId id="433" r:id="rId130"/>
    <p:sldId id="434" r:id="rId131"/>
    <p:sldId id="476" r:id="rId132"/>
    <p:sldId id="435" r:id="rId133"/>
    <p:sldId id="436" r:id="rId134"/>
    <p:sldId id="437" r:id="rId135"/>
    <p:sldId id="438" r:id="rId136"/>
    <p:sldId id="439" r:id="rId137"/>
    <p:sldId id="440" r:id="rId138"/>
    <p:sldId id="441" r:id="rId139"/>
    <p:sldId id="443" r:id="rId140"/>
    <p:sldId id="442" r:id="rId141"/>
    <p:sldId id="444" r:id="rId142"/>
    <p:sldId id="445" r:id="rId143"/>
    <p:sldId id="446" r:id="rId144"/>
    <p:sldId id="447" r:id="rId145"/>
    <p:sldId id="448" r:id="rId146"/>
    <p:sldId id="449" r:id="rId147"/>
    <p:sldId id="450" r:id="rId148"/>
    <p:sldId id="451" r:id="rId149"/>
    <p:sldId id="452" r:id="rId150"/>
    <p:sldId id="453" r:id="rId151"/>
    <p:sldId id="454" r:id="rId152"/>
    <p:sldId id="455" r:id="rId153"/>
    <p:sldId id="456" r:id="rId154"/>
    <p:sldId id="459" r:id="rId155"/>
    <p:sldId id="458" r:id="rId156"/>
    <p:sldId id="457" r:id="rId157"/>
    <p:sldId id="460" r:id="rId158"/>
    <p:sldId id="461" r:id="rId159"/>
    <p:sldId id="462" r:id="rId160"/>
    <p:sldId id="463" r:id="rId161"/>
    <p:sldId id="464" r:id="rId162"/>
    <p:sldId id="465" r:id="rId163"/>
    <p:sldId id="466" r:id="rId164"/>
    <p:sldId id="467" r:id="rId165"/>
    <p:sldId id="468" r:id="rId166"/>
    <p:sldId id="469" r:id="rId167"/>
    <p:sldId id="470" r:id="rId168"/>
    <p:sldId id="471" r:id="rId169"/>
    <p:sldId id="472" r:id="rId170"/>
    <p:sldId id="482" r:id="rId171"/>
    <p:sldId id="483" r:id="rId172"/>
    <p:sldId id="484" r:id="rId173"/>
    <p:sldId id="487" r:id="rId174"/>
    <p:sldId id="488" r:id="rId175"/>
    <p:sldId id="485" r:id="rId176"/>
    <p:sldId id="486" r:id="rId177"/>
    <p:sldId id="477" r:id="rId178"/>
    <p:sldId id="478" r:id="rId179"/>
    <p:sldId id="479" r:id="rId180"/>
    <p:sldId id="480" r:id="rId181"/>
    <p:sldId id="481" r:id="rId182"/>
    <p:sldId id="285" r:id="rId183"/>
    <p:sldId id="309" r:id="rId1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449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04/02/2018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152</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153</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154</a:t>
            </a:fld>
            <a:endParaRPr lang="fr-FR" dirty="0"/>
          </a:p>
        </p:txBody>
      </p:sp>
    </p:spTree>
    <p:extLst>
      <p:ext uri="{BB962C8B-B14F-4D97-AF65-F5344CB8AC3E}">
        <p14:creationId xmlns:p14="http://schemas.microsoft.com/office/powerpoint/2010/main" val="399761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155</a:t>
            </a:fld>
            <a:endParaRPr lang="fr-FR" dirty="0"/>
          </a:p>
        </p:txBody>
      </p:sp>
    </p:spTree>
    <p:extLst>
      <p:ext uri="{BB962C8B-B14F-4D97-AF65-F5344CB8AC3E}">
        <p14:creationId xmlns:p14="http://schemas.microsoft.com/office/powerpoint/2010/main" val="9221709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156</a:t>
            </a:fld>
            <a:endParaRPr lang="fr-FR" dirty="0"/>
          </a:p>
        </p:txBody>
      </p:sp>
    </p:spTree>
    <p:extLst>
      <p:ext uri="{BB962C8B-B14F-4D97-AF65-F5344CB8AC3E}">
        <p14:creationId xmlns:p14="http://schemas.microsoft.com/office/powerpoint/2010/main" val="26810289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157</a:t>
            </a:fld>
            <a:endParaRPr lang="fr-FR" dirty="0"/>
          </a:p>
        </p:txBody>
      </p:sp>
    </p:spTree>
    <p:extLst>
      <p:ext uri="{BB962C8B-B14F-4D97-AF65-F5344CB8AC3E}">
        <p14:creationId xmlns:p14="http://schemas.microsoft.com/office/powerpoint/2010/main" val="410320530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158</a:t>
            </a:fld>
            <a:endParaRPr lang="fr-FR" dirty="0"/>
          </a:p>
        </p:txBody>
      </p:sp>
    </p:spTree>
    <p:extLst>
      <p:ext uri="{BB962C8B-B14F-4D97-AF65-F5344CB8AC3E}">
        <p14:creationId xmlns:p14="http://schemas.microsoft.com/office/powerpoint/2010/main" val="178526311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159</a:t>
            </a:fld>
            <a:endParaRPr lang="fr-FR" dirty="0"/>
          </a:p>
        </p:txBody>
      </p:sp>
    </p:spTree>
    <p:extLst>
      <p:ext uri="{BB962C8B-B14F-4D97-AF65-F5344CB8AC3E}">
        <p14:creationId xmlns:p14="http://schemas.microsoft.com/office/powerpoint/2010/main" val="315851054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160</a:t>
            </a:fld>
            <a:endParaRPr lang="fr-FR" dirty="0"/>
          </a:p>
        </p:txBody>
      </p:sp>
    </p:spTree>
    <p:extLst>
      <p:ext uri="{BB962C8B-B14F-4D97-AF65-F5344CB8AC3E}">
        <p14:creationId xmlns:p14="http://schemas.microsoft.com/office/powerpoint/2010/main" val="37159664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161</a:t>
            </a:fld>
            <a:endParaRPr lang="fr-FR" dirty="0"/>
          </a:p>
        </p:txBody>
      </p:sp>
    </p:spTree>
    <p:extLst>
      <p:ext uri="{BB962C8B-B14F-4D97-AF65-F5344CB8AC3E}">
        <p14:creationId xmlns:p14="http://schemas.microsoft.com/office/powerpoint/2010/main" val="113863364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162</a:t>
            </a:fld>
            <a:endParaRPr lang="fr-FR" dirty="0"/>
          </a:p>
        </p:txBody>
      </p:sp>
    </p:spTree>
    <p:extLst>
      <p:ext uri="{BB962C8B-B14F-4D97-AF65-F5344CB8AC3E}">
        <p14:creationId xmlns:p14="http://schemas.microsoft.com/office/powerpoint/2010/main" val="8759765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163</a:t>
            </a:fld>
            <a:endParaRPr lang="fr-FR" dirty="0"/>
          </a:p>
        </p:txBody>
      </p:sp>
    </p:spTree>
    <p:extLst>
      <p:ext uri="{BB962C8B-B14F-4D97-AF65-F5344CB8AC3E}">
        <p14:creationId xmlns:p14="http://schemas.microsoft.com/office/powerpoint/2010/main" val="385648335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164</a:t>
            </a:fld>
            <a:endParaRPr lang="fr-FR" dirty="0"/>
          </a:p>
        </p:txBody>
      </p:sp>
    </p:spTree>
    <p:extLst>
      <p:ext uri="{BB962C8B-B14F-4D97-AF65-F5344CB8AC3E}">
        <p14:creationId xmlns:p14="http://schemas.microsoft.com/office/powerpoint/2010/main" val="7613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165</a:t>
            </a:fld>
            <a:endParaRPr lang="fr-FR" dirty="0"/>
          </a:p>
        </p:txBody>
      </p:sp>
    </p:spTree>
    <p:extLst>
      <p:ext uri="{BB962C8B-B14F-4D97-AF65-F5344CB8AC3E}">
        <p14:creationId xmlns:p14="http://schemas.microsoft.com/office/powerpoint/2010/main" val="312966093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166</a:t>
            </a:fld>
            <a:endParaRPr lang="fr-FR" dirty="0"/>
          </a:p>
        </p:txBody>
      </p:sp>
    </p:spTree>
    <p:extLst>
      <p:ext uri="{BB962C8B-B14F-4D97-AF65-F5344CB8AC3E}">
        <p14:creationId xmlns:p14="http://schemas.microsoft.com/office/powerpoint/2010/main" val="399557640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167</a:t>
            </a:fld>
            <a:endParaRPr lang="fr-FR" dirty="0"/>
          </a:p>
        </p:txBody>
      </p:sp>
    </p:spTree>
    <p:extLst>
      <p:ext uri="{BB962C8B-B14F-4D97-AF65-F5344CB8AC3E}">
        <p14:creationId xmlns:p14="http://schemas.microsoft.com/office/powerpoint/2010/main" val="322687789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168</a:t>
            </a:fld>
            <a:endParaRPr lang="fr-FR" dirty="0"/>
          </a:p>
        </p:txBody>
      </p:sp>
    </p:spTree>
    <p:extLst>
      <p:ext uri="{BB962C8B-B14F-4D97-AF65-F5344CB8AC3E}">
        <p14:creationId xmlns:p14="http://schemas.microsoft.com/office/powerpoint/2010/main" val="326179340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169</a:t>
            </a:fld>
            <a:endParaRPr lang="fr-FR" dirty="0"/>
          </a:p>
        </p:txBody>
      </p:sp>
    </p:spTree>
    <p:extLst>
      <p:ext uri="{BB962C8B-B14F-4D97-AF65-F5344CB8AC3E}">
        <p14:creationId xmlns:p14="http://schemas.microsoft.com/office/powerpoint/2010/main" val="211130453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170</a:t>
            </a:fld>
            <a:endParaRPr lang="fr-FR" dirty="0"/>
          </a:p>
        </p:txBody>
      </p:sp>
    </p:spTree>
    <p:extLst>
      <p:ext uri="{BB962C8B-B14F-4D97-AF65-F5344CB8AC3E}">
        <p14:creationId xmlns:p14="http://schemas.microsoft.com/office/powerpoint/2010/main" val="270090409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171</a:t>
            </a:fld>
            <a:endParaRPr lang="fr-FR" dirty="0"/>
          </a:p>
        </p:txBody>
      </p:sp>
    </p:spTree>
    <p:extLst>
      <p:ext uri="{BB962C8B-B14F-4D97-AF65-F5344CB8AC3E}">
        <p14:creationId xmlns:p14="http://schemas.microsoft.com/office/powerpoint/2010/main" val="198931047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172</a:t>
            </a:fld>
            <a:endParaRPr lang="fr-FR" dirty="0"/>
          </a:p>
        </p:txBody>
      </p:sp>
    </p:spTree>
    <p:extLst>
      <p:ext uri="{BB962C8B-B14F-4D97-AF65-F5344CB8AC3E}">
        <p14:creationId xmlns:p14="http://schemas.microsoft.com/office/powerpoint/2010/main" val="99689686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173</a:t>
            </a:fld>
            <a:endParaRPr lang="fr-FR" dirty="0"/>
          </a:p>
        </p:txBody>
      </p:sp>
    </p:spTree>
    <p:extLst>
      <p:ext uri="{BB962C8B-B14F-4D97-AF65-F5344CB8AC3E}">
        <p14:creationId xmlns:p14="http://schemas.microsoft.com/office/powerpoint/2010/main" val="17636929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174</a:t>
            </a:fld>
            <a:endParaRPr lang="fr-FR" dirty="0"/>
          </a:p>
        </p:txBody>
      </p:sp>
    </p:spTree>
    <p:extLst>
      <p:ext uri="{BB962C8B-B14F-4D97-AF65-F5344CB8AC3E}">
        <p14:creationId xmlns:p14="http://schemas.microsoft.com/office/powerpoint/2010/main" val="2215737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175</a:t>
            </a:fld>
            <a:endParaRPr lang="fr-FR" dirty="0"/>
          </a:p>
        </p:txBody>
      </p:sp>
    </p:spTree>
    <p:extLst>
      <p:ext uri="{BB962C8B-B14F-4D97-AF65-F5344CB8AC3E}">
        <p14:creationId xmlns:p14="http://schemas.microsoft.com/office/powerpoint/2010/main" val="229874738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176</a:t>
            </a:fld>
            <a:endParaRPr lang="fr-FR" dirty="0"/>
          </a:p>
        </p:txBody>
      </p:sp>
    </p:spTree>
    <p:extLst>
      <p:ext uri="{BB962C8B-B14F-4D97-AF65-F5344CB8AC3E}">
        <p14:creationId xmlns:p14="http://schemas.microsoft.com/office/powerpoint/2010/main" val="37335363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182</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183</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7.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6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67.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9.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71.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73.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Concurrence</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Synchronisation des threads</a:t>
            </a:r>
            <a:endParaRPr lang="fr-FR" dirty="0"/>
          </a:p>
        </p:txBody>
      </p:sp>
    </p:spTree>
    <p:extLst>
      <p:ext uri="{BB962C8B-B14F-4D97-AF65-F5344CB8AC3E}">
        <p14:creationId xmlns:p14="http://schemas.microsoft.com/office/powerpoint/2010/main" val="21752249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a:t>
            </a:r>
            <a:r>
              <a:rPr lang="fr-FR" dirty="0" smtClean="0">
                <a:solidFill>
                  <a:schemeClr val="tx1"/>
                </a:solidFill>
              </a:rPr>
              <a:t>verrous réentrants (</a:t>
            </a:r>
            <a:r>
              <a:rPr lang="fr-FR" b="1" i="1" dirty="0" smtClean="0">
                <a:solidFill>
                  <a:schemeClr val="accent4"/>
                </a:solidFill>
              </a:rPr>
              <a:t>RLocks</a:t>
            </a:r>
            <a:r>
              <a:rPr lang="fr-FR" dirty="0" smtClean="0">
                <a:solidFill>
                  <a:schemeClr val="tx1"/>
                </a:solidFill>
              </a:rPr>
              <a:t>) </a:t>
            </a:r>
            <a:r>
              <a:rPr lang="fr-FR" dirty="0">
                <a:solidFill>
                  <a:schemeClr val="tx1"/>
                </a:solidFill>
              </a:rPr>
              <a:t>sont des primitives de synchronisation qui fonctionnent un peu comme notre primitive de verrou standard, mais peuvent être </a:t>
            </a:r>
            <a:r>
              <a:rPr lang="fr-FR" dirty="0" smtClean="0">
                <a:solidFill>
                  <a:schemeClr val="tx1"/>
                </a:solidFill>
              </a:rPr>
              <a:t>acquis </a:t>
            </a:r>
            <a:r>
              <a:rPr lang="fr-FR" dirty="0">
                <a:solidFill>
                  <a:schemeClr val="tx1"/>
                </a:solidFill>
              </a:rPr>
              <a:t>par un thread plusieurs fois si ce thread le possède </a:t>
            </a:r>
            <a:r>
              <a:rPr lang="fr-FR" dirty="0" smtClean="0">
                <a:solidFill>
                  <a:schemeClr val="tx1"/>
                </a:solidFill>
              </a:rPr>
              <a:t>déjà</a:t>
            </a:r>
          </a:p>
          <a:p>
            <a:r>
              <a:rPr lang="fr-FR" dirty="0" smtClean="0">
                <a:solidFill>
                  <a:schemeClr val="tx1"/>
                </a:solidFill>
              </a:rPr>
              <a:t>Par </a:t>
            </a:r>
            <a:r>
              <a:rPr lang="fr-FR" dirty="0">
                <a:solidFill>
                  <a:schemeClr val="tx1"/>
                </a:solidFill>
              </a:rPr>
              <a:t>exemple, par exemple, thread-1 acquiert le RLock, donc, à chaque fois que thread-1 acquiert le verrou, un compteur dans la primitive RLock est incrémenté de </a:t>
            </a:r>
            <a:r>
              <a:rPr lang="fr-FR" dirty="0" smtClean="0">
                <a:solidFill>
                  <a:schemeClr val="tx1"/>
                </a:solidFill>
              </a:rPr>
              <a:t>1</a:t>
            </a:r>
          </a:p>
          <a:p>
            <a:r>
              <a:rPr lang="fr-FR" dirty="0" smtClean="0">
                <a:solidFill>
                  <a:schemeClr val="tx1"/>
                </a:solidFill>
              </a:rPr>
              <a:t>Si </a:t>
            </a:r>
            <a:r>
              <a:rPr lang="fr-FR" dirty="0">
                <a:solidFill>
                  <a:schemeClr val="tx1"/>
                </a:solidFill>
              </a:rPr>
              <a:t>thread-2 a </a:t>
            </a:r>
            <a:r>
              <a:rPr lang="fr-FR" dirty="0" smtClean="0">
                <a:solidFill>
                  <a:schemeClr val="tx1"/>
                </a:solidFill>
              </a:rPr>
              <a:t>essaye </a:t>
            </a:r>
            <a:r>
              <a:rPr lang="fr-FR" dirty="0">
                <a:solidFill>
                  <a:schemeClr val="tx1"/>
                </a:solidFill>
              </a:rPr>
              <a:t>d'acquérir le RLock, alors il devrait attendre jusqu'à ce que le compteur du RLock tombe à 0 avant qu'il puisse être </a:t>
            </a:r>
            <a:r>
              <a:rPr lang="fr-FR" dirty="0" smtClean="0">
                <a:solidFill>
                  <a:schemeClr val="tx1"/>
                </a:solidFill>
              </a:rPr>
              <a:t>acquis</a:t>
            </a:r>
          </a:p>
          <a:p>
            <a:r>
              <a:rPr lang="fr-FR" dirty="0" smtClean="0">
                <a:solidFill>
                  <a:schemeClr val="tx1"/>
                </a:solidFill>
              </a:rPr>
              <a:t>Thread-2 </a:t>
            </a:r>
            <a:r>
              <a:rPr lang="fr-FR" dirty="0">
                <a:solidFill>
                  <a:schemeClr val="tx1"/>
                </a:solidFill>
              </a:rPr>
              <a:t>entrerait dans un état de blocage jusqu'à ce que cette condition 0 soit </a:t>
            </a:r>
            <a:r>
              <a:rPr lang="fr-FR" dirty="0" smtClean="0">
                <a:solidFill>
                  <a:schemeClr val="tx1"/>
                </a:solidFill>
              </a:rPr>
              <a:t>remplie</a:t>
            </a:r>
          </a:p>
          <a:p>
            <a:r>
              <a:rPr lang="fr-FR" dirty="0" smtClean="0">
                <a:solidFill>
                  <a:schemeClr val="tx1"/>
                </a:solidFill>
              </a:rPr>
              <a:t>Pourquoi </a:t>
            </a:r>
            <a:r>
              <a:rPr lang="fr-FR" dirty="0">
                <a:solidFill>
                  <a:schemeClr val="tx1"/>
                </a:solidFill>
              </a:rPr>
              <a:t>est-ce utile, </a:t>
            </a:r>
            <a:r>
              <a:rPr lang="fr-FR" dirty="0" smtClean="0">
                <a:solidFill>
                  <a:schemeClr val="tx1"/>
                </a:solidFill>
              </a:rPr>
              <a:t>cependant ?</a:t>
            </a:r>
          </a:p>
          <a:p>
            <a:r>
              <a:rPr lang="fr-FR" dirty="0" smtClean="0">
                <a:solidFill>
                  <a:schemeClr val="tx1"/>
                </a:solidFill>
              </a:rPr>
              <a:t>Eh </a:t>
            </a:r>
            <a:r>
              <a:rPr lang="fr-FR" dirty="0">
                <a:solidFill>
                  <a:schemeClr val="tx1"/>
                </a:solidFill>
              </a:rPr>
              <a:t>bien, cela peut être utile lorsque vous voulez, par exemple, avoir un accès sécurisé pour une méthode au sein d'une classe qui accède à d'autres méthodes de </a:t>
            </a:r>
            <a:r>
              <a:rPr lang="fr-FR" dirty="0" smtClean="0">
                <a:solidFill>
                  <a:schemeClr val="tx1"/>
                </a:solidFill>
              </a:rPr>
              <a:t>classe</a:t>
            </a:r>
            <a:endParaRPr lang="en-US" dirty="0">
              <a:solidFill>
                <a:schemeClr val="tx1"/>
              </a:solidFill>
            </a:endParaRPr>
          </a:p>
        </p:txBody>
      </p:sp>
    </p:spTree>
    <p:extLst>
      <p:ext uri="{BB962C8B-B14F-4D97-AF65-F5344CB8AC3E}">
        <p14:creationId xmlns:p14="http://schemas.microsoft.com/office/powerpoint/2010/main" val="415170803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351722"/>
            <a:ext cx="2878372" cy="490344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89119" y="1288111"/>
            <a:ext cx="4613527" cy="4967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7454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543869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nous devions essayer d'exécuter le même programme précédent en utilisant une primitive de verrou classique, alors vous devriez remarquer que le programme n'atteint jamais le point où il exécute notre fonction </a:t>
            </a:r>
            <a:r>
              <a:rPr lang="fr-FR" b="1" i="1" dirty="0" smtClean="0">
                <a:solidFill>
                  <a:schemeClr val="accent6"/>
                </a:solidFill>
              </a:rPr>
              <a:t>modifyA()</a:t>
            </a:r>
          </a:p>
          <a:p>
            <a:r>
              <a:rPr lang="fr-FR" dirty="0" smtClean="0">
                <a:solidFill>
                  <a:schemeClr val="tx1"/>
                </a:solidFill>
              </a:rPr>
              <a:t>Notre </a:t>
            </a:r>
            <a:r>
              <a:rPr lang="fr-FR" dirty="0">
                <a:solidFill>
                  <a:schemeClr val="tx1"/>
                </a:solidFill>
              </a:rPr>
              <a:t>programme se retrouverait essentiellement dans une impasse, car nous n'avons pas mis en place un mécanisme de libération qui permette à notre fil d'aller plus </a:t>
            </a:r>
            <a:r>
              <a:rPr lang="fr-FR" dirty="0" smtClean="0">
                <a:solidFill>
                  <a:schemeClr val="tx1"/>
                </a:solidFill>
              </a:rPr>
              <a:t>loin</a:t>
            </a:r>
          </a:p>
          <a:p>
            <a:r>
              <a:rPr lang="fr-FR" dirty="0" smtClean="0">
                <a:solidFill>
                  <a:schemeClr val="tx1"/>
                </a:solidFill>
              </a:rPr>
              <a:t>Ceci </a:t>
            </a:r>
            <a:r>
              <a:rPr lang="fr-FR" dirty="0">
                <a:solidFill>
                  <a:schemeClr val="tx1"/>
                </a:solidFill>
              </a:rPr>
              <a:t>est illustré dans l'exemple de code </a:t>
            </a:r>
            <a:r>
              <a:rPr lang="fr-FR" dirty="0" smtClean="0">
                <a:solidFill>
                  <a:schemeClr val="tx1"/>
                </a:solidFill>
              </a:rPr>
              <a:t>suivant</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076660" y="1160654"/>
            <a:ext cx="4738977" cy="5192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76245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Les RLocks</a:t>
            </a:r>
            <a:r>
              <a:rPr lang="fr-FR" dirty="0">
                <a:solidFill>
                  <a:schemeClr val="tx1"/>
                </a:solidFill>
              </a:rPr>
              <a:t>, essentiellement, nous </a:t>
            </a:r>
            <a:r>
              <a:rPr lang="fr-FR" dirty="0" smtClean="0">
                <a:solidFill>
                  <a:schemeClr val="tx1"/>
                </a:solidFill>
              </a:rPr>
              <a:t>permettent </a:t>
            </a:r>
            <a:r>
              <a:rPr lang="fr-FR" dirty="0">
                <a:solidFill>
                  <a:schemeClr val="tx1"/>
                </a:solidFill>
              </a:rPr>
              <a:t>d'obtenir une certaine forme de sécurité de thread d'une manière récursive sans avoir à implémenter l'acquisition </a:t>
            </a:r>
            <a:r>
              <a:rPr lang="fr-FR" dirty="0" smtClean="0">
                <a:solidFill>
                  <a:schemeClr val="tx1"/>
                </a:solidFill>
              </a:rPr>
              <a:t>et la libération </a:t>
            </a:r>
            <a:r>
              <a:rPr lang="fr-FR" dirty="0">
                <a:solidFill>
                  <a:schemeClr val="tx1"/>
                </a:solidFill>
              </a:rPr>
              <a:t>de </a:t>
            </a:r>
            <a:r>
              <a:rPr lang="fr-FR" dirty="0" smtClean="0">
                <a:solidFill>
                  <a:schemeClr val="tx1"/>
                </a:solidFill>
              </a:rPr>
              <a:t>verrou </a:t>
            </a:r>
            <a:r>
              <a:rPr lang="fr-FR" dirty="0">
                <a:solidFill>
                  <a:schemeClr val="tx1"/>
                </a:solidFill>
              </a:rPr>
              <a:t>dans tout votre </a:t>
            </a:r>
            <a:r>
              <a:rPr lang="fr-FR" dirty="0" smtClean="0">
                <a:solidFill>
                  <a:schemeClr val="tx1"/>
                </a:solidFill>
              </a:rPr>
              <a:t>code</a:t>
            </a:r>
          </a:p>
          <a:p>
            <a:r>
              <a:rPr lang="fr-FR" dirty="0" smtClean="0">
                <a:solidFill>
                  <a:schemeClr val="tx1"/>
                </a:solidFill>
              </a:rPr>
              <a:t>Ils </a:t>
            </a:r>
            <a:r>
              <a:rPr lang="fr-FR" dirty="0">
                <a:solidFill>
                  <a:schemeClr val="tx1"/>
                </a:solidFill>
              </a:rPr>
              <a:t>nous permettent d'écrire du code plus simple, plus facile à suivre et, par conséquent, plus facile à maintenir après la production de notre </a:t>
            </a:r>
            <a:r>
              <a:rPr lang="fr-FR" dirty="0" smtClean="0">
                <a:solidFill>
                  <a:schemeClr val="tx1"/>
                </a:solidFill>
              </a:rPr>
              <a:t>code</a:t>
            </a:r>
            <a:endParaRPr lang="en-US" dirty="0">
              <a:solidFill>
                <a:schemeClr val="tx1"/>
              </a:solidFill>
            </a:endParaRPr>
          </a:p>
        </p:txBody>
      </p:sp>
    </p:spTree>
    <p:extLst>
      <p:ext uri="{BB962C8B-B14F-4D97-AF65-F5344CB8AC3E}">
        <p14:creationId xmlns:p14="http://schemas.microsoft.com/office/powerpoint/2010/main" val="34632536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Une condition est une primitive de synchronisation qui attend un signal provenant d'un autre </a:t>
            </a:r>
            <a:r>
              <a:rPr lang="fr-FR" dirty="0" smtClean="0">
                <a:solidFill>
                  <a:schemeClr val="tx1"/>
                </a:solidFill>
              </a:rPr>
              <a:t>thread</a:t>
            </a:r>
          </a:p>
          <a:p>
            <a:r>
              <a:rPr lang="fr-FR" dirty="0" smtClean="0">
                <a:solidFill>
                  <a:schemeClr val="tx1"/>
                </a:solidFill>
              </a:rPr>
              <a:t>Par </a:t>
            </a:r>
            <a:r>
              <a:rPr lang="fr-FR" dirty="0">
                <a:solidFill>
                  <a:schemeClr val="tx1"/>
                </a:solidFill>
              </a:rPr>
              <a:t>exemple, cela pourrait être qu'un autre thread a terminé </a:t>
            </a:r>
            <a:r>
              <a:rPr lang="fr-FR" dirty="0" smtClean="0">
                <a:solidFill>
                  <a:schemeClr val="tx1"/>
                </a:solidFill>
              </a:rPr>
              <a:t>son exécution</a:t>
            </a:r>
            <a:r>
              <a:rPr lang="fr-FR" dirty="0">
                <a:solidFill>
                  <a:schemeClr val="tx1"/>
                </a:solidFill>
              </a:rPr>
              <a:t>, et que le thread actuel peut </a:t>
            </a:r>
            <a:r>
              <a:rPr lang="fr-FR" dirty="0" smtClean="0">
                <a:solidFill>
                  <a:schemeClr val="tx1"/>
                </a:solidFill>
              </a:rPr>
              <a:t>son propre code</a:t>
            </a:r>
            <a:endParaRPr lang="en-US" dirty="0">
              <a:solidFill>
                <a:schemeClr val="tx1"/>
              </a:solidFill>
            </a:endParaRPr>
          </a:p>
        </p:txBody>
      </p:sp>
    </p:spTree>
    <p:extLst>
      <p:ext uri="{BB962C8B-B14F-4D97-AF65-F5344CB8AC3E}">
        <p14:creationId xmlns:p14="http://schemas.microsoft.com/office/powerpoint/2010/main" val="22082498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la définition de notre objet condition dans la bibliothèque native de </a:t>
            </a:r>
            <a:r>
              <a:rPr lang="fr-FR" dirty="0" smtClean="0">
                <a:solidFill>
                  <a:schemeClr val="tx1"/>
                </a:solidFill>
              </a:rPr>
              <a:t>Python</a:t>
            </a:r>
          </a:p>
          <a:p>
            <a:endParaRPr lang="fr-FR" dirty="0">
              <a:solidFill>
                <a:schemeClr val="tx1"/>
              </a:solidFill>
            </a:endParaRPr>
          </a:p>
          <a:p>
            <a:endParaRPr lang="fr-FR" dirty="0" smtClean="0">
              <a:solidFill>
                <a:schemeClr val="tx1"/>
              </a:solidFill>
            </a:endParaRPr>
          </a:p>
          <a:p>
            <a:endParaRPr lang="fr-FR" dirty="0" smtClean="0">
              <a:solidFill>
                <a:schemeClr val="tx1"/>
              </a:solidFill>
            </a:endParaRPr>
          </a:p>
          <a:p>
            <a:r>
              <a:rPr lang="fr-FR" dirty="0" smtClean="0">
                <a:solidFill>
                  <a:schemeClr val="tx1"/>
                </a:solidFill>
              </a:rPr>
              <a:t>Il </a:t>
            </a:r>
            <a:r>
              <a:rPr lang="fr-FR" dirty="0">
                <a:solidFill>
                  <a:schemeClr val="tx1"/>
                </a:solidFill>
              </a:rPr>
              <a:t>est important de comprendre ces primitives fondamentales et comment elles fonctionnent à un niveau plus </a:t>
            </a:r>
            <a:r>
              <a:rPr lang="fr-FR" dirty="0" smtClean="0">
                <a:solidFill>
                  <a:schemeClr val="tx1"/>
                </a:solidFill>
              </a:rPr>
              <a:t>granulaire</a:t>
            </a:r>
          </a:p>
          <a:p>
            <a:r>
              <a:rPr lang="fr-FR" dirty="0">
                <a:solidFill>
                  <a:schemeClr val="tx1"/>
                </a:solidFill>
              </a:rPr>
              <a:t>Le scénario le plus commun utilisé pour mettre en évidence les avantages des conditions est celui d'un </a:t>
            </a:r>
            <a:r>
              <a:rPr lang="fr-FR" dirty="0" smtClean="0">
                <a:solidFill>
                  <a:schemeClr val="tx1"/>
                </a:solidFill>
              </a:rPr>
              <a:t>producteur/consommateur</a:t>
            </a:r>
          </a:p>
          <a:p>
            <a:r>
              <a:rPr lang="fr-FR" dirty="0" smtClean="0">
                <a:solidFill>
                  <a:schemeClr val="tx1"/>
                </a:solidFill>
              </a:rPr>
              <a:t>Vous </a:t>
            </a:r>
            <a:r>
              <a:rPr lang="fr-FR" dirty="0">
                <a:solidFill>
                  <a:schemeClr val="tx1"/>
                </a:solidFill>
              </a:rPr>
              <a:t>pouvez avoir un producteur qui publie des messages dans une file d'attente et avertit les autres threads, c'est-à-dire les consommateurs, qu'il y a maintenant des messages en attente d'être consommés dans cette file d'attente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3918873" y="2579211"/>
            <a:ext cx="6029325" cy="1190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5182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cet exemple, nous allons créer deux classes différentes qui hériteront de la classe </a:t>
            </a:r>
            <a:r>
              <a:rPr lang="fr-FR" dirty="0" smtClean="0">
                <a:solidFill>
                  <a:schemeClr val="tx1"/>
                </a:solidFill>
              </a:rPr>
              <a:t>thread</a:t>
            </a:r>
          </a:p>
          <a:p>
            <a:r>
              <a:rPr lang="fr-FR" dirty="0" smtClean="0">
                <a:solidFill>
                  <a:schemeClr val="tx1"/>
                </a:solidFill>
              </a:rPr>
              <a:t>Celles-ci </a:t>
            </a:r>
            <a:r>
              <a:rPr lang="fr-FR" dirty="0">
                <a:solidFill>
                  <a:schemeClr val="tx1"/>
                </a:solidFill>
              </a:rPr>
              <a:t>seront notre éditeur et </a:t>
            </a:r>
            <a:r>
              <a:rPr lang="fr-FR" dirty="0" smtClean="0">
                <a:solidFill>
                  <a:schemeClr val="tx1"/>
                </a:solidFill>
              </a:rPr>
              <a:t>notre abonné</a:t>
            </a:r>
          </a:p>
          <a:p>
            <a:r>
              <a:rPr lang="fr-FR" dirty="0" smtClean="0">
                <a:solidFill>
                  <a:schemeClr val="tx1"/>
                </a:solidFill>
              </a:rPr>
              <a:t>L'éditeur </a:t>
            </a:r>
            <a:r>
              <a:rPr lang="fr-FR" dirty="0">
                <a:solidFill>
                  <a:schemeClr val="tx1"/>
                </a:solidFill>
              </a:rPr>
              <a:t>effectuera la tâche de publication de nouveaux entiers dans un tableau d'entiers, puis notifiera aux abonnés qu'il existe un nouvel entier à utiliser dans le </a:t>
            </a:r>
            <a:r>
              <a:rPr lang="fr-FR" dirty="0" smtClean="0">
                <a:solidFill>
                  <a:schemeClr val="tx1"/>
                </a:solidFill>
              </a:rPr>
              <a:t>tableau</a:t>
            </a:r>
            <a:endParaRPr lang="en-US" dirty="0">
              <a:solidFill>
                <a:schemeClr val="tx1"/>
              </a:solidFill>
            </a:endParaRPr>
          </a:p>
        </p:txBody>
      </p:sp>
    </p:spTree>
    <p:extLst>
      <p:ext uri="{BB962C8B-B14F-4D97-AF65-F5344CB8AC3E}">
        <p14:creationId xmlns:p14="http://schemas.microsoft.com/office/powerpoint/2010/main" val="25122152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Notre classe Publisher a deux fonctions définies en son </a:t>
            </a:r>
            <a:r>
              <a:rPr lang="fr-FR" dirty="0" smtClean="0">
                <a:solidFill>
                  <a:schemeClr val="tx1"/>
                </a:solidFill>
              </a:rPr>
              <a:t>sein</a:t>
            </a:r>
          </a:p>
          <a:p>
            <a:r>
              <a:rPr lang="fr-FR" dirty="0" smtClean="0">
                <a:solidFill>
                  <a:schemeClr val="tx1"/>
                </a:solidFill>
              </a:rPr>
              <a:t>Le </a:t>
            </a:r>
            <a:r>
              <a:rPr lang="fr-FR" dirty="0">
                <a:solidFill>
                  <a:schemeClr val="tx1"/>
                </a:solidFill>
              </a:rPr>
              <a:t>constructeur qui prend en référence le tableau des entiers et la primitive de </a:t>
            </a:r>
            <a:r>
              <a:rPr lang="fr-FR" dirty="0" smtClean="0">
                <a:solidFill>
                  <a:schemeClr val="tx1"/>
                </a:solidFill>
              </a:rPr>
              <a:t>condition</a:t>
            </a:r>
          </a:p>
          <a:p>
            <a:r>
              <a:rPr lang="fr-FR" dirty="0" smtClean="0">
                <a:solidFill>
                  <a:schemeClr val="tx1"/>
                </a:solidFill>
              </a:rPr>
              <a:t>La </a:t>
            </a:r>
            <a:r>
              <a:rPr lang="fr-FR" dirty="0">
                <a:solidFill>
                  <a:schemeClr val="tx1"/>
                </a:solidFill>
              </a:rPr>
              <a:t>fonction </a:t>
            </a:r>
            <a:r>
              <a:rPr lang="fr-FR" b="1" i="1" dirty="0" smtClean="0">
                <a:solidFill>
                  <a:schemeClr val="accent6"/>
                </a:solidFill>
              </a:rPr>
              <a:t>run()</a:t>
            </a:r>
            <a:r>
              <a:rPr lang="fr-FR" dirty="0" smtClean="0">
                <a:solidFill>
                  <a:schemeClr val="tx1"/>
                </a:solidFill>
              </a:rPr>
              <a:t> entre </a:t>
            </a:r>
            <a:r>
              <a:rPr lang="fr-FR" dirty="0">
                <a:solidFill>
                  <a:schemeClr val="tx1"/>
                </a:solidFill>
              </a:rPr>
              <a:t>dans une boucle permanente lorsqu'elle est invoquée, puis génère un entier aléatoire entre 0 et </a:t>
            </a:r>
            <a:r>
              <a:rPr lang="fr-FR" dirty="0" smtClean="0">
                <a:solidFill>
                  <a:schemeClr val="tx1"/>
                </a:solidFill>
              </a:rPr>
              <a:t>1000</a:t>
            </a:r>
          </a:p>
          <a:p>
            <a:r>
              <a:rPr lang="fr-FR" dirty="0" smtClean="0">
                <a:solidFill>
                  <a:schemeClr val="tx1"/>
                </a:solidFill>
              </a:rPr>
              <a:t>Une </a:t>
            </a:r>
            <a:r>
              <a:rPr lang="fr-FR" dirty="0">
                <a:solidFill>
                  <a:schemeClr val="tx1"/>
                </a:solidFill>
              </a:rPr>
              <a:t>fois que nous avons généré ce nombre, nous acquérons la condition, puis nous ajoutons cet entier nouvellement généré à notre tableau </a:t>
            </a:r>
            <a:r>
              <a:rPr lang="fr-FR" dirty="0" smtClean="0">
                <a:solidFill>
                  <a:schemeClr val="tx1"/>
                </a:solidFill>
              </a:rPr>
              <a:t>d'entiers</a:t>
            </a:r>
          </a:p>
          <a:p>
            <a:r>
              <a:rPr lang="fr-FR" dirty="0" smtClean="0">
                <a:solidFill>
                  <a:schemeClr val="tx1"/>
                </a:solidFill>
              </a:rPr>
              <a:t>Une </a:t>
            </a:r>
            <a:r>
              <a:rPr lang="fr-FR" dirty="0">
                <a:solidFill>
                  <a:schemeClr val="tx1"/>
                </a:solidFill>
              </a:rPr>
              <a:t>fois que nous avons ajouté à notre tableau, nous informons d'abord nos abonnés qu'un nouvel élément a été ajouté à ce tableau, puis nous libérons la condition</a:t>
            </a:r>
            <a:endParaRPr lang="en-US" dirty="0">
              <a:solidFill>
                <a:schemeClr val="tx1"/>
              </a:solidFill>
            </a:endParaRPr>
          </a:p>
        </p:txBody>
      </p:sp>
    </p:spTree>
    <p:extLst>
      <p:ext uri="{BB962C8B-B14F-4D97-AF65-F5344CB8AC3E}">
        <p14:creationId xmlns:p14="http://schemas.microsoft.com/office/powerpoint/2010/main" val="200996176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63001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code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013544" y="1916264"/>
            <a:ext cx="3126288" cy="4190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05" y="1286422"/>
            <a:ext cx="5321742" cy="234614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5"/>
          <a:stretch>
            <a:fillRect/>
          </a:stretch>
        </p:blipFill>
        <p:spPr>
          <a:xfrm>
            <a:off x="6247405" y="3697169"/>
            <a:ext cx="5321742" cy="2409970"/>
          </a:xfrm>
          <a:prstGeom prst="rect">
            <a:avLst/>
          </a:prstGeom>
        </p:spPr>
      </p:pic>
    </p:spTree>
    <p:extLst>
      <p:ext uri="{BB962C8B-B14F-4D97-AF65-F5344CB8AC3E}">
        <p14:creationId xmlns:p14="http://schemas.microsoft.com/office/powerpoint/2010/main" val="392994522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6281530"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nous exécutons ce programme, vous devriez voir une sortie similaire à la </a:t>
            </a:r>
            <a:r>
              <a:rPr lang="fr-FR" dirty="0" smtClean="0">
                <a:solidFill>
                  <a:schemeClr val="tx1"/>
                </a:solidFill>
              </a:rPr>
              <a:t>suivante</a:t>
            </a:r>
          </a:p>
          <a:p>
            <a:r>
              <a:rPr lang="fr-FR" dirty="0" smtClean="0">
                <a:solidFill>
                  <a:schemeClr val="tx1"/>
                </a:solidFill>
              </a:rPr>
              <a:t>Vous </a:t>
            </a:r>
            <a:r>
              <a:rPr lang="fr-FR" dirty="0">
                <a:solidFill>
                  <a:schemeClr val="tx1"/>
                </a:solidFill>
              </a:rPr>
              <a:t>devriez voir que lorsque l'éditeur acquiert la condition, il ajoute un nombre au tableau, puis notifie la condition et la </a:t>
            </a:r>
            <a:r>
              <a:rPr lang="fr-FR" dirty="0" smtClean="0">
                <a:solidFill>
                  <a:schemeClr val="tx1"/>
                </a:solidFill>
              </a:rPr>
              <a:t>libère</a:t>
            </a:r>
          </a:p>
          <a:p>
            <a:r>
              <a:rPr lang="fr-FR" dirty="0">
                <a:solidFill>
                  <a:schemeClr val="tx1"/>
                </a:solidFill>
              </a:rPr>
              <a:t>Au moment où la condition est notifiée, la bataille commence entre les deux abonnés </a:t>
            </a:r>
            <a:r>
              <a:rPr lang="fr-FR" dirty="0" smtClean="0">
                <a:solidFill>
                  <a:schemeClr val="tx1"/>
                </a:solidFill>
              </a:rPr>
              <a:t>et </a:t>
            </a:r>
            <a:r>
              <a:rPr lang="fr-FR" dirty="0">
                <a:solidFill>
                  <a:schemeClr val="tx1"/>
                </a:solidFill>
              </a:rPr>
              <a:t>ils essaient tous deux d'acquérir cette condition en </a:t>
            </a:r>
            <a:r>
              <a:rPr lang="fr-FR" dirty="0" smtClean="0">
                <a:solidFill>
                  <a:schemeClr val="tx1"/>
                </a:solidFill>
              </a:rPr>
              <a:t>premier</a:t>
            </a:r>
          </a:p>
          <a:p>
            <a:r>
              <a:rPr lang="fr-FR" dirty="0" smtClean="0">
                <a:solidFill>
                  <a:schemeClr val="tx1"/>
                </a:solidFill>
              </a:rPr>
              <a:t>Quand l'un emporte </a:t>
            </a:r>
            <a:r>
              <a:rPr lang="fr-FR" dirty="0">
                <a:solidFill>
                  <a:schemeClr val="tx1"/>
                </a:solidFill>
              </a:rPr>
              <a:t>ce combat, il continue simplement à "pop" ce nombre du tableau</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665057" y="2677353"/>
            <a:ext cx="346710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771666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la première partie, </a:t>
            </a:r>
            <a:r>
              <a:rPr lang="fr-FR" dirty="0">
                <a:solidFill>
                  <a:schemeClr val="tx1"/>
                </a:solidFill>
              </a:rPr>
              <a:t>nous avons abordé l'histoire de la simultanéité, et nous avons parlé un peu de </a:t>
            </a:r>
            <a:r>
              <a:rPr lang="fr-FR" dirty="0" smtClean="0">
                <a:solidFill>
                  <a:schemeClr val="tx1"/>
                </a:solidFill>
              </a:rPr>
              <a:t>Dijkstra</a:t>
            </a:r>
          </a:p>
          <a:p>
            <a:r>
              <a:rPr lang="fr-FR" dirty="0" smtClean="0">
                <a:solidFill>
                  <a:schemeClr val="tx1"/>
                </a:solidFill>
              </a:rPr>
              <a:t>Dijkstra </a:t>
            </a:r>
            <a:r>
              <a:rPr lang="fr-FR" dirty="0">
                <a:solidFill>
                  <a:schemeClr val="tx1"/>
                </a:solidFill>
              </a:rPr>
              <a:t>était l'homme qui a effectivement pris cette idée des sémaphores des systèmes ferroviaires et les a traduits en quelque chose que nous pourrions utiliser dans nos propres systèmes concurrents </a:t>
            </a:r>
            <a:r>
              <a:rPr lang="fr-FR" dirty="0" smtClean="0">
                <a:solidFill>
                  <a:schemeClr val="tx1"/>
                </a:solidFill>
              </a:rPr>
              <a:t>complexes</a:t>
            </a:r>
          </a:p>
          <a:p>
            <a:r>
              <a:rPr lang="fr-FR" dirty="0" smtClean="0">
                <a:solidFill>
                  <a:schemeClr val="tx1"/>
                </a:solidFill>
              </a:rPr>
              <a:t>Les </a:t>
            </a:r>
            <a:r>
              <a:rPr lang="fr-FR" dirty="0">
                <a:solidFill>
                  <a:schemeClr val="tx1"/>
                </a:solidFill>
              </a:rPr>
              <a:t>sémaphores </a:t>
            </a:r>
            <a:r>
              <a:rPr lang="fr-FR" dirty="0" smtClean="0">
                <a:solidFill>
                  <a:schemeClr val="tx1"/>
                </a:solidFill>
              </a:rPr>
              <a:t>sont des verrous possédant un </a:t>
            </a:r>
            <a:r>
              <a:rPr lang="fr-FR" dirty="0">
                <a:solidFill>
                  <a:schemeClr val="tx1"/>
                </a:solidFill>
              </a:rPr>
              <a:t>compteur interne qui est incrémenté et décrémenté chaque fois qu'un appel d'acquisition ou de libération est </a:t>
            </a:r>
            <a:r>
              <a:rPr lang="fr-FR" dirty="0" smtClean="0">
                <a:solidFill>
                  <a:schemeClr val="tx1"/>
                </a:solidFill>
              </a:rPr>
              <a:t>effectué</a:t>
            </a:r>
          </a:p>
          <a:p>
            <a:r>
              <a:rPr lang="fr-FR" dirty="0" smtClean="0">
                <a:solidFill>
                  <a:schemeClr val="tx1"/>
                </a:solidFill>
              </a:rPr>
              <a:t>Lors </a:t>
            </a:r>
            <a:r>
              <a:rPr lang="fr-FR" dirty="0">
                <a:solidFill>
                  <a:schemeClr val="tx1"/>
                </a:solidFill>
              </a:rPr>
              <a:t>de l'initialisation, ce compteur est réglé par défaut sur 1, sauf spécification </a:t>
            </a:r>
            <a:r>
              <a:rPr lang="fr-FR" dirty="0" smtClean="0">
                <a:solidFill>
                  <a:schemeClr val="tx1"/>
                </a:solidFill>
              </a:rPr>
              <a:t>contraire</a:t>
            </a:r>
          </a:p>
          <a:p>
            <a:r>
              <a:rPr lang="fr-FR" dirty="0" smtClean="0">
                <a:solidFill>
                  <a:schemeClr val="tx1"/>
                </a:solidFill>
              </a:rPr>
              <a:t>Le </a:t>
            </a:r>
            <a:r>
              <a:rPr lang="fr-FR" dirty="0">
                <a:solidFill>
                  <a:schemeClr val="tx1"/>
                </a:solidFill>
              </a:rPr>
              <a:t>sémaphore ne peut pas être acquis si le compteur tombe à une valeur entière </a:t>
            </a:r>
            <a:r>
              <a:rPr lang="fr-FR" dirty="0" smtClean="0">
                <a:solidFill>
                  <a:schemeClr val="tx1"/>
                </a:solidFill>
              </a:rPr>
              <a:t>négative</a:t>
            </a:r>
            <a:endParaRPr lang="en-US" dirty="0">
              <a:solidFill>
                <a:schemeClr val="tx1"/>
              </a:solidFill>
            </a:endParaRPr>
          </a:p>
        </p:txBody>
      </p:sp>
    </p:spTree>
    <p:extLst>
      <p:ext uri="{BB962C8B-B14F-4D97-AF65-F5344CB8AC3E}">
        <p14:creationId xmlns:p14="http://schemas.microsoft.com/office/powerpoint/2010/main" val="31741026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Supposons que nous ayons protégé un bloc de code avec un sémaphore et que la valeur du sémaphore soit </a:t>
            </a:r>
            <a:r>
              <a:rPr lang="fr-FR" dirty="0" smtClean="0">
                <a:solidFill>
                  <a:schemeClr val="tx1"/>
                </a:solidFill>
              </a:rPr>
              <a:t>2</a:t>
            </a:r>
          </a:p>
          <a:p>
            <a:r>
              <a:rPr lang="fr-FR" dirty="0" smtClean="0">
                <a:solidFill>
                  <a:schemeClr val="tx1"/>
                </a:solidFill>
              </a:rPr>
              <a:t>Si </a:t>
            </a:r>
            <a:r>
              <a:rPr lang="fr-FR" dirty="0">
                <a:solidFill>
                  <a:schemeClr val="tx1"/>
                </a:solidFill>
              </a:rPr>
              <a:t>un thread acquiert le sémaphore, la valeur du sémaphore sera décrémentée à </a:t>
            </a:r>
            <a:r>
              <a:rPr lang="fr-FR" dirty="0" smtClean="0">
                <a:solidFill>
                  <a:schemeClr val="tx1"/>
                </a:solidFill>
              </a:rPr>
              <a:t>1</a:t>
            </a:r>
          </a:p>
          <a:p>
            <a:r>
              <a:rPr lang="fr-FR" dirty="0" smtClean="0">
                <a:solidFill>
                  <a:schemeClr val="tx1"/>
                </a:solidFill>
              </a:rPr>
              <a:t>Si </a:t>
            </a:r>
            <a:r>
              <a:rPr lang="fr-FR" dirty="0">
                <a:solidFill>
                  <a:schemeClr val="tx1"/>
                </a:solidFill>
              </a:rPr>
              <a:t>un autre thread essaye alors d'acquérir le sémaphore, la valeur du sémaphore décrémenter à </a:t>
            </a:r>
            <a:r>
              <a:rPr lang="fr-FR" dirty="0" smtClean="0">
                <a:solidFill>
                  <a:schemeClr val="tx1"/>
                </a:solidFill>
              </a:rPr>
              <a:t>0</a:t>
            </a:r>
          </a:p>
          <a:p>
            <a:r>
              <a:rPr lang="fr-FR" dirty="0" smtClean="0">
                <a:solidFill>
                  <a:schemeClr val="tx1"/>
                </a:solidFill>
              </a:rPr>
              <a:t>À </a:t>
            </a:r>
            <a:r>
              <a:rPr lang="fr-FR" dirty="0">
                <a:solidFill>
                  <a:schemeClr val="tx1"/>
                </a:solidFill>
              </a:rPr>
              <a:t>ce stade, si un autre thread venait à arriver, le sémaphore refuserait sa demande d'acquisition jusqu'à ce que l'un des deux threads d'origine appelé la méthode de libération, et le compteur incrémenté à 0 </a:t>
            </a:r>
            <a:r>
              <a:rPr lang="fr-FR" dirty="0" smtClean="0">
                <a:solidFill>
                  <a:schemeClr val="tx1"/>
                </a:solidFill>
              </a:rPr>
              <a:t>précédent</a:t>
            </a:r>
            <a:endParaRPr lang="en-US" dirty="0">
              <a:solidFill>
                <a:schemeClr val="tx1"/>
              </a:solidFill>
            </a:endParaRPr>
          </a:p>
        </p:txBody>
      </p:sp>
    </p:spTree>
    <p:extLst>
      <p:ext uri="{BB962C8B-B14F-4D97-AF65-F5344CB8AC3E}">
        <p14:creationId xmlns:p14="http://schemas.microsoft.com/office/powerpoint/2010/main" val="332037986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1383527" y="1916264"/>
            <a:ext cx="4476584"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L'exemple </a:t>
            </a:r>
            <a:r>
              <a:rPr lang="fr-FR" dirty="0">
                <a:solidFill>
                  <a:schemeClr val="tx1"/>
                </a:solidFill>
              </a:rPr>
              <a:t>suivant est basé librement sur un exemple de concurrence du service informatique de </a:t>
            </a:r>
            <a:r>
              <a:rPr lang="fr-FR" dirty="0" smtClean="0">
                <a:solidFill>
                  <a:schemeClr val="tx1"/>
                </a:solidFill>
              </a:rPr>
              <a:t>Stanford</a:t>
            </a:r>
          </a:p>
          <a:p>
            <a:r>
              <a:rPr lang="fr-FR" dirty="0" smtClean="0">
                <a:solidFill>
                  <a:schemeClr val="tx1"/>
                </a:solidFill>
              </a:rPr>
              <a:t>Dans </a:t>
            </a:r>
            <a:r>
              <a:rPr lang="fr-FR" dirty="0">
                <a:solidFill>
                  <a:schemeClr val="tx1"/>
                </a:solidFill>
              </a:rPr>
              <a:t>cet exemple, nous allons créer un programme de vente de tickets simple qui comporte quatre threads distincts qui essayent chacun de vendre autant de tickets </a:t>
            </a:r>
            <a:r>
              <a:rPr lang="fr-FR" dirty="0" smtClean="0">
                <a:solidFill>
                  <a:schemeClr val="tx1"/>
                </a:solidFill>
              </a:rPr>
              <a:t>que </a:t>
            </a:r>
            <a:r>
              <a:rPr lang="fr-FR" dirty="0">
                <a:solidFill>
                  <a:schemeClr val="tx1"/>
                </a:solidFill>
              </a:rPr>
              <a:t>possible avant que les tickets ne soient </a:t>
            </a:r>
            <a:r>
              <a:rPr lang="fr-FR" dirty="0" smtClean="0">
                <a:solidFill>
                  <a:schemeClr val="tx1"/>
                </a:solidFill>
              </a:rPr>
              <a:t>vendus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112721" y="1374216"/>
            <a:ext cx="5774478" cy="5118023"/>
          </a:xfrm>
          <a:prstGeom prst="rect">
            <a:avLst/>
          </a:prstGeom>
        </p:spPr>
      </p:pic>
    </p:spTree>
    <p:extLst>
      <p:ext uri="{BB962C8B-B14F-4D97-AF65-F5344CB8AC3E}">
        <p14:creationId xmlns:p14="http://schemas.microsoft.com/office/powerpoint/2010/main" val="990867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4778733" y="1288111"/>
            <a:ext cx="7108465"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vous exécutez le programme précédent, vous devriez, espérons-le, voir une sortie similaire à </a:t>
            </a:r>
            <a:r>
              <a:rPr lang="fr-FR" dirty="0" smtClean="0">
                <a:solidFill>
                  <a:schemeClr val="tx1"/>
                </a:solidFill>
              </a:rPr>
              <a:t>celle-ci</a:t>
            </a:r>
          </a:p>
          <a:p>
            <a:r>
              <a:rPr lang="fr-FR" dirty="0" smtClean="0">
                <a:solidFill>
                  <a:schemeClr val="tx1"/>
                </a:solidFill>
              </a:rPr>
              <a:t>Dans </a:t>
            </a:r>
            <a:r>
              <a:rPr lang="fr-FR" dirty="0">
                <a:solidFill>
                  <a:schemeClr val="tx1"/>
                </a:solidFill>
              </a:rPr>
              <a:t>cette course particulière, nous voyons une distribution presque égale de billets vendus entre les quatre fils </a:t>
            </a:r>
            <a:r>
              <a:rPr lang="fr-FR" dirty="0" smtClean="0">
                <a:solidFill>
                  <a:schemeClr val="tx1"/>
                </a:solidFill>
              </a:rPr>
              <a:t>distincts</a:t>
            </a:r>
          </a:p>
          <a:p>
            <a:r>
              <a:rPr lang="fr-FR" dirty="0" smtClean="0">
                <a:solidFill>
                  <a:schemeClr val="tx1"/>
                </a:solidFill>
              </a:rPr>
              <a:t>Lorsque </a:t>
            </a:r>
            <a:r>
              <a:rPr lang="fr-FR" dirty="0">
                <a:solidFill>
                  <a:schemeClr val="tx1"/>
                </a:solidFill>
              </a:rPr>
              <a:t>l'un de ces threads bloque pour une durée indéterminée, un autre thread acquiert le sémaphore et tente de vendre son </a:t>
            </a:r>
            <a:r>
              <a:rPr lang="fr-FR" dirty="0" smtClean="0">
                <a:solidFill>
                  <a:schemeClr val="tx1"/>
                </a:solidFill>
              </a:rPr>
              <a:t>ticket</a:t>
            </a:r>
          </a:p>
          <a:p>
            <a:r>
              <a:rPr lang="fr-FR" dirty="0" smtClean="0">
                <a:solidFill>
                  <a:schemeClr val="tx1"/>
                </a:solidFill>
              </a:rPr>
              <a:t>Il est à </a:t>
            </a:r>
            <a:r>
              <a:rPr lang="fr-FR" dirty="0">
                <a:solidFill>
                  <a:schemeClr val="tx1"/>
                </a:solidFill>
              </a:rPr>
              <a:t>noter </a:t>
            </a:r>
            <a:r>
              <a:rPr lang="fr-FR" dirty="0" smtClean="0">
                <a:solidFill>
                  <a:schemeClr val="tx1"/>
                </a:solidFill>
              </a:rPr>
              <a:t>que </a:t>
            </a:r>
            <a:r>
              <a:rPr lang="fr-FR" dirty="0">
                <a:solidFill>
                  <a:schemeClr val="tx1"/>
                </a:solidFill>
              </a:rPr>
              <a:t>si </a:t>
            </a:r>
            <a:r>
              <a:rPr lang="fr-FR" dirty="0" smtClean="0">
                <a:solidFill>
                  <a:schemeClr val="tx1"/>
                </a:solidFill>
              </a:rPr>
              <a:t>nous supprimons </a:t>
            </a:r>
            <a:r>
              <a:rPr lang="fr-FR" dirty="0">
                <a:solidFill>
                  <a:schemeClr val="tx1"/>
                </a:solidFill>
              </a:rPr>
              <a:t>le blocage simulé du thread en commentant </a:t>
            </a:r>
            <a:r>
              <a:rPr lang="fr-FR" b="1" i="1" dirty="0" smtClean="0">
                <a:solidFill>
                  <a:schemeClr val="accent6"/>
                </a:solidFill>
              </a:rPr>
              <a:t>self.random_delay()</a:t>
            </a:r>
            <a:r>
              <a:rPr lang="fr-FR" dirty="0" smtClean="0">
                <a:solidFill>
                  <a:schemeClr val="tx1"/>
                </a:solidFill>
              </a:rPr>
              <a:t> </a:t>
            </a:r>
            <a:r>
              <a:rPr lang="fr-FR" dirty="0">
                <a:solidFill>
                  <a:schemeClr val="tx1"/>
                </a:solidFill>
              </a:rPr>
              <a:t>dans la fonction </a:t>
            </a:r>
            <a:r>
              <a:rPr lang="fr-FR" b="1" i="1" dirty="0" smtClean="0">
                <a:solidFill>
                  <a:schemeClr val="accent6"/>
                </a:solidFill>
              </a:rPr>
              <a:t>run()</a:t>
            </a:r>
            <a:r>
              <a:rPr lang="fr-FR" dirty="0" smtClean="0">
                <a:solidFill>
                  <a:schemeClr val="tx1"/>
                </a:solidFill>
              </a:rPr>
              <a:t>, </a:t>
            </a:r>
            <a:r>
              <a:rPr lang="fr-FR" dirty="0">
                <a:solidFill>
                  <a:schemeClr val="tx1"/>
                </a:solidFill>
              </a:rPr>
              <a:t>alors</a:t>
            </a:r>
            <a:r>
              <a:rPr lang="fr-FR" dirty="0" smtClean="0">
                <a:solidFill>
                  <a:schemeClr val="tx1"/>
                </a:solidFill>
              </a:rPr>
              <a:t>, </a:t>
            </a:r>
            <a:r>
              <a:rPr lang="fr-FR" dirty="0">
                <a:solidFill>
                  <a:schemeClr val="tx1"/>
                </a:solidFill>
              </a:rPr>
              <a:t>quel que soit le </a:t>
            </a:r>
            <a:r>
              <a:rPr lang="fr-FR" dirty="0" smtClean="0">
                <a:solidFill>
                  <a:schemeClr val="tx1"/>
                </a:solidFill>
              </a:rPr>
              <a:t>thread ayant </a:t>
            </a:r>
            <a:r>
              <a:rPr lang="fr-FR" dirty="0">
                <a:solidFill>
                  <a:schemeClr val="tx1"/>
                </a:solidFill>
              </a:rPr>
              <a:t>acquis le </a:t>
            </a:r>
            <a:r>
              <a:rPr lang="fr-FR" dirty="0" smtClean="0">
                <a:solidFill>
                  <a:schemeClr val="tx1"/>
                </a:solidFill>
              </a:rPr>
              <a:t>sémaphore, celui-ci </a:t>
            </a:r>
            <a:r>
              <a:rPr lang="fr-FR" dirty="0">
                <a:solidFill>
                  <a:schemeClr val="tx1"/>
                </a:solidFill>
              </a:rPr>
              <a:t>vendra d'abord tous les des </a:t>
            </a:r>
            <a:r>
              <a:rPr lang="fr-FR" dirty="0" smtClean="0">
                <a:solidFill>
                  <a:schemeClr val="tx1"/>
                </a:solidFill>
              </a:rPr>
              <a:t>billets</a:t>
            </a:r>
          </a:p>
          <a:p>
            <a:r>
              <a:rPr lang="fr-FR" dirty="0" smtClean="0">
                <a:solidFill>
                  <a:schemeClr val="tx1"/>
                </a:solidFill>
              </a:rPr>
              <a:t>C'est </a:t>
            </a:r>
            <a:r>
              <a:rPr lang="fr-FR" dirty="0">
                <a:solidFill>
                  <a:schemeClr val="tx1"/>
                </a:solidFill>
              </a:rPr>
              <a:t>parce que le thread qui gagne le sémaphore est dans une position de choix pour réacquérir le verrou avant que tout autre thread est en mesure de</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57270" y="2046756"/>
            <a:ext cx="4257675"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344630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sémaphores bornés sont presque identiques aux sémaphores </a:t>
            </a:r>
            <a:r>
              <a:rPr lang="fr-FR" dirty="0" smtClean="0">
                <a:solidFill>
                  <a:schemeClr val="tx1"/>
                </a:solidFill>
              </a:rPr>
              <a:t>normaux</a:t>
            </a:r>
          </a:p>
          <a:p>
            <a:r>
              <a:rPr lang="fr-FR" dirty="0" smtClean="0">
                <a:solidFill>
                  <a:schemeClr val="tx1"/>
                </a:solidFill>
              </a:rPr>
              <a:t>Un </a:t>
            </a:r>
            <a:r>
              <a:rPr lang="fr-FR" dirty="0">
                <a:solidFill>
                  <a:schemeClr val="tx1"/>
                </a:solidFill>
              </a:rPr>
              <a:t>sémaphore borné vérifie que sa valeur actuelle ne dépasse pas sa valeur </a:t>
            </a:r>
            <a:r>
              <a:rPr lang="fr-FR" dirty="0" smtClean="0">
                <a:solidFill>
                  <a:schemeClr val="tx1"/>
                </a:solidFill>
              </a:rPr>
              <a:t>initiale</a:t>
            </a:r>
          </a:p>
          <a:p>
            <a:r>
              <a:rPr lang="fr-FR" dirty="0" smtClean="0">
                <a:solidFill>
                  <a:schemeClr val="tx1"/>
                </a:solidFill>
              </a:rPr>
              <a:t>Si </a:t>
            </a:r>
            <a:r>
              <a:rPr lang="fr-FR" dirty="0">
                <a:solidFill>
                  <a:schemeClr val="tx1"/>
                </a:solidFill>
              </a:rPr>
              <a:t>c'est le cas, ValueError est </a:t>
            </a:r>
            <a:r>
              <a:rPr lang="fr-FR" dirty="0" smtClean="0">
                <a:solidFill>
                  <a:schemeClr val="tx1"/>
                </a:solidFill>
              </a:rPr>
              <a:t>déclenché</a:t>
            </a:r>
          </a:p>
          <a:p>
            <a:r>
              <a:rPr lang="fr-FR" dirty="0" smtClean="0">
                <a:solidFill>
                  <a:schemeClr val="tx1"/>
                </a:solidFill>
              </a:rPr>
              <a:t>Dans </a:t>
            </a:r>
            <a:r>
              <a:rPr lang="fr-FR" dirty="0">
                <a:solidFill>
                  <a:schemeClr val="tx1"/>
                </a:solidFill>
              </a:rPr>
              <a:t>la plupart des situations, les sémaphores sont utilisés pour protéger les ressources ayant une capacité </a:t>
            </a:r>
            <a:r>
              <a:rPr lang="fr-FR" dirty="0" smtClean="0">
                <a:solidFill>
                  <a:schemeClr val="tx1"/>
                </a:solidFill>
              </a:rPr>
              <a:t>limitée</a:t>
            </a:r>
          </a:p>
          <a:p>
            <a:r>
              <a:rPr lang="fr-FR" dirty="0" smtClean="0">
                <a:solidFill>
                  <a:schemeClr val="tx1"/>
                </a:solidFill>
              </a:rPr>
              <a:t>Si </a:t>
            </a:r>
            <a:r>
              <a:rPr lang="fr-FR" dirty="0">
                <a:solidFill>
                  <a:schemeClr val="tx1"/>
                </a:solidFill>
              </a:rPr>
              <a:t>le sémaphore est publié trop de fois, c'est un signe d'un </a:t>
            </a:r>
            <a:r>
              <a:rPr lang="fr-FR" dirty="0" smtClean="0">
                <a:solidFill>
                  <a:schemeClr val="tx1"/>
                </a:solidFill>
              </a:rPr>
              <a:t>bug</a:t>
            </a:r>
          </a:p>
          <a:p>
            <a:r>
              <a:rPr lang="fr-FR" dirty="0" smtClean="0">
                <a:solidFill>
                  <a:schemeClr val="tx1"/>
                </a:solidFill>
              </a:rPr>
              <a:t>Si </a:t>
            </a:r>
            <a:r>
              <a:rPr lang="fr-FR" dirty="0">
                <a:solidFill>
                  <a:schemeClr val="tx1"/>
                </a:solidFill>
              </a:rPr>
              <a:t>une valeur n'est pas donnée, la valeur par défaut est </a:t>
            </a:r>
            <a:r>
              <a:rPr lang="fr-FR" dirty="0" smtClean="0">
                <a:solidFill>
                  <a:schemeClr val="tx1"/>
                </a:solidFill>
              </a:rPr>
              <a:t>1</a:t>
            </a:r>
          </a:p>
        </p:txBody>
      </p:sp>
    </p:spTree>
    <p:extLst>
      <p:ext uri="{BB962C8B-B14F-4D97-AF65-F5344CB8AC3E}">
        <p14:creationId xmlns:p14="http://schemas.microsoft.com/office/powerpoint/2010/main" val="20567680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Ces sémaphores bornés peuvent généralement être trouvés dans les implémentations de serveur ou de base de données web pour éviter l'épuisement des ressources en cas de tentative de connexion simultanée ou de tentative de connexion à une action spécifique à la fois</a:t>
            </a:r>
          </a:p>
          <a:p>
            <a:r>
              <a:rPr lang="fr-FR" dirty="0" smtClean="0">
                <a:solidFill>
                  <a:schemeClr val="tx1"/>
                </a:solidFill>
              </a:rPr>
              <a:t>Il est généralement préférable d'utiliser un sémaphore borné par opposition à un sémaphore normal</a:t>
            </a:r>
          </a:p>
          <a:p>
            <a:r>
              <a:rPr lang="fr-FR" dirty="0" smtClean="0">
                <a:solidFill>
                  <a:schemeClr val="tx1"/>
                </a:solidFill>
              </a:rPr>
              <a:t>Si nous devions changer le code précédent pour utiliser threading.BoundedSemaphore (4) et l'exécuter de nouveau, nous verrions presque exactement le même comportement sauf que nous avons gardé notre code contre des erreurs programmatiques très simples qui autrement sont restés non capturées</a:t>
            </a:r>
            <a:endParaRPr lang="en-US" dirty="0">
              <a:solidFill>
                <a:schemeClr val="tx1"/>
              </a:solidFill>
            </a:endParaRPr>
          </a:p>
        </p:txBody>
      </p:sp>
    </p:spTree>
    <p:extLst>
      <p:ext uri="{BB962C8B-B14F-4D97-AF65-F5344CB8AC3E}">
        <p14:creationId xmlns:p14="http://schemas.microsoft.com/office/powerpoint/2010/main" val="1672087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288112"/>
            <a:ext cx="9756251" cy="493776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événements sont une forme de communication très utile mais aussi très simple entre plusieurs threads s'exécutant </a:t>
            </a:r>
            <a:r>
              <a:rPr lang="fr-FR" dirty="0" smtClean="0">
                <a:solidFill>
                  <a:schemeClr val="tx1"/>
                </a:solidFill>
              </a:rPr>
              <a:t>simultanément</a:t>
            </a:r>
          </a:p>
          <a:p>
            <a:r>
              <a:rPr lang="fr-FR" dirty="0" smtClean="0">
                <a:solidFill>
                  <a:schemeClr val="tx1"/>
                </a:solidFill>
              </a:rPr>
              <a:t>Avec </a:t>
            </a:r>
            <a:r>
              <a:rPr lang="fr-FR" dirty="0">
                <a:solidFill>
                  <a:schemeClr val="tx1"/>
                </a:solidFill>
              </a:rPr>
              <a:t>les événements, un thread signale généralement qu'un événement s'est produit alors que d'autres threads écoutent activement ce </a:t>
            </a:r>
            <a:r>
              <a:rPr lang="fr-FR" dirty="0" smtClean="0">
                <a:solidFill>
                  <a:schemeClr val="tx1"/>
                </a:solidFill>
              </a:rPr>
              <a:t>signal</a:t>
            </a:r>
          </a:p>
          <a:p>
            <a:r>
              <a:rPr lang="fr-FR" dirty="0">
                <a:solidFill>
                  <a:schemeClr val="tx1"/>
                </a:solidFill>
              </a:rPr>
              <a:t>Les événements sont essentiellement des objets dotés d'un indicateur interne </a:t>
            </a:r>
            <a:r>
              <a:rPr lang="fr-FR" b="1" i="1" dirty="0">
                <a:solidFill>
                  <a:schemeClr val="accent6"/>
                </a:solidFill>
              </a:rPr>
              <a:t>true</a:t>
            </a:r>
            <a:r>
              <a:rPr lang="fr-FR" dirty="0">
                <a:solidFill>
                  <a:schemeClr val="tx1"/>
                </a:solidFill>
              </a:rPr>
              <a:t> ou </a:t>
            </a:r>
            <a:r>
              <a:rPr lang="fr-FR" b="1" i="1" dirty="0" smtClean="0">
                <a:solidFill>
                  <a:schemeClr val="accent6"/>
                </a:solidFill>
              </a:rPr>
              <a:t>false</a:t>
            </a:r>
          </a:p>
          <a:p>
            <a:r>
              <a:rPr lang="fr-FR" dirty="0" smtClean="0">
                <a:solidFill>
                  <a:schemeClr val="tx1"/>
                </a:solidFill>
              </a:rPr>
              <a:t>Au </a:t>
            </a:r>
            <a:r>
              <a:rPr lang="fr-FR" dirty="0">
                <a:solidFill>
                  <a:schemeClr val="tx1"/>
                </a:solidFill>
              </a:rPr>
              <a:t>sein de nos threads, nous pouvons continuellement interroger cet objet événement pour vérifier dans quel état il se trouve, puis choisir d'agir de la manière que nous voulons quand ce drapeau change </a:t>
            </a:r>
            <a:r>
              <a:rPr lang="fr-FR" dirty="0" smtClean="0">
                <a:solidFill>
                  <a:schemeClr val="tx1"/>
                </a:solidFill>
              </a:rPr>
              <a:t>d'état</a:t>
            </a:r>
            <a:endParaRPr lang="en-US" dirty="0">
              <a:solidFill>
                <a:schemeClr val="tx1"/>
              </a:solidFill>
            </a:endParaRPr>
          </a:p>
        </p:txBody>
      </p:sp>
    </p:spTree>
    <p:extLst>
      <p:ext uri="{BB962C8B-B14F-4D97-AF65-F5344CB8AC3E}">
        <p14:creationId xmlns:p14="http://schemas.microsoft.com/office/powerpoint/2010/main" val="4844955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chapitre précédent, nous avons parlé de la façon dont il n'y avait pas de mécanismes réels pour tuer les threads nativement en Python, et c'est toujours </a:t>
            </a:r>
            <a:r>
              <a:rPr lang="fr-FR" dirty="0" smtClean="0">
                <a:solidFill>
                  <a:schemeClr val="tx1"/>
                </a:solidFill>
              </a:rPr>
              <a:t>vrai</a:t>
            </a:r>
          </a:p>
          <a:p>
            <a:r>
              <a:rPr lang="fr-FR" dirty="0" smtClean="0">
                <a:solidFill>
                  <a:schemeClr val="tx1"/>
                </a:solidFill>
              </a:rPr>
              <a:t>Cependant</a:t>
            </a:r>
            <a:r>
              <a:rPr lang="fr-FR" dirty="0">
                <a:solidFill>
                  <a:schemeClr val="tx1"/>
                </a:solidFill>
              </a:rPr>
              <a:t>, nous pourrions utiliser ces objets d'événement et faire en sorte que nos threads ne s'exécutent que tant que notre objet événement n'est pas </a:t>
            </a:r>
            <a:r>
              <a:rPr lang="fr-FR" dirty="0" smtClean="0">
                <a:solidFill>
                  <a:schemeClr val="tx1"/>
                </a:solidFill>
              </a:rPr>
              <a:t>défini</a:t>
            </a:r>
          </a:p>
          <a:p>
            <a:r>
              <a:rPr lang="fr-FR" dirty="0" smtClean="0">
                <a:solidFill>
                  <a:schemeClr val="tx1"/>
                </a:solidFill>
              </a:rPr>
              <a:t>Bien </a:t>
            </a:r>
            <a:r>
              <a:rPr lang="fr-FR" dirty="0">
                <a:solidFill>
                  <a:schemeClr val="tx1"/>
                </a:solidFill>
              </a:rPr>
              <a:t>que ce ne soit pas </a:t>
            </a:r>
            <a:r>
              <a:rPr lang="fr-FR" dirty="0" smtClean="0">
                <a:solidFill>
                  <a:schemeClr val="tx1"/>
                </a:solidFill>
              </a:rPr>
              <a:t>très intéressant au </a:t>
            </a:r>
            <a:r>
              <a:rPr lang="fr-FR" dirty="0">
                <a:solidFill>
                  <a:schemeClr val="tx1"/>
                </a:solidFill>
              </a:rPr>
              <a:t>moment où un signal </a:t>
            </a:r>
            <a:r>
              <a:rPr lang="fr-FR" b="1" i="1" dirty="0">
                <a:solidFill>
                  <a:schemeClr val="accent1"/>
                </a:solidFill>
              </a:rPr>
              <a:t>SIGKILL</a:t>
            </a:r>
            <a:r>
              <a:rPr lang="fr-FR" dirty="0">
                <a:solidFill>
                  <a:schemeClr val="tx1"/>
                </a:solidFill>
              </a:rPr>
              <a:t> est envoyé, il peut cependant être utile dans certaines situations où vous devez vous arrêter normalement, mais où vous pouvez attendre qu'un thread finisse ce qu'il fait </a:t>
            </a:r>
            <a:r>
              <a:rPr lang="fr-FR" dirty="0" smtClean="0">
                <a:solidFill>
                  <a:schemeClr val="tx1"/>
                </a:solidFill>
              </a:rPr>
              <a:t>avant de se terminer</a:t>
            </a:r>
          </a:p>
          <a:p>
            <a:r>
              <a:rPr lang="fr-FR" dirty="0">
                <a:solidFill>
                  <a:schemeClr val="tx1"/>
                </a:solidFill>
              </a:rPr>
              <a:t>Un événement a quatre fonctions publiques avec lesquelles nous pouvons le modifier et </a:t>
            </a:r>
            <a:r>
              <a:rPr lang="fr-FR" dirty="0" smtClean="0">
                <a:solidFill>
                  <a:schemeClr val="tx1"/>
                </a:solidFill>
              </a:rPr>
              <a:t>l'utiliser :</a:t>
            </a:r>
          </a:p>
          <a:p>
            <a:pPr lvl="2"/>
            <a:r>
              <a:rPr lang="fr-FR" sz="1600" b="1" i="1" dirty="0" smtClean="0">
                <a:solidFill>
                  <a:schemeClr val="accent6"/>
                </a:solidFill>
              </a:rPr>
              <a:t>isSet()</a:t>
            </a:r>
            <a:r>
              <a:rPr lang="fr-FR" sz="1600" dirty="0" smtClean="0">
                <a:solidFill>
                  <a:schemeClr val="tx1"/>
                </a:solidFill>
              </a:rPr>
              <a:t> : </a:t>
            </a:r>
            <a:r>
              <a:rPr lang="fr-FR" sz="1600" dirty="0">
                <a:solidFill>
                  <a:schemeClr val="tx1"/>
                </a:solidFill>
              </a:rPr>
              <a:t>Vérifie si l'événement a été </a:t>
            </a:r>
            <a:r>
              <a:rPr lang="fr-FR" sz="1600" dirty="0" smtClean="0">
                <a:solidFill>
                  <a:schemeClr val="tx1"/>
                </a:solidFill>
              </a:rPr>
              <a:t>défini</a:t>
            </a:r>
          </a:p>
          <a:p>
            <a:pPr lvl="2"/>
            <a:r>
              <a:rPr lang="fr-FR" sz="1600" b="1" i="1" dirty="0" smtClean="0">
                <a:solidFill>
                  <a:schemeClr val="accent6"/>
                </a:solidFill>
              </a:rPr>
              <a:t>set()</a:t>
            </a:r>
            <a:r>
              <a:rPr lang="fr-FR" sz="1600" dirty="0" smtClean="0">
                <a:solidFill>
                  <a:schemeClr val="tx1"/>
                </a:solidFill>
              </a:rPr>
              <a:t> : Définit l'évènement</a:t>
            </a:r>
          </a:p>
          <a:p>
            <a:pPr lvl="2"/>
            <a:r>
              <a:rPr lang="fr-FR" sz="1600" b="1" i="1" dirty="0" smtClean="0">
                <a:solidFill>
                  <a:schemeClr val="accent6"/>
                </a:solidFill>
              </a:rPr>
              <a:t>clear()</a:t>
            </a:r>
            <a:r>
              <a:rPr lang="fr-FR" sz="1600" dirty="0" smtClean="0">
                <a:solidFill>
                  <a:schemeClr val="tx1"/>
                </a:solidFill>
              </a:rPr>
              <a:t> : Réinitialise </a:t>
            </a:r>
            <a:r>
              <a:rPr lang="fr-FR" sz="1600" dirty="0">
                <a:solidFill>
                  <a:schemeClr val="tx1"/>
                </a:solidFill>
              </a:rPr>
              <a:t>notre objet </a:t>
            </a:r>
            <a:r>
              <a:rPr lang="fr-FR" sz="1600" dirty="0" smtClean="0">
                <a:solidFill>
                  <a:schemeClr val="tx1"/>
                </a:solidFill>
              </a:rPr>
              <a:t>d'événement</a:t>
            </a:r>
          </a:p>
          <a:p>
            <a:pPr lvl="2"/>
            <a:r>
              <a:rPr lang="fr-FR" sz="1600" b="1" i="1" dirty="0" smtClean="0">
                <a:solidFill>
                  <a:schemeClr val="accent6"/>
                </a:solidFill>
              </a:rPr>
              <a:t>wait()</a:t>
            </a:r>
            <a:r>
              <a:rPr lang="fr-FR" sz="1600" dirty="0" smtClean="0">
                <a:solidFill>
                  <a:schemeClr val="tx1"/>
                </a:solidFill>
              </a:rPr>
              <a:t> : Bloque le thread </a:t>
            </a:r>
            <a:r>
              <a:rPr lang="fr-FR" sz="1600" dirty="0">
                <a:solidFill>
                  <a:schemeClr val="tx1"/>
                </a:solidFill>
              </a:rPr>
              <a:t>jusqu'à ce que le drapeau interne soit défini sur true</a:t>
            </a:r>
            <a:endParaRPr lang="en-US" sz="1600" dirty="0">
              <a:solidFill>
                <a:schemeClr val="tx1"/>
              </a:solidFill>
            </a:endParaRPr>
          </a:p>
        </p:txBody>
      </p:sp>
    </p:spTree>
    <p:extLst>
      <p:ext uri="{BB962C8B-B14F-4D97-AF65-F5344CB8AC3E}">
        <p14:creationId xmlns:p14="http://schemas.microsoft.com/office/powerpoint/2010/main" val="276887476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6" y="1439186"/>
            <a:ext cx="3021496"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 :</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3800724" y="2186097"/>
            <a:ext cx="4297224" cy="3292864"/>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350401" y="3307261"/>
            <a:ext cx="2981325" cy="2171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269863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10455965" cy="166977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Un exemple plus sophistiqué :</a:t>
            </a:r>
          </a:p>
          <a:p>
            <a:r>
              <a:rPr lang="fr-FR" sz="1600" dirty="0" smtClean="0">
                <a:solidFill>
                  <a:schemeClr val="tx1"/>
                </a:solidFill>
              </a:rPr>
              <a:t>La fonction main() lance deux threads principaux et les stoppe par le déclenchement d'un évènement</a:t>
            </a:r>
          </a:p>
          <a:p>
            <a:r>
              <a:rPr lang="fr-FR" sz="1600" dirty="0" smtClean="0">
                <a:solidFill>
                  <a:schemeClr val="tx1"/>
                </a:solidFill>
              </a:rPr>
              <a:t>Chaque thread lancé par main() lance à son tour quatre threads secondaires qui seront chacun arrêtés par un évènement déclenché par les threads principaux</a:t>
            </a:r>
            <a:endParaRPr lang="en-US" sz="1600" dirty="0">
              <a:solidFill>
                <a:schemeClr val="tx1"/>
              </a:solidFill>
            </a:endParaRPr>
          </a:p>
        </p:txBody>
      </p:sp>
      <p:grpSp>
        <p:nvGrpSpPr>
          <p:cNvPr id="43" name="Groupe 42"/>
          <p:cNvGrpSpPr/>
          <p:nvPr/>
        </p:nvGrpSpPr>
        <p:grpSpPr>
          <a:xfrm>
            <a:off x="3584713" y="3529716"/>
            <a:ext cx="4795959" cy="2474844"/>
            <a:chOff x="3584713" y="3529716"/>
            <a:chExt cx="4795959" cy="2474844"/>
          </a:xfrm>
        </p:grpSpPr>
        <p:sp>
          <p:nvSpPr>
            <p:cNvPr id="3" name="Rectangle 2"/>
            <p:cNvSpPr/>
            <p:nvPr/>
          </p:nvSpPr>
          <p:spPr>
            <a:xfrm>
              <a:off x="3584713" y="4717773"/>
              <a:ext cx="707666" cy="20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Main</a:t>
              </a:r>
              <a:endParaRPr lang="fr-FR" sz="1200" dirty="0"/>
            </a:p>
          </p:txBody>
        </p:sp>
        <p:sp>
          <p:nvSpPr>
            <p:cNvPr id="6" name="Rectangle 5"/>
            <p:cNvSpPr/>
            <p:nvPr/>
          </p:nvSpPr>
          <p:spPr>
            <a:xfrm>
              <a:off x="5144493" y="4068417"/>
              <a:ext cx="1080053" cy="2067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Principal</a:t>
              </a:r>
              <a:endParaRPr lang="fr-FR" sz="1200" dirty="0"/>
            </a:p>
          </p:txBody>
        </p:sp>
        <p:sp>
          <p:nvSpPr>
            <p:cNvPr id="9" name="Rectangle 8"/>
            <p:cNvSpPr/>
            <p:nvPr/>
          </p:nvSpPr>
          <p:spPr>
            <a:xfrm>
              <a:off x="7274783" y="3592664"/>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0" name="Rectangle 9"/>
            <p:cNvSpPr/>
            <p:nvPr/>
          </p:nvSpPr>
          <p:spPr>
            <a:xfrm>
              <a:off x="7274782" y="3897464"/>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1" name="Rectangle 10"/>
            <p:cNvSpPr/>
            <p:nvPr/>
          </p:nvSpPr>
          <p:spPr>
            <a:xfrm>
              <a:off x="7274782" y="4199614"/>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2" name="Rectangle 11"/>
            <p:cNvSpPr/>
            <p:nvPr/>
          </p:nvSpPr>
          <p:spPr>
            <a:xfrm>
              <a:off x="7275442" y="4505739"/>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3" name="Rectangle 12"/>
            <p:cNvSpPr/>
            <p:nvPr/>
          </p:nvSpPr>
          <p:spPr>
            <a:xfrm>
              <a:off x="5169670" y="5360504"/>
              <a:ext cx="1080053" cy="20673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Principal</a:t>
              </a:r>
              <a:endParaRPr lang="fr-FR" sz="1200" dirty="0"/>
            </a:p>
          </p:txBody>
        </p:sp>
        <p:sp>
          <p:nvSpPr>
            <p:cNvPr id="14" name="Rectangle 13"/>
            <p:cNvSpPr/>
            <p:nvPr/>
          </p:nvSpPr>
          <p:spPr>
            <a:xfrm>
              <a:off x="7299960" y="4884751"/>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5" name="Rectangle 14"/>
            <p:cNvSpPr/>
            <p:nvPr/>
          </p:nvSpPr>
          <p:spPr>
            <a:xfrm>
              <a:off x="7299959" y="5189551"/>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6" name="Rectangle 15"/>
            <p:cNvSpPr/>
            <p:nvPr/>
          </p:nvSpPr>
          <p:spPr>
            <a:xfrm>
              <a:off x="7299959" y="5491701"/>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sp>
          <p:nvSpPr>
            <p:cNvPr id="17" name="Rectangle 16"/>
            <p:cNvSpPr/>
            <p:nvPr/>
          </p:nvSpPr>
          <p:spPr>
            <a:xfrm>
              <a:off x="7300619" y="5797826"/>
              <a:ext cx="1080053" cy="2067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Secondaire</a:t>
              </a:r>
              <a:endParaRPr lang="fr-FR" sz="1200" dirty="0"/>
            </a:p>
          </p:txBody>
        </p:sp>
        <p:cxnSp>
          <p:nvCxnSpPr>
            <p:cNvPr id="18" name="Connecteur droit avec flèche 17"/>
            <p:cNvCxnSpPr/>
            <p:nvPr/>
          </p:nvCxnSpPr>
          <p:spPr>
            <a:xfrm flipV="1">
              <a:off x="4420925" y="4275151"/>
              <a:ext cx="628153" cy="4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a:off x="4420925" y="4924507"/>
              <a:ext cx="628153" cy="43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6384896" y="3696031"/>
              <a:ext cx="779229" cy="42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V="1">
              <a:off x="6384896" y="3984266"/>
              <a:ext cx="779229" cy="18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6384896" y="4199614"/>
              <a:ext cx="779229" cy="75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6384896" y="4237383"/>
              <a:ext cx="779229" cy="36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V="1">
              <a:off x="6369654" y="4988117"/>
              <a:ext cx="779229" cy="42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6369654" y="5276352"/>
              <a:ext cx="779229" cy="187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6369654" y="5491700"/>
              <a:ext cx="779229" cy="75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a:off x="6369654" y="5529469"/>
              <a:ext cx="779229" cy="36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Éclair 38"/>
            <p:cNvSpPr/>
            <p:nvPr/>
          </p:nvSpPr>
          <p:spPr>
            <a:xfrm>
              <a:off x="4420925" y="4116125"/>
              <a:ext cx="246491" cy="29022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Éclair 39"/>
            <p:cNvSpPr/>
            <p:nvPr/>
          </p:nvSpPr>
          <p:spPr>
            <a:xfrm rot="15416840">
              <a:off x="4378086" y="5284074"/>
              <a:ext cx="246491" cy="290223"/>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Éclair 40"/>
            <p:cNvSpPr/>
            <p:nvPr/>
          </p:nvSpPr>
          <p:spPr>
            <a:xfrm>
              <a:off x="6496873" y="3529716"/>
              <a:ext cx="246491" cy="290223"/>
            </a:xfrm>
            <a:prstGeom prst="lightningBol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Éclair 41"/>
            <p:cNvSpPr/>
            <p:nvPr/>
          </p:nvSpPr>
          <p:spPr>
            <a:xfrm>
              <a:off x="6496872" y="4774758"/>
              <a:ext cx="246491" cy="290223"/>
            </a:xfrm>
            <a:prstGeom prst="lightningBol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61225696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Evénements</a:t>
            </a:r>
            <a:endParaRPr lang="fr-FR" b="1" i="1" dirty="0">
              <a:solidFill>
                <a:schemeClr val="accent1"/>
              </a:solidFill>
            </a:endParaRPr>
          </a:p>
        </p:txBody>
      </p:sp>
      <p:sp>
        <p:nvSpPr>
          <p:cNvPr id="8" name="Espace réservé du contenu 2"/>
          <p:cNvSpPr txBox="1">
            <a:spLocks/>
          </p:cNvSpPr>
          <p:nvPr/>
        </p:nvSpPr>
        <p:spPr>
          <a:xfrm>
            <a:off x="1129085" y="1439186"/>
            <a:ext cx="2981739" cy="506689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a:r>
              <a:rPr lang="en-US" sz="1600" dirty="0" smtClean="0">
                <a:solidFill>
                  <a:schemeClr val="tx1"/>
                </a:solidFill>
              </a:rPr>
              <a:t>Code :</a:t>
            </a:r>
            <a:endParaRPr lang="en-US" sz="1600" dirty="0">
              <a:solidFill>
                <a:schemeClr val="tx1"/>
              </a:solidFill>
            </a:endParaRPr>
          </a:p>
        </p:txBody>
      </p:sp>
      <p:pic>
        <p:nvPicPr>
          <p:cNvPr id="4" name="Image 3"/>
          <p:cNvPicPr>
            <a:picLocks noChangeAspect="1"/>
          </p:cNvPicPr>
          <p:nvPr/>
        </p:nvPicPr>
        <p:blipFill>
          <a:blip r:embed="rId3"/>
          <a:stretch>
            <a:fillRect/>
          </a:stretch>
        </p:blipFill>
        <p:spPr>
          <a:xfrm>
            <a:off x="4333461" y="1439186"/>
            <a:ext cx="3583060" cy="5066896"/>
          </a:xfrm>
          <a:prstGeom prst="rect">
            <a:avLst/>
          </a:prstGeom>
        </p:spPr>
      </p:pic>
      <p:pic>
        <p:nvPicPr>
          <p:cNvPr id="5" name="Image 4"/>
          <p:cNvPicPr>
            <a:picLocks noChangeAspect="1"/>
          </p:cNvPicPr>
          <p:nvPr/>
        </p:nvPicPr>
        <p:blipFill>
          <a:blip r:embed="rId4"/>
          <a:stretch>
            <a:fillRect/>
          </a:stretch>
        </p:blipFill>
        <p:spPr>
          <a:xfrm>
            <a:off x="8025889" y="1439187"/>
            <a:ext cx="1798987" cy="26954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957572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Barrières</a:t>
            </a:r>
            <a:endParaRPr lang="fr-FR" b="1" i="1" dirty="0">
              <a:solidFill>
                <a:schemeClr val="accent1"/>
              </a:solidFill>
            </a:endParaRPr>
          </a:p>
        </p:txBody>
      </p:sp>
      <p:sp>
        <p:nvSpPr>
          <p:cNvPr id="8" name="Espace réservé du contenu 2"/>
          <p:cNvSpPr txBox="1">
            <a:spLocks/>
          </p:cNvSpPr>
          <p:nvPr/>
        </p:nvSpPr>
        <p:spPr>
          <a:xfrm>
            <a:off x="1129085" y="1439186"/>
            <a:ext cx="9756251"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barrières sont </a:t>
            </a:r>
            <a:r>
              <a:rPr lang="fr-FR" dirty="0" smtClean="0">
                <a:solidFill>
                  <a:schemeClr val="tx1"/>
                </a:solidFill>
              </a:rPr>
              <a:t>des primitives </a:t>
            </a:r>
            <a:r>
              <a:rPr lang="fr-FR" dirty="0">
                <a:solidFill>
                  <a:schemeClr val="tx1"/>
                </a:solidFill>
              </a:rPr>
              <a:t>de synchronisation introduite dans la troisième </a:t>
            </a:r>
            <a:r>
              <a:rPr lang="fr-FR" dirty="0" smtClean="0">
                <a:solidFill>
                  <a:schemeClr val="tx1"/>
                </a:solidFill>
              </a:rPr>
              <a:t>version majeure </a:t>
            </a:r>
            <a:r>
              <a:rPr lang="fr-FR" dirty="0">
                <a:solidFill>
                  <a:schemeClr val="tx1"/>
                </a:solidFill>
              </a:rPr>
              <a:t>du langage Python, et abordent un problème qui ne peut être résolu qu'avec un mélange quelque peu compliqué de conditions et de </a:t>
            </a:r>
            <a:r>
              <a:rPr lang="fr-FR" dirty="0" smtClean="0">
                <a:solidFill>
                  <a:schemeClr val="tx1"/>
                </a:solidFill>
              </a:rPr>
              <a:t>sémaphores</a:t>
            </a:r>
          </a:p>
          <a:p>
            <a:r>
              <a:rPr lang="fr-FR" dirty="0" smtClean="0">
                <a:solidFill>
                  <a:schemeClr val="tx1"/>
                </a:solidFill>
              </a:rPr>
              <a:t>Ces </a:t>
            </a:r>
            <a:r>
              <a:rPr lang="fr-FR" dirty="0">
                <a:solidFill>
                  <a:schemeClr val="tx1"/>
                </a:solidFill>
              </a:rPr>
              <a:t>barrières sont des points de contrôle qui peuvent être utilisés pour s'assurer que la progression n'est faite que par un groupe de threads, après le point où tous les threads participants atteignent le même </a:t>
            </a:r>
            <a:r>
              <a:rPr lang="fr-FR" dirty="0" smtClean="0">
                <a:solidFill>
                  <a:schemeClr val="tx1"/>
                </a:solidFill>
              </a:rPr>
              <a:t>point</a:t>
            </a:r>
          </a:p>
          <a:p>
            <a:r>
              <a:rPr lang="fr-FR" dirty="0" smtClean="0">
                <a:solidFill>
                  <a:schemeClr val="tx1"/>
                </a:solidFill>
              </a:rPr>
              <a:t>Cela </a:t>
            </a:r>
            <a:r>
              <a:rPr lang="fr-FR" dirty="0">
                <a:solidFill>
                  <a:schemeClr val="tx1"/>
                </a:solidFill>
              </a:rPr>
              <a:t>peut sembler un peu compliqué et inutile, mais il peut être incroyablement puissant dans certaines situations, et il peut certainement réduire la complexité du </a:t>
            </a:r>
            <a:r>
              <a:rPr lang="fr-FR" dirty="0" smtClean="0">
                <a:solidFill>
                  <a:schemeClr val="tx1"/>
                </a:solidFill>
              </a:rPr>
              <a:t>code</a:t>
            </a:r>
            <a:endParaRPr lang="en-US" sz="1600" dirty="0">
              <a:solidFill>
                <a:schemeClr val="tx1"/>
              </a:solidFill>
            </a:endParaRPr>
          </a:p>
        </p:txBody>
      </p:sp>
    </p:spTree>
    <p:extLst>
      <p:ext uri="{BB962C8B-B14F-4D97-AF65-F5344CB8AC3E}">
        <p14:creationId xmlns:p14="http://schemas.microsoft.com/office/powerpoint/2010/main" val="89991368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Barrières</a:t>
            </a:r>
            <a:endParaRPr lang="fr-FR" b="1" i="1" dirty="0">
              <a:solidFill>
                <a:schemeClr val="accent1"/>
              </a:solidFill>
            </a:endParaRPr>
          </a:p>
        </p:txBody>
      </p:sp>
      <p:sp>
        <p:nvSpPr>
          <p:cNvPr id="8" name="Espace réservé du contenu 2"/>
          <p:cNvSpPr txBox="1">
            <a:spLocks/>
          </p:cNvSpPr>
          <p:nvPr/>
        </p:nvSpPr>
        <p:spPr>
          <a:xfrm>
            <a:off x="1129086" y="1439186"/>
            <a:ext cx="3403158" cy="478668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l'exemple suivant, nous allons utiliser des barrières afin de bloquer l'exécution de nos threads jusqu'à ce que tous les threads aient atteint un point d'exécution </a:t>
            </a:r>
            <a:r>
              <a:rPr lang="fr-FR" dirty="0" smtClean="0">
                <a:solidFill>
                  <a:schemeClr val="tx1"/>
                </a:solidFill>
              </a:rPr>
              <a:t>désiré :</a:t>
            </a:r>
            <a:endParaRPr lang="en-US" sz="1600" dirty="0">
              <a:solidFill>
                <a:schemeClr val="tx1"/>
              </a:solidFill>
            </a:endParaRPr>
          </a:p>
        </p:txBody>
      </p:sp>
      <p:pic>
        <p:nvPicPr>
          <p:cNvPr id="3" name="Image 2"/>
          <p:cNvPicPr>
            <a:picLocks noChangeAspect="1"/>
          </p:cNvPicPr>
          <p:nvPr/>
        </p:nvPicPr>
        <p:blipFill>
          <a:blip r:embed="rId3"/>
          <a:stretch>
            <a:fillRect/>
          </a:stretch>
        </p:blipFill>
        <p:spPr>
          <a:xfrm>
            <a:off x="4532244" y="1704768"/>
            <a:ext cx="4493451" cy="4255522"/>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9167854" y="4069606"/>
            <a:ext cx="2602561" cy="1890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50624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Communication entres threads</a:t>
            </a:r>
            <a:endParaRPr lang="fr-FR" dirty="0"/>
          </a:p>
        </p:txBody>
      </p:sp>
    </p:spTree>
    <p:extLst>
      <p:ext uri="{BB962C8B-B14F-4D97-AF65-F5344CB8AC3E}">
        <p14:creationId xmlns:p14="http://schemas.microsoft.com/office/powerpoint/2010/main" val="22265875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Débogage et Benchmark</a:t>
            </a:r>
            <a:endParaRPr lang="fr-FR" dirty="0"/>
          </a:p>
        </p:txBody>
      </p:sp>
    </p:spTree>
    <p:extLst>
      <p:ext uri="{BB962C8B-B14F-4D97-AF65-F5344CB8AC3E}">
        <p14:creationId xmlns:p14="http://schemas.microsoft.com/office/powerpoint/2010/main" val="362270825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Executors et Pools</a:t>
            </a:r>
            <a:endParaRPr lang="fr-FR" dirty="0"/>
          </a:p>
        </p:txBody>
      </p:sp>
    </p:spTree>
    <p:extLst>
      <p:ext uri="{BB962C8B-B14F-4D97-AF65-F5344CB8AC3E}">
        <p14:creationId xmlns:p14="http://schemas.microsoft.com/office/powerpoint/2010/main" val="2404941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Multiprocessing</a:t>
            </a:r>
            <a:endParaRPr lang="fr-FR" dirty="0"/>
          </a:p>
        </p:txBody>
      </p:sp>
    </p:spTree>
    <p:extLst>
      <p:ext uri="{BB962C8B-B14F-4D97-AF65-F5344CB8AC3E}">
        <p14:creationId xmlns:p14="http://schemas.microsoft.com/office/powerpoint/2010/main" val="12634734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Programmation évènementielle</a:t>
            </a:r>
            <a:endParaRPr lang="fr-FR" dirty="0"/>
          </a:p>
        </p:txBody>
      </p:sp>
    </p:spTree>
    <p:extLst>
      <p:ext uri="{BB962C8B-B14F-4D97-AF65-F5344CB8AC3E}">
        <p14:creationId xmlns:p14="http://schemas.microsoft.com/office/powerpoint/2010/main" val="231308186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Accélérons tout ça !</a:t>
            </a:r>
            <a:endParaRPr lang="fr-FR" dirty="0"/>
          </a:p>
        </p:txBody>
      </p:sp>
    </p:spTree>
    <p:extLst>
      <p:ext uri="{BB962C8B-B14F-4D97-AF65-F5344CB8AC3E}">
        <p14:creationId xmlns:p14="http://schemas.microsoft.com/office/powerpoint/2010/main" val="3497244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Parallélisons !</a:t>
            </a:r>
            <a:endParaRPr lang="fr-FR" dirty="0"/>
          </a:p>
        </p:txBody>
      </p:sp>
    </p:spTree>
    <p:extLst>
      <p:ext uri="{BB962C8B-B14F-4D97-AF65-F5344CB8AC3E}">
        <p14:creationId xmlns:p14="http://schemas.microsoft.com/office/powerpoint/2010/main" val="1468516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Python Concurrence</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Cycle de vie d'un thread</a:t>
            </a:r>
            <a:endParaRPr lang="fr-FR" dirty="0"/>
          </a:p>
        </p:txBody>
      </p:sp>
    </p:spTree>
    <p:extLst>
      <p:ext uri="{BB962C8B-B14F-4D97-AF65-F5344CB8AC3E}">
        <p14:creationId xmlns:p14="http://schemas.microsoft.com/office/powerpoint/2010/main" val="14705272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7355</TotalTime>
  <Words>15514</Words>
  <Application>Microsoft Office PowerPoint</Application>
  <PresentationFormat>Grand écran</PresentationFormat>
  <Paragraphs>1062</Paragraphs>
  <Slides>183</Slides>
  <Notes>173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183</vt:i4>
      </vt:variant>
    </vt:vector>
  </HeadingPairs>
  <TitlesOfParts>
    <vt:vector size="188" baseType="lpstr">
      <vt:lpstr>Arial</vt:lpstr>
      <vt:lpstr>Calibri</vt:lpstr>
      <vt:lpstr>Century Gothic</vt:lpstr>
      <vt:lpstr>Wingdings 3</vt:lpstr>
      <vt:lpstr>Brin</vt:lpstr>
      <vt:lpstr>Python Concurrence</vt:lpstr>
      <vt:lpstr>Accélérons tout ça !</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Parallélisons !</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Cycle de vie d'un thread</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des threads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Locks</vt:lpstr>
      <vt:lpstr>Locks</vt:lpstr>
      <vt:lpstr>RLocks</vt:lpstr>
      <vt:lpstr>RLocks</vt:lpstr>
      <vt:lpstr>Rlocks vs Locks</vt:lpstr>
      <vt:lpstr>Rlocks vs Locks</vt:lpstr>
      <vt:lpstr>Conditions</vt:lpstr>
      <vt:lpstr>Conditions</vt:lpstr>
      <vt:lpstr>Conditions</vt:lpstr>
      <vt:lpstr>Conditions</vt:lpstr>
      <vt:lpstr>Conditions</vt:lpstr>
      <vt:lpstr>Conditions</vt:lpstr>
      <vt:lpstr>Sémaphores</vt:lpstr>
      <vt:lpstr>Sémaphores</vt:lpstr>
      <vt:lpstr>Sémaphores Exemple</vt:lpstr>
      <vt:lpstr>Sémaphores Exemple</vt:lpstr>
      <vt:lpstr>Sémaphores bornés</vt:lpstr>
      <vt:lpstr>Sémaphores bornés</vt:lpstr>
      <vt:lpstr>Evénements</vt:lpstr>
      <vt:lpstr>Evénements</vt:lpstr>
      <vt:lpstr>Evénements</vt:lpstr>
      <vt:lpstr>Evénements</vt:lpstr>
      <vt:lpstr>Evénements</vt:lpstr>
      <vt:lpstr>Barrières</vt:lpstr>
      <vt:lpstr>Barrières</vt:lpstr>
      <vt:lpstr>Communication entres threads</vt:lpstr>
      <vt:lpstr>Débogage et Benchmark</vt:lpstr>
      <vt:lpstr>Executors et Pools</vt:lpstr>
      <vt:lpstr>Multiprocessing</vt:lpstr>
      <vt:lpstr>Programmation évènementielle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583</cp:revision>
  <dcterms:created xsi:type="dcterms:W3CDTF">2017-12-30T07:04:36Z</dcterms:created>
  <dcterms:modified xsi:type="dcterms:W3CDTF">2018-02-04T08:51:22Z</dcterms:modified>
</cp:coreProperties>
</file>