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notesSlides/notesSlide134.xml" ContentType="application/vnd.openxmlformats-officedocument.presentationml.notesSlide+xml"/>
  <Override PartName="/ppt/notesSlides/notesSlide135.xml" ContentType="application/vnd.openxmlformats-officedocument.presentationml.notesSlide+xml"/>
  <Override PartName="/ppt/notesSlides/notesSlide136.xml" ContentType="application/vnd.openxmlformats-officedocument.presentationml.notesSlide+xml"/>
  <Override PartName="/ppt/notesSlides/notesSlide137.xml" ContentType="application/vnd.openxmlformats-officedocument.presentationml.notesSlide+xml"/>
  <Override PartName="/ppt/notesSlides/notesSlide138.xml" ContentType="application/vnd.openxmlformats-officedocument.presentationml.notesSlide+xml"/>
  <Override PartName="/ppt/notesSlides/notesSlide139.xml" ContentType="application/vnd.openxmlformats-officedocument.presentationml.notesSlide+xml"/>
  <Override PartName="/ppt/notesSlides/notesSlide140.xml" ContentType="application/vnd.openxmlformats-officedocument.presentationml.notesSlide+xml"/>
  <Override PartName="/ppt/notesSlides/notesSlide141.xml" ContentType="application/vnd.openxmlformats-officedocument.presentationml.notesSlide+xml"/>
  <Override PartName="/ppt/notesSlides/notesSlide142.xml" ContentType="application/vnd.openxmlformats-officedocument.presentationml.notesSlide+xml"/>
  <Override PartName="/ppt/notesSlides/notesSlide143.xml" ContentType="application/vnd.openxmlformats-officedocument.presentationml.notesSlide+xml"/>
  <Override PartName="/ppt/notesSlides/notesSlide144.xml" ContentType="application/vnd.openxmlformats-officedocument.presentationml.notesSlide+xml"/>
  <Override PartName="/ppt/notesSlides/notesSlide145.xml" ContentType="application/vnd.openxmlformats-officedocument.presentationml.notesSlide+xml"/>
  <Override PartName="/ppt/notesSlides/notesSlide146.xml" ContentType="application/vnd.openxmlformats-officedocument.presentationml.notesSlide+xml"/>
  <Override PartName="/ppt/notesSlides/notesSlide147.xml" ContentType="application/vnd.openxmlformats-officedocument.presentationml.notesSlide+xml"/>
  <Override PartName="/ppt/notesSlides/notesSlide148.xml" ContentType="application/vnd.openxmlformats-officedocument.presentationml.notesSlide+xml"/>
  <Override PartName="/ppt/notesSlides/notesSlide149.xml" ContentType="application/vnd.openxmlformats-officedocument.presentationml.notesSlide+xml"/>
  <Override PartName="/ppt/notesSlides/notesSlide150.xml" ContentType="application/vnd.openxmlformats-officedocument.presentationml.notesSlide+xml"/>
  <Override PartName="/ppt/notesSlides/notesSlide151.xml" ContentType="application/vnd.openxmlformats-officedocument.presentationml.notesSlide+xml"/>
  <Override PartName="/ppt/notesSlides/notesSlide152.xml" ContentType="application/vnd.openxmlformats-officedocument.presentationml.notesSlide+xml"/>
  <Override PartName="/ppt/notesSlides/notesSlide153.xml" ContentType="application/vnd.openxmlformats-officedocument.presentationml.notesSlide+xml"/>
  <Override PartName="/ppt/notesSlides/notesSlide154.xml" ContentType="application/vnd.openxmlformats-officedocument.presentationml.notesSlide+xml"/>
  <Override PartName="/ppt/notesSlides/notesSlide155.xml" ContentType="application/vnd.openxmlformats-officedocument.presentationml.notesSlide+xml"/>
  <Override PartName="/ppt/notesSlides/notesSlide156.xml" ContentType="application/vnd.openxmlformats-officedocument.presentationml.notesSlide+xml"/>
  <Override PartName="/ppt/notesSlides/notesSlide157.xml" ContentType="application/vnd.openxmlformats-officedocument.presentationml.notesSlide+xml"/>
  <Override PartName="/ppt/notesSlides/notesSlide158.xml" ContentType="application/vnd.openxmlformats-officedocument.presentationml.notesSlide+xml"/>
  <Override PartName="/ppt/notesSlides/notesSlide159.xml" ContentType="application/vnd.openxmlformats-officedocument.presentationml.notesSlide+xml"/>
  <Override PartName="/ppt/notesSlides/notesSlide160.xml" ContentType="application/vnd.openxmlformats-officedocument.presentationml.notesSlide+xml"/>
  <Override PartName="/ppt/notesSlides/notesSlide161.xml" ContentType="application/vnd.openxmlformats-officedocument.presentationml.notesSlide+xml"/>
  <Override PartName="/ppt/notesSlides/notesSlide162.xml" ContentType="application/vnd.openxmlformats-officedocument.presentationml.notesSlide+xml"/>
  <Override PartName="/ppt/notesSlides/notesSlide163.xml" ContentType="application/vnd.openxmlformats-officedocument.presentationml.notesSlide+xml"/>
  <Override PartName="/ppt/notesSlides/notesSlide164.xml" ContentType="application/vnd.openxmlformats-officedocument.presentationml.notesSlide+xml"/>
  <Override PartName="/ppt/notesSlides/notesSlide165.xml" ContentType="application/vnd.openxmlformats-officedocument.presentationml.notesSlide+xml"/>
  <Override PartName="/ppt/notesSlides/notesSlide16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65" r:id="rId1"/>
  </p:sldMasterIdLst>
  <p:notesMasterIdLst>
    <p:notesMasterId r:id="rId178"/>
  </p:notesMasterIdLst>
  <p:sldIdLst>
    <p:sldId id="256" r:id="rId2"/>
    <p:sldId id="473" r:id="rId3"/>
    <p:sldId id="257" r:id="rId4"/>
    <p:sldId id="310" r:id="rId5"/>
    <p:sldId id="311" r:id="rId6"/>
    <p:sldId id="312" r:id="rId7"/>
    <p:sldId id="313" r:id="rId8"/>
    <p:sldId id="314" r:id="rId9"/>
    <p:sldId id="315" r:id="rId10"/>
    <p:sldId id="316" r:id="rId11"/>
    <p:sldId id="317" r:id="rId12"/>
    <p:sldId id="318" r:id="rId13"/>
    <p:sldId id="319" r:id="rId14"/>
    <p:sldId id="320" r:id="rId15"/>
    <p:sldId id="321" r:id="rId16"/>
    <p:sldId id="322" r:id="rId17"/>
    <p:sldId id="323" r:id="rId18"/>
    <p:sldId id="324" r:id="rId19"/>
    <p:sldId id="325" r:id="rId20"/>
    <p:sldId id="326" r:id="rId21"/>
    <p:sldId id="327" r:id="rId22"/>
    <p:sldId id="328" r:id="rId23"/>
    <p:sldId id="329" r:id="rId24"/>
    <p:sldId id="330" r:id="rId25"/>
    <p:sldId id="331" r:id="rId26"/>
    <p:sldId id="332" r:id="rId27"/>
    <p:sldId id="333" r:id="rId28"/>
    <p:sldId id="334" r:id="rId29"/>
    <p:sldId id="335" r:id="rId30"/>
    <p:sldId id="336" r:id="rId31"/>
    <p:sldId id="337" r:id="rId32"/>
    <p:sldId id="338" r:id="rId33"/>
    <p:sldId id="339" r:id="rId34"/>
    <p:sldId id="340" r:id="rId35"/>
    <p:sldId id="341" r:id="rId36"/>
    <p:sldId id="342" r:id="rId37"/>
    <p:sldId id="343" r:id="rId38"/>
    <p:sldId id="344" r:id="rId39"/>
    <p:sldId id="345" r:id="rId40"/>
    <p:sldId id="346" r:id="rId41"/>
    <p:sldId id="347" r:id="rId42"/>
    <p:sldId id="348" r:id="rId43"/>
    <p:sldId id="349" r:id="rId44"/>
    <p:sldId id="350" r:id="rId45"/>
    <p:sldId id="351" r:id="rId46"/>
    <p:sldId id="352" r:id="rId47"/>
    <p:sldId id="353" r:id="rId48"/>
    <p:sldId id="354" r:id="rId49"/>
    <p:sldId id="474" r:id="rId50"/>
    <p:sldId id="355" r:id="rId51"/>
    <p:sldId id="356" r:id="rId52"/>
    <p:sldId id="357" r:id="rId53"/>
    <p:sldId id="358" r:id="rId54"/>
    <p:sldId id="359" r:id="rId55"/>
    <p:sldId id="360" r:id="rId56"/>
    <p:sldId id="361" r:id="rId57"/>
    <p:sldId id="362" r:id="rId58"/>
    <p:sldId id="363" r:id="rId59"/>
    <p:sldId id="364" r:id="rId60"/>
    <p:sldId id="365" r:id="rId61"/>
    <p:sldId id="366" r:id="rId62"/>
    <p:sldId id="367" r:id="rId63"/>
    <p:sldId id="368" r:id="rId64"/>
    <p:sldId id="369" r:id="rId65"/>
    <p:sldId id="370" r:id="rId66"/>
    <p:sldId id="371" r:id="rId67"/>
    <p:sldId id="372" r:id="rId68"/>
    <p:sldId id="373" r:id="rId69"/>
    <p:sldId id="374" r:id="rId70"/>
    <p:sldId id="375" r:id="rId71"/>
    <p:sldId id="376" r:id="rId72"/>
    <p:sldId id="377" r:id="rId73"/>
    <p:sldId id="378" r:id="rId74"/>
    <p:sldId id="379" r:id="rId75"/>
    <p:sldId id="380" r:id="rId76"/>
    <p:sldId id="381" r:id="rId77"/>
    <p:sldId id="382" r:id="rId78"/>
    <p:sldId id="383" r:id="rId79"/>
    <p:sldId id="384" r:id="rId80"/>
    <p:sldId id="385" r:id="rId81"/>
    <p:sldId id="386" r:id="rId82"/>
    <p:sldId id="387" r:id="rId83"/>
    <p:sldId id="388" r:id="rId84"/>
    <p:sldId id="389" r:id="rId85"/>
    <p:sldId id="390" r:id="rId86"/>
    <p:sldId id="391" r:id="rId87"/>
    <p:sldId id="392" r:id="rId88"/>
    <p:sldId id="393" r:id="rId89"/>
    <p:sldId id="394" r:id="rId90"/>
    <p:sldId id="395" r:id="rId91"/>
    <p:sldId id="396" r:id="rId92"/>
    <p:sldId id="397" r:id="rId93"/>
    <p:sldId id="398" r:id="rId94"/>
    <p:sldId id="399" r:id="rId95"/>
    <p:sldId id="475" r:id="rId96"/>
    <p:sldId id="400" r:id="rId97"/>
    <p:sldId id="401" r:id="rId98"/>
    <p:sldId id="402" r:id="rId99"/>
    <p:sldId id="403" r:id="rId100"/>
    <p:sldId id="404" r:id="rId101"/>
    <p:sldId id="405" r:id="rId102"/>
    <p:sldId id="406" r:id="rId103"/>
    <p:sldId id="407" r:id="rId104"/>
    <p:sldId id="408" r:id="rId105"/>
    <p:sldId id="409" r:id="rId106"/>
    <p:sldId id="410" r:id="rId107"/>
    <p:sldId id="411" r:id="rId108"/>
    <p:sldId id="412" r:id="rId109"/>
    <p:sldId id="413" r:id="rId110"/>
    <p:sldId id="414" r:id="rId111"/>
    <p:sldId id="415" r:id="rId112"/>
    <p:sldId id="416" r:id="rId113"/>
    <p:sldId id="417" r:id="rId114"/>
    <p:sldId id="418" r:id="rId115"/>
    <p:sldId id="419" r:id="rId116"/>
    <p:sldId id="420" r:id="rId117"/>
    <p:sldId id="421" r:id="rId118"/>
    <p:sldId id="422" r:id="rId119"/>
    <p:sldId id="423" r:id="rId120"/>
    <p:sldId id="424" r:id="rId121"/>
    <p:sldId id="425" r:id="rId122"/>
    <p:sldId id="426" r:id="rId123"/>
    <p:sldId id="427" r:id="rId124"/>
    <p:sldId id="428" r:id="rId125"/>
    <p:sldId id="429" r:id="rId126"/>
    <p:sldId id="430" r:id="rId127"/>
    <p:sldId id="431" r:id="rId128"/>
    <p:sldId id="432" r:id="rId129"/>
    <p:sldId id="433" r:id="rId130"/>
    <p:sldId id="434" r:id="rId131"/>
    <p:sldId id="476" r:id="rId132"/>
    <p:sldId id="435" r:id="rId133"/>
    <p:sldId id="436" r:id="rId134"/>
    <p:sldId id="437" r:id="rId135"/>
    <p:sldId id="438" r:id="rId136"/>
    <p:sldId id="439" r:id="rId137"/>
    <p:sldId id="440" r:id="rId138"/>
    <p:sldId id="441" r:id="rId139"/>
    <p:sldId id="443" r:id="rId140"/>
    <p:sldId id="442" r:id="rId141"/>
    <p:sldId id="444" r:id="rId142"/>
    <p:sldId id="445" r:id="rId143"/>
    <p:sldId id="446" r:id="rId144"/>
    <p:sldId id="447" r:id="rId145"/>
    <p:sldId id="448" r:id="rId146"/>
    <p:sldId id="449" r:id="rId147"/>
    <p:sldId id="450" r:id="rId148"/>
    <p:sldId id="451" r:id="rId149"/>
    <p:sldId id="452" r:id="rId150"/>
    <p:sldId id="453" r:id="rId151"/>
    <p:sldId id="454" r:id="rId152"/>
    <p:sldId id="455" r:id="rId153"/>
    <p:sldId id="456" r:id="rId154"/>
    <p:sldId id="459" r:id="rId155"/>
    <p:sldId id="458" r:id="rId156"/>
    <p:sldId id="457" r:id="rId157"/>
    <p:sldId id="460" r:id="rId158"/>
    <p:sldId id="461" r:id="rId159"/>
    <p:sldId id="462" r:id="rId160"/>
    <p:sldId id="463" r:id="rId161"/>
    <p:sldId id="464" r:id="rId162"/>
    <p:sldId id="465" r:id="rId163"/>
    <p:sldId id="466" r:id="rId164"/>
    <p:sldId id="467" r:id="rId165"/>
    <p:sldId id="468" r:id="rId166"/>
    <p:sldId id="469" r:id="rId167"/>
    <p:sldId id="470" r:id="rId168"/>
    <p:sldId id="471" r:id="rId169"/>
    <p:sldId id="472" r:id="rId170"/>
    <p:sldId id="477" r:id="rId171"/>
    <p:sldId id="478" r:id="rId172"/>
    <p:sldId id="479" r:id="rId173"/>
    <p:sldId id="480" r:id="rId174"/>
    <p:sldId id="481" r:id="rId175"/>
    <p:sldId id="285" r:id="rId176"/>
    <p:sldId id="309" r:id="rId17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6F9EF"/>
    <a:srgbClr val="F9FBF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horzBarState="maximized">
    <p:restoredLeft sz="16980" autoAdjust="0"/>
    <p:restoredTop sz="94660"/>
  </p:normalViewPr>
  <p:slideViewPr>
    <p:cSldViewPr snapToGrid="0">
      <p:cViewPr varScale="1">
        <p:scale>
          <a:sx n="120" d="100"/>
          <a:sy n="120" d="100"/>
        </p:scale>
        <p:origin x="120" y="138"/>
      </p:cViewPr>
      <p:guideLst/>
    </p:cSldViewPr>
  </p:slideViewPr>
  <p:notesTextViewPr>
    <p:cViewPr>
      <p:scale>
        <a:sx n="1" d="1"/>
        <a:sy n="1" d="1"/>
      </p:scale>
      <p:origin x="0" y="0"/>
    </p:cViewPr>
  </p:notesTextViewPr>
  <p:sorterViewPr>
    <p:cViewPr>
      <p:scale>
        <a:sx n="100" d="100"/>
        <a:sy n="100" d="100"/>
      </p:scale>
      <p:origin x="0" y="-3798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slide" Target="slides/slide153.xml"/><Relationship Id="rId159" Type="http://schemas.openxmlformats.org/officeDocument/2006/relationships/slide" Target="slides/slide158.xml"/><Relationship Id="rId175" Type="http://schemas.openxmlformats.org/officeDocument/2006/relationships/slide" Target="slides/slide174.xml"/><Relationship Id="rId170" Type="http://schemas.openxmlformats.org/officeDocument/2006/relationships/slide" Target="slides/slide169.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slide" Target="slides/slide164.xml"/><Relationship Id="rId181" Type="http://schemas.openxmlformats.org/officeDocument/2006/relationships/theme" Target="theme/theme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71" Type="http://schemas.openxmlformats.org/officeDocument/2006/relationships/slide" Target="slides/slide170.xml"/><Relationship Id="rId176" Type="http://schemas.openxmlformats.org/officeDocument/2006/relationships/slide" Target="slides/slide175.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8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4" Type="http://schemas.openxmlformats.org/officeDocument/2006/relationships/slide" Target="slides/slide3.xml"/><Relationship Id="rId9" Type="http://schemas.openxmlformats.org/officeDocument/2006/relationships/slide" Target="slides/slide8.xml"/><Relationship Id="rId172" Type="http://schemas.openxmlformats.org/officeDocument/2006/relationships/slide" Target="slides/slide171.xml"/><Relationship Id="rId180" Type="http://schemas.openxmlformats.org/officeDocument/2006/relationships/viewProps" Target="viewProp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notesMaster" Target="notesMasters/notesMaster1.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presProps" Target="presProp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dirty="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CD2C08-3C00-4791-9388-3FB9A56F87F8}" type="datetimeFigureOut">
              <a:rPr lang="fr-FR" smtClean="0"/>
              <a:t>04/02/2018</a:t>
            </a:fld>
            <a:endParaRPr lang="fr-FR" dirty="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dirty="0"/>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dirty="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BEE673-8D3B-4BBD-97EB-7004EF7CF6EF}" type="slidenum">
              <a:rPr lang="fr-FR" smtClean="0"/>
              <a:t>‹N°›</a:t>
            </a:fld>
            <a:endParaRPr lang="fr-FR" dirty="0"/>
          </a:p>
        </p:txBody>
      </p:sp>
    </p:spTree>
    <p:extLst>
      <p:ext uri="{BB962C8B-B14F-4D97-AF65-F5344CB8AC3E}">
        <p14:creationId xmlns:p14="http://schemas.microsoft.com/office/powerpoint/2010/main" val="5548681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153.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154.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155.xml.rels><?xml version="1.0" encoding="UTF-8" standalone="yes"?>
<Relationships xmlns="http://schemas.openxmlformats.org/package/2006/relationships"><Relationship Id="rId2" Type="http://schemas.openxmlformats.org/officeDocument/2006/relationships/slide" Target="../slides/slide160.xml"/><Relationship Id="rId1" Type="http://schemas.openxmlformats.org/officeDocument/2006/relationships/notesMaster" Target="../notesMasters/notesMaster1.xml"/></Relationships>
</file>

<file path=ppt/notesSlides/_rels/notesSlide156.xml.rels><?xml version="1.0" encoding="UTF-8" standalone="yes"?>
<Relationships xmlns="http://schemas.openxmlformats.org/package/2006/relationships"><Relationship Id="rId2" Type="http://schemas.openxmlformats.org/officeDocument/2006/relationships/slide" Target="../slides/slide161.xml"/><Relationship Id="rId1" Type="http://schemas.openxmlformats.org/officeDocument/2006/relationships/notesMaster" Target="../notesMasters/notesMaster1.xml"/></Relationships>
</file>

<file path=ppt/notesSlides/_rels/notesSlide157.xml.rels><?xml version="1.0" encoding="UTF-8" standalone="yes"?>
<Relationships xmlns="http://schemas.openxmlformats.org/package/2006/relationships"><Relationship Id="rId2" Type="http://schemas.openxmlformats.org/officeDocument/2006/relationships/slide" Target="../slides/slide162.xml"/><Relationship Id="rId1" Type="http://schemas.openxmlformats.org/officeDocument/2006/relationships/notesMaster" Target="../notesMasters/notesMaster1.xml"/></Relationships>
</file>

<file path=ppt/notesSlides/_rels/notesSlide158.xml.rels><?xml version="1.0" encoding="UTF-8" standalone="yes"?>
<Relationships xmlns="http://schemas.openxmlformats.org/package/2006/relationships"><Relationship Id="rId2" Type="http://schemas.openxmlformats.org/officeDocument/2006/relationships/slide" Target="../slides/slide163.xml"/><Relationship Id="rId1" Type="http://schemas.openxmlformats.org/officeDocument/2006/relationships/notesMaster" Target="../notesMasters/notesMaster1.xml"/></Relationships>
</file>

<file path=ppt/notesSlides/_rels/notesSlide159.xml.rels><?xml version="1.0" encoding="UTF-8" standalone="yes"?>
<Relationships xmlns="http://schemas.openxmlformats.org/package/2006/relationships"><Relationship Id="rId2" Type="http://schemas.openxmlformats.org/officeDocument/2006/relationships/slide" Target="../slides/slide16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0.xml.rels><?xml version="1.0" encoding="UTF-8" standalone="yes"?>
<Relationships xmlns="http://schemas.openxmlformats.org/package/2006/relationships"><Relationship Id="rId2" Type="http://schemas.openxmlformats.org/officeDocument/2006/relationships/slide" Target="../slides/slide165.xml"/><Relationship Id="rId1" Type="http://schemas.openxmlformats.org/officeDocument/2006/relationships/notesMaster" Target="../notesMasters/notesMaster1.xml"/></Relationships>
</file>

<file path=ppt/notesSlides/_rels/notesSlide161.xml.rels><?xml version="1.0" encoding="UTF-8" standalone="yes"?>
<Relationships xmlns="http://schemas.openxmlformats.org/package/2006/relationships"><Relationship Id="rId2" Type="http://schemas.openxmlformats.org/officeDocument/2006/relationships/slide" Target="../slides/slide166.xml"/><Relationship Id="rId1" Type="http://schemas.openxmlformats.org/officeDocument/2006/relationships/notesMaster" Target="../notesMasters/notesMaster1.xml"/></Relationships>
</file>

<file path=ppt/notesSlides/_rels/notesSlide162.xml.rels><?xml version="1.0" encoding="UTF-8" standalone="yes"?>
<Relationships xmlns="http://schemas.openxmlformats.org/package/2006/relationships"><Relationship Id="rId2" Type="http://schemas.openxmlformats.org/officeDocument/2006/relationships/slide" Target="../slides/slide167.xml"/><Relationship Id="rId1" Type="http://schemas.openxmlformats.org/officeDocument/2006/relationships/notesMaster" Target="../notesMasters/notesMaster1.xml"/></Relationships>
</file>

<file path=ppt/notesSlides/_rels/notesSlide163.xml.rels><?xml version="1.0" encoding="UTF-8" standalone="yes"?>
<Relationships xmlns="http://schemas.openxmlformats.org/package/2006/relationships"><Relationship Id="rId2" Type="http://schemas.openxmlformats.org/officeDocument/2006/relationships/slide" Target="../slides/slide168.xml"/><Relationship Id="rId1" Type="http://schemas.openxmlformats.org/officeDocument/2006/relationships/notesMaster" Target="../notesMasters/notesMaster1.xml"/></Relationships>
</file>

<file path=ppt/notesSlides/_rels/notesSlide164.xml.rels><?xml version="1.0" encoding="UTF-8" standalone="yes"?>
<Relationships xmlns="http://schemas.openxmlformats.org/package/2006/relationships"><Relationship Id="rId2" Type="http://schemas.openxmlformats.org/officeDocument/2006/relationships/slide" Target="../slides/slide169.xml"/><Relationship Id="rId1" Type="http://schemas.openxmlformats.org/officeDocument/2006/relationships/notesMaster" Target="../notesMasters/notesMaster1.xml"/></Relationships>
</file>

<file path=ppt/notesSlides/_rels/notesSlide165.xml.rels><?xml version="1.0" encoding="UTF-8" standalone="yes"?>
<Relationships xmlns="http://schemas.openxmlformats.org/package/2006/relationships"><Relationship Id="rId2" Type="http://schemas.openxmlformats.org/officeDocument/2006/relationships/slide" Target="../slides/slide175.xml"/><Relationship Id="rId1" Type="http://schemas.openxmlformats.org/officeDocument/2006/relationships/notesMaster" Target="../notesMasters/notesMaster1.xml"/></Relationships>
</file>

<file path=ppt/notesSlides/_rels/notesSlide166.xml.rels><?xml version="1.0" encoding="UTF-8" standalone="yes"?>
<Relationships xmlns="http://schemas.openxmlformats.org/package/2006/relationships"><Relationship Id="rId2" Type="http://schemas.openxmlformats.org/officeDocument/2006/relationships/slide" Target="../slides/slide17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a:t>
            </a:fld>
            <a:endParaRPr lang="fr-FR" dirty="0"/>
          </a:p>
        </p:txBody>
      </p:sp>
    </p:spTree>
    <p:extLst>
      <p:ext uri="{BB962C8B-B14F-4D97-AF65-F5344CB8AC3E}">
        <p14:creationId xmlns:p14="http://schemas.microsoft.com/office/powerpoint/2010/main" val="25171745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12</a:t>
            </a:fld>
            <a:endParaRPr lang="fr-FR" dirty="0"/>
          </a:p>
        </p:txBody>
      </p:sp>
    </p:spTree>
    <p:extLst>
      <p:ext uri="{BB962C8B-B14F-4D97-AF65-F5344CB8AC3E}">
        <p14:creationId xmlns:p14="http://schemas.microsoft.com/office/powerpoint/2010/main" val="3693264652"/>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104</a:t>
            </a:fld>
            <a:endParaRPr lang="fr-FR" dirty="0"/>
          </a:p>
        </p:txBody>
      </p:sp>
    </p:spTree>
    <p:extLst>
      <p:ext uri="{BB962C8B-B14F-4D97-AF65-F5344CB8AC3E}">
        <p14:creationId xmlns:p14="http://schemas.microsoft.com/office/powerpoint/2010/main" val="2413868993"/>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105</a:t>
            </a:fld>
            <a:endParaRPr lang="fr-FR" dirty="0"/>
          </a:p>
        </p:txBody>
      </p:sp>
    </p:spTree>
    <p:extLst>
      <p:ext uri="{BB962C8B-B14F-4D97-AF65-F5344CB8AC3E}">
        <p14:creationId xmlns:p14="http://schemas.microsoft.com/office/powerpoint/2010/main" val="4211729767"/>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106</a:t>
            </a:fld>
            <a:endParaRPr lang="fr-FR" dirty="0"/>
          </a:p>
        </p:txBody>
      </p:sp>
    </p:spTree>
    <p:extLst>
      <p:ext uri="{BB962C8B-B14F-4D97-AF65-F5344CB8AC3E}">
        <p14:creationId xmlns:p14="http://schemas.microsoft.com/office/powerpoint/2010/main" val="1123924825"/>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107</a:t>
            </a:fld>
            <a:endParaRPr lang="fr-FR" dirty="0"/>
          </a:p>
        </p:txBody>
      </p:sp>
    </p:spTree>
    <p:extLst>
      <p:ext uri="{BB962C8B-B14F-4D97-AF65-F5344CB8AC3E}">
        <p14:creationId xmlns:p14="http://schemas.microsoft.com/office/powerpoint/2010/main" val="2063225037"/>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108</a:t>
            </a:fld>
            <a:endParaRPr lang="fr-FR" dirty="0"/>
          </a:p>
        </p:txBody>
      </p:sp>
    </p:spTree>
    <p:extLst>
      <p:ext uri="{BB962C8B-B14F-4D97-AF65-F5344CB8AC3E}">
        <p14:creationId xmlns:p14="http://schemas.microsoft.com/office/powerpoint/2010/main" val="3699544526"/>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109</a:t>
            </a:fld>
            <a:endParaRPr lang="fr-FR" dirty="0"/>
          </a:p>
        </p:txBody>
      </p:sp>
    </p:spTree>
    <p:extLst>
      <p:ext uri="{BB962C8B-B14F-4D97-AF65-F5344CB8AC3E}">
        <p14:creationId xmlns:p14="http://schemas.microsoft.com/office/powerpoint/2010/main" val="121013789"/>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110</a:t>
            </a:fld>
            <a:endParaRPr lang="fr-FR" dirty="0"/>
          </a:p>
        </p:txBody>
      </p:sp>
    </p:spTree>
    <p:extLst>
      <p:ext uri="{BB962C8B-B14F-4D97-AF65-F5344CB8AC3E}">
        <p14:creationId xmlns:p14="http://schemas.microsoft.com/office/powerpoint/2010/main" val="89231164"/>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111</a:t>
            </a:fld>
            <a:endParaRPr lang="fr-FR" dirty="0"/>
          </a:p>
        </p:txBody>
      </p:sp>
    </p:spTree>
    <p:extLst>
      <p:ext uri="{BB962C8B-B14F-4D97-AF65-F5344CB8AC3E}">
        <p14:creationId xmlns:p14="http://schemas.microsoft.com/office/powerpoint/2010/main" val="155256882"/>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112</a:t>
            </a:fld>
            <a:endParaRPr lang="fr-FR" dirty="0"/>
          </a:p>
        </p:txBody>
      </p:sp>
    </p:spTree>
    <p:extLst>
      <p:ext uri="{BB962C8B-B14F-4D97-AF65-F5344CB8AC3E}">
        <p14:creationId xmlns:p14="http://schemas.microsoft.com/office/powerpoint/2010/main" val="866333299"/>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113</a:t>
            </a:fld>
            <a:endParaRPr lang="fr-FR" dirty="0"/>
          </a:p>
        </p:txBody>
      </p:sp>
    </p:spTree>
    <p:extLst>
      <p:ext uri="{BB962C8B-B14F-4D97-AF65-F5344CB8AC3E}">
        <p14:creationId xmlns:p14="http://schemas.microsoft.com/office/powerpoint/2010/main" val="33625702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13</a:t>
            </a:fld>
            <a:endParaRPr lang="fr-FR" dirty="0"/>
          </a:p>
        </p:txBody>
      </p:sp>
    </p:spTree>
    <p:extLst>
      <p:ext uri="{BB962C8B-B14F-4D97-AF65-F5344CB8AC3E}">
        <p14:creationId xmlns:p14="http://schemas.microsoft.com/office/powerpoint/2010/main" val="2726971527"/>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114</a:t>
            </a:fld>
            <a:endParaRPr lang="fr-FR" dirty="0"/>
          </a:p>
        </p:txBody>
      </p:sp>
    </p:spTree>
    <p:extLst>
      <p:ext uri="{BB962C8B-B14F-4D97-AF65-F5344CB8AC3E}">
        <p14:creationId xmlns:p14="http://schemas.microsoft.com/office/powerpoint/2010/main" val="170686174"/>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115</a:t>
            </a:fld>
            <a:endParaRPr lang="fr-FR" dirty="0"/>
          </a:p>
        </p:txBody>
      </p:sp>
    </p:spTree>
    <p:extLst>
      <p:ext uri="{BB962C8B-B14F-4D97-AF65-F5344CB8AC3E}">
        <p14:creationId xmlns:p14="http://schemas.microsoft.com/office/powerpoint/2010/main" val="1916245173"/>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116</a:t>
            </a:fld>
            <a:endParaRPr lang="fr-FR" dirty="0"/>
          </a:p>
        </p:txBody>
      </p:sp>
    </p:spTree>
    <p:extLst>
      <p:ext uri="{BB962C8B-B14F-4D97-AF65-F5344CB8AC3E}">
        <p14:creationId xmlns:p14="http://schemas.microsoft.com/office/powerpoint/2010/main" val="2907723609"/>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117</a:t>
            </a:fld>
            <a:endParaRPr lang="fr-FR" dirty="0"/>
          </a:p>
        </p:txBody>
      </p:sp>
    </p:spTree>
    <p:extLst>
      <p:ext uri="{BB962C8B-B14F-4D97-AF65-F5344CB8AC3E}">
        <p14:creationId xmlns:p14="http://schemas.microsoft.com/office/powerpoint/2010/main" val="4103373696"/>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118</a:t>
            </a:fld>
            <a:endParaRPr lang="fr-FR" dirty="0"/>
          </a:p>
        </p:txBody>
      </p:sp>
    </p:spTree>
    <p:extLst>
      <p:ext uri="{BB962C8B-B14F-4D97-AF65-F5344CB8AC3E}">
        <p14:creationId xmlns:p14="http://schemas.microsoft.com/office/powerpoint/2010/main" val="4187681785"/>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119</a:t>
            </a:fld>
            <a:endParaRPr lang="fr-FR" dirty="0"/>
          </a:p>
        </p:txBody>
      </p:sp>
    </p:spTree>
    <p:extLst>
      <p:ext uri="{BB962C8B-B14F-4D97-AF65-F5344CB8AC3E}">
        <p14:creationId xmlns:p14="http://schemas.microsoft.com/office/powerpoint/2010/main" val="1591003973"/>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120</a:t>
            </a:fld>
            <a:endParaRPr lang="fr-FR" dirty="0"/>
          </a:p>
        </p:txBody>
      </p:sp>
    </p:spTree>
    <p:extLst>
      <p:ext uri="{BB962C8B-B14F-4D97-AF65-F5344CB8AC3E}">
        <p14:creationId xmlns:p14="http://schemas.microsoft.com/office/powerpoint/2010/main" val="216931344"/>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121</a:t>
            </a:fld>
            <a:endParaRPr lang="fr-FR" dirty="0"/>
          </a:p>
        </p:txBody>
      </p:sp>
    </p:spTree>
    <p:extLst>
      <p:ext uri="{BB962C8B-B14F-4D97-AF65-F5344CB8AC3E}">
        <p14:creationId xmlns:p14="http://schemas.microsoft.com/office/powerpoint/2010/main" val="1821268772"/>
      </p:ext>
    </p:extLst>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122</a:t>
            </a:fld>
            <a:endParaRPr lang="fr-FR" dirty="0"/>
          </a:p>
        </p:txBody>
      </p:sp>
    </p:spTree>
    <p:extLst>
      <p:ext uri="{BB962C8B-B14F-4D97-AF65-F5344CB8AC3E}">
        <p14:creationId xmlns:p14="http://schemas.microsoft.com/office/powerpoint/2010/main" val="2105315803"/>
      </p:ext>
    </p:extLst>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123</a:t>
            </a:fld>
            <a:endParaRPr lang="fr-FR" dirty="0"/>
          </a:p>
        </p:txBody>
      </p:sp>
    </p:spTree>
    <p:extLst>
      <p:ext uri="{BB962C8B-B14F-4D97-AF65-F5344CB8AC3E}">
        <p14:creationId xmlns:p14="http://schemas.microsoft.com/office/powerpoint/2010/main" val="1221797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14</a:t>
            </a:fld>
            <a:endParaRPr lang="fr-FR" dirty="0"/>
          </a:p>
        </p:txBody>
      </p:sp>
    </p:spTree>
    <p:extLst>
      <p:ext uri="{BB962C8B-B14F-4D97-AF65-F5344CB8AC3E}">
        <p14:creationId xmlns:p14="http://schemas.microsoft.com/office/powerpoint/2010/main" val="2259155720"/>
      </p:ext>
    </p:extLst>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124</a:t>
            </a:fld>
            <a:endParaRPr lang="fr-FR" dirty="0"/>
          </a:p>
        </p:txBody>
      </p:sp>
    </p:spTree>
    <p:extLst>
      <p:ext uri="{BB962C8B-B14F-4D97-AF65-F5344CB8AC3E}">
        <p14:creationId xmlns:p14="http://schemas.microsoft.com/office/powerpoint/2010/main" val="392947676"/>
      </p:ext>
    </p:extLst>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125</a:t>
            </a:fld>
            <a:endParaRPr lang="fr-FR" dirty="0"/>
          </a:p>
        </p:txBody>
      </p:sp>
    </p:spTree>
    <p:extLst>
      <p:ext uri="{BB962C8B-B14F-4D97-AF65-F5344CB8AC3E}">
        <p14:creationId xmlns:p14="http://schemas.microsoft.com/office/powerpoint/2010/main" val="1540528714"/>
      </p:ext>
    </p:extLst>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126</a:t>
            </a:fld>
            <a:endParaRPr lang="fr-FR" dirty="0"/>
          </a:p>
        </p:txBody>
      </p:sp>
    </p:spTree>
    <p:extLst>
      <p:ext uri="{BB962C8B-B14F-4D97-AF65-F5344CB8AC3E}">
        <p14:creationId xmlns:p14="http://schemas.microsoft.com/office/powerpoint/2010/main" val="4088818191"/>
      </p:ext>
    </p:extLst>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127</a:t>
            </a:fld>
            <a:endParaRPr lang="fr-FR" dirty="0"/>
          </a:p>
        </p:txBody>
      </p:sp>
    </p:spTree>
    <p:extLst>
      <p:ext uri="{BB962C8B-B14F-4D97-AF65-F5344CB8AC3E}">
        <p14:creationId xmlns:p14="http://schemas.microsoft.com/office/powerpoint/2010/main" val="1883620062"/>
      </p:ext>
    </p:extLst>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128</a:t>
            </a:fld>
            <a:endParaRPr lang="fr-FR" dirty="0"/>
          </a:p>
        </p:txBody>
      </p:sp>
    </p:spTree>
    <p:extLst>
      <p:ext uri="{BB962C8B-B14F-4D97-AF65-F5344CB8AC3E}">
        <p14:creationId xmlns:p14="http://schemas.microsoft.com/office/powerpoint/2010/main" val="2268699588"/>
      </p:ext>
    </p:extLst>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129</a:t>
            </a:fld>
            <a:endParaRPr lang="fr-FR" dirty="0"/>
          </a:p>
        </p:txBody>
      </p:sp>
    </p:spTree>
    <p:extLst>
      <p:ext uri="{BB962C8B-B14F-4D97-AF65-F5344CB8AC3E}">
        <p14:creationId xmlns:p14="http://schemas.microsoft.com/office/powerpoint/2010/main" val="358008182"/>
      </p:ext>
    </p:extLst>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130</a:t>
            </a:fld>
            <a:endParaRPr lang="fr-FR" dirty="0"/>
          </a:p>
        </p:txBody>
      </p:sp>
    </p:spTree>
    <p:extLst>
      <p:ext uri="{BB962C8B-B14F-4D97-AF65-F5344CB8AC3E}">
        <p14:creationId xmlns:p14="http://schemas.microsoft.com/office/powerpoint/2010/main" val="721947386"/>
      </p:ext>
    </p:extLst>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132</a:t>
            </a:fld>
            <a:endParaRPr lang="fr-FR" dirty="0"/>
          </a:p>
        </p:txBody>
      </p:sp>
    </p:spTree>
    <p:extLst>
      <p:ext uri="{BB962C8B-B14F-4D97-AF65-F5344CB8AC3E}">
        <p14:creationId xmlns:p14="http://schemas.microsoft.com/office/powerpoint/2010/main" val="321725506"/>
      </p:ext>
    </p:extLst>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133</a:t>
            </a:fld>
            <a:endParaRPr lang="fr-FR" dirty="0"/>
          </a:p>
        </p:txBody>
      </p:sp>
    </p:spTree>
    <p:extLst>
      <p:ext uri="{BB962C8B-B14F-4D97-AF65-F5344CB8AC3E}">
        <p14:creationId xmlns:p14="http://schemas.microsoft.com/office/powerpoint/2010/main" val="1933581294"/>
      </p:ext>
    </p:extLst>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134</a:t>
            </a:fld>
            <a:endParaRPr lang="fr-FR" dirty="0"/>
          </a:p>
        </p:txBody>
      </p:sp>
    </p:spTree>
    <p:extLst>
      <p:ext uri="{BB962C8B-B14F-4D97-AF65-F5344CB8AC3E}">
        <p14:creationId xmlns:p14="http://schemas.microsoft.com/office/powerpoint/2010/main" val="20128049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15</a:t>
            </a:fld>
            <a:endParaRPr lang="fr-FR" dirty="0"/>
          </a:p>
        </p:txBody>
      </p:sp>
    </p:spTree>
    <p:extLst>
      <p:ext uri="{BB962C8B-B14F-4D97-AF65-F5344CB8AC3E}">
        <p14:creationId xmlns:p14="http://schemas.microsoft.com/office/powerpoint/2010/main" val="2211447598"/>
      </p:ext>
    </p:extLst>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135</a:t>
            </a:fld>
            <a:endParaRPr lang="fr-FR" dirty="0"/>
          </a:p>
        </p:txBody>
      </p:sp>
    </p:spTree>
    <p:extLst>
      <p:ext uri="{BB962C8B-B14F-4D97-AF65-F5344CB8AC3E}">
        <p14:creationId xmlns:p14="http://schemas.microsoft.com/office/powerpoint/2010/main" val="2873202754"/>
      </p:ext>
    </p:extLst>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136</a:t>
            </a:fld>
            <a:endParaRPr lang="fr-FR" dirty="0"/>
          </a:p>
        </p:txBody>
      </p:sp>
    </p:spTree>
    <p:extLst>
      <p:ext uri="{BB962C8B-B14F-4D97-AF65-F5344CB8AC3E}">
        <p14:creationId xmlns:p14="http://schemas.microsoft.com/office/powerpoint/2010/main" val="3736293767"/>
      </p:ext>
    </p:extLst>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137</a:t>
            </a:fld>
            <a:endParaRPr lang="fr-FR" dirty="0"/>
          </a:p>
        </p:txBody>
      </p:sp>
    </p:spTree>
    <p:extLst>
      <p:ext uri="{BB962C8B-B14F-4D97-AF65-F5344CB8AC3E}">
        <p14:creationId xmlns:p14="http://schemas.microsoft.com/office/powerpoint/2010/main" val="662891713"/>
      </p:ext>
    </p:extLst>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138</a:t>
            </a:fld>
            <a:endParaRPr lang="fr-FR" dirty="0"/>
          </a:p>
        </p:txBody>
      </p:sp>
    </p:spTree>
    <p:extLst>
      <p:ext uri="{BB962C8B-B14F-4D97-AF65-F5344CB8AC3E}">
        <p14:creationId xmlns:p14="http://schemas.microsoft.com/office/powerpoint/2010/main" val="3606388406"/>
      </p:ext>
    </p:extLst>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139</a:t>
            </a:fld>
            <a:endParaRPr lang="fr-FR" dirty="0"/>
          </a:p>
        </p:txBody>
      </p:sp>
    </p:spTree>
    <p:extLst>
      <p:ext uri="{BB962C8B-B14F-4D97-AF65-F5344CB8AC3E}">
        <p14:creationId xmlns:p14="http://schemas.microsoft.com/office/powerpoint/2010/main" val="3681017878"/>
      </p:ext>
    </p:extLst>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140</a:t>
            </a:fld>
            <a:endParaRPr lang="fr-FR" dirty="0"/>
          </a:p>
        </p:txBody>
      </p:sp>
    </p:spTree>
    <p:extLst>
      <p:ext uri="{BB962C8B-B14F-4D97-AF65-F5344CB8AC3E}">
        <p14:creationId xmlns:p14="http://schemas.microsoft.com/office/powerpoint/2010/main" val="2109207003"/>
      </p:ext>
    </p:extLst>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141</a:t>
            </a:fld>
            <a:endParaRPr lang="fr-FR" dirty="0"/>
          </a:p>
        </p:txBody>
      </p:sp>
    </p:spTree>
    <p:extLst>
      <p:ext uri="{BB962C8B-B14F-4D97-AF65-F5344CB8AC3E}">
        <p14:creationId xmlns:p14="http://schemas.microsoft.com/office/powerpoint/2010/main" val="3446237325"/>
      </p:ext>
    </p:extLst>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142</a:t>
            </a:fld>
            <a:endParaRPr lang="fr-FR" dirty="0"/>
          </a:p>
        </p:txBody>
      </p:sp>
    </p:spTree>
    <p:extLst>
      <p:ext uri="{BB962C8B-B14F-4D97-AF65-F5344CB8AC3E}">
        <p14:creationId xmlns:p14="http://schemas.microsoft.com/office/powerpoint/2010/main" val="863894701"/>
      </p:ext>
    </p:extLst>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143</a:t>
            </a:fld>
            <a:endParaRPr lang="fr-FR" dirty="0"/>
          </a:p>
        </p:txBody>
      </p:sp>
    </p:spTree>
    <p:extLst>
      <p:ext uri="{BB962C8B-B14F-4D97-AF65-F5344CB8AC3E}">
        <p14:creationId xmlns:p14="http://schemas.microsoft.com/office/powerpoint/2010/main" val="17613930"/>
      </p:ext>
    </p:extLst>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144</a:t>
            </a:fld>
            <a:endParaRPr lang="fr-FR" dirty="0"/>
          </a:p>
        </p:txBody>
      </p:sp>
    </p:spTree>
    <p:extLst>
      <p:ext uri="{BB962C8B-B14F-4D97-AF65-F5344CB8AC3E}">
        <p14:creationId xmlns:p14="http://schemas.microsoft.com/office/powerpoint/2010/main" val="39401163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16</a:t>
            </a:fld>
            <a:endParaRPr lang="fr-FR" dirty="0"/>
          </a:p>
        </p:txBody>
      </p:sp>
    </p:spTree>
    <p:extLst>
      <p:ext uri="{BB962C8B-B14F-4D97-AF65-F5344CB8AC3E}">
        <p14:creationId xmlns:p14="http://schemas.microsoft.com/office/powerpoint/2010/main" val="3865123261"/>
      </p:ext>
    </p:extLst>
  </p:cSld>
  <p:clrMapOvr>
    <a:masterClrMapping/>
  </p:clrMapOvr>
</p:notes>
</file>

<file path=ppt/notesSlides/notesSlide1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145</a:t>
            </a:fld>
            <a:endParaRPr lang="fr-FR" dirty="0"/>
          </a:p>
        </p:txBody>
      </p:sp>
    </p:spTree>
    <p:extLst>
      <p:ext uri="{BB962C8B-B14F-4D97-AF65-F5344CB8AC3E}">
        <p14:creationId xmlns:p14="http://schemas.microsoft.com/office/powerpoint/2010/main" val="2039434056"/>
      </p:ext>
    </p:extLst>
  </p:cSld>
  <p:clrMapOvr>
    <a:masterClrMapping/>
  </p:clrMapOvr>
</p:notes>
</file>

<file path=ppt/notesSlides/notesSlide1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146</a:t>
            </a:fld>
            <a:endParaRPr lang="fr-FR" dirty="0"/>
          </a:p>
        </p:txBody>
      </p:sp>
    </p:spTree>
    <p:extLst>
      <p:ext uri="{BB962C8B-B14F-4D97-AF65-F5344CB8AC3E}">
        <p14:creationId xmlns:p14="http://schemas.microsoft.com/office/powerpoint/2010/main" val="2155470274"/>
      </p:ext>
    </p:extLst>
  </p:cSld>
  <p:clrMapOvr>
    <a:masterClrMapping/>
  </p:clrMapOvr>
</p:notes>
</file>

<file path=ppt/notesSlides/notesSlide1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147</a:t>
            </a:fld>
            <a:endParaRPr lang="fr-FR" dirty="0"/>
          </a:p>
        </p:txBody>
      </p:sp>
    </p:spTree>
    <p:extLst>
      <p:ext uri="{BB962C8B-B14F-4D97-AF65-F5344CB8AC3E}">
        <p14:creationId xmlns:p14="http://schemas.microsoft.com/office/powerpoint/2010/main" val="1333727636"/>
      </p:ext>
    </p:extLst>
  </p:cSld>
  <p:clrMapOvr>
    <a:masterClrMapping/>
  </p:clrMapOvr>
</p:notes>
</file>

<file path=ppt/notesSlides/notesSlide1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148</a:t>
            </a:fld>
            <a:endParaRPr lang="fr-FR" dirty="0"/>
          </a:p>
        </p:txBody>
      </p:sp>
    </p:spTree>
    <p:extLst>
      <p:ext uri="{BB962C8B-B14F-4D97-AF65-F5344CB8AC3E}">
        <p14:creationId xmlns:p14="http://schemas.microsoft.com/office/powerpoint/2010/main" val="2673762932"/>
      </p:ext>
    </p:extLst>
  </p:cSld>
  <p:clrMapOvr>
    <a:masterClrMapping/>
  </p:clrMapOvr>
</p:notes>
</file>

<file path=ppt/notesSlides/notesSlide1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149</a:t>
            </a:fld>
            <a:endParaRPr lang="fr-FR" dirty="0"/>
          </a:p>
        </p:txBody>
      </p:sp>
    </p:spTree>
    <p:extLst>
      <p:ext uri="{BB962C8B-B14F-4D97-AF65-F5344CB8AC3E}">
        <p14:creationId xmlns:p14="http://schemas.microsoft.com/office/powerpoint/2010/main" val="436173441"/>
      </p:ext>
    </p:extLst>
  </p:cSld>
  <p:clrMapOvr>
    <a:masterClrMapping/>
  </p:clrMapOvr>
</p:notes>
</file>

<file path=ppt/notesSlides/notesSlide1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150</a:t>
            </a:fld>
            <a:endParaRPr lang="fr-FR" dirty="0"/>
          </a:p>
        </p:txBody>
      </p:sp>
    </p:spTree>
    <p:extLst>
      <p:ext uri="{BB962C8B-B14F-4D97-AF65-F5344CB8AC3E}">
        <p14:creationId xmlns:p14="http://schemas.microsoft.com/office/powerpoint/2010/main" val="4231300826"/>
      </p:ext>
    </p:extLst>
  </p:cSld>
  <p:clrMapOvr>
    <a:masterClrMapping/>
  </p:clrMapOvr>
</p:notes>
</file>

<file path=ppt/notesSlides/notesSlide1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151</a:t>
            </a:fld>
            <a:endParaRPr lang="fr-FR" dirty="0"/>
          </a:p>
        </p:txBody>
      </p:sp>
    </p:spTree>
    <p:extLst>
      <p:ext uri="{BB962C8B-B14F-4D97-AF65-F5344CB8AC3E}">
        <p14:creationId xmlns:p14="http://schemas.microsoft.com/office/powerpoint/2010/main" val="3598804173"/>
      </p:ext>
    </p:extLst>
  </p:cSld>
  <p:clrMapOvr>
    <a:masterClrMapping/>
  </p:clrMapOvr>
</p:notes>
</file>

<file path=ppt/notesSlides/notesSlide1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152</a:t>
            </a:fld>
            <a:endParaRPr lang="fr-FR" dirty="0"/>
          </a:p>
        </p:txBody>
      </p:sp>
    </p:spTree>
    <p:extLst>
      <p:ext uri="{BB962C8B-B14F-4D97-AF65-F5344CB8AC3E}">
        <p14:creationId xmlns:p14="http://schemas.microsoft.com/office/powerpoint/2010/main" val="361079185"/>
      </p:ext>
    </p:extLst>
  </p:cSld>
  <p:clrMapOvr>
    <a:masterClrMapping/>
  </p:clrMapOvr>
</p:notes>
</file>

<file path=ppt/notesSlides/notesSlide1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153</a:t>
            </a:fld>
            <a:endParaRPr lang="fr-FR" dirty="0"/>
          </a:p>
        </p:txBody>
      </p:sp>
    </p:spTree>
    <p:extLst>
      <p:ext uri="{BB962C8B-B14F-4D97-AF65-F5344CB8AC3E}">
        <p14:creationId xmlns:p14="http://schemas.microsoft.com/office/powerpoint/2010/main" val="4050292536"/>
      </p:ext>
    </p:extLst>
  </p:cSld>
  <p:clrMapOvr>
    <a:masterClrMapping/>
  </p:clrMapOvr>
</p:notes>
</file>

<file path=ppt/notesSlides/notesSlide1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154</a:t>
            </a:fld>
            <a:endParaRPr lang="fr-FR" dirty="0"/>
          </a:p>
        </p:txBody>
      </p:sp>
    </p:spTree>
    <p:extLst>
      <p:ext uri="{BB962C8B-B14F-4D97-AF65-F5344CB8AC3E}">
        <p14:creationId xmlns:p14="http://schemas.microsoft.com/office/powerpoint/2010/main" val="39976112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17</a:t>
            </a:fld>
            <a:endParaRPr lang="fr-FR" dirty="0"/>
          </a:p>
        </p:txBody>
      </p:sp>
    </p:spTree>
    <p:extLst>
      <p:ext uri="{BB962C8B-B14F-4D97-AF65-F5344CB8AC3E}">
        <p14:creationId xmlns:p14="http://schemas.microsoft.com/office/powerpoint/2010/main" val="2462930622"/>
      </p:ext>
    </p:extLst>
  </p:cSld>
  <p:clrMapOvr>
    <a:masterClrMapping/>
  </p:clrMapOvr>
</p:notes>
</file>

<file path=ppt/notesSlides/notesSlide1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155</a:t>
            </a:fld>
            <a:endParaRPr lang="fr-FR" dirty="0"/>
          </a:p>
        </p:txBody>
      </p:sp>
    </p:spTree>
    <p:extLst>
      <p:ext uri="{BB962C8B-B14F-4D97-AF65-F5344CB8AC3E}">
        <p14:creationId xmlns:p14="http://schemas.microsoft.com/office/powerpoint/2010/main" val="922170980"/>
      </p:ext>
    </p:extLst>
  </p:cSld>
  <p:clrMapOvr>
    <a:masterClrMapping/>
  </p:clrMapOvr>
</p:notes>
</file>

<file path=ppt/notesSlides/notesSlide1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156</a:t>
            </a:fld>
            <a:endParaRPr lang="fr-FR" dirty="0"/>
          </a:p>
        </p:txBody>
      </p:sp>
    </p:spTree>
    <p:extLst>
      <p:ext uri="{BB962C8B-B14F-4D97-AF65-F5344CB8AC3E}">
        <p14:creationId xmlns:p14="http://schemas.microsoft.com/office/powerpoint/2010/main" val="2681028984"/>
      </p:ext>
    </p:extLst>
  </p:cSld>
  <p:clrMapOvr>
    <a:masterClrMapping/>
  </p:clrMapOvr>
</p:notes>
</file>

<file path=ppt/notesSlides/notesSlide1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157</a:t>
            </a:fld>
            <a:endParaRPr lang="fr-FR" dirty="0"/>
          </a:p>
        </p:txBody>
      </p:sp>
    </p:spTree>
    <p:extLst>
      <p:ext uri="{BB962C8B-B14F-4D97-AF65-F5344CB8AC3E}">
        <p14:creationId xmlns:p14="http://schemas.microsoft.com/office/powerpoint/2010/main" val="4103205301"/>
      </p:ext>
    </p:extLst>
  </p:cSld>
  <p:clrMapOvr>
    <a:masterClrMapping/>
  </p:clrMapOvr>
</p:notes>
</file>

<file path=ppt/notesSlides/notesSlide1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158</a:t>
            </a:fld>
            <a:endParaRPr lang="fr-FR" dirty="0"/>
          </a:p>
        </p:txBody>
      </p:sp>
    </p:spTree>
    <p:extLst>
      <p:ext uri="{BB962C8B-B14F-4D97-AF65-F5344CB8AC3E}">
        <p14:creationId xmlns:p14="http://schemas.microsoft.com/office/powerpoint/2010/main" val="1785263117"/>
      </p:ext>
    </p:extLst>
  </p:cSld>
  <p:clrMapOvr>
    <a:masterClrMapping/>
  </p:clrMapOvr>
</p:notes>
</file>

<file path=ppt/notesSlides/notesSlide1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159</a:t>
            </a:fld>
            <a:endParaRPr lang="fr-FR" dirty="0"/>
          </a:p>
        </p:txBody>
      </p:sp>
    </p:spTree>
    <p:extLst>
      <p:ext uri="{BB962C8B-B14F-4D97-AF65-F5344CB8AC3E}">
        <p14:creationId xmlns:p14="http://schemas.microsoft.com/office/powerpoint/2010/main" val="3158510546"/>
      </p:ext>
    </p:extLst>
  </p:cSld>
  <p:clrMapOvr>
    <a:masterClrMapping/>
  </p:clrMapOvr>
</p:notes>
</file>

<file path=ppt/notesSlides/notesSlide1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160</a:t>
            </a:fld>
            <a:endParaRPr lang="fr-FR" dirty="0"/>
          </a:p>
        </p:txBody>
      </p:sp>
    </p:spTree>
    <p:extLst>
      <p:ext uri="{BB962C8B-B14F-4D97-AF65-F5344CB8AC3E}">
        <p14:creationId xmlns:p14="http://schemas.microsoft.com/office/powerpoint/2010/main" val="371596640"/>
      </p:ext>
    </p:extLst>
  </p:cSld>
  <p:clrMapOvr>
    <a:masterClrMapping/>
  </p:clrMapOvr>
</p:notes>
</file>

<file path=ppt/notesSlides/notesSlide1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161</a:t>
            </a:fld>
            <a:endParaRPr lang="fr-FR" dirty="0"/>
          </a:p>
        </p:txBody>
      </p:sp>
    </p:spTree>
    <p:extLst>
      <p:ext uri="{BB962C8B-B14F-4D97-AF65-F5344CB8AC3E}">
        <p14:creationId xmlns:p14="http://schemas.microsoft.com/office/powerpoint/2010/main" val="1138633648"/>
      </p:ext>
    </p:extLst>
  </p:cSld>
  <p:clrMapOvr>
    <a:masterClrMapping/>
  </p:clrMapOvr>
</p:notes>
</file>

<file path=ppt/notesSlides/notesSlide1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162</a:t>
            </a:fld>
            <a:endParaRPr lang="fr-FR" dirty="0"/>
          </a:p>
        </p:txBody>
      </p:sp>
    </p:spTree>
    <p:extLst>
      <p:ext uri="{BB962C8B-B14F-4D97-AF65-F5344CB8AC3E}">
        <p14:creationId xmlns:p14="http://schemas.microsoft.com/office/powerpoint/2010/main" val="875976532"/>
      </p:ext>
    </p:extLst>
  </p:cSld>
  <p:clrMapOvr>
    <a:masterClrMapping/>
  </p:clrMapOvr>
</p:notes>
</file>

<file path=ppt/notesSlides/notesSlide1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163</a:t>
            </a:fld>
            <a:endParaRPr lang="fr-FR" dirty="0"/>
          </a:p>
        </p:txBody>
      </p:sp>
    </p:spTree>
    <p:extLst>
      <p:ext uri="{BB962C8B-B14F-4D97-AF65-F5344CB8AC3E}">
        <p14:creationId xmlns:p14="http://schemas.microsoft.com/office/powerpoint/2010/main" val="3856483357"/>
      </p:ext>
    </p:extLst>
  </p:cSld>
  <p:clrMapOvr>
    <a:masterClrMapping/>
  </p:clrMapOvr>
</p:notes>
</file>

<file path=ppt/notesSlides/notesSlide1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164</a:t>
            </a:fld>
            <a:endParaRPr lang="fr-FR" dirty="0"/>
          </a:p>
        </p:txBody>
      </p:sp>
    </p:spTree>
    <p:extLst>
      <p:ext uri="{BB962C8B-B14F-4D97-AF65-F5344CB8AC3E}">
        <p14:creationId xmlns:p14="http://schemas.microsoft.com/office/powerpoint/2010/main" val="761371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18</a:t>
            </a:fld>
            <a:endParaRPr lang="fr-FR" dirty="0"/>
          </a:p>
        </p:txBody>
      </p:sp>
    </p:spTree>
    <p:extLst>
      <p:ext uri="{BB962C8B-B14F-4D97-AF65-F5344CB8AC3E}">
        <p14:creationId xmlns:p14="http://schemas.microsoft.com/office/powerpoint/2010/main" val="3839000903"/>
      </p:ext>
    </p:extLst>
  </p:cSld>
  <p:clrMapOvr>
    <a:masterClrMapping/>
  </p:clrMapOvr>
</p:notes>
</file>

<file path=ppt/notesSlides/notesSlide1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165</a:t>
            </a:fld>
            <a:endParaRPr lang="fr-FR" dirty="0"/>
          </a:p>
        </p:txBody>
      </p:sp>
    </p:spTree>
    <p:extLst>
      <p:ext uri="{BB962C8B-B14F-4D97-AF65-F5344CB8AC3E}">
        <p14:creationId xmlns:p14="http://schemas.microsoft.com/office/powerpoint/2010/main" val="3129660938"/>
      </p:ext>
    </p:extLst>
  </p:cSld>
  <p:clrMapOvr>
    <a:masterClrMapping/>
  </p:clrMapOvr>
</p:notes>
</file>

<file path=ppt/notesSlides/notesSlide1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166</a:t>
            </a:fld>
            <a:endParaRPr lang="fr-FR" dirty="0"/>
          </a:p>
        </p:txBody>
      </p:sp>
    </p:spTree>
    <p:extLst>
      <p:ext uri="{BB962C8B-B14F-4D97-AF65-F5344CB8AC3E}">
        <p14:creationId xmlns:p14="http://schemas.microsoft.com/office/powerpoint/2010/main" val="3995576402"/>
      </p:ext>
    </p:extLst>
  </p:cSld>
  <p:clrMapOvr>
    <a:masterClrMapping/>
  </p:clrMapOvr>
</p:notes>
</file>

<file path=ppt/notesSlides/notesSlide1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167</a:t>
            </a:fld>
            <a:endParaRPr lang="fr-FR" dirty="0"/>
          </a:p>
        </p:txBody>
      </p:sp>
    </p:spTree>
    <p:extLst>
      <p:ext uri="{BB962C8B-B14F-4D97-AF65-F5344CB8AC3E}">
        <p14:creationId xmlns:p14="http://schemas.microsoft.com/office/powerpoint/2010/main" val="3226877893"/>
      </p:ext>
    </p:extLst>
  </p:cSld>
  <p:clrMapOvr>
    <a:masterClrMapping/>
  </p:clrMapOvr>
</p:notes>
</file>

<file path=ppt/notesSlides/notesSlide1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168</a:t>
            </a:fld>
            <a:endParaRPr lang="fr-FR" dirty="0"/>
          </a:p>
        </p:txBody>
      </p:sp>
    </p:spTree>
    <p:extLst>
      <p:ext uri="{BB962C8B-B14F-4D97-AF65-F5344CB8AC3E}">
        <p14:creationId xmlns:p14="http://schemas.microsoft.com/office/powerpoint/2010/main" val="3261793405"/>
      </p:ext>
    </p:extLst>
  </p:cSld>
  <p:clrMapOvr>
    <a:masterClrMapping/>
  </p:clrMapOvr>
</p:notes>
</file>

<file path=ppt/notesSlides/notesSlide1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169</a:t>
            </a:fld>
            <a:endParaRPr lang="fr-FR" dirty="0"/>
          </a:p>
        </p:txBody>
      </p:sp>
    </p:spTree>
    <p:extLst>
      <p:ext uri="{BB962C8B-B14F-4D97-AF65-F5344CB8AC3E}">
        <p14:creationId xmlns:p14="http://schemas.microsoft.com/office/powerpoint/2010/main" val="2111304530"/>
      </p:ext>
    </p:extLst>
  </p:cSld>
  <p:clrMapOvr>
    <a:masterClrMapping/>
  </p:clrMapOvr>
</p:notes>
</file>

<file path=ppt/notesSlides/notesSlide1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175</a:t>
            </a:fld>
            <a:endParaRPr lang="fr-FR" dirty="0"/>
          </a:p>
        </p:txBody>
      </p:sp>
    </p:spTree>
    <p:extLst>
      <p:ext uri="{BB962C8B-B14F-4D97-AF65-F5344CB8AC3E}">
        <p14:creationId xmlns:p14="http://schemas.microsoft.com/office/powerpoint/2010/main" val="831955769"/>
      </p:ext>
    </p:extLst>
  </p:cSld>
  <p:clrMapOvr>
    <a:masterClrMapping/>
  </p:clrMapOvr>
</p:notes>
</file>

<file path=ppt/notesSlides/notesSlide1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176</a:t>
            </a:fld>
            <a:endParaRPr lang="fr-FR" dirty="0"/>
          </a:p>
        </p:txBody>
      </p:sp>
    </p:spTree>
    <p:extLst>
      <p:ext uri="{BB962C8B-B14F-4D97-AF65-F5344CB8AC3E}">
        <p14:creationId xmlns:p14="http://schemas.microsoft.com/office/powerpoint/2010/main" val="42835311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19</a:t>
            </a:fld>
            <a:endParaRPr lang="fr-FR" dirty="0"/>
          </a:p>
        </p:txBody>
      </p:sp>
    </p:spTree>
    <p:extLst>
      <p:ext uri="{BB962C8B-B14F-4D97-AF65-F5344CB8AC3E}">
        <p14:creationId xmlns:p14="http://schemas.microsoft.com/office/powerpoint/2010/main" val="9262504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20</a:t>
            </a:fld>
            <a:endParaRPr lang="fr-FR" dirty="0"/>
          </a:p>
        </p:txBody>
      </p:sp>
    </p:spTree>
    <p:extLst>
      <p:ext uri="{BB962C8B-B14F-4D97-AF65-F5344CB8AC3E}">
        <p14:creationId xmlns:p14="http://schemas.microsoft.com/office/powerpoint/2010/main" val="7664996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21</a:t>
            </a:fld>
            <a:endParaRPr lang="fr-FR" dirty="0"/>
          </a:p>
        </p:txBody>
      </p:sp>
    </p:spTree>
    <p:extLst>
      <p:ext uri="{BB962C8B-B14F-4D97-AF65-F5344CB8AC3E}">
        <p14:creationId xmlns:p14="http://schemas.microsoft.com/office/powerpoint/2010/main" val="41921426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a:t>
            </a:fld>
            <a:endParaRPr lang="fr-FR" dirty="0"/>
          </a:p>
        </p:txBody>
      </p:sp>
    </p:spTree>
    <p:extLst>
      <p:ext uri="{BB962C8B-B14F-4D97-AF65-F5344CB8AC3E}">
        <p14:creationId xmlns:p14="http://schemas.microsoft.com/office/powerpoint/2010/main" val="53068034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22</a:t>
            </a:fld>
            <a:endParaRPr lang="fr-FR" dirty="0"/>
          </a:p>
        </p:txBody>
      </p:sp>
    </p:spTree>
    <p:extLst>
      <p:ext uri="{BB962C8B-B14F-4D97-AF65-F5344CB8AC3E}">
        <p14:creationId xmlns:p14="http://schemas.microsoft.com/office/powerpoint/2010/main" val="312060705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23</a:t>
            </a:fld>
            <a:endParaRPr lang="fr-FR" dirty="0"/>
          </a:p>
        </p:txBody>
      </p:sp>
    </p:spTree>
    <p:extLst>
      <p:ext uri="{BB962C8B-B14F-4D97-AF65-F5344CB8AC3E}">
        <p14:creationId xmlns:p14="http://schemas.microsoft.com/office/powerpoint/2010/main" val="417800000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24</a:t>
            </a:fld>
            <a:endParaRPr lang="fr-FR" dirty="0"/>
          </a:p>
        </p:txBody>
      </p:sp>
    </p:spTree>
    <p:extLst>
      <p:ext uri="{BB962C8B-B14F-4D97-AF65-F5344CB8AC3E}">
        <p14:creationId xmlns:p14="http://schemas.microsoft.com/office/powerpoint/2010/main" val="125903700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25</a:t>
            </a:fld>
            <a:endParaRPr lang="fr-FR" dirty="0"/>
          </a:p>
        </p:txBody>
      </p:sp>
    </p:spTree>
    <p:extLst>
      <p:ext uri="{BB962C8B-B14F-4D97-AF65-F5344CB8AC3E}">
        <p14:creationId xmlns:p14="http://schemas.microsoft.com/office/powerpoint/2010/main" val="172888720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26</a:t>
            </a:fld>
            <a:endParaRPr lang="fr-FR" dirty="0"/>
          </a:p>
        </p:txBody>
      </p:sp>
    </p:spTree>
    <p:extLst>
      <p:ext uri="{BB962C8B-B14F-4D97-AF65-F5344CB8AC3E}">
        <p14:creationId xmlns:p14="http://schemas.microsoft.com/office/powerpoint/2010/main" val="374458243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27</a:t>
            </a:fld>
            <a:endParaRPr lang="fr-FR" dirty="0"/>
          </a:p>
        </p:txBody>
      </p:sp>
    </p:spTree>
    <p:extLst>
      <p:ext uri="{BB962C8B-B14F-4D97-AF65-F5344CB8AC3E}">
        <p14:creationId xmlns:p14="http://schemas.microsoft.com/office/powerpoint/2010/main" val="63082494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28</a:t>
            </a:fld>
            <a:endParaRPr lang="fr-FR" dirty="0"/>
          </a:p>
        </p:txBody>
      </p:sp>
    </p:spTree>
    <p:extLst>
      <p:ext uri="{BB962C8B-B14F-4D97-AF65-F5344CB8AC3E}">
        <p14:creationId xmlns:p14="http://schemas.microsoft.com/office/powerpoint/2010/main" val="162833976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29</a:t>
            </a:fld>
            <a:endParaRPr lang="fr-FR" dirty="0"/>
          </a:p>
        </p:txBody>
      </p:sp>
    </p:spTree>
    <p:extLst>
      <p:ext uri="{BB962C8B-B14F-4D97-AF65-F5344CB8AC3E}">
        <p14:creationId xmlns:p14="http://schemas.microsoft.com/office/powerpoint/2010/main" val="90792400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30</a:t>
            </a:fld>
            <a:endParaRPr lang="fr-FR" dirty="0"/>
          </a:p>
        </p:txBody>
      </p:sp>
    </p:spTree>
    <p:extLst>
      <p:ext uri="{BB962C8B-B14F-4D97-AF65-F5344CB8AC3E}">
        <p14:creationId xmlns:p14="http://schemas.microsoft.com/office/powerpoint/2010/main" val="55720674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31</a:t>
            </a:fld>
            <a:endParaRPr lang="fr-FR" dirty="0"/>
          </a:p>
        </p:txBody>
      </p:sp>
    </p:spTree>
    <p:extLst>
      <p:ext uri="{BB962C8B-B14F-4D97-AF65-F5344CB8AC3E}">
        <p14:creationId xmlns:p14="http://schemas.microsoft.com/office/powerpoint/2010/main" val="6011273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a:t>
            </a:fld>
            <a:endParaRPr lang="fr-FR" dirty="0"/>
          </a:p>
        </p:txBody>
      </p:sp>
    </p:spTree>
    <p:extLst>
      <p:ext uri="{BB962C8B-B14F-4D97-AF65-F5344CB8AC3E}">
        <p14:creationId xmlns:p14="http://schemas.microsoft.com/office/powerpoint/2010/main" val="101967066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32</a:t>
            </a:fld>
            <a:endParaRPr lang="fr-FR" dirty="0"/>
          </a:p>
        </p:txBody>
      </p:sp>
    </p:spTree>
    <p:extLst>
      <p:ext uri="{BB962C8B-B14F-4D97-AF65-F5344CB8AC3E}">
        <p14:creationId xmlns:p14="http://schemas.microsoft.com/office/powerpoint/2010/main" val="29189862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33</a:t>
            </a:fld>
            <a:endParaRPr lang="fr-FR" dirty="0"/>
          </a:p>
        </p:txBody>
      </p:sp>
    </p:spTree>
    <p:extLst>
      <p:ext uri="{BB962C8B-B14F-4D97-AF65-F5344CB8AC3E}">
        <p14:creationId xmlns:p14="http://schemas.microsoft.com/office/powerpoint/2010/main" val="71027309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34</a:t>
            </a:fld>
            <a:endParaRPr lang="fr-FR" dirty="0"/>
          </a:p>
        </p:txBody>
      </p:sp>
    </p:spTree>
    <p:extLst>
      <p:ext uri="{BB962C8B-B14F-4D97-AF65-F5344CB8AC3E}">
        <p14:creationId xmlns:p14="http://schemas.microsoft.com/office/powerpoint/2010/main" val="400879216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35</a:t>
            </a:fld>
            <a:endParaRPr lang="fr-FR" dirty="0"/>
          </a:p>
        </p:txBody>
      </p:sp>
    </p:spTree>
    <p:extLst>
      <p:ext uri="{BB962C8B-B14F-4D97-AF65-F5344CB8AC3E}">
        <p14:creationId xmlns:p14="http://schemas.microsoft.com/office/powerpoint/2010/main" val="136796165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36</a:t>
            </a:fld>
            <a:endParaRPr lang="fr-FR" dirty="0"/>
          </a:p>
        </p:txBody>
      </p:sp>
    </p:spTree>
    <p:extLst>
      <p:ext uri="{BB962C8B-B14F-4D97-AF65-F5344CB8AC3E}">
        <p14:creationId xmlns:p14="http://schemas.microsoft.com/office/powerpoint/2010/main" val="387370834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37</a:t>
            </a:fld>
            <a:endParaRPr lang="fr-FR" dirty="0"/>
          </a:p>
        </p:txBody>
      </p:sp>
    </p:spTree>
    <p:extLst>
      <p:ext uri="{BB962C8B-B14F-4D97-AF65-F5344CB8AC3E}">
        <p14:creationId xmlns:p14="http://schemas.microsoft.com/office/powerpoint/2010/main" val="274934992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38</a:t>
            </a:fld>
            <a:endParaRPr lang="fr-FR" dirty="0"/>
          </a:p>
        </p:txBody>
      </p:sp>
    </p:spTree>
    <p:extLst>
      <p:ext uri="{BB962C8B-B14F-4D97-AF65-F5344CB8AC3E}">
        <p14:creationId xmlns:p14="http://schemas.microsoft.com/office/powerpoint/2010/main" val="220891546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39</a:t>
            </a:fld>
            <a:endParaRPr lang="fr-FR" dirty="0"/>
          </a:p>
        </p:txBody>
      </p:sp>
    </p:spTree>
    <p:extLst>
      <p:ext uri="{BB962C8B-B14F-4D97-AF65-F5344CB8AC3E}">
        <p14:creationId xmlns:p14="http://schemas.microsoft.com/office/powerpoint/2010/main" val="297764827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40</a:t>
            </a:fld>
            <a:endParaRPr lang="fr-FR" dirty="0"/>
          </a:p>
        </p:txBody>
      </p:sp>
    </p:spTree>
    <p:extLst>
      <p:ext uri="{BB962C8B-B14F-4D97-AF65-F5344CB8AC3E}">
        <p14:creationId xmlns:p14="http://schemas.microsoft.com/office/powerpoint/2010/main" val="255964158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41</a:t>
            </a:fld>
            <a:endParaRPr lang="fr-FR" dirty="0"/>
          </a:p>
        </p:txBody>
      </p:sp>
    </p:spTree>
    <p:extLst>
      <p:ext uri="{BB962C8B-B14F-4D97-AF65-F5344CB8AC3E}">
        <p14:creationId xmlns:p14="http://schemas.microsoft.com/office/powerpoint/2010/main" val="1790932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6</a:t>
            </a:fld>
            <a:endParaRPr lang="fr-FR" dirty="0"/>
          </a:p>
        </p:txBody>
      </p:sp>
    </p:spTree>
    <p:extLst>
      <p:ext uri="{BB962C8B-B14F-4D97-AF65-F5344CB8AC3E}">
        <p14:creationId xmlns:p14="http://schemas.microsoft.com/office/powerpoint/2010/main" val="167959062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42</a:t>
            </a:fld>
            <a:endParaRPr lang="fr-FR" dirty="0"/>
          </a:p>
        </p:txBody>
      </p:sp>
    </p:spTree>
    <p:extLst>
      <p:ext uri="{BB962C8B-B14F-4D97-AF65-F5344CB8AC3E}">
        <p14:creationId xmlns:p14="http://schemas.microsoft.com/office/powerpoint/2010/main" val="337286843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43</a:t>
            </a:fld>
            <a:endParaRPr lang="fr-FR" dirty="0"/>
          </a:p>
        </p:txBody>
      </p:sp>
    </p:spTree>
    <p:extLst>
      <p:ext uri="{BB962C8B-B14F-4D97-AF65-F5344CB8AC3E}">
        <p14:creationId xmlns:p14="http://schemas.microsoft.com/office/powerpoint/2010/main" val="183199251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44</a:t>
            </a:fld>
            <a:endParaRPr lang="fr-FR" dirty="0"/>
          </a:p>
        </p:txBody>
      </p:sp>
    </p:spTree>
    <p:extLst>
      <p:ext uri="{BB962C8B-B14F-4D97-AF65-F5344CB8AC3E}">
        <p14:creationId xmlns:p14="http://schemas.microsoft.com/office/powerpoint/2010/main" val="323240750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45</a:t>
            </a:fld>
            <a:endParaRPr lang="fr-FR" dirty="0"/>
          </a:p>
        </p:txBody>
      </p:sp>
    </p:spTree>
    <p:extLst>
      <p:ext uri="{BB962C8B-B14F-4D97-AF65-F5344CB8AC3E}">
        <p14:creationId xmlns:p14="http://schemas.microsoft.com/office/powerpoint/2010/main" val="103268241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46</a:t>
            </a:fld>
            <a:endParaRPr lang="fr-FR" dirty="0"/>
          </a:p>
        </p:txBody>
      </p:sp>
    </p:spTree>
    <p:extLst>
      <p:ext uri="{BB962C8B-B14F-4D97-AF65-F5344CB8AC3E}">
        <p14:creationId xmlns:p14="http://schemas.microsoft.com/office/powerpoint/2010/main" val="264707129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47</a:t>
            </a:fld>
            <a:endParaRPr lang="fr-FR" dirty="0"/>
          </a:p>
        </p:txBody>
      </p:sp>
    </p:spTree>
    <p:extLst>
      <p:ext uri="{BB962C8B-B14F-4D97-AF65-F5344CB8AC3E}">
        <p14:creationId xmlns:p14="http://schemas.microsoft.com/office/powerpoint/2010/main" val="10407172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48</a:t>
            </a:fld>
            <a:endParaRPr lang="fr-FR" dirty="0"/>
          </a:p>
        </p:txBody>
      </p:sp>
    </p:spTree>
    <p:extLst>
      <p:ext uri="{BB962C8B-B14F-4D97-AF65-F5344CB8AC3E}">
        <p14:creationId xmlns:p14="http://schemas.microsoft.com/office/powerpoint/2010/main" val="111923990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50</a:t>
            </a:fld>
            <a:endParaRPr lang="fr-FR" dirty="0"/>
          </a:p>
        </p:txBody>
      </p:sp>
    </p:spTree>
    <p:extLst>
      <p:ext uri="{BB962C8B-B14F-4D97-AF65-F5344CB8AC3E}">
        <p14:creationId xmlns:p14="http://schemas.microsoft.com/office/powerpoint/2010/main" val="153315254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51</a:t>
            </a:fld>
            <a:endParaRPr lang="fr-FR" dirty="0"/>
          </a:p>
        </p:txBody>
      </p:sp>
    </p:spTree>
    <p:extLst>
      <p:ext uri="{BB962C8B-B14F-4D97-AF65-F5344CB8AC3E}">
        <p14:creationId xmlns:p14="http://schemas.microsoft.com/office/powerpoint/2010/main" val="426798409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52</a:t>
            </a:fld>
            <a:endParaRPr lang="fr-FR" dirty="0"/>
          </a:p>
        </p:txBody>
      </p:sp>
    </p:spTree>
    <p:extLst>
      <p:ext uri="{BB962C8B-B14F-4D97-AF65-F5344CB8AC3E}">
        <p14:creationId xmlns:p14="http://schemas.microsoft.com/office/powerpoint/2010/main" val="489379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7</a:t>
            </a:fld>
            <a:endParaRPr lang="fr-FR" dirty="0"/>
          </a:p>
        </p:txBody>
      </p:sp>
    </p:spTree>
    <p:extLst>
      <p:ext uri="{BB962C8B-B14F-4D97-AF65-F5344CB8AC3E}">
        <p14:creationId xmlns:p14="http://schemas.microsoft.com/office/powerpoint/2010/main" val="328097551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53</a:t>
            </a:fld>
            <a:endParaRPr lang="fr-FR" dirty="0"/>
          </a:p>
        </p:txBody>
      </p:sp>
    </p:spTree>
    <p:extLst>
      <p:ext uri="{BB962C8B-B14F-4D97-AF65-F5344CB8AC3E}">
        <p14:creationId xmlns:p14="http://schemas.microsoft.com/office/powerpoint/2010/main" val="247948508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54</a:t>
            </a:fld>
            <a:endParaRPr lang="fr-FR" dirty="0"/>
          </a:p>
        </p:txBody>
      </p:sp>
    </p:spTree>
    <p:extLst>
      <p:ext uri="{BB962C8B-B14F-4D97-AF65-F5344CB8AC3E}">
        <p14:creationId xmlns:p14="http://schemas.microsoft.com/office/powerpoint/2010/main" val="147249434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55</a:t>
            </a:fld>
            <a:endParaRPr lang="fr-FR" dirty="0"/>
          </a:p>
        </p:txBody>
      </p:sp>
    </p:spTree>
    <p:extLst>
      <p:ext uri="{BB962C8B-B14F-4D97-AF65-F5344CB8AC3E}">
        <p14:creationId xmlns:p14="http://schemas.microsoft.com/office/powerpoint/2010/main" val="290533786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56</a:t>
            </a:fld>
            <a:endParaRPr lang="fr-FR" dirty="0"/>
          </a:p>
        </p:txBody>
      </p:sp>
    </p:spTree>
    <p:extLst>
      <p:ext uri="{BB962C8B-B14F-4D97-AF65-F5344CB8AC3E}">
        <p14:creationId xmlns:p14="http://schemas.microsoft.com/office/powerpoint/2010/main" val="269820494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57</a:t>
            </a:fld>
            <a:endParaRPr lang="fr-FR" dirty="0"/>
          </a:p>
        </p:txBody>
      </p:sp>
    </p:spTree>
    <p:extLst>
      <p:ext uri="{BB962C8B-B14F-4D97-AF65-F5344CB8AC3E}">
        <p14:creationId xmlns:p14="http://schemas.microsoft.com/office/powerpoint/2010/main" val="189790674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58</a:t>
            </a:fld>
            <a:endParaRPr lang="fr-FR" dirty="0"/>
          </a:p>
        </p:txBody>
      </p:sp>
    </p:spTree>
    <p:extLst>
      <p:ext uri="{BB962C8B-B14F-4D97-AF65-F5344CB8AC3E}">
        <p14:creationId xmlns:p14="http://schemas.microsoft.com/office/powerpoint/2010/main" val="196178739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59</a:t>
            </a:fld>
            <a:endParaRPr lang="fr-FR" dirty="0"/>
          </a:p>
        </p:txBody>
      </p:sp>
    </p:spTree>
    <p:extLst>
      <p:ext uri="{BB962C8B-B14F-4D97-AF65-F5344CB8AC3E}">
        <p14:creationId xmlns:p14="http://schemas.microsoft.com/office/powerpoint/2010/main" val="189279323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60</a:t>
            </a:fld>
            <a:endParaRPr lang="fr-FR" dirty="0"/>
          </a:p>
        </p:txBody>
      </p:sp>
    </p:spTree>
    <p:extLst>
      <p:ext uri="{BB962C8B-B14F-4D97-AF65-F5344CB8AC3E}">
        <p14:creationId xmlns:p14="http://schemas.microsoft.com/office/powerpoint/2010/main" val="247488641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61</a:t>
            </a:fld>
            <a:endParaRPr lang="fr-FR" dirty="0"/>
          </a:p>
        </p:txBody>
      </p:sp>
    </p:spTree>
    <p:extLst>
      <p:ext uri="{BB962C8B-B14F-4D97-AF65-F5344CB8AC3E}">
        <p14:creationId xmlns:p14="http://schemas.microsoft.com/office/powerpoint/2010/main" val="2618395335"/>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62</a:t>
            </a:fld>
            <a:endParaRPr lang="fr-FR" dirty="0"/>
          </a:p>
        </p:txBody>
      </p:sp>
    </p:spTree>
    <p:extLst>
      <p:ext uri="{BB962C8B-B14F-4D97-AF65-F5344CB8AC3E}">
        <p14:creationId xmlns:p14="http://schemas.microsoft.com/office/powerpoint/2010/main" val="30071914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8</a:t>
            </a:fld>
            <a:endParaRPr lang="fr-FR" dirty="0"/>
          </a:p>
        </p:txBody>
      </p:sp>
    </p:spTree>
    <p:extLst>
      <p:ext uri="{BB962C8B-B14F-4D97-AF65-F5344CB8AC3E}">
        <p14:creationId xmlns:p14="http://schemas.microsoft.com/office/powerpoint/2010/main" val="4077731572"/>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63</a:t>
            </a:fld>
            <a:endParaRPr lang="fr-FR" dirty="0"/>
          </a:p>
        </p:txBody>
      </p:sp>
    </p:spTree>
    <p:extLst>
      <p:ext uri="{BB962C8B-B14F-4D97-AF65-F5344CB8AC3E}">
        <p14:creationId xmlns:p14="http://schemas.microsoft.com/office/powerpoint/2010/main" val="3909718064"/>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64</a:t>
            </a:fld>
            <a:endParaRPr lang="fr-FR" dirty="0"/>
          </a:p>
        </p:txBody>
      </p:sp>
    </p:spTree>
    <p:extLst>
      <p:ext uri="{BB962C8B-B14F-4D97-AF65-F5344CB8AC3E}">
        <p14:creationId xmlns:p14="http://schemas.microsoft.com/office/powerpoint/2010/main" val="140403732"/>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65</a:t>
            </a:fld>
            <a:endParaRPr lang="fr-FR" dirty="0"/>
          </a:p>
        </p:txBody>
      </p:sp>
    </p:spTree>
    <p:extLst>
      <p:ext uri="{BB962C8B-B14F-4D97-AF65-F5344CB8AC3E}">
        <p14:creationId xmlns:p14="http://schemas.microsoft.com/office/powerpoint/2010/main" val="3080959716"/>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66</a:t>
            </a:fld>
            <a:endParaRPr lang="fr-FR" dirty="0"/>
          </a:p>
        </p:txBody>
      </p:sp>
    </p:spTree>
    <p:extLst>
      <p:ext uri="{BB962C8B-B14F-4D97-AF65-F5344CB8AC3E}">
        <p14:creationId xmlns:p14="http://schemas.microsoft.com/office/powerpoint/2010/main" val="3680352620"/>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67</a:t>
            </a:fld>
            <a:endParaRPr lang="fr-FR" dirty="0"/>
          </a:p>
        </p:txBody>
      </p:sp>
    </p:spTree>
    <p:extLst>
      <p:ext uri="{BB962C8B-B14F-4D97-AF65-F5344CB8AC3E}">
        <p14:creationId xmlns:p14="http://schemas.microsoft.com/office/powerpoint/2010/main" val="60397637"/>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68</a:t>
            </a:fld>
            <a:endParaRPr lang="fr-FR" dirty="0"/>
          </a:p>
        </p:txBody>
      </p:sp>
    </p:spTree>
    <p:extLst>
      <p:ext uri="{BB962C8B-B14F-4D97-AF65-F5344CB8AC3E}">
        <p14:creationId xmlns:p14="http://schemas.microsoft.com/office/powerpoint/2010/main" val="1936030505"/>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69</a:t>
            </a:fld>
            <a:endParaRPr lang="fr-FR" dirty="0"/>
          </a:p>
        </p:txBody>
      </p:sp>
    </p:spTree>
    <p:extLst>
      <p:ext uri="{BB962C8B-B14F-4D97-AF65-F5344CB8AC3E}">
        <p14:creationId xmlns:p14="http://schemas.microsoft.com/office/powerpoint/2010/main" val="1992455033"/>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70</a:t>
            </a:fld>
            <a:endParaRPr lang="fr-FR" dirty="0"/>
          </a:p>
        </p:txBody>
      </p:sp>
    </p:spTree>
    <p:extLst>
      <p:ext uri="{BB962C8B-B14F-4D97-AF65-F5344CB8AC3E}">
        <p14:creationId xmlns:p14="http://schemas.microsoft.com/office/powerpoint/2010/main" val="2144027562"/>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71</a:t>
            </a:fld>
            <a:endParaRPr lang="fr-FR" dirty="0"/>
          </a:p>
        </p:txBody>
      </p:sp>
    </p:spTree>
    <p:extLst>
      <p:ext uri="{BB962C8B-B14F-4D97-AF65-F5344CB8AC3E}">
        <p14:creationId xmlns:p14="http://schemas.microsoft.com/office/powerpoint/2010/main" val="512314105"/>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72</a:t>
            </a:fld>
            <a:endParaRPr lang="fr-FR" dirty="0"/>
          </a:p>
        </p:txBody>
      </p:sp>
    </p:spTree>
    <p:extLst>
      <p:ext uri="{BB962C8B-B14F-4D97-AF65-F5344CB8AC3E}">
        <p14:creationId xmlns:p14="http://schemas.microsoft.com/office/powerpoint/2010/main" val="41461010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9</a:t>
            </a:fld>
            <a:endParaRPr lang="fr-FR" dirty="0"/>
          </a:p>
        </p:txBody>
      </p:sp>
    </p:spTree>
    <p:extLst>
      <p:ext uri="{BB962C8B-B14F-4D97-AF65-F5344CB8AC3E}">
        <p14:creationId xmlns:p14="http://schemas.microsoft.com/office/powerpoint/2010/main" val="802655481"/>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73</a:t>
            </a:fld>
            <a:endParaRPr lang="fr-FR" dirty="0"/>
          </a:p>
        </p:txBody>
      </p:sp>
    </p:spTree>
    <p:extLst>
      <p:ext uri="{BB962C8B-B14F-4D97-AF65-F5344CB8AC3E}">
        <p14:creationId xmlns:p14="http://schemas.microsoft.com/office/powerpoint/2010/main" val="3388205810"/>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74</a:t>
            </a:fld>
            <a:endParaRPr lang="fr-FR" dirty="0"/>
          </a:p>
        </p:txBody>
      </p:sp>
    </p:spTree>
    <p:extLst>
      <p:ext uri="{BB962C8B-B14F-4D97-AF65-F5344CB8AC3E}">
        <p14:creationId xmlns:p14="http://schemas.microsoft.com/office/powerpoint/2010/main" val="4289414923"/>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75</a:t>
            </a:fld>
            <a:endParaRPr lang="fr-FR" dirty="0"/>
          </a:p>
        </p:txBody>
      </p:sp>
    </p:spTree>
    <p:extLst>
      <p:ext uri="{BB962C8B-B14F-4D97-AF65-F5344CB8AC3E}">
        <p14:creationId xmlns:p14="http://schemas.microsoft.com/office/powerpoint/2010/main" val="4211173038"/>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76</a:t>
            </a:fld>
            <a:endParaRPr lang="fr-FR" dirty="0"/>
          </a:p>
        </p:txBody>
      </p:sp>
    </p:spTree>
    <p:extLst>
      <p:ext uri="{BB962C8B-B14F-4D97-AF65-F5344CB8AC3E}">
        <p14:creationId xmlns:p14="http://schemas.microsoft.com/office/powerpoint/2010/main" val="4238436514"/>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77</a:t>
            </a:fld>
            <a:endParaRPr lang="fr-FR" dirty="0"/>
          </a:p>
        </p:txBody>
      </p:sp>
    </p:spTree>
    <p:extLst>
      <p:ext uri="{BB962C8B-B14F-4D97-AF65-F5344CB8AC3E}">
        <p14:creationId xmlns:p14="http://schemas.microsoft.com/office/powerpoint/2010/main" val="2740527604"/>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78</a:t>
            </a:fld>
            <a:endParaRPr lang="fr-FR" dirty="0"/>
          </a:p>
        </p:txBody>
      </p:sp>
    </p:spTree>
    <p:extLst>
      <p:ext uri="{BB962C8B-B14F-4D97-AF65-F5344CB8AC3E}">
        <p14:creationId xmlns:p14="http://schemas.microsoft.com/office/powerpoint/2010/main" val="4277767376"/>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79</a:t>
            </a:fld>
            <a:endParaRPr lang="fr-FR" dirty="0"/>
          </a:p>
        </p:txBody>
      </p:sp>
    </p:spTree>
    <p:extLst>
      <p:ext uri="{BB962C8B-B14F-4D97-AF65-F5344CB8AC3E}">
        <p14:creationId xmlns:p14="http://schemas.microsoft.com/office/powerpoint/2010/main" val="774683645"/>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80</a:t>
            </a:fld>
            <a:endParaRPr lang="fr-FR" dirty="0"/>
          </a:p>
        </p:txBody>
      </p:sp>
    </p:spTree>
    <p:extLst>
      <p:ext uri="{BB962C8B-B14F-4D97-AF65-F5344CB8AC3E}">
        <p14:creationId xmlns:p14="http://schemas.microsoft.com/office/powerpoint/2010/main" val="3753934054"/>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81</a:t>
            </a:fld>
            <a:endParaRPr lang="fr-FR" dirty="0"/>
          </a:p>
        </p:txBody>
      </p:sp>
    </p:spTree>
    <p:extLst>
      <p:ext uri="{BB962C8B-B14F-4D97-AF65-F5344CB8AC3E}">
        <p14:creationId xmlns:p14="http://schemas.microsoft.com/office/powerpoint/2010/main" val="2600539383"/>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82</a:t>
            </a:fld>
            <a:endParaRPr lang="fr-FR" dirty="0"/>
          </a:p>
        </p:txBody>
      </p:sp>
    </p:spTree>
    <p:extLst>
      <p:ext uri="{BB962C8B-B14F-4D97-AF65-F5344CB8AC3E}">
        <p14:creationId xmlns:p14="http://schemas.microsoft.com/office/powerpoint/2010/main" val="33935675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10</a:t>
            </a:fld>
            <a:endParaRPr lang="fr-FR" dirty="0"/>
          </a:p>
        </p:txBody>
      </p:sp>
    </p:spTree>
    <p:extLst>
      <p:ext uri="{BB962C8B-B14F-4D97-AF65-F5344CB8AC3E}">
        <p14:creationId xmlns:p14="http://schemas.microsoft.com/office/powerpoint/2010/main" val="357501289"/>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83</a:t>
            </a:fld>
            <a:endParaRPr lang="fr-FR" dirty="0"/>
          </a:p>
        </p:txBody>
      </p:sp>
    </p:spTree>
    <p:extLst>
      <p:ext uri="{BB962C8B-B14F-4D97-AF65-F5344CB8AC3E}">
        <p14:creationId xmlns:p14="http://schemas.microsoft.com/office/powerpoint/2010/main" val="2548797124"/>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84</a:t>
            </a:fld>
            <a:endParaRPr lang="fr-FR" dirty="0"/>
          </a:p>
        </p:txBody>
      </p:sp>
    </p:spTree>
    <p:extLst>
      <p:ext uri="{BB962C8B-B14F-4D97-AF65-F5344CB8AC3E}">
        <p14:creationId xmlns:p14="http://schemas.microsoft.com/office/powerpoint/2010/main" val="3316751465"/>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85</a:t>
            </a:fld>
            <a:endParaRPr lang="fr-FR" dirty="0"/>
          </a:p>
        </p:txBody>
      </p:sp>
    </p:spTree>
    <p:extLst>
      <p:ext uri="{BB962C8B-B14F-4D97-AF65-F5344CB8AC3E}">
        <p14:creationId xmlns:p14="http://schemas.microsoft.com/office/powerpoint/2010/main" val="3096163416"/>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86</a:t>
            </a:fld>
            <a:endParaRPr lang="fr-FR" dirty="0"/>
          </a:p>
        </p:txBody>
      </p:sp>
    </p:spTree>
    <p:extLst>
      <p:ext uri="{BB962C8B-B14F-4D97-AF65-F5344CB8AC3E}">
        <p14:creationId xmlns:p14="http://schemas.microsoft.com/office/powerpoint/2010/main" val="2229247717"/>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87</a:t>
            </a:fld>
            <a:endParaRPr lang="fr-FR" dirty="0"/>
          </a:p>
        </p:txBody>
      </p:sp>
    </p:spTree>
    <p:extLst>
      <p:ext uri="{BB962C8B-B14F-4D97-AF65-F5344CB8AC3E}">
        <p14:creationId xmlns:p14="http://schemas.microsoft.com/office/powerpoint/2010/main" val="3699242475"/>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88</a:t>
            </a:fld>
            <a:endParaRPr lang="fr-FR" dirty="0"/>
          </a:p>
        </p:txBody>
      </p:sp>
    </p:spTree>
    <p:extLst>
      <p:ext uri="{BB962C8B-B14F-4D97-AF65-F5344CB8AC3E}">
        <p14:creationId xmlns:p14="http://schemas.microsoft.com/office/powerpoint/2010/main" val="3797885060"/>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89</a:t>
            </a:fld>
            <a:endParaRPr lang="fr-FR" dirty="0"/>
          </a:p>
        </p:txBody>
      </p:sp>
    </p:spTree>
    <p:extLst>
      <p:ext uri="{BB962C8B-B14F-4D97-AF65-F5344CB8AC3E}">
        <p14:creationId xmlns:p14="http://schemas.microsoft.com/office/powerpoint/2010/main" val="3216392487"/>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90</a:t>
            </a:fld>
            <a:endParaRPr lang="fr-FR" dirty="0"/>
          </a:p>
        </p:txBody>
      </p:sp>
    </p:spTree>
    <p:extLst>
      <p:ext uri="{BB962C8B-B14F-4D97-AF65-F5344CB8AC3E}">
        <p14:creationId xmlns:p14="http://schemas.microsoft.com/office/powerpoint/2010/main" val="2133488485"/>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91</a:t>
            </a:fld>
            <a:endParaRPr lang="fr-FR" dirty="0"/>
          </a:p>
        </p:txBody>
      </p:sp>
    </p:spTree>
    <p:extLst>
      <p:ext uri="{BB962C8B-B14F-4D97-AF65-F5344CB8AC3E}">
        <p14:creationId xmlns:p14="http://schemas.microsoft.com/office/powerpoint/2010/main" val="601772197"/>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92</a:t>
            </a:fld>
            <a:endParaRPr lang="fr-FR" dirty="0"/>
          </a:p>
        </p:txBody>
      </p:sp>
    </p:spTree>
    <p:extLst>
      <p:ext uri="{BB962C8B-B14F-4D97-AF65-F5344CB8AC3E}">
        <p14:creationId xmlns:p14="http://schemas.microsoft.com/office/powerpoint/2010/main" val="10447977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11</a:t>
            </a:fld>
            <a:endParaRPr lang="fr-FR" dirty="0"/>
          </a:p>
        </p:txBody>
      </p:sp>
    </p:spTree>
    <p:extLst>
      <p:ext uri="{BB962C8B-B14F-4D97-AF65-F5344CB8AC3E}">
        <p14:creationId xmlns:p14="http://schemas.microsoft.com/office/powerpoint/2010/main" val="3029647387"/>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93</a:t>
            </a:fld>
            <a:endParaRPr lang="fr-FR" dirty="0"/>
          </a:p>
        </p:txBody>
      </p:sp>
    </p:spTree>
    <p:extLst>
      <p:ext uri="{BB962C8B-B14F-4D97-AF65-F5344CB8AC3E}">
        <p14:creationId xmlns:p14="http://schemas.microsoft.com/office/powerpoint/2010/main" val="3254351003"/>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94</a:t>
            </a:fld>
            <a:endParaRPr lang="fr-FR" dirty="0"/>
          </a:p>
        </p:txBody>
      </p:sp>
    </p:spTree>
    <p:extLst>
      <p:ext uri="{BB962C8B-B14F-4D97-AF65-F5344CB8AC3E}">
        <p14:creationId xmlns:p14="http://schemas.microsoft.com/office/powerpoint/2010/main" val="945571429"/>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96</a:t>
            </a:fld>
            <a:endParaRPr lang="fr-FR" dirty="0"/>
          </a:p>
        </p:txBody>
      </p:sp>
    </p:spTree>
    <p:extLst>
      <p:ext uri="{BB962C8B-B14F-4D97-AF65-F5344CB8AC3E}">
        <p14:creationId xmlns:p14="http://schemas.microsoft.com/office/powerpoint/2010/main" val="2177036560"/>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97</a:t>
            </a:fld>
            <a:endParaRPr lang="fr-FR" dirty="0"/>
          </a:p>
        </p:txBody>
      </p:sp>
    </p:spTree>
    <p:extLst>
      <p:ext uri="{BB962C8B-B14F-4D97-AF65-F5344CB8AC3E}">
        <p14:creationId xmlns:p14="http://schemas.microsoft.com/office/powerpoint/2010/main" val="3653415615"/>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98</a:t>
            </a:fld>
            <a:endParaRPr lang="fr-FR" dirty="0"/>
          </a:p>
        </p:txBody>
      </p:sp>
    </p:spTree>
    <p:extLst>
      <p:ext uri="{BB962C8B-B14F-4D97-AF65-F5344CB8AC3E}">
        <p14:creationId xmlns:p14="http://schemas.microsoft.com/office/powerpoint/2010/main" val="2985020013"/>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99</a:t>
            </a:fld>
            <a:endParaRPr lang="fr-FR" dirty="0"/>
          </a:p>
        </p:txBody>
      </p:sp>
    </p:spTree>
    <p:extLst>
      <p:ext uri="{BB962C8B-B14F-4D97-AF65-F5344CB8AC3E}">
        <p14:creationId xmlns:p14="http://schemas.microsoft.com/office/powerpoint/2010/main" val="2647504914"/>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100</a:t>
            </a:fld>
            <a:endParaRPr lang="fr-FR" dirty="0"/>
          </a:p>
        </p:txBody>
      </p:sp>
    </p:spTree>
    <p:extLst>
      <p:ext uri="{BB962C8B-B14F-4D97-AF65-F5344CB8AC3E}">
        <p14:creationId xmlns:p14="http://schemas.microsoft.com/office/powerpoint/2010/main" val="3832587478"/>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101</a:t>
            </a:fld>
            <a:endParaRPr lang="fr-FR" dirty="0"/>
          </a:p>
        </p:txBody>
      </p:sp>
    </p:spTree>
    <p:extLst>
      <p:ext uri="{BB962C8B-B14F-4D97-AF65-F5344CB8AC3E}">
        <p14:creationId xmlns:p14="http://schemas.microsoft.com/office/powerpoint/2010/main" val="1399266074"/>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102</a:t>
            </a:fld>
            <a:endParaRPr lang="fr-FR" dirty="0"/>
          </a:p>
        </p:txBody>
      </p:sp>
    </p:spTree>
    <p:extLst>
      <p:ext uri="{BB962C8B-B14F-4D97-AF65-F5344CB8AC3E}">
        <p14:creationId xmlns:p14="http://schemas.microsoft.com/office/powerpoint/2010/main" val="2195516043"/>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103</a:t>
            </a:fld>
            <a:endParaRPr lang="fr-FR" dirty="0"/>
          </a:p>
        </p:txBody>
      </p:sp>
    </p:spTree>
    <p:extLst>
      <p:ext uri="{BB962C8B-B14F-4D97-AF65-F5344CB8AC3E}">
        <p14:creationId xmlns:p14="http://schemas.microsoft.com/office/powerpoint/2010/main" val="25867161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fr-FR" smtClean="0"/>
              <a:t>Modifiez le style du titre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en-US" dirty="0"/>
          </a:p>
        </p:txBody>
      </p:sp>
      <p:sp>
        <p:nvSpPr>
          <p:cNvPr id="4" name="Date Placeholder 3"/>
          <p:cNvSpPr>
            <a:spLocks noGrp="1"/>
          </p:cNvSpPr>
          <p:nvPr>
            <p:ph type="dt" sz="half" idx="10"/>
          </p:nvPr>
        </p:nvSpPr>
        <p:spPr/>
        <p:txBody>
          <a:bodyPr/>
          <a:lstStyle/>
          <a:p>
            <a:fld id="{CAB5D9F6-764D-45E8-BA35-322ECA954888}" type="datetime1">
              <a:rPr lang="en-US" smtClean="0"/>
              <a:t>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917690717"/>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fr-FR" smtClean="0"/>
              <a:t>Modifiez le style du titre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7E62AF45-EF0A-4378-934F-84EB6BC3D026}" type="datetime1">
              <a:rPr lang="en-US" smtClean="0"/>
              <a:t>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33947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smtClean="0"/>
              <a:t>Modifiez le style du titre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76D4023A-E694-4331-A23E-E1356D15A4BD}" type="datetime1">
              <a:rPr lang="en-US" smtClean="0"/>
              <a:t>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‹N°›</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428756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fr-FR" smtClean="0"/>
              <a:t>Modifiez le style du titre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D6F2E77E-7F60-441B-806F-66DDB3F74163}" type="datetime1">
              <a:rPr lang="en-US" smtClean="0"/>
              <a:t>2/4/2018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4001341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smtClean="0"/>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266B8AF4-4A0E-4A4E-9660-2094B624C07D}" type="datetime1">
              <a:rPr lang="en-US" smtClean="0"/>
              <a:t>2/4/2018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5920051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fr-FR" smtClean="0"/>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CB2BF7E3-4C05-4502-A416-452E6496AE59}" type="datetime1">
              <a:rPr lang="en-US" smtClean="0"/>
              <a:t>2/4/2018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6751450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F6F8AC83-13D2-4813-AD1A-CAFB5DEDD213}" type="datetime1">
              <a:rPr lang="en-US" smtClean="0"/>
              <a:t>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5366989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fr-FR" smtClean="0"/>
              <a:t>Modifiez le style du titre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74455543-85E2-46E2-A974-7ADB0844C12A}" type="datetime1">
              <a:rPr lang="en-US" smtClean="0"/>
              <a:t>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273206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Diapositive de titr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Tree>
    <p:extLst>
      <p:ext uri="{BB962C8B-B14F-4D97-AF65-F5344CB8AC3E}">
        <p14:creationId xmlns:p14="http://schemas.microsoft.com/office/powerpoint/2010/main" val="241882711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Titre et contenu">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2133600"/>
            <a:ext cx="8915400" cy="377762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ZoneTexte 5"/>
          <p:cNvSpPr txBox="1"/>
          <p:nvPr userDrawn="1"/>
        </p:nvSpPr>
        <p:spPr>
          <a:xfrm>
            <a:off x="206734" y="783357"/>
            <a:ext cx="1105231" cy="369332"/>
          </a:xfrm>
          <a:prstGeom prst="rect">
            <a:avLst/>
          </a:prstGeom>
          <a:noFill/>
        </p:spPr>
        <p:txBody>
          <a:bodyPr wrap="square" rtlCol="0">
            <a:spAutoFit/>
          </a:bodyPr>
          <a:lstStyle/>
          <a:p>
            <a:pPr algn="r"/>
            <a:fld id="{1A85315E-D13C-4649-B3EE-0767220E3FA0}" type="slidenum">
              <a:rPr lang="fr-FR" smtClean="0">
                <a:solidFill>
                  <a:schemeClr val="bg1"/>
                </a:solidFill>
              </a:rPr>
              <a:pPr algn="r"/>
              <a:t>‹N°›</a:t>
            </a:fld>
            <a:endParaRPr lang="fr-FR" dirty="0">
              <a:solidFill>
                <a:schemeClr val="bg1"/>
              </a:solidFill>
            </a:endParaRPr>
          </a:p>
        </p:txBody>
      </p:sp>
      <p:sp>
        <p:nvSpPr>
          <p:cNvPr id="9" name="Titre 8"/>
          <p:cNvSpPr>
            <a:spLocks noGrp="1"/>
          </p:cNvSpPr>
          <p:nvPr>
            <p:ph type="title"/>
          </p:nvPr>
        </p:nvSpPr>
        <p:spPr/>
        <p:txBody>
          <a:bodyPr/>
          <a:lstStyle/>
          <a:p>
            <a:r>
              <a:rPr lang="fr-FR" smtClean="0"/>
              <a:t>Modifiez le style du titre</a:t>
            </a:r>
            <a:endParaRPr lang="fr-FR"/>
          </a:p>
        </p:txBody>
      </p:sp>
      <p:sp>
        <p:nvSpPr>
          <p:cNvPr id="13" name="ZoneTexte 12"/>
          <p:cNvSpPr txBox="1"/>
          <p:nvPr userDrawn="1"/>
        </p:nvSpPr>
        <p:spPr>
          <a:xfrm>
            <a:off x="9384821" y="6611779"/>
            <a:ext cx="2807179" cy="246221"/>
          </a:xfrm>
          <a:prstGeom prst="rect">
            <a:avLst/>
          </a:prstGeom>
          <a:noFill/>
        </p:spPr>
        <p:txBody>
          <a:bodyPr wrap="none" rtlCol="0">
            <a:spAutoFit/>
          </a:bodyPr>
          <a:lstStyle/>
          <a:p>
            <a:r>
              <a:rPr lang="fr-FR" sz="1000" b="1" dirty="0" smtClean="0">
                <a:solidFill>
                  <a:schemeClr val="accent1"/>
                </a:solidFill>
              </a:rPr>
              <a:t>Copyright © Thierry DECKER 2017 - </a:t>
            </a:r>
            <a:fld id="{8CCBA4B4-63A8-48A8-920F-F5A60A63767F}" type="datetime7">
              <a:rPr lang="fr-FR" sz="1000" b="1" smtClean="0">
                <a:solidFill>
                  <a:schemeClr val="accent1"/>
                </a:solidFill>
              </a:rPr>
              <a:t>févr.-18</a:t>
            </a:fld>
            <a:endParaRPr lang="fr-FR" sz="1000" b="1" dirty="0">
              <a:solidFill>
                <a:schemeClr val="accent1"/>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2133600"/>
            <a:ext cx="8915400" cy="377762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9" name="ZoneTexte 8"/>
          <p:cNvSpPr txBox="1"/>
          <p:nvPr userDrawn="1"/>
        </p:nvSpPr>
        <p:spPr>
          <a:xfrm>
            <a:off x="206734" y="783357"/>
            <a:ext cx="1105231" cy="307777"/>
          </a:xfrm>
          <a:prstGeom prst="rect">
            <a:avLst/>
          </a:prstGeom>
          <a:noFill/>
        </p:spPr>
        <p:txBody>
          <a:bodyPr wrap="square" rtlCol="0" anchor="ctr">
            <a:spAutoFit/>
          </a:bodyPr>
          <a:lstStyle/>
          <a:p>
            <a:pPr algn="r"/>
            <a:fld id="{1A85315E-D13C-4649-B3EE-0767220E3FA0}" type="slidenum">
              <a:rPr lang="fr-FR" sz="1400" smtClean="0">
                <a:solidFill>
                  <a:schemeClr val="bg1"/>
                </a:solidFill>
              </a:rPr>
              <a:pPr algn="r"/>
              <a:t>‹N°›</a:t>
            </a:fld>
            <a:endParaRPr lang="fr-FR" sz="1400" dirty="0">
              <a:solidFill>
                <a:schemeClr val="bg1"/>
              </a:solidFill>
            </a:endParaRPr>
          </a:p>
        </p:txBody>
      </p:sp>
      <p:sp>
        <p:nvSpPr>
          <p:cNvPr id="10" name="ZoneTexte 9"/>
          <p:cNvSpPr txBox="1"/>
          <p:nvPr userDrawn="1"/>
        </p:nvSpPr>
        <p:spPr>
          <a:xfrm>
            <a:off x="9992359" y="6611779"/>
            <a:ext cx="2199641" cy="246221"/>
          </a:xfrm>
          <a:prstGeom prst="rect">
            <a:avLst/>
          </a:prstGeom>
          <a:noFill/>
        </p:spPr>
        <p:txBody>
          <a:bodyPr wrap="none" rtlCol="0">
            <a:spAutoFit/>
          </a:bodyPr>
          <a:lstStyle/>
          <a:p>
            <a:r>
              <a:rPr lang="fr-FR" sz="1000" b="1" dirty="0" smtClean="0">
                <a:solidFill>
                  <a:schemeClr val="accent1"/>
                </a:solidFill>
              </a:rPr>
              <a:t>Copyright © Thierry DECKER 2017</a:t>
            </a:r>
            <a:endParaRPr lang="fr-FR" sz="1000" b="1" dirty="0">
              <a:solidFill>
                <a:schemeClr val="accent1"/>
              </a:solidFill>
            </a:endParaRPr>
          </a:p>
        </p:txBody>
      </p:sp>
      <p:sp>
        <p:nvSpPr>
          <p:cNvPr id="7" name="Titre 6"/>
          <p:cNvSpPr>
            <a:spLocks noGrp="1"/>
          </p:cNvSpPr>
          <p:nvPr>
            <p:ph type="title"/>
          </p:nvPr>
        </p:nvSpPr>
        <p:spPr/>
        <p:txBody>
          <a:bodyPr/>
          <a:lstStyle/>
          <a:p>
            <a:r>
              <a:rPr lang="fr-FR" smtClean="0"/>
              <a:t>Modifiez le style du titre</a:t>
            </a:r>
            <a:endParaRPr lang="fr-FR"/>
          </a:p>
        </p:txBody>
      </p:sp>
      <p:sp>
        <p:nvSpPr>
          <p:cNvPr id="2" name="ZoneTexte 1"/>
          <p:cNvSpPr txBox="1"/>
          <p:nvPr userDrawn="1"/>
        </p:nvSpPr>
        <p:spPr>
          <a:xfrm>
            <a:off x="206734" y="6611779"/>
            <a:ext cx="2655736" cy="230832"/>
          </a:xfrm>
          <a:prstGeom prst="rect">
            <a:avLst/>
          </a:prstGeom>
          <a:noFill/>
        </p:spPr>
        <p:txBody>
          <a:bodyPr wrap="square" rtlCol="0">
            <a:spAutoFit/>
          </a:bodyPr>
          <a:lstStyle/>
          <a:p>
            <a:r>
              <a:rPr lang="fr-FR" sz="900" b="1" dirty="0" smtClean="0">
                <a:solidFill>
                  <a:schemeClr val="accent1"/>
                </a:solidFill>
              </a:rPr>
              <a:t>Programmation concurrente (3.5.4)</a:t>
            </a:r>
            <a:endParaRPr lang="fr-FR" sz="900" b="1" dirty="0">
              <a:solidFill>
                <a:schemeClr val="accent1"/>
              </a:solidFill>
            </a:endParaRPr>
          </a:p>
        </p:txBody>
      </p:sp>
    </p:spTree>
    <p:extLst>
      <p:ext uri="{BB962C8B-B14F-4D97-AF65-F5344CB8AC3E}">
        <p14:creationId xmlns:p14="http://schemas.microsoft.com/office/powerpoint/2010/main" val="214628066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fr-FR" smtClean="0"/>
              <a:t>Modifiez le style du titre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086CC522-5229-4E69-BBB2-D5F912967395}" type="datetime1">
              <a:rPr lang="en-US" smtClean="0"/>
              <a:t>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endParaRPr lang="en-US" dirty="0"/>
          </a:p>
        </p:txBody>
      </p:sp>
    </p:spTree>
    <p:extLst>
      <p:ext uri="{BB962C8B-B14F-4D97-AF65-F5344CB8AC3E}">
        <p14:creationId xmlns:p14="http://schemas.microsoft.com/office/powerpoint/2010/main" val="2377893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56B9B5DB-1D1A-42F8-93F0-BBA44C1CAF57}" type="datetime1">
              <a:rPr lang="en-US" smtClean="0"/>
              <a:t>2/4/2018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7607234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fr-FR" smtClean="0"/>
              <a:t>Modifiez le style du titre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9A4E8950-D3FA-4365-B561-9EE5AC9B6B6C}" type="datetime1">
              <a:rPr lang="en-US" smtClean="0"/>
              <a:t>2/4/2018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1095923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20724122-C579-4659-8A06-81F42FC84005}" type="datetime1">
              <a:rPr lang="en-US" smtClean="0"/>
              <a:t>2/4/2018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9140224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C13383-9243-41F6-8072-8685ED9DD899}" type="datetime1">
              <a:rPr lang="en-US" smtClean="0"/>
              <a:t>2/4/2018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649151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fr-FR" smtClean="0"/>
              <a:t>Modifiez le style du titre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03F027E6-328C-49ED-AE4B-BD647A7E3EDE}" type="datetime1">
              <a:rPr lang="en-US" smtClean="0"/>
              <a:t>2/4/2018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0817095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dirty="0" smtClean="0"/>
              <a:t>Cliquez sur l'icône pour ajouter une image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6B498982-A325-4B29-8B06-CBC7789C234F}" type="datetime1">
              <a:rPr lang="en-US" smtClean="0"/>
              <a:t>2/4/2018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0189171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fr-FR" smtClean="0"/>
              <a:t>Modifiez le style du titre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CAB5D9F6-764D-45E8-BA35-322ECA954888}" type="datetime1">
              <a:rPr lang="en-US" smtClean="0"/>
              <a:t>2/4/2018</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416841675"/>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50" r:id="rId18"/>
  </p:sldLayoutIdLst>
  <p:hf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00.xml"/><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03.xml"/><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07.xml"/><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09.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11.xml"/><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116.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112.xml"/><Relationship Id="rId1" Type="http://schemas.openxmlformats.org/officeDocument/2006/relationships/slideLayout" Target="../slideLayouts/slideLayout2.xml"/><Relationship Id="rId4" Type="http://schemas.openxmlformats.org/officeDocument/2006/relationships/image" Target="../media/image49.png"/></Relationships>
</file>

<file path=ppt/slides/_rels/slide117.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113.xml"/><Relationship Id="rId1" Type="http://schemas.openxmlformats.org/officeDocument/2006/relationships/slideLayout" Target="../slideLayouts/slideLayout2.xml"/><Relationship Id="rId4" Type="http://schemas.openxmlformats.org/officeDocument/2006/relationships/image" Target="../media/image51.png"/></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115.xml"/><Relationship Id="rId1" Type="http://schemas.openxmlformats.org/officeDocument/2006/relationships/slideLayout" Target="../slideLayouts/slideLayout2.xml"/><Relationship Id="rId4" Type="http://schemas.openxmlformats.org/officeDocument/2006/relationships/image" Target="../media/image53.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121.xml"/><Relationship Id="rId1" Type="http://schemas.openxmlformats.org/officeDocument/2006/relationships/slideLayout" Target="../slideLayouts/slideLayout2.xml"/><Relationship Id="rId4" Type="http://schemas.openxmlformats.org/officeDocument/2006/relationships/image" Target="../media/image55.png"/></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122.xml"/><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123.xml"/><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124.xml"/><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12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126.xml"/><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127.xml"/><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128.xml"/><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129.xml"/><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130.xml"/><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131.xml"/><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132.xml"/><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133.xml"/><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134.xml"/><Relationship Id="rId1" Type="http://schemas.openxmlformats.org/officeDocument/2006/relationships/slideLayout" Target="../slideLayouts/slideLayout2.xml"/><Relationship Id="rId4" Type="http://schemas.openxmlformats.org/officeDocument/2006/relationships/image" Target="../media/image62.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135.xml"/><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136.xml"/><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137.xml"/><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138.xml"/><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139.xml"/><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140.xml"/><Relationship Id="rId1" Type="http://schemas.openxmlformats.org/officeDocument/2006/relationships/slideLayout" Target="../slideLayouts/slideLayout2.xml"/><Relationship Id="rId4" Type="http://schemas.openxmlformats.org/officeDocument/2006/relationships/image" Target="../media/image65.png"/></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141.xml"/><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142.xml"/><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143.xml"/><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14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145.xml"/><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146.xml"/><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2" Type="http://schemas.openxmlformats.org/officeDocument/2006/relationships/notesSlide" Target="../notesSlides/notesSlide147.xml"/><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148.xml"/><Relationship Id="rId1" Type="http://schemas.openxmlformats.org/officeDocument/2006/relationships/slideLayout" Target="../slideLayouts/slideLayout2.xml"/><Relationship Id="rId5" Type="http://schemas.openxmlformats.org/officeDocument/2006/relationships/image" Target="../media/image69.png"/><Relationship Id="rId4" Type="http://schemas.openxmlformats.org/officeDocument/2006/relationships/image" Target="../media/image68.png"/></Relationships>
</file>

<file path=ppt/slides/_rels/slide154.xml.rels><?xml version="1.0" encoding="UTF-8" standalone="yes"?>
<Relationships xmlns="http://schemas.openxmlformats.org/package/2006/relationships"><Relationship Id="rId2" Type="http://schemas.openxmlformats.org/officeDocument/2006/relationships/notesSlide" Target="../notesSlides/notesSlide149.xml"/><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150.xml"/><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151.xml"/><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2" Type="http://schemas.openxmlformats.org/officeDocument/2006/relationships/notesSlide" Target="../notesSlides/notesSlide152.xml"/><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2" Type="http://schemas.openxmlformats.org/officeDocument/2006/relationships/notesSlide" Target="../notesSlides/notesSlide153.xml"/><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notesSlide" Target="../notesSlides/notesSlide15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2" Type="http://schemas.openxmlformats.org/officeDocument/2006/relationships/notesSlide" Target="../notesSlides/notesSlide155.xml"/><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2" Type="http://schemas.openxmlformats.org/officeDocument/2006/relationships/notesSlide" Target="../notesSlides/notesSlide156.xml"/><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notesSlide" Target="../notesSlides/notesSlide157.xml"/><Relationship Id="rId1" Type="http://schemas.openxmlformats.org/officeDocument/2006/relationships/slideLayout" Target="../slideLayouts/slideLayout2.xml"/><Relationship Id="rId5" Type="http://schemas.openxmlformats.org/officeDocument/2006/relationships/image" Target="../media/image75.png"/><Relationship Id="rId4" Type="http://schemas.openxmlformats.org/officeDocument/2006/relationships/image" Target="../media/image74.png"/></Relationships>
</file>

<file path=ppt/slides/_rels/slide163.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notesSlide" Target="../notesSlides/notesSlide158.xml"/><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2" Type="http://schemas.openxmlformats.org/officeDocument/2006/relationships/notesSlide" Target="../notesSlides/notesSlide159.xml"/><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2" Type="http://schemas.openxmlformats.org/officeDocument/2006/relationships/notesSlide" Target="../notesSlides/notesSlide160.xml"/><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notesSlide" Target="../notesSlides/notesSlide161.xml"/><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notesSlide" Target="../notesSlides/notesSlide162.xml"/><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2" Type="http://schemas.openxmlformats.org/officeDocument/2006/relationships/notesSlide" Target="../notesSlides/notesSlide163.xml"/><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2" Type="http://schemas.openxmlformats.org/officeDocument/2006/relationships/notesSlide" Target="../notesSlides/notesSlide16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75.xml.rels><?xml version="1.0" encoding="UTF-8" standalone="yes"?>
<Relationships xmlns="http://schemas.openxmlformats.org/package/2006/relationships"><Relationship Id="rId3" Type="http://schemas.openxmlformats.org/officeDocument/2006/relationships/hyperlink" Target="https://www.python.org/" TargetMode="External"/><Relationship Id="rId2" Type="http://schemas.openxmlformats.org/officeDocument/2006/relationships/notesSlide" Target="../notesSlides/notesSlide165.xml"/><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3" Type="http://schemas.openxmlformats.org/officeDocument/2006/relationships/hyperlink" Target="https://www.jetbrains.com/pycharm/" TargetMode="External"/><Relationship Id="rId2" Type="http://schemas.openxmlformats.org/officeDocument/2006/relationships/notesSlide" Target="../notesSlides/notesSlide166.xml"/><Relationship Id="rId1" Type="http://schemas.openxmlformats.org/officeDocument/2006/relationships/slideLayout" Target="../slideLayouts/slideLayout2.xml"/><Relationship Id="rId4" Type="http://schemas.openxmlformats.org/officeDocument/2006/relationships/hyperlink" Target="http://www.pythontutor.com/" TargetMode="Externa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www.artima.com/weblogs/viewpost.jsp?thread=214235" TargetMode="External"/><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4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4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5.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2.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5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3.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notesSlide" Target="../notesSlides/notesSlide57.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p:cNvSpPr>
            <a:spLocks noGrp="1"/>
          </p:cNvSpPr>
          <p:nvPr>
            <p:ph type="subTitle" idx="1"/>
          </p:nvPr>
        </p:nvSpPr>
        <p:spPr/>
        <p:txBody>
          <a:bodyPr/>
          <a:lstStyle/>
          <a:p>
            <a:r>
              <a:rPr lang="fr-FR" dirty="0" smtClean="0"/>
              <a:t>Programmation concurrente (3.5.4)</a:t>
            </a:r>
            <a:endParaRPr lang="fr-FR" dirty="0"/>
          </a:p>
        </p:txBody>
      </p:sp>
      <p:sp>
        <p:nvSpPr>
          <p:cNvPr id="2" name="Titre 1"/>
          <p:cNvSpPr>
            <a:spLocks noGrp="1"/>
          </p:cNvSpPr>
          <p:nvPr>
            <p:ph type="ctrTitle" idx="4294967295"/>
          </p:nvPr>
        </p:nvSpPr>
        <p:spPr>
          <a:xfrm>
            <a:off x="3276600" y="2514600"/>
            <a:ext cx="8915400" cy="2262188"/>
          </a:xfrm>
        </p:spPr>
        <p:txBody>
          <a:bodyPr/>
          <a:lstStyle/>
          <a:p>
            <a:r>
              <a:rPr lang="fr-FR" dirty="0" smtClean="0"/>
              <a:t>Python Concurrence</a:t>
            </a:r>
            <a:endParaRPr lang="fr-FR" dirty="0"/>
          </a:p>
        </p:txBody>
      </p:sp>
      <p:pic>
        <p:nvPicPr>
          <p:cNvPr id="4" name="Image 3"/>
          <p:cNvPicPr>
            <a:picLocks noChangeAspect="1"/>
          </p:cNvPicPr>
          <p:nvPr/>
        </p:nvPicPr>
        <p:blipFill>
          <a:blip r:embed="rId2"/>
          <a:stretch>
            <a:fillRect/>
          </a:stretch>
        </p:blipFill>
        <p:spPr>
          <a:xfrm>
            <a:off x="9199659" y="5633675"/>
            <a:ext cx="2573364" cy="86920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25887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a:t>Qu'est-ce que le </a:t>
            </a:r>
            <a:r>
              <a:rPr lang="fr-FR" dirty="0" smtClean="0"/>
              <a:t>multithreading ?</a:t>
            </a:r>
            <a:endParaRPr lang="fr-FR" dirty="0"/>
          </a:p>
        </p:txBody>
      </p:sp>
      <p:sp>
        <p:nvSpPr>
          <p:cNvPr id="3" name="Espace réservé du contenu 2"/>
          <p:cNvSpPr>
            <a:spLocks noGrp="1"/>
          </p:cNvSpPr>
          <p:nvPr>
            <p:ph idx="1"/>
          </p:nvPr>
        </p:nvSpPr>
        <p:spPr>
          <a:xfrm>
            <a:off x="1049572" y="1590261"/>
            <a:ext cx="10455040" cy="4818490"/>
          </a:xfrm>
        </p:spPr>
        <p:txBody>
          <a:bodyPr anchor="ctr">
            <a:normAutofit/>
          </a:bodyPr>
          <a:lstStyle/>
          <a:p>
            <a:pPr algn="just"/>
            <a:r>
              <a:rPr lang="fr-FR" dirty="0"/>
              <a:t>Voyons quelques avantages du </a:t>
            </a:r>
            <a:r>
              <a:rPr lang="fr-FR" dirty="0" smtClean="0"/>
              <a:t>threading :</a:t>
            </a:r>
          </a:p>
          <a:p>
            <a:pPr lvl="1" algn="just"/>
            <a:r>
              <a:rPr lang="fr-FR" sz="1800" dirty="0" smtClean="0"/>
              <a:t>Les </a:t>
            </a:r>
            <a:r>
              <a:rPr lang="fr-FR" sz="1800" dirty="0"/>
              <a:t>threads multiples sont excellents pour </a:t>
            </a:r>
            <a:r>
              <a:rPr lang="fr-FR" sz="1800" dirty="0" smtClean="0"/>
              <a:t>réduire le temps </a:t>
            </a:r>
            <a:r>
              <a:rPr lang="fr-FR" sz="1800" dirty="0"/>
              <a:t>blocage des </a:t>
            </a:r>
            <a:r>
              <a:rPr lang="fr-FR" sz="1800" dirty="0" smtClean="0"/>
              <a:t>E/S liées aux programmes</a:t>
            </a:r>
          </a:p>
          <a:p>
            <a:pPr lvl="1" algn="just"/>
            <a:r>
              <a:rPr lang="fr-FR" sz="1800" dirty="0" smtClean="0"/>
              <a:t>Les threads </a:t>
            </a:r>
            <a:r>
              <a:rPr lang="fr-FR" sz="1800" dirty="0"/>
              <a:t>sont légers en termes d'empreinte mémoire par rapport aux </a:t>
            </a:r>
            <a:r>
              <a:rPr lang="fr-FR" sz="1800" dirty="0" smtClean="0"/>
              <a:t>processus</a:t>
            </a:r>
          </a:p>
          <a:p>
            <a:pPr lvl="1" algn="just"/>
            <a:r>
              <a:rPr lang="fr-FR" sz="1800" dirty="0" smtClean="0"/>
              <a:t>Les </a:t>
            </a:r>
            <a:r>
              <a:rPr lang="fr-FR" sz="1800" dirty="0"/>
              <a:t>threads partagent des ressources, et donc la communication entre eux est plus facile</a:t>
            </a:r>
          </a:p>
        </p:txBody>
      </p:sp>
    </p:spTree>
    <p:extLst>
      <p:ext uri="{BB962C8B-B14F-4D97-AF65-F5344CB8AC3E}">
        <p14:creationId xmlns:p14="http://schemas.microsoft.com/office/powerpoint/2010/main" val="3067953409"/>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687855"/>
          </a:xfrm>
        </p:spPr>
        <p:txBody>
          <a:bodyPr>
            <a:normAutofit/>
          </a:bodyPr>
          <a:lstStyle/>
          <a:p>
            <a:r>
              <a:rPr lang="fr-FR" dirty="0" smtClean="0">
                <a:solidFill>
                  <a:schemeClr val="tx1"/>
                </a:solidFill>
              </a:rPr>
              <a:t>Etats possibles des threads</a:t>
            </a:r>
            <a:endParaRPr lang="fr-FR" dirty="0">
              <a:solidFill>
                <a:schemeClr val="tx1"/>
              </a:solidFill>
            </a:endParaRPr>
          </a:p>
        </p:txBody>
      </p:sp>
      <p:sp>
        <p:nvSpPr>
          <p:cNvPr id="3" name="Espace réservé du contenu 2"/>
          <p:cNvSpPr>
            <a:spLocks noGrp="1"/>
          </p:cNvSpPr>
          <p:nvPr>
            <p:ph idx="1"/>
          </p:nvPr>
        </p:nvSpPr>
        <p:spPr>
          <a:xfrm>
            <a:off x="898498" y="1463041"/>
            <a:ext cx="10925092" cy="2282024"/>
          </a:xfrm>
        </p:spPr>
        <p:txBody>
          <a:bodyPr anchor="ctr">
            <a:normAutofit/>
          </a:bodyPr>
          <a:lstStyle/>
          <a:p>
            <a:r>
              <a:rPr lang="fr-FR" dirty="0">
                <a:solidFill>
                  <a:schemeClr val="tx1"/>
                </a:solidFill>
              </a:rPr>
              <a:t>Le diagramme suivant représente les cinq états différents dans lesquels un thread peut se trouver ainsi que les transitions possibles d'un état à un </a:t>
            </a:r>
            <a:r>
              <a:rPr lang="fr-FR" dirty="0" smtClean="0">
                <a:solidFill>
                  <a:schemeClr val="tx1"/>
                </a:solidFill>
              </a:rPr>
              <a:t>autre :</a:t>
            </a:r>
          </a:p>
        </p:txBody>
      </p:sp>
      <p:pic>
        <p:nvPicPr>
          <p:cNvPr id="4" name="Image 3"/>
          <p:cNvPicPr>
            <a:picLocks noChangeAspect="1"/>
          </p:cNvPicPr>
          <p:nvPr/>
        </p:nvPicPr>
        <p:blipFill>
          <a:blip r:embed="rId3"/>
          <a:stretch>
            <a:fillRect/>
          </a:stretch>
        </p:blipFill>
        <p:spPr>
          <a:xfrm>
            <a:off x="4751319" y="3275937"/>
            <a:ext cx="3219450" cy="13716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416881582"/>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687855"/>
          </a:xfrm>
        </p:spPr>
        <p:txBody>
          <a:bodyPr>
            <a:normAutofit/>
          </a:bodyPr>
          <a:lstStyle/>
          <a:p>
            <a:r>
              <a:rPr lang="fr-FR" dirty="0" smtClean="0">
                <a:solidFill>
                  <a:schemeClr val="tx1"/>
                </a:solidFill>
              </a:rPr>
              <a:t>Etats possibles des threads</a:t>
            </a:r>
            <a:endParaRPr lang="fr-FR" dirty="0">
              <a:solidFill>
                <a:schemeClr val="tx1"/>
              </a:solidFill>
            </a:endParaRPr>
          </a:p>
        </p:txBody>
      </p:sp>
      <p:sp>
        <p:nvSpPr>
          <p:cNvPr id="3" name="Espace réservé du contenu 2"/>
          <p:cNvSpPr>
            <a:spLocks noGrp="1"/>
          </p:cNvSpPr>
          <p:nvPr>
            <p:ph idx="1"/>
          </p:nvPr>
        </p:nvSpPr>
        <p:spPr>
          <a:xfrm>
            <a:off x="898498" y="1463041"/>
            <a:ext cx="6782462" cy="4974948"/>
          </a:xfrm>
        </p:spPr>
        <p:txBody>
          <a:bodyPr anchor="ctr">
            <a:normAutofit/>
          </a:bodyPr>
          <a:lstStyle/>
          <a:p>
            <a:r>
              <a:rPr lang="fr-FR" dirty="0">
                <a:solidFill>
                  <a:schemeClr val="tx1"/>
                </a:solidFill>
              </a:rPr>
              <a:t>Alors maintenant que nous connaissons les différents états dans lesquels nos threads peuvent être, comment cela se traduit-il dans nos programmes </a:t>
            </a:r>
            <a:r>
              <a:rPr lang="fr-FR" dirty="0" smtClean="0">
                <a:solidFill>
                  <a:schemeClr val="tx1"/>
                </a:solidFill>
              </a:rPr>
              <a:t>Python ?</a:t>
            </a:r>
          </a:p>
          <a:p>
            <a:r>
              <a:rPr lang="fr-FR" dirty="0" smtClean="0">
                <a:solidFill>
                  <a:schemeClr val="tx1"/>
                </a:solidFill>
              </a:rPr>
              <a:t>Jetez </a:t>
            </a:r>
            <a:r>
              <a:rPr lang="fr-FR" dirty="0">
                <a:solidFill>
                  <a:schemeClr val="tx1"/>
                </a:solidFill>
              </a:rPr>
              <a:t>un </a:t>
            </a:r>
            <a:r>
              <a:rPr lang="fr-FR" dirty="0" smtClean="0">
                <a:solidFill>
                  <a:schemeClr val="tx1"/>
                </a:solidFill>
              </a:rPr>
              <a:t>œil </a:t>
            </a:r>
            <a:r>
              <a:rPr lang="fr-FR" dirty="0">
                <a:solidFill>
                  <a:schemeClr val="tx1"/>
                </a:solidFill>
              </a:rPr>
              <a:t>au code </a:t>
            </a:r>
            <a:r>
              <a:rPr lang="fr-FR" dirty="0" smtClean="0">
                <a:solidFill>
                  <a:schemeClr val="tx1"/>
                </a:solidFill>
              </a:rPr>
              <a:t>suivant :</a:t>
            </a:r>
          </a:p>
        </p:txBody>
      </p:sp>
      <p:pic>
        <p:nvPicPr>
          <p:cNvPr id="5" name="Image 4"/>
          <p:cNvPicPr>
            <a:picLocks noChangeAspect="1"/>
          </p:cNvPicPr>
          <p:nvPr/>
        </p:nvPicPr>
        <p:blipFill>
          <a:blip r:embed="rId3"/>
          <a:stretch>
            <a:fillRect/>
          </a:stretch>
        </p:blipFill>
        <p:spPr>
          <a:xfrm>
            <a:off x="7861869" y="2496710"/>
            <a:ext cx="3897406" cy="394127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54095864"/>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687855"/>
          </a:xfrm>
        </p:spPr>
        <p:txBody>
          <a:bodyPr>
            <a:normAutofit/>
          </a:bodyPr>
          <a:lstStyle/>
          <a:p>
            <a:r>
              <a:rPr lang="fr-FR" dirty="0" smtClean="0">
                <a:solidFill>
                  <a:schemeClr val="tx1"/>
                </a:solidFill>
              </a:rPr>
              <a:t>Différents types de threads</a:t>
            </a:r>
            <a:endParaRPr lang="fr-FR" dirty="0">
              <a:solidFill>
                <a:schemeClr val="tx1"/>
              </a:solidFill>
            </a:endParaRPr>
          </a:p>
        </p:txBody>
      </p:sp>
      <p:sp>
        <p:nvSpPr>
          <p:cNvPr id="3" name="Espace réservé du contenu 2"/>
          <p:cNvSpPr>
            <a:spLocks noGrp="1"/>
          </p:cNvSpPr>
          <p:nvPr>
            <p:ph idx="1"/>
          </p:nvPr>
        </p:nvSpPr>
        <p:spPr>
          <a:xfrm>
            <a:off x="898497" y="1463041"/>
            <a:ext cx="10606115" cy="4974948"/>
          </a:xfrm>
        </p:spPr>
        <p:txBody>
          <a:bodyPr anchor="ctr">
            <a:normAutofit/>
          </a:bodyPr>
          <a:lstStyle/>
          <a:p>
            <a:r>
              <a:rPr lang="fr-FR" dirty="0">
                <a:solidFill>
                  <a:schemeClr val="tx1"/>
                </a:solidFill>
              </a:rPr>
              <a:t>Python </a:t>
            </a:r>
            <a:r>
              <a:rPr lang="fr-FR" dirty="0" smtClean="0">
                <a:solidFill>
                  <a:schemeClr val="tx1"/>
                </a:solidFill>
              </a:rPr>
              <a:t>simplifie la </a:t>
            </a:r>
            <a:r>
              <a:rPr lang="fr-FR" dirty="0">
                <a:solidFill>
                  <a:schemeClr val="tx1"/>
                </a:solidFill>
              </a:rPr>
              <a:t>plupart des complications des API de threads de niveau inférieur et nous permet de nous concentrer sur la création de systèmes encore plus </a:t>
            </a:r>
            <a:r>
              <a:rPr lang="fr-FR" dirty="0" smtClean="0">
                <a:solidFill>
                  <a:schemeClr val="tx1"/>
                </a:solidFill>
              </a:rPr>
              <a:t>complexes</a:t>
            </a:r>
          </a:p>
          <a:p>
            <a:r>
              <a:rPr lang="fr-FR" dirty="0" smtClean="0">
                <a:solidFill>
                  <a:schemeClr val="tx1"/>
                </a:solidFill>
              </a:rPr>
              <a:t>Non </a:t>
            </a:r>
            <a:r>
              <a:rPr lang="fr-FR" dirty="0">
                <a:solidFill>
                  <a:schemeClr val="tx1"/>
                </a:solidFill>
              </a:rPr>
              <a:t>seulement cela, il nous permet d'écrire du code portable qui peut tirer parti des threads POSIX ou Windows en fonction du système d'exploitation sur lequel nous exécutons notre </a:t>
            </a:r>
            <a:r>
              <a:rPr lang="fr-FR" dirty="0" smtClean="0">
                <a:solidFill>
                  <a:schemeClr val="tx1"/>
                </a:solidFill>
              </a:rPr>
              <a:t>code</a:t>
            </a:r>
          </a:p>
          <a:p>
            <a:r>
              <a:rPr lang="fr-FR" dirty="0" smtClean="0">
                <a:solidFill>
                  <a:schemeClr val="tx1"/>
                </a:solidFill>
              </a:rPr>
              <a:t>Mais </a:t>
            </a:r>
            <a:r>
              <a:rPr lang="fr-FR" dirty="0">
                <a:solidFill>
                  <a:schemeClr val="tx1"/>
                </a:solidFill>
              </a:rPr>
              <a:t>que voulons-nous dire quand nous mentionnons des choses comme les threads POSIX ou les threads </a:t>
            </a:r>
            <a:r>
              <a:rPr lang="fr-FR" dirty="0" smtClean="0">
                <a:solidFill>
                  <a:schemeClr val="tx1"/>
                </a:solidFill>
              </a:rPr>
              <a:t>Windows ?</a:t>
            </a:r>
          </a:p>
        </p:txBody>
      </p:sp>
    </p:spTree>
    <p:extLst>
      <p:ext uri="{BB962C8B-B14F-4D97-AF65-F5344CB8AC3E}">
        <p14:creationId xmlns:p14="http://schemas.microsoft.com/office/powerpoint/2010/main" val="1136718309"/>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687855"/>
          </a:xfrm>
        </p:spPr>
        <p:txBody>
          <a:bodyPr>
            <a:normAutofit/>
          </a:bodyPr>
          <a:lstStyle/>
          <a:p>
            <a:r>
              <a:rPr lang="fr-FR" dirty="0" smtClean="0">
                <a:solidFill>
                  <a:schemeClr val="tx1"/>
                </a:solidFill>
              </a:rPr>
              <a:t>Threads POSIX</a:t>
            </a:r>
            <a:endParaRPr lang="fr-FR" dirty="0">
              <a:solidFill>
                <a:schemeClr val="tx1"/>
              </a:solidFill>
            </a:endParaRPr>
          </a:p>
        </p:txBody>
      </p:sp>
      <p:sp>
        <p:nvSpPr>
          <p:cNvPr id="3" name="Espace réservé du contenu 2"/>
          <p:cNvSpPr>
            <a:spLocks noGrp="1"/>
          </p:cNvSpPr>
          <p:nvPr>
            <p:ph idx="1"/>
          </p:nvPr>
        </p:nvSpPr>
        <p:spPr>
          <a:xfrm>
            <a:off x="898497" y="1463041"/>
            <a:ext cx="10606115" cy="4974948"/>
          </a:xfrm>
        </p:spPr>
        <p:txBody>
          <a:bodyPr anchor="ctr">
            <a:normAutofit/>
          </a:bodyPr>
          <a:lstStyle/>
          <a:p>
            <a:endParaRPr lang="fr-FR" dirty="0">
              <a:solidFill>
                <a:schemeClr val="tx1"/>
              </a:solidFill>
            </a:endParaRPr>
          </a:p>
          <a:p>
            <a:r>
              <a:rPr lang="fr-FR" dirty="0" smtClean="0">
                <a:solidFill>
                  <a:schemeClr val="tx1"/>
                </a:solidFill>
              </a:rPr>
              <a:t>Quand </a:t>
            </a:r>
            <a:r>
              <a:rPr lang="fr-FR" dirty="0">
                <a:solidFill>
                  <a:schemeClr val="tx1"/>
                </a:solidFill>
              </a:rPr>
              <a:t>nous parlons de threads POSIX, nous parlons de threads qui sont implémentés pour suivre la norme IEEE POSIX </a:t>
            </a:r>
            <a:r>
              <a:rPr lang="fr-FR" dirty="0" smtClean="0">
                <a:solidFill>
                  <a:schemeClr val="tx1"/>
                </a:solidFill>
              </a:rPr>
              <a:t>1003.1c</a:t>
            </a:r>
          </a:p>
          <a:p>
            <a:r>
              <a:rPr lang="fr-FR" dirty="0" smtClean="0">
                <a:solidFill>
                  <a:schemeClr val="tx1"/>
                </a:solidFill>
              </a:rPr>
              <a:t>Cette </a:t>
            </a:r>
            <a:r>
              <a:rPr lang="fr-FR" dirty="0">
                <a:solidFill>
                  <a:schemeClr val="tx1"/>
                </a:solidFill>
              </a:rPr>
              <a:t>norme a été enregistrée en tant que marque déposée de la fondation IEEE et a été initialement développée afin de standardiser l'implémentation des threads sur une gamme de matériel sur les systèmes </a:t>
            </a:r>
            <a:r>
              <a:rPr lang="fr-FR" dirty="0" smtClean="0">
                <a:solidFill>
                  <a:schemeClr val="tx1"/>
                </a:solidFill>
              </a:rPr>
              <a:t>UNIX</a:t>
            </a:r>
          </a:p>
          <a:p>
            <a:r>
              <a:rPr lang="fr-FR" dirty="0" smtClean="0">
                <a:solidFill>
                  <a:schemeClr val="tx1"/>
                </a:solidFill>
              </a:rPr>
              <a:t>Toutes </a:t>
            </a:r>
            <a:r>
              <a:rPr lang="fr-FR" dirty="0">
                <a:solidFill>
                  <a:schemeClr val="tx1"/>
                </a:solidFill>
              </a:rPr>
              <a:t>les implémentations de threads qui suivent cette norme sont généralement appelées threads POSIX ou </a:t>
            </a:r>
            <a:r>
              <a:rPr lang="fr-FR" dirty="0" smtClean="0">
                <a:solidFill>
                  <a:schemeClr val="tx1"/>
                </a:solidFill>
              </a:rPr>
              <a:t>PThreads</a:t>
            </a:r>
          </a:p>
        </p:txBody>
      </p:sp>
    </p:spTree>
    <p:extLst>
      <p:ext uri="{BB962C8B-B14F-4D97-AF65-F5344CB8AC3E}">
        <p14:creationId xmlns:p14="http://schemas.microsoft.com/office/powerpoint/2010/main" val="1653300998"/>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687855"/>
          </a:xfrm>
        </p:spPr>
        <p:txBody>
          <a:bodyPr>
            <a:normAutofit/>
          </a:bodyPr>
          <a:lstStyle/>
          <a:p>
            <a:r>
              <a:rPr lang="fr-FR" dirty="0" smtClean="0">
                <a:solidFill>
                  <a:schemeClr val="tx1"/>
                </a:solidFill>
              </a:rPr>
              <a:t>Démarrer un thread</a:t>
            </a:r>
            <a:endParaRPr lang="fr-FR" dirty="0">
              <a:solidFill>
                <a:schemeClr val="tx1"/>
              </a:solidFill>
            </a:endParaRPr>
          </a:p>
        </p:txBody>
      </p:sp>
      <p:sp>
        <p:nvSpPr>
          <p:cNvPr id="3" name="Espace réservé du contenu 2"/>
          <p:cNvSpPr>
            <a:spLocks noGrp="1"/>
          </p:cNvSpPr>
          <p:nvPr>
            <p:ph idx="1"/>
          </p:nvPr>
        </p:nvSpPr>
        <p:spPr>
          <a:xfrm>
            <a:off x="898497" y="1463041"/>
            <a:ext cx="7331103" cy="4974948"/>
          </a:xfrm>
        </p:spPr>
        <p:txBody>
          <a:bodyPr anchor="ctr">
            <a:normAutofit/>
          </a:bodyPr>
          <a:lstStyle/>
          <a:p>
            <a:endParaRPr lang="fr-FR" dirty="0">
              <a:solidFill>
                <a:schemeClr val="tx1"/>
              </a:solidFill>
            </a:endParaRPr>
          </a:p>
          <a:p>
            <a:r>
              <a:rPr lang="fr-FR" dirty="0">
                <a:solidFill>
                  <a:schemeClr val="tx1"/>
                </a:solidFill>
              </a:rPr>
              <a:t>En Python, il existe plusieurs façons de démarrer un </a:t>
            </a:r>
            <a:r>
              <a:rPr lang="fr-FR" dirty="0" smtClean="0">
                <a:solidFill>
                  <a:schemeClr val="tx1"/>
                </a:solidFill>
              </a:rPr>
              <a:t>thread</a:t>
            </a:r>
          </a:p>
          <a:p>
            <a:r>
              <a:rPr lang="fr-FR" dirty="0" smtClean="0">
                <a:solidFill>
                  <a:schemeClr val="tx1"/>
                </a:solidFill>
              </a:rPr>
              <a:t>Lorsque </a:t>
            </a:r>
            <a:r>
              <a:rPr lang="fr-FR" dirty="0">
                <a:solidFill>
                  <a:schemeClr val="tx1"/>
                </a:solidFill>
              </a:rPr>
              <a:t>nous avons une tâche relativement simple que nous souhaitons multithread, nous avons la possibilité de la définir comme une seule </a:t>
            </a:r>
            <a:r>
              <a:rPr lang="fr-FR" dirty="0" smtClean="0">
                <a:solidFill>
                  <a:schemeClr val="tx1"/>
                </a:solidFill>
              </a:rPr>
              <a:t>fonction</a:t>
            </a:r>
          </a:p>
          <a:p>
            <a:r>
              <a:rPr lang="fr-FR" dirty="0" smtClean="0">
                <a:solidFill>
                  <a:schemeClr val="tx1"/>
                </a:solidFill>
              </a:rPr>
              <a:t>Dans </a:t>
            </a:r>
            <a:r>
              <a:rPr lang="fr-FR" dirty="0">
                <a:solidFill>
                  <a:schemeClr val="tx1"/>
                </a:solidFill>
              </a:rPr>
              <a:t>l'exemple suivant, nous avons une fonction très simple qui dort juste pour un intervalle de temps </a:t>
            </a:r>
            <a:r>
              <a:rPr lang="fr-FR" dirty="0" smtClean="0">
                <a:solidFill>
                  <a:schemeClr val="tx1"/>
                </a:solidFill>
              </a:rPr>
              <a:t>aléatoire</a:t>
            </a:r>
          </a:p>
          <a:p>
            <a:r>
              <a:rPr lang="fr-FR" dirty="0" smtClean="0">
                <a:solidFill>
                  <a:schemeClr val="tx1"/>
                </a:solidFill>
              </a:rPr>
              <a:t>Cela </a:t>
            </a:r>
            <a:r>
              <a:rPr lang="fr-FR" dirty="0">
                <a:solidFill>
                  <a:schemeClr val="tx1"/>
                </a:solidFill>
              </a:rPr>
              <a:t>représente une fonctionnalité très simple, et est idéal pour encapsuler une fonction simple, puis passer cette fonction simple comme cible pour un nouvel objet </a:t>
            </a:r>
            <a:r>
              <a:rPr lang="fr-FR" b="1" i="1" dirty="0">
                <a:solidFill>
                  <a:schemeClr val="accent6"/>
                </a:solidFill>
              </a:rPr>
              <a:t>threading.Thread</a:t>
            </a:r>
            <a:r>
              <a:rPr lang="fr-FR" dirty="0">
                <a:solidFill>
                  <a:schemeClr val="tx1"/>
                </a:solidFill>
              </a:rPr>
              <a:t> comme vu dans le code </a:t>
            </a:r>
            <a:r>
              <a:rPr lang="fr-FR" dirty="0" smtClean="0">
                <a:solidFill>
                  <a:schemeClr val="tx1"/>
                </a:solidFill>
              </a:rPr>
              <a:t>précédent</a:t>
            </a:r>
          </a:p>
        </p:txBody>
      </p:sp>
      <p:pic>
        <p:nvPicPr>
          <p:cNvPr id="4" name="Image 3"/>
          <p:cNvPicPr>
            <a:picLocks noChangeAspect="1"/>
          </p:cNvPicPr>
          <p:nvPr/>
        </p:nvPicPr>
        <p:blipFill>
          <a:blip r:embed="rId3"/>
          <a:stretch>
            <a:fillRect/>
          </a:stretch>
        </p:blipFill>
        <p:spPr>
          <a:xfrm>
            <a:off x="8476725" y="1311965"/>
            <a:ext cx="3394779" cy="2621984"/>
          </a:xfrm>
          <a:prstGeom prst="rect">
            <a:avLst/>
          </a:prstGeom>
        </p:spPr>
      </p:pic>
      <p:pic>
        <p:nvPicPr>
          <p:cNvPr id="5" name="Image 4"/>
          <p:cNvPicPr>
            <a:picLocks noChangeAspect="1"/>
          </p:cNvPicPr>
          <p:nvPr/>
        </p:nvPicPr>
        <p:blipFill>
          <a:blip r:embed="rId4"/>
          <a:stretch>
            <a:fillRect/>
          </a:stretch>
        </p:blipFill>
        <p:spPr>
          <a:xfrm>
            <a:off x="8476725" y="4003227"/>
            <a:ext cx="2058903" cy="2402054"/>
          </a:xfrm>
          <a:prstGeom prst="rect">
            <a:avLst/>
          </a:prstGeom>
        </p:spPr>
      </p:pic>
    </p:spTree>
    <p:extLst>
      <p:ext uri="{BB962C8B-B14F-4D97-AF65-F5344CB8AC3E}">
        <p14:creationId xmlns:p14="http://schemas.microsoft.com/office/powerpoint/2010/main" val="2877955306"/>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687855"/>
          </a:xfrm>
        </p:spPr>
        <p:txBody>
          <a:bodyPr>
            <a:normAutofit/>
          </a:bodyPr>
          <a:lstStyle/>
          <a:p>
            <a:r>
              <a:rPr lang="fr-FR" dirty="0">
                <a:solidFill>
                  <a:schemeClr val="tx1"/>
                </a:solidFill>
              </a:rPr>
              <a:t>Hériter de la </a:t>
            </a:r>
            <a:r>
              <a:rPr lang="fr-FR" dirty="0" smtClean="0">
                <a:solidFill>
                  <a:schemeClr val="tx1"/>
                </a:solidFill>
              </a:rPr>
              <a:t>classe </a:t>
            </a:r>
            <a:r>
              <a:rPr lang="fr-FR" b="1" i="1" dirty="0" smtClean="0">
                <a:solidFill>
                  <a:schemeClr val="accent1"/>
                </a:solidFill>
              </a:rPr>
              <a:t>thread</a:t>
            </a:r>
            <a:endParaRPr lang="fr-FR" b="1" i="1" dirty="0">
              <a:solidFill>
                <a:schemeClr val="accent1"/>
              </a:solidFill>
            </a:endParaRPr>
          </a:p>
        </p:txBody>
      </p:sp>
      <p:sp>
        <p:nvSpPr>
          <p:cNvPr id="3" name="Espace réservé du contenu 2"/>
          <p:cNvSpPr>
            <a:spLocks noGrp="1"/>
          </p:cNvSpPr>
          <p:nvPr>
            <p:ph idx="1"/>
          </p:nvPr>
        </p:nvSpPr>
        <p:spPr>
          <a:xfrm>
            <a:off x="898497" y="1463041"/>
            <a:ext cx="10797872" cy="4974948"/>
          </a:xfrm>
        </p:spPr>
        <p:txBody>
          <a:bodyPr anchor="ctr">
            <a:normAutofit/>
          </a:bodyPr>
          <a:lstStyle/>
          <a:p>
            <a:endParaRPr lang="fr-FR" dirty="0">
              <a:solidFill>
                <a:schemeClr val="tx1"/>
              </a:solidFill>
            </a:endParaRPr>
          </a:p>
          <a:p>
            <a:r>
              <a:rPr lang="fr-FR" dirty="0">
                <a:solidFill>
                  <a:schemeClr val="tx1"/>
                </a:solidFill>
              </a:rPr>
              <a:t>Pour les scénarios qui nécessitent plus de code que ce qui peut être encapsulé dans une seule fonction, nous pouvons en fait définir une classe qui hérite </a:t>
            </a:r>
            <a:r>
              <a:rPr lang="fr-FR" dirty="0" smtClean="0">
                <a:solidFill>
                  <a:schemeClr val="tx1"/>
                </a:solidFill>
              </a:rPr>
              <a:t>directement </a:t>
            </a:r>
            <a:r>
              <a:rPr lang="fr-FR" dirty="0">
                <a:solidFill>
                  <a:schemeClr val="tx1"/>
                </a:solidFill>
              </a:rPr>
              <a:t>de la classe native des </a:t>
            </a:r>
            <a:r>
              <a:rPr lang="fr-FR" dirty="0" smtClean="0">
                <a:solidFill>
                  <a:schemeClr val="tx1"/>
                </a:solidFill>
              </a:rPr>
              <a:t>threads</a:t>
            </a:r>
          </a:p>
          <a:p>
            <a:r>
              <a:rPr lang="fr-FR" dirty="0" smtClean="0">
                <a:solidFill>
                  <a:schemeClr val="tx1"/>
                </a:solidFill>
              </a:rPr>
              <a:t>Ceci </a:t>
            </a:r>
            <a:r>
              <a:rPr lang="fr-FR" dirty="0">
                <a:solidFill>
                  <a:schemeClr val="tx1"/>
                </a:solidFill>
              </a:rPr>
              <a:t>est idéal pour les scénarios où la complexité du code est trop grande pour une seule fonction, et doit plutôt être divisée en plusieurs </a:t>
            </a:r>
            <a:r>
              <a:rPr lang="fr-FR" dirty="0" smtClean="0">
                <a:solidFill>
                  <a:schemeClr val="tx1"/>
                </a:solidFill>
              </a:rPr>
              <a:t>fonctions</a:t>
            </a:r>
          </a:p>
          <a:p>
            <a:r>
              <a:rPr lang="fr-FR" dirty="0" smtClean="0">
                <a:solidFill>
                  <a:schemeClr val="tx1"/>
                </a:solidFill>
              </a:rPr>
              <a:t>Bien </a:t>
            </a:r>
            <a:r>
              <a:rPr lang="fr-FR" dirty="0">
                <a:solidFill>
                  <a:schemeClr val="tx1"/>
                </a:solidFill>
              </a:rPr>
              <a:t>que cela nous donne plus de flexibilité dans le traitement des threads, nous devons prendre en compte le fait que nous devons maintenant gérer notre thread dans cette </a:t>
            </a:r>
            <a:r>
              <a:rPr lang="fr-FR" dirty="0" smtClean="0">
                <a:solidFill>
                  <a:schemeClr val="tx1"/>
                </a:solidFill>
              </a:rPr>
              <a:t>classe</a:t>
            </a:r>
          </a:p>
        </p:txBody>
      </p:sp>
    </p:spTree>
    <p:extLst>
      <p:ext uri="{BB962C8B-B14F-4D97-AF65-F5344CB8AC3E}">
        <p14:creationId xmlns:p14="http://schemas.microsoft.com/office/powerpoint/2010/main" val="1988743724"/>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687855"/>
          </a:xfrm>
        </p:spPr>
        <p:txBody>
          <a:bodyPr>
            <a:normAutofit/>
          </a:bodyPr>
          <a:lstStyle/>
          <a:p>
            <a:r>
              <a:rPr lang="fr-FR" dirty="0">
                <a:solidFill>
                  <a:schemeClr val="tx1"/>
                </a:solidFill>
              </a:rPr>
              <a:t>Hériter de la </a:t>
            </a:r>
            <a:r>
              <a:rPr lang="fr-FR" dirty="0" smtClean="0">
                <a:solidFill>
                  <a:schemeClr val="tx1"/>
                </a:solidFill>
              </a:rPr>
              <a:t>classe </a:t>
            </a:r>
            <a:r>
              <a:rPr lang="fr-FR" b="1" i="1" dirty="0" smtClean="0">
                <a:solidFill>
                  <a:schemeClr val="accent1"/>
                </a:solidFill>
              </a:rPr>
              <a:t>thread</a:t>
            </a:r>
            <a:endParaRPr lang="fr-FR" b="1" i="1" dirty="0">
              <a:solidFill>
                <a:schemeClr val="accent1"/>
              </a:solidFill>
            </a:endParaRPr>
          </a:p>
        </p:txBody>
      </p:sp>
      <p:sp>
        <p:nvSpPr>
          <p:cNvPr id="3" name="Espace réservé du contenu 2"/>
          <p:cNvSpPr>
            <a:spLocks noGrp="1"/>
          </p:cNvSpPr>
          <p:nvPr>
            <p:ph idx="1"/>
          </p:nvPr>
        </p:nvSpPr>
        <p:spPr>
          <a:xfrm>
            <a:off x="898497" y="1463041"/>
            <a:ext cx="5732891" cy="4974948"/>
          </a:xfrm>
        </p:spPr>
        <p:txBody>
          <a:bodyPr anchor="ctr">
            <a:normAutofit/>
          </a:bodyPr>
          <a:lstStyle/>
          <a:p>
            <a:endParaRPr lang="fr-FR" dirty="0">
              <a:solidFill>
                <a:schemeClr val="tx1"/>
              </a:solidFill>
            </a:endParaRPr>
          </a:p>
          <a:p>
            <a:r>
              <a:rPr lang="fr-FR" dirty="0" smtClean="0">
                <a:solidFill>
                  <a:schemeClr val="tx1"/>
                </a:solidFill>
              </a:rPr>
              <a:t>Pour </a:t>
            </a:r>
            <a:r>
              <a:rPr lang="fr-FR" dirty="0">
                <a:solidFill>
                  <a:schemeClr val="tx1"/>
                </a:solidFill>
              </a:rPr>
              <a:t>que nous puissions définir un nouveau thread qui </a:t>
            </a:r>
            <a:r>
              <a:rPr lang="fr-FR" dirty="0" smtClean="0">
                <a:solidFill>
                  <a:schemeClr val="tx1"/>
                </a:solidFill>
              </a:rPr>
              <a:t>hérite de </a:t>
            </a:r>
            <a:r>
              <a:rPr lang="fr-FR" dirty="0">
                <a:solidFill>
                  <a:schemeClr val="tx1"/>
                </a:solidFill>
              </a:rPr>
              <a:t>la classe de thread </a:t>
            </a:r>
            <a:r>
              <a:rPr lang="fr-FR" dirty="0" smtClean="0">
                <a:solidFill>
                  <a:schemeClr val="tx1"/>
                </a:solidFill>
              </a:rPr>
              <a:t>native de Python</a:t>
            </a:r>
            <a:r>
              <a:rPr lang="fr-FR" dirty="0">
                <a:solidFill>
                  <a:schemeClr val="tx1"/>
                </a:solidFill>
              </a:rPr>
              <a:t>, nous devons faire ce qui suit au strict </a:t>
            </a:r>
            <a:r>
              <a:rPr lang="fr-FR" dirty="0" smtClean="0">
                <a:solidFill>
                  <a:schemeClr val="tx1"/>
                </a:solidFill>
              </a:rPr>
              <a:t>minimum :</a:t>
            </a:r>
          </a:p>
          <a:p>
            <a:r>
              <a:rPr lang="fr-FR" dirty="0" smtClean="0">
                <a:solidFill>
                  <a:schemeClr val="tx1"/>
                </a:solidFill>
              </a:rPr>
              <a:t>Transmettre </a:t>
            </a:r>
            <a:r>
              <a:rPr lang="fr-FR" dirty="0">
                <a:solidFill>
                  <a:schemeClr val="tx1"/>
                </a:solidFill>
              </a:rPr>
              <a:t>la classe thread à notre définition de </a:t>
            </a:r>
            <a:r>
              <a:rPr lang="fr-FR" dirty="0" smtClean="0">
                <a:solidFill>
                  <a:schemeClr val="tx1"/>
                </a:solidFill>
              </a:rPr>
              <a:t>classe</a:t>
            </a:r>
          </a:p>
          <a:p>
            <a:r>
              <a:rPr lang="fr-FR" dirty="0" smtClean="0">
                <a:solidFill>
                  <a:schemeClr val="tx1"/>
                </a:solidFill>
              </a:rPr>
              <a:t>Appeler </a:t>
            </a:r>
            <a:r>
              <a:rPr lang="fr-FR" b="1" i="1" dirty="0">
                <a:solidFill>
                  <a:schemeClr val="accent6"/>
                </a:solidFill>
              </a:rPr>
              <a:t>Thread .__ init __ (self)</a:t>
            </a:r>
            <a:r>
              <a:rPr lang="fr-FR" dirty="0">
                <a:solidFill>
                  <a:schemeClr val="tx1"/>
                </a:solidFill>
              </a:rPr>
              <a:t> dans notre constructeur afin que notre thread puisse </a:t>
            </a:r>
            <a:r>
              <a:rPr lang="fr-FR" dirty="0" smtClean="0">
                <a:solidFill>
                  <a:schemeClr val="tx1"/>
                </a:solidFill>
              </a:rPr>
              <a:t>s'initialiser</a:t>
            </a:r>
          </a:p>
          <a:p>
            <a:r>
              <a:rPr lang="fr-FR" dirty="0" smtClean="0">
                <a:solidFill>
                  <a:schemeClr val="tx1"/>
                </a:solidFill>
              </a:rPr>
              <a:t>Définir </a:t>
            </a:r>
            <a:r>
              <a:rPr lang="fr-FR" dirty="0">
                <a:solidFill>
                  <a:schemeClr val="tx1"/>
                </a:solidFill>
              </a:rPr>
              <a:t>une fonction </a:t>
            </a:r>
            <a:r>
              <a:rPr lang="fr-FR" b="1" i="1" dirty="0" smtClean="0">
                <a:solidFill>
                  <a:schemeClr val="accent6"/>
                </a:solidFill>
              </a:rPr>
              <a:t>run()</a:t>
            </a:r>
            <a:r>
              <a:rPr lang="fr-FR" dirty="0" smtClean="0">
                <a:solidFill>
                  <a:schemeClr val="tx1"/>
                </a:solidFill>
              </a:rPr>
              <a:t> </a:t>
            </a:r>
            <a:r>
              <a:rPr lang="fr-FR" dirty="0">
                <a:solidFill>
                  <a:schemeClr val="tx1"/>
                </a:solidFill>
              </a:rPr>
              <a:t>qui sera appelée lorsque notre thread sera </a:t>
            </a:r>
            <a:r>
              <a:rPr lang="fr-FR" dirty="0" smtClean="0">
                <a:solidFill>
                  <a:schemeClr val="tx1"/>
                </a:solidFill>
              </a:rPr>
              <a:t>démarré</a:t>
            </a:r>
          </a:p>
        </p:txBody>
      </p:sp>
      <p:pic>
        <p:nvPicPr>
          <p:cNvPr id="4" name="Image 3"/>
          <p:cNvPicPr>
            <a:picLocks noChangeAspect="1"/>
          </p:cNvPicPr>
          <p:nvPr/>
        </p:nvPicPr>
        <p:blipFill>
          <a:blip r:embed="rId3"/>
          <a:stretch>
            <a:fillRect/>
          </a:stretch>
        </p:blipFill>
        <p:spPr>
          <a:xfrm>
            <a:off x="7417531" y="1597840"/>
            <a:ext cx="3686175" cy="47053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102561807"/>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687855"/>
          </a:xfrm>
        </p:spPr>
        <p:txBody>
          <a:bodyPr>
            <a:normAutofit/>
          </a:bodyPr>
          <a:lstStyle/>
          <a:p>
            <a:r>
              <a:rPr lang="fr-FR" dirty="0" smtClean="0">
                <a:solidFill>
                  <a:schemeClr val="tx1"/>
                </a:solidFill>
              </a:rPr>
              <a:t>Forking</a:t>
            </a:r>
            <a:endParaRPr lang="fr-FR" b="1" i="1" dirty="0">
              <a:solidFill>
                <a:schemeClr val="accent1"/>
              </a:solidFill>
            </a:endParaRPr>
          </a:p>
        </p:txBody>
      </p:sp>
      <p:sp>
        <p:nvSpPr>
          <p:cNvPr id="3" name="Espace réservé du contenu 2"/>
          <p:cNvSpPr>
            <a:spLocks noGrp="1"/>
          </p:cNvSpPr>
          <p:nvPr>
            <p:ph idx="1"/>
          </p:nvPr>
        </p:nvSpPr>
        <p:spPr>
          <a:xfrm>
            <a:off x="898497" y="1463040"/>
            <a:ext cx="5470498" cy="5049077"/>
          </a:xfrm>
        </p:spPr>
        <p:txBody>
          <a:bodyPr anchor="ctr">
            <a:normAutofit fontScale="92500" lnSpcReduction="10000"/>
          </a:bodyPr>
          <a:lstStyle/>
          <a:p>
            <a:endParaRPr lang="fr-FR" dirty="0">
              <a:solidFill>
                <a:schemeClr val="tx1"/>
              </a:solidFill>
            </a:endParaRPr>
          </a:p>
          <a:p>
            <a:r>
              <a:rPr lang="fr-FR" dirty="0" smtClean="0">
                <a:solidFill>
                  <a:schemeClr val="tx1"/>
                </a:solidFill>
              </a:rPr>
              <a:t>Forker </a:t>
            </a:r>
            <a:r>
              <a:rPr lang="fr-FR" dirty="0">
                <a:solidFill>
                  <a:schemeClr val="tx1"/>
                </a:solidFill>
              </a:rPr>
              <a:t>un processus est </a:t>
            </a:r>
            <a:r>
              <a:rPr lang="fr-FR" dirty="0" smtClean="0">
                <a:solidFill>
                  <a:schemeClr val="tx1"/>
                </a:solidFill>
              </a:rPr>
              <a:t>créer </a:t>
            </a:r>
            <a:r>
              <a:rPr lang="fr-FR" dirty="0">
                <a:solidFill>
                  <a:schemeClr val="tx1"/>
                </a:solidFill>
              </a:rPr>
              <a:t>une deuxième réplique exacte du processus </a:t>
            </a:r>
            <a:r>
              <a:rPr lang="fr-FR" dirty="0" smtClean="0">
                <a:solidFill>
                  <a:schemeClr val="tx1"/>
                </a:solidFill>
              </a:rPr>
              <a:t>donné</a:t>
            </a:r>
          </a:p>
          <a:p>
            <a:r>
              <a:rPr lang="fr-FR" dirty="0" smtClean="0">
                <a:solidFill>
                  <a:schemeClr val="tx1"/>
                </a:solidFill>
              </a:rPr>
              <a:t>En </a:t>
            </a:r>
            <a:r>
              <a:rPr lang="fr-FR" dirty="0">
                <a:solidFill>
                  <a:schemeClr val="tx1"/>
                </a:solidFill>
              </a:rPr>
              <a:t>d'autres termes, lorsque nous </a:t>
            </a:r>
            <a:r>
              <a:rPr lang="fr-FR" dirty="0" smtClean="0">
                <a:solidFill>
                  <a:schemeClr val="tx1"/>
                </a:solidFill>
              </a:rPr>
              <a:t>forkons </a:t>
            </a:r>
            <a:r>
              <a:rPr lang="fr-FR" dirty="0">
                <a:solidFill>
                  <a:schemeClr val="tx1"/>
                </a:solidFill>
              </a:rPr>
              <a:t>quelque chose, nous le clonons et l'exécutons comme un processus enfant du processus que nous venons de </a:t>
            </a:r>
            <a:r>
              <a:rPr lang="fr-FR" dirty="0" smtClean="0">
                <a:solidFill>
                  <a:schemeClr val="tx1"/>
                </a:solidFill>
              </a:rPr>
              <a:t>cloner</a:t>
            </a:r>
          </a:p>
          <a:p>
            <a:r>
              <a:rPr lang="fr-FR" dirty="0">
                <a:solidFill>
                  <a:schemeClr val="tx1"/>
                </a:solidFill>
              </a:rPr>
              <a:t>Ce processus nouvellement créé obtient son propre espace d'adressage ainsi qu'une copie exacte des données du parent et du code exécuté dans le processus </a:t>
            </a:r>
            <a:r>
              <a:rPr lang="fr-FR" dirty="0" smtClean="0">
                <a:solidFill>
                  <a:schemeClr val="tx1"/>
                </a:solidFill>
              </a:rPr>
              <a:t>parent</a:t>
            </a:r>
          </a:p>
          <a:p>
            <a:r>
              <a:rPr lang="fr-FR" dirty="0" smtClean="0">
                <a:solidFill>
                  <a:schemeClr val="tx1"/>
                </a:solidFill>
              </a:rPr>
              <a:t>Une </a:t>
            </a:r>
            <a:r>
              <a:rPr lang="fr-FR" dirty="0">
                <a:solidFill>
                  <a:schemeClr val="tx1"/>
                </a:solidFill>
              </a:rPr>
              <a:t>fois créé, ce nouveau clone reçoit son propre ID de processus (PID) et est indépendant du processus parent à partir duquel il a été </a:t>
            </a:r>
            <a:r>
              <a:rPr lang="fr-FR" dirty="0" smtClean="0">
                <a:solidFill>
                  <a:schemeClr val="tx1"/>
                </a:solidFill>
              </a:rPr>
              <a:t>cloné</a:t>
            </a:r>
          </a:p>
          <a:p>
            <a:r>
              <a:rPr lang="fr-FR" b="1" i="1" u="sng" dirty="0" smtClean="0">
                <a:solidFill>
                  <a:srgbClr val="FF0000"/>
                </a:solidFill>
              </a:rPr>
              <a:t>Ce mécanisme n'est pas directement disponible sous Windows (implémenté dans CygWin seulement)</a:t>
            </a:r>
          </a:p>
        </p:txBody>
      </p:sp>
      <p:pic>
        <p:nvPicPr>
          <p:cNvPr id="4" name="Image 3"/>
          <p:cNvPicPr>
            <a:picLocks noChangeAspect="1"/>
          </p:cNvPicPr>
          <p:nvPr/>
        </p:nvPicPr>
        <p:blipFill>
          <a:blip r:embed="rId3"/>
          <a:stretch>
            <a:fillRect/>
          </a:stretch>
        </p:blipFill>
        <p:spPr>
          <a:xfrm>
            <a:off x="6368995" y="1747256"/>
            <a:ext cx="5569222" cy="3501265"/>
          </a:xfrm>
          <a:prstGeom prst="rect">
            <a:avLst/>
          </a:prstGeom>
        </p:spPr>
      </p:pic>
      <p:pic>
        <p:nvPicPr>
          <p:cNvPr id="5" name="Image 4"/>
          <p:cNvPicPr>
            <a:picLocks noChangeAspect="1"/>
          </p:cNvPicPr>
          <p:nvPr/>
        </p:nvPicPr>
        <p:blipFill>
          <a:blip r:embed="rId4"/>
          <a:stretch>
            <a:fillRect/>
          </a:stretch>
        </p:blipFill>
        <p:spPr>
          <a:xfrm>
            <a:off x="6368995" y="5426017"/>
            <a:ext cx="5569222" cy="83447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379620053"/>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687855"/>
          </a:xfrm>
        </p:spPr>
        <p:txBody>
          <a:bodyPr>
            <a:normAutofit/>
          </a:bodyPr>
          <a:lstStyle/>
          <a:p>
            <a:r>
              <a:rPr lang="fr-FR" dirty="0" smtClean="0">
                <a:solidFill>
                  <a:schemeClr val="tx1"/>
                </a:solidFill>
              </a:rPr>
              <a:t>Forking</a:t>
            </a:r>
            <a:endParaRPr lang="fr-FR" b="1" i="1" dirty="0">
              <a:solidFill>
                <a:schemeClr val="accent1"/>
              </a:solidFill>
            </a:endParaRPr>
          </a:p>
        </p:txBody>
      </p:sp>
      <p:sp>
        <p:nvSpPr>
          <p:cNvPr id="3" name="Espace réservé du contenu 2"/>
          <p:cNvSpPr>
            <a:spLocks noGrp="1"/>
          </p:cNvSpPr>
          <p:nvPr>
            <p:ph idx="1"/>
          </p:nvPr>
        </p:nvSpPr>
        <p:spPr>
          <a:xfrm>
            <a:off x="898497" y="1463041"/>
            <a:ext cx="10797872" cy="4974948"/>
          </a:xfrm>
        </p:spPr>
        <p:txBody>
          <a:bodyPr anchor="ctr">
            <a:normAutofit/>
          </a:bodyPr>
          <a:lstStyle/>
          <a:p>
            <a:endParaRPr lang="fr-FR" dirty="0">
              <a:solidFill>
                <a:schemeClr val="tx1"/>
              </a:solidFill>
            </a:endParaRPr>
          </a:p>
          <a:p>
            <a:r>
              <a:rPr lang="fr-FR" dirty="0">
                <a:solidFill>
                  <a:schemeClr val="tx1"/>
                </a:solidFill>
              </a:rPr>
              <a:t>Pourquoi voudriez-vous cloner un processus </a:t>
            </a:r>
            <a:r>
              <a:rPr lang="fr-FR" dirty="0" smtClean="0">
                <a:solidFill>
                  <a:schemeClr val="tx1"/>
                </a:solidFill>
              </a:rPr>
              <a:t>existant ?</a:t>
            </a:r>
          </a:p>
          <a:p>
            <a:r>
              <a:rPr lang="fr-FR" dirty="0" smtClean="0">
                <a:solidFill>
                  <a:schemeClr val="tx1"/>
                </a:solidFill>
              </a:rPr>
              <a:t>Si </a:t>
            </a:r>
            <a:r>
              <a:rPr lang="fr-FR" dirty="0">
                <a:solidFill>
                  <a:schemeClr val="tx1"/>
                </a:solidFill>
              </a:rPr>
              <a:t>vous avez déjà fait une forme quelconque d'hébergement de site Web, vous avez probablement déjà rencontré </a:t>
            </a:r>
            <a:r>
              <a:rPr lang="fr-FR" dirty="0" smtClean="0">
                <a:solidFill>
                  <a:schemeClr val="tx1"/>
                </a:solidFill>
              </a:rPr>
              <a:t>Apache</a:t>
            </a:r>
          </a:p>
          <a:p>
            <a:r>
              <a:rPr lang="fr-FR" dirty="0" smtClean="0">
                <a:solidFill>
                  <a:schemeClr val="tx1"/>
                </a:solidFill>
              </a:rPr>
              <a:t>Apache </a:t>
            </a:r>
            <a:r>
              <a:rPr lang="fr-FR" dirty="0">
                <a:solidFill>
                  <a:schemeClr val="tx1"/>
                </a:solidFill>
              </a:rPr>
              <a:t>utilise fortement le forking pour créer plusieurs processus </a:t>
            </a:r>
            <a:r>
              <a:rPr lang="fr-FR" dirty="0" smtClean="0">
                <a:solidFill>
                  <a:schemeClr val="tx1"/>
                </a:solidFill>
              </a:rPr>
              <a:t>serveur</a:t>
            </a:r>
          </a:p>
          <a:p>
            <a:r>
              <a:rPr lang="fr-FR" dirty="0" smtClean="0">
                <a:solidFill>
                  <a:schemeClr val="tx1"/>
                </a:solidFill>
              </a:rPr>
              <a:t>Chacun </a:t>
            </a:r>
            <a:r>
              <a:rPr lang="fr-FR" dirty="0">
                <a:solidFill>
                  <a:schemeClr val="tx1"/>
                </a:solidFill>
              </a:rPr>
              <a:t>de ces processus indépendants est capable de gérer </a:t>
            </a:r>
            <a:r>
              <a:rPr lang="fr-FR" dirty="0" smtClean="0">
                <a:solidFill>
                  <a:schemeClr val="tx1"/>
                </a:solidFill>
              </a:rPr>
              <a:t>ses </a:t>
            </a:r>
            <a:r>
              <a:rPr lang="fr-FR" dirty="0">
                <a:solidFill>
                  <a:schemeClr val="tx1"/>
                </a:solidFill>
              </a:rPr>
              <a:t>propres demandes dans </a:t>
            </a:r>
            <a:r>
              <a:rPr lang="fr-FR" dirty="0" smtClean="0">
                <a:solidFill>
                  <a:schemeClr val="tx1"/>
                </a:solidFill>
              </a:rPr>
              <a:t>son </a:t>
            </a:r>
            <a:r>
              <a:rPr lang="fr-FR" dirty="0">
                <a:solidFill>
                  <a:schemeClr val="tx1"/>
                </a:solidFill>
              </a:rPr>
              <a:t>propre espace </a:t>
            </a:r>
            <a:r>
              <a:rPr lang="fr-FR" dirty="0" smtClean="0">
                <a:solidFill>
                  <a:schemeClr val="tx1"/>
                </a:solidFill>
              </a:rPr>
              <a:t>d'adressage</a:t>
            </a:r>
          </a:p>
          <a:p>
            <a:r>
              <a:rPr lang="fr-FR" dirty="0" smtClean="0">
                <a:solidFill>
                  <a:schemeClr val="tx1"/>
                </a:solidFill>
              </a:rPr>
              <a:t>Ceci </a:t>
            </a:r>
            <a:r>
              <a:rPr lang="fr-FR" dirty="0">
                <a:solidFill>
                  <a:schemeClr val="tx1"/>
                </a:solidFill>
              </a:rPr>
              <a:t>est idéal dans ce scénario, car il nous donne une certaine protection dans la mesure où, en cas de panne ou de blocage d'un processus, les autres processus qui s'exécutent en même temps ne sont pas affectés et peuvent continuer à répondre aux nouvelles </a:t>
            </a:r>
            <a:r>
              <a:rPr lang="fr-FR" dirty="0" smtClean="0">
                <a:solidFill>
                  <a:schemeClr val="tx1"/>
                </a:solidFill>
              </a:rPr>
              <a:t>demandes</a:t>
            </a:r>
            <a:endParaRPr lang="fr-FR" dirty="0">
              <a:solidFill>
                <a:schemeClr val="tx1"/>
              </a:solidFill>
            </a:endParaRPr>
          </a:p>
        </p:txBody>
      </p:sp>
    </p:spTree>
    <p:extLst>
      <p:ext uri="{BB962C8B-B14F-4D97-AF65-F5344CB8AC3E}">
        <p14:creationId xmlns:p14="http://schemas.microsoft.com/office/powerpoint/2010/main" val="1197370338"/>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687855"/>
          </a:xfrm>
        </p:spPr>
        <p:txBody>
          <a:bodyPr>
            <a:normAutofit/>
          </a:bodyPr>
          <a:lstStyle/>
          <a:p>
            <a:r>
              <a:rPr lang="fr-FR" dirty="0" smtClean="0">
                <a:solidFill>
                  <a:schemeClr val="tx1"/>
                </a:solidFill>
              </a:rPr>
              <a:t>Démoniser un thread</a:t>
            </a:r>
            <a:endParaRPr lang="fr-FR" b="1" i="1" dirty="0">
              <a:solidFill>
                <a:schemeClr val="accent1"/>
              </a:solidFill>
            </a:endParaRPr>
          </a:p>
        </p:txBody>
      </p:sp>
      <p:sp>
        <p:nvSpPr>
          <p:cNvPr id="3" name="Espace réservé du contenu 2"/>
          <p:cNvSpPr>
            <a:spLocks noGrp="1"/>
          </p:cNvSpPr>
          <p:nvPr>
            <p:ph idx="1"/>
          </p:nvPr>
        </p:nvSpPr>
        <p:spPr>
          <a:xfrm>
            <a:off x="898497" y="1463040"/>
            <a:ext cx="10702456" cy="5049077"/>
          </a:xfrm>
        </p:spPr>
        <p:txBody>
          <a:bodyPr anchor="ctr">
            <a:normAutofit/>
          </a:bodyPr>
          <a:lstStyle/>
          <a:p>
            <a:r>
              <a:rPr lang="fr-FR" dirty="0">
                <a:solidFill>
                  <a:schemeClr val="tx1"/>
                </a:solidFill>
              </a:rPr>
              <a:t>Premièrement, avant de regarder les </a:t>
            </a:r>
            <a:r>
              <a:rPr lang="fr-FR" dirty="0" smtClean="0">
                <a:solidFill>
                  <a:schemeClr val="tx1"/>
                </a:solidFill>
              </a:rPr>
              <a:t>threads démons</a:t>
            </a:r>
            <a:r>
              <a:rPr lang="fr-FR" dirty="0">
                <a:solidFill>
                  <a:schemeClr val="tx1"/>
                </a:solidFill>
              </a:rPr>
              <a:t>, je pense qu'il est important de savoir de quoi il </a:t>
            </a:r>
            <a:r>
              <a:rPr lang="fr-FR" dirty="0" smtClean="0">
                <a:solidFill>
                  <a:schemeClr val="tx1"/>
                </a:solidFill>
              </a:rPr>
              <a:t>s'agit</a:t>
            </a:r>
          </a:p>
          <a:p>
            <a:r>
              <a:rPr lang="fr-FR" dirty="0" smtClean="0">
                <a:solidFill>
                  <a:schemeClr val="tx1"/>
                </a:solidFill>
              </a:rPr>
              <a:t>Les </a:t>
            </a:r>
            <a:r>
              <a:rPr lang="fr-FR" dirty="0">
                <a:solidFill>
                  <a:schemeClr val="tx1"/>
                </a:solidFill>
              </a:rPr>
              <a:t>threads </a:t>
            </a:r>
            <a:r>
              <a:rPr lang="fr-FR" dirty="0" smtClean="0">
                <a:solidFill>
                  <a:schemeClr val="tx1"/>
                </a:solidFill>
              </a:rPr>
              <a:t>démons </a:t>
            </a:r>
            <a:r>
              <a:rPr lang="fr-FR" dirty="0">
                <a:solidFill>
                  <a:schemeClr val="tx1"/>
                </a:solidFill>
              </a:rPr>
              <a:t>sont des </a:t>
            </a:r>
            <a:r>
              <a:rPr lang="fr-FR" dirty="0" smtClean="0">
                <a:solidFill>
                  <a:schemeClr val="tx1"/>
                </a:solidFill>
              </a:rPr>
              <a:t>threads qui, par définition, </a:t>
            </a:r>
            <a:r>
              <a:rPr lang="fr-FR" dirty="0">
                <a:solidFill>
                  <a:schemeClr val="tx1"/>
                </a:solidFill>
              </a:rPr>
              <a:t>n'ont pas de point de terminaison </a:t>
            </a:r>
            <a:r>
              <a:rPr lang="fr-FR" dirty="0" smtClean="0">
                <a:solidFill>
                  <a:schemeClr val="tx1"/>
                </a:solidFill>
              </a:rPr>
              <a:t>défini</a:t>
            </a:r>
          </a:p>
          <a:p>
            <a:r>
              <a:rPr lang="fr-FR" dirty="0" smtClean="0">
                <a:solidFill>
                  <a:schemeClr val="tx1"/>
                </a:solidFill>
              </a:rPr>
              <a:t>Ils </a:t>
            </a:r>
            <a:r>
              <a:rPr lang="fr-FR" dirty="0">
                <a:solidFill>
                  <a:schemeClr val="tx1"/>
                </a:solidFill>
              </a:rPr>
              <a:t>continueront à fonctionner indéfiniment jusqu'à ce que votre programme se </a:t>
            </a:r>
            <a:r>
              <a:rPr lang="fr-FR" dirty="0" smtClean="0">
                <a:solidFill>
                  <a:schemeClr val="tx1"/>
                </a:solidFill>
              </a:rPr>
              <a:t>termine</a:t>
            </a:r>
          </a:p>
          <a:p>
            <a:r>
              <a:rPr lang="fr-FR" dirty="0" smtClean="0">
                <a:solidFill>
                  <a:schemeClr val="tx1"/>
                </a:solidFill>
              </a:rPr>
              <a:t>Pourquoi </a:t>
            </a:r>
            <a:r>
              <a:rPr lang="fr-FR" dirty="0">
                <a:solidFill>
                  <a:schemeClr val="tx1"/>
                </a:solidFill>
              </a:rPr>
              <a:t>est-ce </a:t>
            </a:r>
            <a:r>
              <a:rPr lang="fr-FR" dirty="0" smtClean="0">
                <a:solidFill>
                  <a:schemeClr val="tx1"/>
                </a:solidFill>
              </a:rPr>
              <a:t>utile ?</a:t>
            </a:r>
          </a:p>
          <a:p>
            <a:r>
              <a:rPr lang="fr-FR" dirty="0" smtClean="0">
                <a:solidFill>
                  <a:schemeClr val="tx1"/>
                </a:solidFill>
              </a:rPr>
              <a:t>Supposons</a:t>
            </a:r>
            <a:r>
              <a:rPr lang="fr-FR" dirty="0">
                <a:solidFill>
                  <a:schemeClr val="tx1"/>
                </a:solidFill>
              </a:rPr>
              <a:t>, par exemple, que vous ayez un équilibreur de charge qui envoie des demandes de service à plusieurs instances de votre </a:t>
            </a:r>
            <a:r>
              <a:rPr lang="fr-FR" dirty="0" smtClean="0">
                <a:solidFill>
                  <a:schemeClr val="tx1"/>
                </a:solidFill>
              </a:rPr>
              <a:t>application</a:t>
            </a:r>
          </a:p>
        </p:txBody>
      </p:sp>
    </p:spTree>
    <p:extLst>
      <p:ext uri="{BB962C8B-B14F-4D97-AF65-F5344CB8AC3E}">
        <p14:creationId xmlns:p14="http://schemas.microsoft.com/office/powerpoint/2010/main" val="426563133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a:t>Qu'est-ce que le </a:t>
            </a:r>
            <a:r>
              <a:rPr lang="fr-FR" dirty="0" smtClean="0"/>
              <a:t>multithreading ?</a:t>
            </a:r>
            <a:endParaRPr lang="fr-FR" dirty="0"/>
          </a:p>
        </p:txBody>
      </p:sp>
      <p:sp>
        <p:nvSpPr>
          <p:cNvPr id="3" name="Espace réservé du contenu 2"/>
          <p:cNvSpPr>
            <a:spLocks noGrp="1"/>
          </p:cNvSpPr>
          <p:nvPr>
            <p:ph idx="1"/>
          </p:nvPr>
        </p:nvSpPr>
        <p:spPr>
          <a:xfrm>
            <a:off x="1049572" y="1590261"/>
            <a:ext cx="10455040" cy="4818490"/>
          </a:xfrm>
        </p:spPr>
        <p:txBody>
          <a:bodyPr anchor="ctr">
            <a:normAutofit/>
          </a:bodyPr>
          <a:lstStyle/>
          <a:p>
            <a:pPr algn="just"/>
            <a:r>
              <a:rPr lang="fr-FR" dirty="0"/>
              <a:t>Il y a aussi des inconvénients, qui sont les </a:t>
            </a:r>
            <a:r>
              <a:rPr lang="fr-FR" dirty="0" smtClean="0"/>
              <a:t>suivants :</a:t>
            </a:r>
          </a:p>
          <a:p>
            <a:pPr lvl="1" algn="just"/>
            <a:r>
              <a:rPr lang="fr-FR" sz="1800" dirty="0" smtClean="0"/>
              <a:t>Les </a:t>
            </a:r>
            <a:r>
              <a:rPr lang="fr-FR" sz="1800" dirty="0"/>
              <a:t>threads CPython sont entravés par les limitations du verrou global de l'interpréteur (GIL), dont nous parlerons plus en </a:t>
            </a:r>
            <a:r>
              <a:rPr lang="fr-FR" sz="1800" dirty="0" smtClean="0"/>
              <a:t>détail</a:t>
            </a:r>
          </a:p>
          <a:p>
            <a:pPr lvl="1" algn="just"/>
            <a:r>
              <a:rPr lang="fr-FR" sz="1800" dirty="0" smtClean="0"/>
              <a:t>Bien </a:t>
            </a:r>
            <a:r>
              <a:rPr lang="fr-FR" sz="1800" dirty="0"/>
              <a:t>que la communication entre les threads puisse être plus facile, vous devez veiller à ne pas implémenter de code soumis à des conditions de </a:t>
            </a:r>
            <a:r>
              <a:rPr lang="fr-FR" sz="1800" dirty="0" smtClean="0"/>
              <a:t>concurrence</a:t>
            </a:r>
          </a:p>
          <a:p>
            <a:pPr lvl="1" algn="just"/>
            <a:r>
              <a:rPr lang="fr-FR" sz="1800" dirty="0" smtClean="0"/>
              <a:t>Il </a:t>
            </a:r>
            <a:r>
              <a:rPr lang="fr-FR" sz="1800" dirty="0"/>
              <a:t>est coûteux en </a:t>
            </a:r>
            <a:r>
              <a:rPr lang="fr-FR" sz="1800" dirty="0" smtClean="0"/>
              <a:t>temps </a:t>
            </a:r>
            <a:r>
              <a:rPr lang="fr-FR" sz="1800" dirty="0"/>
              <a:t>de changer de contexte entre plusieurs </a:t>
            </a:r>
            <a:r>
              <a:rPr lang="fr-FR" sz="1800" dirty="0" smtClean="0"/>
              <a:t>threads</a:t>
            </a:r>
          </a:p>
          <a:p>
            <a:pPr lvl="1" algn="just"/>
            <a:r>
              <a:rPr lang="fr-FR" sz="1800" dirty="0" smtClean="0"/>
              <a:t>En </a:t>
            </a:r>
            <a:r>
              <a:rPr lang="fr-FR" sz="1800" dirty="0"/>
              <a:t>ajoutant plusieurs threads, vous pourriez voir une dégradation des performances globales de votre programme</a:t>
            </a:r>
          </a:p>
        </p:txBody>
      </p:sp>
    </p:spTree>
    <p:extLst>
      <p:ext uri="{BB962C8B-B14F-4D97-AF65-F5344CB8AC3E}">
        <p14:creationId xmlns:p14="http://schemas.microsoft.com/office/powerpoint/2010/main" val="3910663433"/>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687855"/>
          </a:xfrm>
        </p:spPr>
        <p:txBody>
          <a:bodyPr>
            <a:normAutofit/>
          </a:bodyPr>
          <a:lstStyle/>
          <a:p>
            <a:r>
              <a:rPr lang="fr-FR" dirty="0" smtClean="0">
                <a:solidFill>
                  <a:schemeClr val="tx1"/>
                </a:solidFill>
              </a:rPr>
              <a:t>Démoniser un thread</a:t>
            </a:r>
            <a:endParaRPr lang="fr-FR" b="1" i="1" dirty="0">
              <a:solidFill>
                <a:schemeClr val="accent1"/>
              </a:solidFill>
            </a:endParaRPr>
          </a:p>
        </p:txBody>
      </p:sp>
      <p:sp>
        <p:nvSpPr>
          <p:cNvPr id="3" name="Espace réservé du contenu 2"/>
          <p:cNvSpPr>
            <a:spLocks noGrp="1"/>
          </p:cNvSpPr>
          <p:nvPr>
            <p:ph idx="1"/>
          </p:nvPr>
        </p:nvSpPr>
        <p:spPr>
          <a:xfrm>
            <a:off x="898497" y="1463040"/>
            <a:ext cx="10702456" cy="5049077"/>
          </a:xfrm>
        </p:spPr>
        <p:txBody>
          <a:bodyPr anchor="ctr">
            <a:normAutofit/>
          </a:bodyPr>
          <a:lstStyle/>
          <a:p>
            <a:r>
              <a:rPr lang="fr-FR" dirty="0" smtClean="0">
                <a:solidFill>
                  <a:schemeClr val="tx1"/>
                </a:solidFill>
              </a:rPr>
              <a:t>Vous </a:t>
            </a:r>
            <a:r>
              <a:rPr lang="fr-FR" dirty="0">
                <a:solidFill>
                  <a:schemeClr val="tx1"/>
                </a:solidFill>
              </a:rPr>
              <a:t>pouvez avoir une forme de service de registre qui permet à votre équilibreur de charge de savoir où envoyer ces demandes, mais comment ce registre de service connaît-il l'état de votre </a:t>
            </a:r>
            <a:r>
              <a:rPr lang="fr-FR" dirty="0" smtClean="0">
                <a:solidFill>
                  <a:schemeClr val="tx1"/>
                </a:solidFill>
              </a:rPr>
              <a:t>instance ?</a:t>
            </a:r>
          </a:p>
          <a:p>
            <a:r>
              <a:rPr lang="fr-FR" dirty="0" smtClean="0">
                <a:solidFill>
                  <a:schemeClr val="tx1"/>
                </a:solidFill>
              </a:rPr>
              <a:t>Généralement, dans ce scénario, nous envoyons à intervalles réguliers un paquet appelé "pulsation" ou "keep alive" pour indiquer à notre service de registre : "Hey, je suis toujours 200!"</a:t>
            </a:r>
          </a:p>
          <a:p>
            <a:r>
              <a:rPr lang="fr-FR" dirty="0">
                <a:solidFill>
                  <a:schemeClr val="tx1"/>
                </a:solidFill>
              </a:rPr>
              <a:t>Cet exemple est un cas d'utilisation principal pour les threads démon au sein de notre </a:t>
            </a:r>
            <a:r>
              <a:rPr lang="fr-FR" dirty="0" smtClean="0">
                <a:solidFill>
                  <a:schemeClr val="tx1"/>
                </a:solidFill>
              </a:rPr>
              <a:t>application</a:t>
            </a:r>
          </a:p>
          <a:p>
            <a:r>
              <a:rPr lang="fr-FR" dirty="0" smtClean="0">
                <a:solidFill>
                  <a:schemeClr val="tx1"/>
                </a:solidFill>
              </a:rPr>
              <a:t>Nous </a:t>
            </a:r>
            <a:r>
              <a:rPr lang="fr-FR" dirty="0">
                <a:solidFill>
                  <a:schemeClr val="tx1"/>
                </a:solidFill>
              </a:rPr>
              <a:t>pourrions migrer le travail d'envoi d'un signal de pulsation vers notre registre de service à un thread de démon, et le lancer lorsque notre application </a:t>
            </a:r>
            <a:r>
              <a:rPr lang="fr-FR" dirty="0" smtClean="0">
                <a:solidFill>
                  <a:schemeClr val="tx1"/>
                </a:solidFill>
              </a:rPr>
              <a:t>démarre</a:t>
            </a:r>
          </a:p>
          <a:p>
            <a:r>
              <a:rPr lang="fr-FR" dirty="0" smtClean="0">
                <a:solidFill>
                  <a:schemeClr val="tx1"/>
                </a:solidFill>
              </a:rPr>
              <a:t>Ce thread démon </a:t>
            </a:r>
            <a:r>
              <a:rPr lang="fr-FR" dirty="0">
                <a:solidFill>
                  <a:schemeClr val="tx1"/>
                </a:solidFill>
              </a:rPr>
              <a:t>sera ensuite placé en arrière-plan de notre programme, et enverra périodiquement cette mise à jour sans aucune intervention de notre </a:t>
            </a:r>
            <a:r>
              <a:rPr lang="fr-FR" dirty="0" smtClean="0">
                <a:solidFill>
                  <a:schemeClr val="tx1"/>
                </a:solidFill>
              </a:rPr>
              <a:t>part</a:t>
            </a:r>
          </a:p>
          <a:p>
            <a:r>
              <a:rPr lang="fr-FR" dirty="0" smtClean="0">
                <a:solidFill>
                  <a:schemeClr val="tx1"/>
                </a:solidFill>
              </a:rPr>
              <a:t>Ce </a:t>
            </a:r>
            <a:r>
              <a:rPr lang="fr-FR" dirty="0">
                <a:solidFill>
                  <a:schemeClr val="tx1"/>
                </a:solidFill>
              </a:rPr>
              <a:t>qui est encore mieux, c'est que notre thread démon sera tué sans que nous ayons à nous en soucier quand notre instance </a:t>
            </a:r>
            <a:r>
              <a:rPr lang="fr-FR" dirty="0" smtClean="0">
                <a:solidFill>
                  <a:schemeClr val="tx1"/>
                </a:solidFill>
              </a:rPr>
              <a:t>s'arrêtera</a:t>
            </a:r>
          </a:p>
        </p:txBody>
      </p:sp>
    </p:spTree>
    <p:extLst>
      <p:ext uri="{BB962C8B-B14F-4D97-AF65-F5344CB8AC3E}">
        <p14:creationId xmlns:p14="http://schemas.microsoft.com/office/powerpoint/2010/main" val="221420836"/>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687855"/>
          </a:xfrm>
        </p:spPr>
        <p:txBody>
          <a:bodyPr>
            <a:normAutofit/>
          </a:bodyPr>
          <a:lstStyle/>
          <a:p>
            <a:r>
              <a:rPr lang="fr-FR" dirty="0" smtClean="0">
                <a:solidFill>
                  <a:schemeClr val="tx1"/>
                </a:solidFill>
              </a:rPr>
              <a:t>Démoniser un thread</a:t>
            </a:r>
            <a:endParaRPr lang="fr-FR" b="1" i="1" dirty="0">
              <a:solidFill>
                <a:schemeClr val="accent1"/>
              </a:solidFill>
            </a:endParaRPr>
          </a:p>
        </p:txBody>
      </p:sp>
      <p:sp>
        <p:nvSpPr>
          <p:cNvPr id="3" name="Espace réservé du contenu 2"/>
          <p:cNvSpPr>
            <a:spLocks noGrp="1"/>
          </p:cNvSpPr>
          <p:nvPr>
            <p:ph idx="1"/>
          </p:nvPr>
        </p:nvSpPr>
        <p:spPr>
          <a:xfrm>
            <a:off x="898497" y="1463040"/>
            <a:ext cx="10702456" cy="5049077"/>
          </a:xfrm>
        </p:spPr>
        <p:txBody>
          <a:bodyPr anchor="ctr">
            <a:normAutofit/>
          </a:bodyPr>
          <a:lstStyle/>
          <a:p>
            <a:r>
              <a:rPr lang="fr-FR" dirty="0" smtClean="0">
                <a:solidFill>
                  <a:schemeClr val="tx1"/>
                </a:solidFill>
              </a:rPr>
              <a:t>Exemple de thread démon</a:t>
            </a:r>
          </a:p>
        </p:txBody>
      </p:sp>
      <p:pic>
        <p:nvPicPr>
          <p:cNvPr id="4" name="Image 3"/>
          <p:cNvPicPr>
            <a:picLocks noChangeAspect="1"/>
          </p:cNvPicPr>
          <p:nvPr/>
        </p:nvPicPr>
        <p:blipFill>
          <a:blip r:embed="rId3"/>
          <a:stretch>
            <a:fillRect/>
          </a:stretch>
        </p:blipFill>
        <p:spPr>
          <a:xfrm>
            <a:off x="7582190" y="1311965"/>
            <a:ext cx="3922423" cy="3991969"/>
          </a:xfrm>
          <a:prstGeom prst="rect">
            <a:avLst/>
          </a:prstGeom>
          <a:ln>
            <a:noFill/>
          </a:ln>
          <a:effectLst>
            <a:outerShdw blurRad="292100" dist="139700" dir="2700000" algn="tl" rotWithShape="0">
              <a:srgbClr val="333333">
                <a:alpha val="65000"/>
              </a:srgbClr>
            </a:outerShdw>
          </a:effectLst>
        </p:spPr>
      </p:pic>
      <p:pic>
        <p:nvPicPr>
          <p:cNvPr id="5" name="Image 4"/>
          <p:cNvPicPr>
            <a:picLocks noChangeAspect="1"/>
          </p:cNvPicPr>
          <p:nvPr/>
        </p:nvPicPr>
        <p:blipFill>
          <a:blip r:embed="rId4"/>
          <a:stretch>
            <a:fillRect/>
          </a:stretch>
        </p:blipFill>
        <p:spPr>
          <a:xfrm>
            <a:off x="5092437" y="3307949"/>
            <a:ext cx="2314575" cy="20193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339612730"/>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687855"/>
          </a:xfrm>
        </p:spPr>
        <p:txBody>
          <a:bodyPr>
            <a:normAutofit/>
          </a:bodyPr>
          <a:lstStyle/>
          <a:p>
            <a:r>
              <a:rPr lang="fr-FR" dirty="0">
                <a:solidFill>
                  <a:schemeClr val="tx1"/>
                </a:solidFill>
              </a:rPr>
              <a:t>Démarrage de </a:t>
            </a:r>
            <a:r>
              <a:rPr lang="fr-FR" dirty="0" smtClean="0">
                <a:solidFill>
                  <a:schemeClr val="tx1"/>
                </a:solidFill>
              </a:rPr>
              <a:t>nombreux </a:t>
            </a:r>
            <a:r>
              <a:rPr lang="fr-FR" dirty="0">
                <a:solidFill>
                  <a:schemeClr val="tx1"/>
                </a:solidFill>
              </a:rPr>
              <a:t>threads</a:t>
            </a:r>
            <a:endParaRPr lang="fr-FR" b="1" i="1" dirty="0">
              <a:solidFill>
                <a:schemeClr val="accent1"/>
              </a:solidFill>
            </a:endParaRPr>
          </a:p>
        </p:txBody>
      </p:sp>
      <p:sp>
        <p:nvSpPr>
          <p:cNvPr id="3" name="Espace réservé du contenu 2"/>
          <p:cNvSpPr>
            <a:spLocks noGrp="1"/>
          </p:cNvSpPr>
          <p:nvPr>
            <p:ph idx="1"/>
          </p:nvPr>
        </p:nvSpPr>
        <p:spPr>
          <a:xfrm>
            <a:off x="898497" y="1463040"/>
            <a:ext cx="10702456" cy="5049077"/>
          </a:xfrm>
        </p:spPr>
        <p:txBody>
          <a:bodyPr anchor="ctr">
            <a:normAutofit/>
          </a:bodyPr>
          <a:lstStyle/>
          <a:p>
            <a:r>
              <a:rPr lang="fr-FR" dirty="0">
                <a:solidFill>
                  <a:schemeClr val="tx1"/>
                </a:solidFill>
              </a:rPr>
              <a:t>Le premier exemple que nous verrons est comment nous pouvons démarrer plusieurs threads en même </a:t>
            </a:r>
            <a:r>
              <a:rPr lang="fr-FR" dirty="0" smtClean="0">
                <a:solidFill>
                  <a:schemeClr val="tx1"/>
                </a:solidFill>
              </a:rPr>
              <a:t>temps</a:t>
            </a:r>
          </a:p>
          <a:p>
            <a:r>
              <a:rPr lang="fr-FR" dirty="0" smtClean="0">
                <a:solidFill>
                  <a:schemeClr val="tx1"/>
                </a:solidFill>
              </a:rPr>
              <a:t>Nous </a:t>
            </a:r>
            <a:r>
              <a:rPr lang="fr-FR" dirty="0">
                <a:solidFill>
                  <a:schemeClr val="tx1"/>
                </a:solidFill>
              </a:rPr>
              <a:t>pouvons créer plusieurs objets threads en utilisant une boucle </a:t>
            </a:r>
            <a:r>
              <a:rPr lang="fr-FR" b="1" i="1" dirty="0">
                <a:solidFill>
                  <a:schemeClr val="accent6"/>
                </a:solidFill>
              </a:rPr>
              <a:t>for</a:t>
            </a:r>
            <a:r>
              <a:rPr lang="fr-FR" dirty="0">
                <a:solidFill>
                  <a:schemeClr val="tx1"/>
                </a:solidFill>
              </a:rPr>
              <a:t>, puis en les démarrant dans la même boucle </a:t>
            </a:r>
            <a:r>
              <a:rPr lang="fr-FR" b="1" i="1" dirty="0" smtClean="0">
                <a:solidFill>
                  <a:schemeClr val="accent6"/>
                </a:solidFill>
              </a:rPr>
              <a:t>for</a:t>
            </a:r>
            <a:endParaRPr lang="fr-FR" dirty="0">
              <a:solidFill>
                <a:schemeClr val="tx1"/>
              </a:solidFill>
            </a:endParaRPr>
          </a:p>
          <a:p>
            <a:r>
              <a:rPr lang="fr-FR" dirty="0" smtClean="0">
                <a:solidFill>
                  <a:schemeClr val="tx1"/>
                </a:solidFill>
              </a:rPr>
              <a:t>Dans </a:t>
            </a:r>
            <a:r>
              <a:rPr lang="fr-FR" dirty="0">
                <a:solidFill>
                  <a:schemeClr val="tx1"/>
                </a:solidFill>
              </a:rPr>
              <a:t>l'exemple suivant, nous définissons une fonction qui prend un nombre entier et qui dort pendant une durée aléatoire, en imprimant les deux quand elle commence et se </a:t>
            </a:r>
            <a:r>
              <a:rPr lang="fr-FR" dirty="0" smtClean="0">
                <a:solidFill>
                  <a:schemeClr val="tx1"/>
                </a:solidFill>
              </a:rPr>
              <a:t>termine</a:t>
            </a:r>
          </a:p>
          <a:p>
            <a:r>
              <a:rPr lang="fr-FR" dirty="0" smtClean="0">
                <a:solidFill>
                  <a:schemeClr val="tx1"/>
                </a:solidFill>
              </a:rPr>
              <a:t>Nous </a:t>
            </a:r>
            <a:r>
              <a:rPr lang="fr-FR" dirty="0">
                <a:solidFill>
                  <a:schemeClr val="tx1"/>
                </a:solidFill>
              </a:rPr>
              <a:t>créons ensuite une boucle for qui boucle jusqu'à 10 et crée 10 objets thread distincts dont la cible est définie sur notre fonction </a:t>
            </a:r>
            <a:r>
              <a:rPr lang="fr-FR" dirty="0" err="1" smtClean="0">
                <a:solidFill>
                  <a:schemeClr val="tx1"/>
                </a:solidFill>
              </a:rPr>
              <a:t>execute_thread</a:t>
            </a:r>
            <a:endParaRPr lang="fr-FR" dirty="0" smtClean="0">
              <a:solidFill>
                <a:schemeClr val="tx1"/>
              </a:solidFill>
            </a:endParaRPr>
          </a:p>
          <a:p>
            <a:r>
              <a:rPr lang="fr-FR" dirty="0" smtClean="0">
                <a:solidFill>
                  <a:schemeClr val="tx1"/>
                </a:solidFill>
              </a:rPr>
              <a:t>Il </a:t>
            </a:r>
            <a:r>
              <a:rPr lang="fr-FR" dirty="0">
                <a:solidFill>
                  <a:schemeClr val="tx1"/>
                </a:solidFill>
              </a:rPr>
              <a:t>démarre ensuite l'objet thread que nous venons de créer, puis nous imprimons les threads actifs en cours.</a:t>
            </a:r>
            <a:endParaRPr lang="fr-FR" dirty="0" smtClean="0">
              <a:solidFill>
                <a:schemeClr val="tx1"/>
              </a:solidFill>
            </a:endParaRPr>
          </a:p>
        </p:txBody>
      </p:sp>
    </p:spTree>
    <p:extLst>
      <p:ext uri="{BB962C8B-B14F-4D97-AF65-F5344CB8AC3E}">
        <p14:creationId xmlns:p14="http://schemas.microsoft.com/office/powerpoint/2010/main" val="4110181"/>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687855"/>
          </a:xfrm>
        </p:spPr>
        <p:txBody>
          <a:bodyPr>
            <a:normAutofit/>
          </a:bodyPr>
          <a:lstStyle/>
          <a:p>
            <a:r>
              <a:rPr lang="fr-FR" dirty="0">
                <a:solidFill>
                  <a:schemeClr val="tx1"/>
                </a:solidFill>
              </a:rPr>
              <a:t>Démarrage de </a:t>
            </a:r>
            <a:r>
              <a:rPr lang="fr-FR" dirty="0" smtClean="0">
                <a:solidFill>
                  <a:schemeClr val="tx1"/>
                </a:solidFill>
              </a:rPr>
              <a:t>nombreux </a:t>
            </a:r>
            <a:r>
              <a:rPr lang="fr-FR" dirty="0">
                <a:solidFill>
                  <a:schemeClr val="tx1"/>
                </a:solidFill>
              </a:rPr>
              <a:t>threads</a:t>
            </a:r>
            <a:endParaRPr lang="fr-FR" b="1" i="1" dirty="0">
              <a:solidFill>
                <a:schemeClr val="accent1"/>
              </a:solidFill>
            </a:endParaRPr>
          </a:p>
        </p:txBody>
      </p:sp>
      <p:sp>
        <p:nvSpPr>
          <p:cNvPr id="3" name="Espace réservé du contenu 2"/>
          <p:cNvSpPr>
            <a:spLocks noGrp="1"/>
          </p:cNvSpPr>
          <p:nvPr>
            <p:ph idx="1"/>
          </p:nvPr>
        </p:nvSpPr>
        <p:spPr>
          <a:xfrm>
            <a:off x="1709530" y="1463040"/>
            <a:ext cx="2003730" cy="5049077"/>
          </a:xfrm>
        </p:spPr>
        <p:txBody>
          <a:bodyPr anchor="ctr">
            <a:normAutofit/>
          </a:bodyPr>
          <a:lstStyle/>
          <a:p>
            <a:r>
              <a:rPr lang="fr-FR" dirty="0" smtClean="0">
                <a:solidFill>
                  <a:schemeClr val="tx1"/>
                </a:solidFill>
              </a:rPr>
              <a:t>Exemple</a:t>
            </a:r>
          </a:p>
        </p:txBody>
      </p:sp>
      <p:pic>
        <p:nvPicPr>
          <p:cNvPr id="4" name="Image 3"/>
          <p:cNvPicPr>
            <a:picLocks noChangeAspect="1"/>
          </p:cNvPicPr>
          <p:nvPr/>
        </p:nvPicPr>
        <p:blipFill>
          <a:blip r:embed="rId3"/>
          <a:stretch>
            <a:fillRect/>
          </a:stretch>
        </p:blipFill>
        <p:spPr>
          <a:xfrm>
            <a:off x="3880064" y="1801590"/>
            <a:ext cx="5819775" cy="43719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88017409"/>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5" y="624110"/>
            <a:ext cx="9524738" cy="687855"/>
          </a:xfrm>
        </p:spPr>
        <p:txBody>
          <a:bodyPr>
            <a:normAutofit fontScale="90000"/>
          </a:bodyPr>
          <a:lstStyle/>
          <a:p>
            <a:r>
              <a:rPr lang="fr-FR" dirty="0">
                <a:solidFill>
                  <a:schemeClr val="tx1"/>
                </a:solidFill>
              </a:rPr>
              <a:t>Ralentir les programmes en utilisant des threads</a:t>
            </a:r>
            <a:endParaRPr lang="fr-FR" b="1" i="1" dirty="0">
              <a:solidFill>
                <a:schemeClr val="accent1"/>
              </a:solidFill>
            </a:endParaRPr>
          </a:p>
        </p:txBody>
      </p:sp>
      <p:sp>
        <p:nvSpPr>
          <p:cNvPr id="3" name="Espace réservé du contenu 2"/>
          <p:cNvSpPr>
            <a:spLocks noGrp="1"/>
          </p:cNvSpPr>
          <p:nvPr>
            <p:ph idx="1"/>
          </p:nvPr>
        </p:nvSpPr>
        <p:spPr>
          <a:xfrm>
            <a:off x="1709530" y="1463040"/>
            <a:ext cx="9795083" cy="5049077"/>
          </a:xfrm>
        </p:spPr>
        <p:txBody>
          <a:bodyPr anchor="ctr">
            <a:normAutofit/>
          </a:bodyPr>
          <a:lstStyle/>
          <a:p>
            <a:r>
              <a:rPr lang="fr-FR" dirty="0">
                <a:solidFill>
                  <a:schemeClr val="tx1"/>
                </a:solidFill>
              </a:rPr>
              <a:t>En travaillant avec des threads, il est important de savoir que démarrer des centaines de threads et les lancer tous sur un problème spécifique n'améliorera probablement pas les performances de votre </a:t>
            </a:r>
            <a:r>
              <a:rPr lang="fr-FR" dirty="0" smtClean="0">
                <a:solidFill>
                  <a:schemeClr val="tx1"/>
                </a:solidFill>
              </a:rPr>
              <a:t>application</a:t>
            </a:r>
          </a:p>
          <a:p>
            <a:r>
              <a:rPr lang="fr-FR" dirty="0" smtClean="0">
                <a:solidFill>
                  <a:schemeClr val="tx1"/>
                </a:solidFill>
              </a:rPr>
              <a:t>Il </a:t>
            </a:r>
            <a:r>
              <a:rPr lang="fr-FR" dirty="0">
                <a:solidFill>
                  <a:schemeClr val="tx1"/>
                </a:solidFill>
              </a:rPr>
              <a:t>est très probable que si vous lancez des centaines ou des milliers de threads, vous pourriez, en fait, tuer complètement la </a:t>
            </a:r>
            <a:r>
              <a:rPr lang="fr-FR" dirty="0" smtClean="0">
                <a:solidFill>
                  <a:schemeClr val="tx1"/>
                </a:solidFill>
              </a:rPr>
              <a:t>performance</a:t>
            </a:r>
          </a:p>
        </p:txBody>
      </p:sp>
    </p:spTree>
    <p:extLst>
      <p:ext uri="{BB962C8B-B14F-4D97-AF65-F5344CB8AC3E}">
        <p14:creationId xmlns:p14="http://schemas.microsoft.com/office/powerpoint/2010/main" val="3001609867"/>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5" y="624110"/>
            <a:ext cx="9524738" cy="687855"/>
          </a:xfrm>
        </p:spPr>
        <p:txBody>
          <a:bodyPr>
            <a:normAutofit/>
          </a:bodyPr>
          <a:lstStyle/>
          <a:p>
            <a:r>
              <a:rPr lang="fr-FR" dirty="0">
                <a:solidFill>
                  <a:schemeClr val="tx1"/>
                </a:solidFill>
              </a:rPr>
              <a:t>Obtenir le nombre total de threads actifs</a:t>
            </a:r>
            <a:endParaRPr lang="fr-FR" b="1" i="1" dirty="0">
              <a:solidFill>
                <a:schemeClr val="accent1"/>
              </a:solidFill>
            </a:endParaRPr>
          </a:p>
        </p:txBody>
      </p:sp>
      <p:sp>
        <p:nvSpPr>
          <p:cNvPr id="3" name="Espace réservé du contenu 2"/>
          <p:cNvSpPr>
            <a:spLocks noGrp="1"/>
          </p:cNvSpPr>
          <p:nvPr>
            <p:ph idx="1"/>
          </p:nvPr>
        </p:nvSpPr>
        <p:spPr>
          <a:xfrm>
            <a:off x="1057523" y="1463040"/>
            <a:ext cx="4699221" cy="5049077"/>
          </a:xfrm>
        </p:spPr>
        <p:txBody>
          <a:bodyPr anchor="ctr">
            <a:normAutofit/>
          </a:bodyPr>
          <a:lstStyle/>
          <a:p>
            <a:r>
              <a:rPr lang="fr-FR" dirty="0">
                <a:solidFill>
                  <a:schemeClr val="tx1"/>
                </a:solidFill>
              </a:rPr>
              <a:t>Parfois, lorsque vous souhaitez, par exemple, interroger l'état de votre application, vous pouvez interroger le nombre de threads actifs en cours d'exécution dans votre programme </a:t>
            </a:r>
            <a:r>
              <a:rPr lang="fr-FR" dirty="0" smtClean="0">
                <a:solidFill>
                  <a:schemeClr val="tx1"/>
                </a:solidFill>
              </a:rPr>
              <a:t>Python</a:t>
            </a:r>
          </a:p>
          <a:p>
            <a:r>
              <a:rPr lang="fr-FR" dirty="0" smtClean="0">
                <a:solidFill>
                  <a:schemeClr val="tx1"/>
                </a:solidFill>
              </a:rPr>
              <a:t>Heureusement</a:t>
            </a:r>
            <a:r>
              <a:rPr lang="fr-FR" dirty="0">
                <a:solidFill>
                  <a:schemeClr val="tx1"/>
                </a:solidFill>
              </a:rPr>
              <a:t>, le module de threading natif de Python nous permet facilement de l'obtenir avec un simple appel comme celui démontré dans l'extrait de code </a:t>
            </a:r>
            <a:r>
              <a:rPr lang="fr-FR" dirty="0" smtClean="0">
                <a:solidFill>
                  <a:schemeClr val="tx1"/>
                </a:solidFill>
              </a:rPr>
              <a:t>suivant :</a:t>
            </a:r>
          </a:p>
        </p:txBody>
      </p:sp>
      <p:pic>
        <p:nvPicPr>
          <p:cNvPr id="4" name="Image 3"/>
          <p:cNvPicPr>
            <a:picLocks noChangeAspect="1"/>
          </p:cNvPicPr>
          <p:nvPr/>
        </p:nvPicPr>
        <p:blipFill>
          <a:blip r:embed="rId3"/>
          <a:stretch>
            <a:fillRect/>
          </a:stretch>
        </p:blipFill>
        <p:spPr>
          <a:xfrm>
            <a:off x="5756744" y="2397317"/>
            <a:ext cx="3420223" cy="3244132"/>
          </a:xfrm>
          <a:prstGeom prst="rect">
            <a:avLst/>
          </a:prstGeom>
        </p:spPr>
      </p:pic>
      <p:pic>
        <p:nvPicPr>
          <p:cNvPr id="5" name="Image 4"/>
          <p:cNvPicPr>
            <a:picLocks noChangeAspect="1"/>
          </p:cNvPicPr>
          <p:nvPr/>
        </p:nvPicPr>
        <p:blipFill>
          <a:blip r:embed="rId4"/>
          <a:stretch>
            <a:fillRect/>
          </a:stretch>
        </p:blipFill>
        <p:spPr>
          <a:xfrm>
            <a:off x="9296915" y="2397317"/>
            <a:ext cx="2289500" cy="3244132"/>
          </a:xfrm>
          <a:prstGeom prst="rect">
            <a:avLst/>
          </a:prstGeom>
        </p:spPr>
      </p:pic>
    </p:spTree>
    <p:extLst>
      <p:ext uri="{BB962C8B-B14F-4D97-AF65-F5344CB8AC3E}">
        <p14:creationId xmlns:p14="http://schemas.microsoft.com/office/powerpoint/2010/main" val="1627695271"/>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5" y="624110"/>
            <a:ext cx="9524738" cy="687855"/>
          </a:xfrm>
        </p:spPr>
        <p:txBody>
          <a:bodyPr>
            <a:normAutofit/>
          </a:bodyPr>
          <a:lstStyle/>
          <a:p>
            <a:r>
              <a:rPr lang="fr-FR" dirty="0">
                <a:solidFill>
                  <a:schemeClr val="tx1"/>
                </a:solidFill>
              </a:rPr>
              <a:t>Obtenir le </a:t>
            </a:r>
            <a:r>
              <a:rPr lang="fr-FR" dirty="0" smtClean="0">
                <a:solidFill>
                  <a:schemeClr val="tx1"/>
                </a:solidFill>
              </a:rPr>
              <a:t>thread courant</a:t>
            </a:r>
            <a:endParaRPr lang="fr-FR" b="1" i="1" dirty="0">
              <a:solidFill>
                <a:schemeClr val="accent1"/>
              </a:solidFill>
            </a:endParaRPr>
          </a:p>
        </p:txBody>
      </p:sp>
      <p:sp>
        <p:nvSpPr>
          <p:cNvPr id="3" name="Espace réservé du contenu 2"/>
          <p:cNvSpPr>
            <a:spLocks noGrp="1"/>
          </p:cNvSpPr>
          <p:nvPr>
            <p:ph idx="1"/>
          </p:nvPr>
        </p:nvSpPr>
        <p:spPr>
          <a:xfrm>
            <a:off x="1057523" y="1463040"/>
            <a:ext cx="4699221" cy="5049077"/>
          </a:xfrm>
        </p:spPr>
        <p:txBody>
          <a:bodyPr anchor="ctr">
            <a:normAutofit/>
          </a:bodyPr>
          <a:lstStyle/>
          <a:p>
            <a:r>
              <a:rPr lang="fr-FR" dirty="0" smtClean="0">
                <a:solidFill>
                  <a:schemeClr val="tx1"/>
                </a:solidFill>
              </a:rPr>
              <a:t>Un </a:t>
            </a:r>
            <a:r>
              <a:rPr lang="fr-FR" dirty="0">
                <a:solidFill>
                  <a:schemeClr val="tx1"/>
                </a:solidFill>
              </a:rPr>
              <a:t>moyen simple et rapide de déterminer le fil sur lequel nous travaillons, nous pouvons utiliser la fonction </a:t>
            </a:r>
            <a:r>
              <a:rPr lang="fr-FR" b="1" i="1" dirty="0" smtClean="0">
                <a:solidFill>
                  <a:schemeClr val="accent6"/>
                </a:solidFill>
              </a:rPr>
              <a:t>threading.current_thread()</a:t>
            </a:r>
            <a:r>
              <a:rPr lang="fr-FR" dirty="0" smtClean="0">
                <a:solidFill>
                  <a:schemeClr val="tx1"/>
                </a:solidFill>
              </a:rPr>
              <a:t>, </a:t>
            </a:r>
            <a:r>
              <a:rPr lang="fr-FR" dirty="0">
                <a:solidFill>
                  <a:schemeClr val="tx1"/>
                </a:solidFill>
              </a:rPr>
              <a:t>comme indiqué dans l'exemple </a:t>
            </a:r>
            <a:r>
              <a:rPr lang="fr-FR" dirty="0" smtClean="0">
                <a:solidFill>
                  <a:schemeClr val="tx1"/>
                </a:solidFill>
              </a:rPr>
              <a:t>suivant :</a:t>
            </a:r>
            <a:endParaRPr lang="en-US" dirty="0">
              <a:solidFill>
                <a:schemeClr val="tx1"/>
              </a:solidFill>
            </a:endParaRPr>
          </a:p>
        </p:txBody>
      </p:sp>
      <p:pic>
        <p:nvPicPr>
          <p:cNvPr id="6" name="Image 5"/>
          <p:cNvPicPr>
            <a:picLocks noChangeAspect="1"/>
          </p:cNvPicPr>
          <p:nvPr/>
        </p:nvPicPr>
        <p:blipFill>
          <a:blip r:embed="rId3"/>
          <a:stretch>
            <a:fillRect/>
          </a:stretch>
        </p:blipFill>
        <p:spPr>
          <a:xfrm>
            <a:off x="6201355" y="1463040"/>
            <a:ext cx="4503198" cy="3045432"/>
          </a:xfrm>
          <a:prstGeom prst="rect">
            <a:avLst/>
          </a:prstGeom>
          <a:ln>
            <a:noFill/>
          </a:ln>
          <a:effectLst>
            <a:outerShdw blurRad="292100" dist="139700" dir="2700000" algn="tl" rotWithShape="0">
              <a:srgbClr val="333333">
                <a:alpha val="65000"/>
              </a:srgbClr>
            </a:outerShdw>
          </a:effectLst>
        </p:spPr>
      </p:pic>
      <p:pic>
        <p:nvPicPr>
          <p:cNvPr id="7" name="Image 6"/>
          <p:cNvPicPr>
            <a:picLocks noChangeAspect="1"/>
          </p:cNvPicPr>
          <p:nvPr/>
        </p:nvPicPr>
        <p:blipFill>
          <a:blip r:embed="rId4"/>
          <a:stretch>
            <a:fillRect/>
          </a:stretch>
        </p:blipFill>
        <p:spPr>
          <a:xfrm>
            <a:off x="6201355" y="4580531"/>
            <a:ext cx="2958548" cy="143241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832750952"/>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5" y="624110"/>
            <a:ext cx="9524738" cy="687855"/>
          </a:xfrm>
        </p:spPr>
        <p:txBody>
          <a:bodyPr>
            <a:normAutofit/>
          </a:bodyPr>
          <a:lstStyle/>
          <a:p>
            <a:r>
              <a:rPr lang="fr-FR" dirty="0" smtClean="0">
                <a:solidFill>
                  <a:schemeClr val="tx1"/>
                </a:solidFill>
              </a:rPr>
              <a:t>Thread principal</a:t>
            </a:r>
            <a:endParaRPr lang="fr-FR" b="1" i="1" dirty="0">
              <a:solidFill>
                <a:schemeClr val="accent1"/>
              </a:solidFill>
            </a:endParaRPr>
          </a:p>
        </p:txBody>
      </p:sp>
      <p:sp>
        <p:nvSpPr>
          <p:cNvPr id="3" name="Espace réservé du contenu 2"/>
          <p:cNvSpPr>
            <a:spLocks noGrp="1"/>
          </p:cNvSpPr>
          <p:nvPr>
            <p:ph idx="1"/>
          </p:nvPr>
        </p:nvSpPr>
        <p:spPr>
          <a:xfrm>
            <a:off x="1057523" y="1463040"/>
            <a:ext cx="4699221" cy="5049077"/>
          </a:xfrm>
        </p:spPr>
        <p:txBody>
          <a:bodyPr anchor="ctr">
            <a:normAutofit/>
          </a:bodyPr>
          <a:lstStyle/>
          <a:p>
            <a:r>
              <a:rPr lang="fr-FR" dirty="0">
                <a:solidFill>
                  <a:schemeClr val="tx1"/>
                </a:solidFill>
              </a:rPr>
              <a:t>Tous les programmes Python comportent au moins un </a:t>
            </a:r>
            <a:r>
              <a:rPr lang="fr-FR" dirty="0" smtClean="0">
                <a:solidFill>
                  <a:schemeClr val="tx1"/>
                </a:solidFill>
              </a:rPr>
              <a:t>thread</a:t>
            </a:r>
          </a:p>
          <a:p>
            <a:r>
              <a:rPr lang="fr-FR" dirty="0" smtClean="0">
                <a:solidFill>
                  <a:schemeClr val="tx1"/>
                </a:solidFill>
              </a:rPr>
              <a:t>Ce </a:t>
            </a:r>
            <a:r>
              <a:rPr lang="fr-FR" dirty="0">
                <a:solidFill>
                  <a:schemeClr val="tx1"/>
                </a:solidFill>
              </a:rPr>
              <a:t>thread unique est le thread </a:t>
            </a:r>
            <a:r>
              <a:rPr lang="fr-FR" dirty="0" smtClean="0">
                <a:solidFill>
                  <a:schemeClr val="tx1"/>
                </a:solidFill>
              </a:rPr>
              <a:t>principal</a:t>
            </a:r>
          </a:p>
          <a:p>
            <a:r>
              <a:rPr lang="fr-FR" dirty="0" smtClean="0">
                <a:solidFill>
                  <a:schemeClr val="tx1"/>
                </a:solidFill>
              </a:rPr>
              <a:t>En </a:t>
            </a:r>
            <a:r>
              <a:rPr lang="fr-FR" dirty="0">
                <a:solidFill>
                  <a:schemeClr val="tx1"/>
                </a:solidFill>
              </a:rPr>
              <a:t>Python, nous sommes en mesure d'appeler la fonction </a:t>
            </a:r>
            <a:r>
              <a:rPr lang="fr-FR" b="1" i="1" dirty="0" smtClean="0">
                <a:solidFill>
                  <a:schemeClr val="accent6"/>
                </a:solidFill>
              </a:rPr>
              <a:t>main_thread()</a:t>
            </a:r>
            <a:r>
              <a:rPr lang="fr-FR" dirty="0" smtClean="0">
                <a:solidFill>
                  <a:schemeClr val="tx1"/>
                </a:solidFill>
              </a:rPr>
              <a:t>, </a:t>
            </a:r>
            <a:r>
              <a:rPr lang="fr-FR" dirty="0">
                <a:solidFill>
                  <a:schemeClr val="tx1"/>
                </a:solidFill>
              </a:rPr>
              <a:t>bien nommée, où que nous soyons pour récupérer l'objet </a:t>
            </a:r>
            <a:r>
              <a:rPr lang="fr-FR" dirty="0" smtClean="0">
                <a:solidFill>
                  <a:schemeClr val="tx1"/>
                </a:solidFill>
              </a:rPr>
              <a:t>principal</a:t>
            </a:r>
            <a:endParaRPr lang="en-US" dirty="0">
              <a:solidFill>
                <a:schemeClr val="tx1"/>
              </a:solidFill>
            </a:endParaRPr>
          </a:p>
        </p:txBody>
      </p:sp>
      <p:pic>
        <p:nvPicPr>
          <p:cNvPr id="4" name="Image 3"/>
          <p:cNvPicPr>
            <a:picLocks noChangeAspect="1"/>
          </p:cNvPicPr>
          <p:nvPr/>
        </p:nvPicPr>
        <p:blipFill>
          <a:blip r:embed="rId3"/>
          <a:stretch>
            <a:fillRect/>
          </a:stretch>
        </p:blipFill>
        <p:spPr>
          <a:xfrm>
            <a:off x="6742244" y="1311965"/>
            <a:ext cx="3908260" cy="3065683"/>
          </a:xfrm>
          <a:prstGeom prst="rect">
            <a:avLst/>
          </a:prstGeom>
          <a:ln>
            <a:noFill/>
          </a:ln>
          <a:effectLst>
            <a:outerShdw blurRad="292100" dist="139700" dir="2700000" algn="tl" rotWithShape="0">
              <a:srgbClr val="333333">
                <a:alpha val="65000"/>
              </a:srgbClr>
            </a:outerShdw>
          </a:effectLst>
        </p:spPr>
      </p:pic>
      <p:pic>
        <p:nvPicPr>
          <p:cNvPr id="5" name="Image 4"/>
          <p:cNvPicPr>
            <a:picLocks noChangeAspect="1"/>
          </p:cNvPicPr>
          <p:nvPr/>
        </p:nvPicPr>
        <p:blipFill>
          <a:blip r:embed="rId4"/>
          <a:stretch>
            <a:fillRect/>
          </a:stretch>
        </p:blipFill>
        <p:spPr>
          <a:xfrm>
            <a:off x="6742244" y="4452730"/>
            <a:ext cx="2868806" cy="1912537"/>
          </a:xfrm>
          <a:prstGeom prst="rect">
            <a:avLst/>
          </a:prstGeom>
        </p:spPr>
      </p:pic>
    </p:spTree>
    <p:extLst>
      <p:ext uri="{BB962C8B-B14F-4D97-AF65-F5344CB8AC3E}">
        <p14:creationId xmlns:p14="http://schemas.microsoft.com/office/powerpoint/2010/main" val="3563037855"/>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5" y="624110"/>
            <a:ext cx="9524738" cy="687855"/>
          </a:xfrm>
        </p:spPr>
        <p:txBody>
          <a:bodyPr>
            <a:normAutofit/>
          </a:bodyPr>
          <a:lstStyle/>
          <a:p>
            <a:r>
              <a:rPr lang="fr-FR" dirty="0">
                <a:solidFill>
                  <a:schemeClr val="tx1"/>
                </a:solidFill>
              </a:rPr>
              <a:t>Identifier les threads</a:t>
            </a:r>
            <a:endParaRPr lang="fr-FR" b="1" i="1" dirty="0">
              <a:solidFill>
                <a:schemeClr val="accent1"/>
              </a:solidFill>
            </a:endParaRPr>
          </a:p>
        </p:txBody>
      </p:sp>
      <p:sp>
        <p:nvSpPr>
          <p:cNvPr id="3" name="Espace réservé du contenu 2"/>
          <p:cNvSpPr>
            <a:spLocks noGrp="1"/>
          </p:cNvSpPr>
          <p:nvPr>
            <p:ph idx="1"/>
          </p:nvPr>
        </p:nvSpPr>
        <p:spPr>
          <a:xfrm>
            <a:off x="1057523" y="1463040"/>
            <a:ext cx="10710407" cy="5049077"/>
          </a:xfrm>
        </p:spPr>
        <p:txBody>
          <a:bodyPr anchor="ctr">
            <a:normAutofit/>
          </a:bodyPr>
          <a:lstStyle/>
          <a:p>
            <a:r>
              <a:rPr lang="fr-FR" dirty="0">
                <a:solidFill>
                  <a:schemeClr val="tx1"/>
                </a:solidFill>
              </a:rPr>
              <a:t>Dans certains scénarios, il peut être très utile </a:t>
            </a:r>
            <a:r>
              <a:rPr lang="fr-FR" dirty="0" smtClean="0">
                <a:solidFill>
                  <a:schemeClr val="tx1"/>
                </a:solidFill>
              </a:rPr>
              <a:t>de </a:t>
            </a:r>
            <a:r>
              <a:rPr lang="fr-FR" dirty="0">
                <a:solidFill>
                  <a:schemeClr val="tx1"/>
                </a:solidFill>
              </a:rPr>
              <a:t>pouvoir distinguer les différents </a:t>
            </a:r>
            <a:r>
              <a:rPr lang="fr-FR" dirty="0" smtClean="0">
                <a:solidFill>
                  <a:schemeClr val="tx1"/>
                </a:solidFill>
              </a:rPr>
              <a:t>threads</a:t>
            </a:r>
          </a:p>
          <a:p>
            <a:r>
              <a:rPr lang="fr-FR" dirty="0" smtClean="0">
                <a:solidFill>
                  <a:schemeClr val="tx1"/>
                </a:solidFill>
              </a:rPr>
              <a:t>Dans </a:t>
            </a:r>
            <a:r>
              <a:rPr lang="fr-FR" dirty="0">
                <a:solidFill>
                  <a:schemeClr val="tx1"/>
                </a:solidFill>
              </a:rPr>
              <a:t>certains cas, votre application peut être composée de centaines de threads différents, et les identifier peut vous aider à résoudre vos problèmes de débogage et à identifier les problèmes rencontrés avec votre programme </a:t>
            </a:r>
            <a:r>
              <a:rPr lang="fr-FR" dirty="0" smtClean="0">
                <a:solidFill>
                  <a:schemeClr val="tx1"/>
                </a:solidFill>
              </a:rPr>
              <a:t>sous-jacent</a:t>
            </a:r>
          </a:p>
          <a:p>
            <a:r>
              <a:rPr lang="fr-FR" dirty="0">
                <a:solidFill>
                  <a:schemeClr val="tx1"/>
                </a:solidFill>
              </a:rPr>
              <a:t>Dans les systèmes massifs, il est judicieux de séparer les threads en groupes s'ils exécutent des tâches </a:t>
            </a:r>
            <a:r>
              <a:rPr lang="fr-FR" dirty="0" smtClean="0">
                <a:solidFill>
                  <a:schemeClr val="tx1"/>
                </a:solidFill>
              </a:rPr>
              <a:t>différentes</a:t>
            </a:r>
          </a:p>
          <a:p>
            <a:r>
              <a:rPr lang="fr-FR" dirty="0" smtClean="0">
                <a:solidFill>
                  <a:schemeClr val="tx1"/>
                </a:solidFill>
              </a:rPr>
              <a:t>Supposons</a:t>
            </a:r>
            <a:r>
              <a:rPr lang="fr-FR" dirty="0">
                <a:solidFill>
                  <a:schemeClr val="tx1"/>
                </a:solidFill>
              </a:rPr>
              <a:t>, par exemple, que vous ayez une application qui soit à la fois à l'écoute des changements de cours des actions entrantes et qui tente également de prédire où ira ce </a:t>
            </a:r>
            <a:r>
              <a:rPr lang="fr-FR" dirty="0" smtClean="0">
                <a:solidFill>
                  <a:schemeClr val="tx1"/>
                </a:solidFill>
              </a:rPr>
              <a:t>cours</a:t>
            </a:r>
          </a:p>
          <a:p>
            <a:r>
              <a:rPr lang="fr-FR" dirty="0" smtClean="0">
                <a:solidFill>
                  <a:schemeClr val="tx1"/>
                </a:solidFill>
              </a:rPr>
              <a:t>Vous </a:t>
            </a:r>
            <a:r>
              <a:rPr lang="fr-FR" dirty="0">
                <a:solidFill>
                  <a:schemeClr val="tx1"/>
                </a:solidFill>
              </a:rPr>
              <a:t>pouvez, par exemple, avoir deux groupes de threads différents </a:t>
            </a:r>
            <a:r>
              <a:rPr lang="fr-FR" dirty="0" smtClean="0">
                <a:solidFill>
                  <a:schemeClr val="tx1"/>
                </a:solidFill>
              </a:rPr>
              <a:t>ici : </a:t>
            </a:r>
            <a:r>
              <a:rPr lang="fr-FR" dirty="0">
                <a:solidFill>
                  <a:schemeClr val="tx1"/>
                </a:solidFill>
              </a:rPr>
              <a:t>un groupe à l'écoute des changements et l'autre effectuant les calculs </a:t>
            </a:r>
            <a:r>
              <a:rPr lang="fr-FR" dirty="0" smtClean="0">
                <a:solidFill>
                  <a:schemeClr val="tx1"/>
                </a:solidFill>
              </a:rPr>
              <a:t>nécessaires</a:t>
            </a:r>
          </a:p>
          <a:p>
            <a:r>
              <a:rPr lang="fr-FR" dirty="0">
                <a:solidFill>
                  <a:schemeClr val="tx1"/>
                </a:solidFill>
              </a:rPr>
              <a:t>Avoir des conventions de nommage différentes pour les threads qui font l'écoute et les threads qui font les calculs pourrait rendre votre travail de </a:t>
            </a:r>
            <a:r>
              <a:rPr lang="fr-FR" dirty="0" smtClean="0">
                <a:solidFill>
                  <a:schemeClr val="tx1"/>
                </a:solidFill>
              </a:rPr>
              <a:t>débogage </a:t>
            </a:r>
            <a:r>
              <a:rPr lang="fr-FR" dirty="0">
                <a:solidFill>
                  <a:schemeClr val="tx1"/>
                </a:solidFill>
              </a:rPr>
              <a:t>beaucoup plus facile</a:t>
            </a:r>
            <a:endParaRPr lang="en-US" dirty="0">
              <a:solidFill>
                <a:schemeClr val="tx1"/>
              </a:solidFill>
            </a:endParaRPr>
          </a:p>
        </p:txBody>
      </p:sp>
    </p:spTree>
    <p:extLst>
      <p:ext uri="{BB962C8B-B14F-4D97-AF65-F5344CB8AC3E}">
        <p14:creationId xmlns:p14="http://schemas.microsoft.com/office/powerpoint/2010/main" val="3403071144"/>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5" y="624110"/>
            <a:ext cx="9524738" cy="687855"/>
          </a:xfrm>
        </p:spPr>
        <p:txBody>
          <a:bodyPr>
            <a:normAutofit/>
          </a:bodyPr>
          <a:lstStyle/>
          <a:p>
            <a:r>
              <a:rPr lang="fr-FR" dirty="0">
                <a:solidFill>
                  <a:schemeClr val="tx1"/>
                </a:solidFill>
              </a:rPr>
              <a:t>Identifier les threads</a:t>
            </a:r>
            <a:endParaRPr lang="fr-FR" b="1" i="1" dirty="0">
              <a:solidFill>
                <a:schemeClr val="accent1"/>
              </a:solidFill>
            </a:endParaRPr>
          </a:p>
        </p:txBody>
      </p:sp>
      <p:sp>
        <p:nvSpPr>
          <p:cNvPr id="3" name="Espace réservé du contenu 2"/>
          <p:cNvSpPr>
            <a:spLocks noGrp="1"/>
          </p:cNvSpPr>
          <p:nvPr>
            <p:ph idx="1"/>
          </p:nvPr>
        </p:nvSpPr>
        <p:spPr>
          <a:xfrm>
            <a:off x="3665551" y="1463040"/>
            <a:ext cx="2723673" cy="5049077"/>
          </a:xfrm>
        </p:spPr>
        <p:txBody>
          <a:bodyPr anchor="ctr">
            <a:normAutofit/>
          </a:bodyPr>
          <a:lstStyle/>
          <a:p>
            <a:r>
              <a:rPr lang="fr-FR" dirty="0" smtClean="0">
                <a:solidFill>
                  <a:schemeClr val="tx1"/>
                </a:solidFill>
              </a:rPr>
              <a:t>Exemple :</a:t>
            </a:r>
            <a:endParaRPr lang="en-US" dirty="0">
              <a:solidFill>
                <a:schemeClr val="tx1"/>
              </a:solidFill>
            </a:endParaRPr>
          </a:p>
        </p:txBody>
      </p:sp>
      <p:pic>
        <p:nvPicPr>
          <p:cNvPr id="4" name="Image 3"/>
          <p:cNvPicPr>
            <a:picLocks noChangeAspect="1"/>
          </p:cNvPicPr>
          <p:nvPr/>
        </p:nvPicPr>
        <p:blipFill>
          <a:blip r:embed="rId3"/>
          <a:stretch>
            <a:fillRect/>
          </a:stretch>
        </p:blipFill>
        <p:spPr>
          <a:xfrm>
            <a:off x="6496216" y="1407380"/>
            <a:ext cx="4766189" cy="4566161"/>
          </a:xfrm>
          <a:prstGeom prst="rect">
            <a:avLst/>
          </a:prstGeom>
          <a:ln>
            <a:noFill/>
          </a:ln>
          <a:effectLst>
            <a:outerShdw blurRad="292100" dist="139700" dir="2700000" algn="tl" rotWithShape="0">
              <a:srgbClr val="333333">
                <a:alpha val="65000"/>
              </a:srgbClr>
            </a:outerShdw>
          </a:effectLst>
        </p:spPr>
      </p:pic>
      <p:pic>
        <p:nvPicPr>
          <p:cNvPr id="5" name="Image 4"/>
          <p:cNvPicPr>
            <a:picLocks noChangeAspect="1"/>
          </p:cNvPicPr>
          <p:nvPr/>
        </p:nvPicPr>
        <p:blipFill>
          <a:blip r:embed="rId4"/>
          <a:stretch>
            <a:fillRect/>
          </a:stretch>
        </p:blipFill>
        <p:spPr>
          <a:xfrm>
            <a:off x="4309607" y="4681989"/>
            <a:ext cx="2079618" cy="129155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72785931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a:t>Qu'est-ce </a:t>
            </a:r>
            <a:r>
              <a:rPr lang="fr-FR" dirty="0" smtClean="0"/>
              <a:t>qu'un processus ?</a:t>
            </a:r>
            <a:endParaRPr lang="fr-FR" dirty="0"/>
          </a:p>
        </p:txBody>
      </p:sp>
      <p:sp>
        <p:nvSpPr>
          <p:cNvPr id="3" name="Espace réservé du contenu 2"/>
          <p:cNvSpPr>
            <a:spLocks noGrp="1"/>
          </p:cNvSpPr>
          <p:nvPr>
            <p:ph idx="1"/>
          </p:nvPr>
        </p:nvSpPr>
        <p:spPr>
          <a:xfrm>
            <a:off x="1049572" y="1590261"/>
            <a:ext cx="10455040" cy="4818490"/>
          </a:xfrm>
        </p:spPr>
        <p:txBody>
          <a:bodyPr anchor="ctr">
            <a:normAutofit/>
          </a:bodyPr>
          <a:lstStyle/>
          <a:p>
            <a:pPr algn="just"/>
            <a:r>
              <a:rPr lang="fr-FR" dirty="0"/>
              <a:t>Les processus sont très similaires aux </a:t>
            </a:r>
            <a:r>
              <a:rPr lang="fr-FR" dirty="0" smtClean="0"/>
              <a:t>threads</a:t>
            </a:r>
          </a:p>
          <a:p>
            <a:pPr algn="just"/>
            <a:r>
              <a:rPr lang="fr-FR" dirty="0" smtClean="0"/>
              <a:t>Ils </a:t>
            </a:r>
            <a:r>
              <a:rPr lang="fr-FR" dirty="0"/>
              <a:t>nous permettent de faire à peu près tout ce qu'un thread peut faire </a:t>
            </a:r>
            <a:r>
              <a:rPr lang="fr-FR" dirty="0" smtClean="0"/>
              <a:t>mais </a:t>
            </a:r>
            <a:r>
              <a:rPr lang="fr-FR" dirty="0"/>
              <a:t>l'avantage principal est qu'ils ne sont pas liés à un noyau CPU </a:t>
            </a:r>
            <a:r>
              <a:rPr lang="fr-FR" dirty="0" smtClean="0"/>
              <a:t>singulier</a:t>
            </a:r>
          </a:p>
          <a:p>
            <a:pPr algn="just"/>
            <a:r>
              <a:rPr lang="fr-FR" dirty="0" smtClean="0"/>
              <a:t>Si </a:t>
            </a:r>
            <a:r>
              <a:rPr lang="fr-FR" dirty="0"/>
              <a:t>nous étendons notre analogie de bureau, cela signifie essentiellement que si nous avions un processeur à quatre cœurs, nous pourrions embaucher deux membres de l'équipe de vente dédiés et deux employés, et tous les quatre seraient en mesure d'exécuter le travail en </a:t>
            </a:r>
            <a:r>
              <a:rPr lang="fr-FR" dirty="0" smtClean="0"/>
              <a:t>parallèle</a:t>
            </a:r>
          </a:p>
          <a:p>
            <a:pPr algn="just"/>
            <a:r>
              <a:rPr lang="fr-FR" dirty="0" smtClean="0"/>
              <a:t>Les </a:t>
            </a:r>
            <a:r>
              <a:rPr lang="fr-FR" dirty="0"/>
              <a:t>processus sont également capables de travailler sur plusieurs choses à la fois, tout comme notre employé de bureau unique </a:t>
            </a:r>
            <a:r>
              <a:rPr lang="fr-FR" dirty="0" smtClean="0"/>
              <a:t>multithread</a:t>
            </a:r>
            <a:endParaRPr lang="fr-FR" sz="1800" dirty="0"/>
          </a:p>
        </p:txBody>
      </p:sp>
    </p:spTree>
    <p:extLst>
      <p:ext uri="{BB962C8B-B14F-4D97-AF65-F5344CB8AC3E}">
        <p14:creationId xmlns:p14="http://schemas.microsoft.com/office/powerpoint/2010/main" val="527972450"/>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5" y="624110"/>
            <a:ext cx="9524738" cy="687855"/>
          </a:xfrm>
        </p:spPr>
        <p:txBody>
          <a:bodyPr>
            <a:normAutofit/>
          </a:bodyPr>
          <a:lstStyle/>
          <a:p>
            <a:r>
              <a:rPr lang="fr-FR" dirty="0" smtClean="0">
                <a:solidFill>
                  <a:schemeClr val="tx1"/>
                </a:solidFill>
              </a:rPr>
              <a:t>Terminer un thread</a:t>
            </a:r>
            <a:endParaRPr lang="fr-FR" b="1" i="1" dirty="0">
              <a:solidFill>
                <a:schemeClr val="accent1"/>
              </a:solidFill>
            </a:endParaRPr>
          </a:p>
        </p:txBody>
      </p:sp>
      <p:sp>
        <p:nvSpPr>
          <p:cNvPr id="3" name="Espace réservé du contenu 2"/>
          <p:cNvSpPr>
            <a:spLocks noGrp="1"/>
          </p:cNvSpPr>
          <p:nvPr>
            <p:ph idx="1"/>
          </p:nvPr>
        </p:nvSpPr>
        <p:spPr>
          <a:xfrm>
            <a:off x="1383527" y="1463040"/>
            <a:ext cx="10121086" cy="5049077"/>
          </a:xfrm>
        </p:spPr>
        <p:txBody>
          <a:bodyPr anchor="ctr">
            <a:normAutofit/>
          </a:bodyPr>
          <a:lstStyle/>
          <a:p>
            <a:r>
              <a:rPr lang="fr-FR" dirty="0" smtClean="0">
                <a:solidFill>
                  <a:schemeClr val="tx1"/>
                </a:solidFill>
              </a:rPr>
              <a:t>Tuer les threads est </a:t>
            </a:r>
            <a:r>
              <a:rPr lang="fr-FR" dirty="0">
                <a:solidFill>
                  <a:schemeClr val="tx1"/>
                </a:solidFill>
              </a:rPr>
              <a:t>considéré comme une mauvaise pratique, et que je déconseille </a:t>
            </a:r>
            <a:r>
              <a:rPr lang="fr-FR" dirty="0" smtClean="0">
                <a:solidFill>
                  <a:schemeClr val="tx1"/>
                </a:solidFill>
              </a:rPr>
              <a:t>activement</a:t>
            </a:r>
          </a:p>
          <a:p>
            <a:r>
              <a:rPr lang="fr-FR" dirty="0" smtClean="0">
                <a:solidFill>
                  <a:schemeClr val="tx1"/>
                </a:solidFill>
              </a:rPr>
              <a:t>Python </a:t>
            </a:r>
            <a:r>
              <a:rPr lang="fr-FR" dirty="0">
                <a:solidFill>
                  <a:schemeClr val="tx1"/>
                </a:solidFill>
              </a:rPr>
              <a:t>ne fournit pas réellement une fonction de thread natif avec laquelle tuer d'autres threads, </a:t>
            </a:r>
            <a:r>
              <a:rPr lang="fr-FR" dirty="0" smtClean="0">
                <a:solidFill>
                  <a:schemeClr val="tx1"/>
                </a:solidFill>
              </a:rPr>
              <a:t>alors que </a:t>
            </a:r>
            <a:r>
              <a:rPr lang="fr-FR" dirty="0">
                <a:solidFill>
                  <a:schemeClr val="tx1"/>
                </a:solidFill>
              </a:rPr>
              <a:t>cela devrait déclencher des </a:t>
            </a:r>
            <a:r>
              <a:rPr lang="fr-FR" dirty="0" smtClean="0">
                <a:solidFill>
                  <a:schemeClr val="tx1"/>
                </a:solidFill>
              </a:rPr>
              <a:t>drapeaux</a:t>
            </a:r>
          </a:p>
          <a:p>
            <a:r>
              <a:rPr lang="fr-FR" dirty="0" smtClean="0">
                <a:solidFill>
                  <a:schemeClr val="tx1"/>
                </a:solidFill>
              </a:rPr>
              <a:t>Ces </a:t>
            </a:r>
            <a:r>
              <a:rPr lang="fr-FR" dirty="0">
                <a:solidFill>
                  <a:schemeClr val="tx1"/>
                </a:solidFill>
              </a:rPr>
              <a:t>threads que vous souhaitez terminer peuvent contenir une ressource critique qui doit être ouverte et fermée correctement, ou ils peuvent également être les parents de plusieurs threads </a:t>
            </a:r>
            <a:r>
              <a:rPr lang="fr-FR" dirty="0" smtClean="0">
                <a:solidFill>
                  <a:schemeClr val="tx1"/>
                </a:solidFill>
              </a:rPr>
              <a:t>enfants</a:t>
            </a:r>
          </a:p>
          <a:p>
            <a:r>
              <a:rPr lang="fr-FR" dirty="0" smtClean="0">
                <a:solidFill>
                  <a:schemeClr val="tx1"/>
                </a:solidFill>
              </a:rPr>
              <a:t>En </a:t>
            </a:r>
            <a:r>
              <a:rPr lang="fr-FR" dirty="0">
                <a:solidFill>
                  <a:schemeClr val="tx1"/>
                </a:solidFill>
              </a:rPr>
              <a:t>supprimant les threads parents sans tuer leurs threads enfants, nous créons essentiellement des threads </a:t>
            </a:r>
            <a:r>
              <a:rPr lang="fr-FR" dirty="0" smtClean="0">
                <a:solidFill>
                  <a:schemeClr val="tx1"/>
                </a:solidFill>
              </a:rPr>
              <a:t>orphelins</a:t>
            </a:r>
            <a:endParaRPr lang="en-US" dirty="0">
              <a:solidFill>
                <a:schemeClr val="tx1"/>
              </a:solidFill>
            </a:endParaRPr>
          </a:p>
        </p:txBody>
      </p:sp>
    </p:spTree>
    <p:extLst>
      <p:ext uri="{BB962C8B-B14F-4D97-AF65-F5344CB8AC3E}">
        <p14:creationId xmlns:p14="http://schemas.microsoft.com/office/powerpoint/2010/main" val="2142468937"/>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87855"/>
          </a:xfrm>
        </p:spPr>
        <p:txBody>
          <a:bodyPr>
            <a:normAutofit/>
          </a:bodyPr>
          <a:lstStyle/>
          <a:p>
            <a:r>
              <a:rPr lang="fr-FR" dirty="0" smtClean="0">
                <a:solidFill>
                  <a:schemeClr val="tx1"/>
                </a:solidFill>
              </a:rPr>
              <a:t>Meilleures pratiques </a:t>
            </a:r>
            <a:r>
              <a:rPr lang="fr-FR" dirty="0">
                <a:solidFill>
                  <a:schemeClr val="tx1"/>
                </a:solidFill>
              </a:rPr>
              <a:t>pour arrêter les threads</a:t>
            </a:r>
            <a:endParaRPr lang="fr-FR" b="1" i="1" dirty="0">
              <a:solidFill>
                <a:schemeClr val="accent1"/>
              </a:solidFill>
            </a:endParaRPr>
          </a:p>
        </p:txBody>
      </p:sp>
      <p:sp>
        <p:nvSpPr>
          <p:cNvPr id="3" name="Espace réservé du contenu 2"/>
          <p:cNvSpPr>
            <a:spLocks noGrp="1"/>
          </p:cNvSpPr>
          <p:nvPr>
            <p:ph idx="1"/>
          </p:nvPr>
        </p:nvSpPr>
        <p:spPr>
          <a:xfrm>
            <a:off x="1383527" y="1463040"/>
            <a:ext cx="10121086" cy="5049077"/>
          </a:xfrm>
        </p:spPr>
        <p:txBody>
          <a:bodyPr anchor="ctr">
            <a:normAutofit/>
          </a:bodyPr>
          <a:lstStyle/>
          <a:p>
            <a:r>
              <a:rPr lang="fr-FR" dirty="0">
                <a:solidFill>
                  <a:schemeClr val="tx1"/>
                </a:solidFill>
              </a:rPr>
              <a:t>Si vous avez besoin d'un mécanisme d'arrêt de thread, il vous incombe de mettre en place </a:t>
            </a:r>
            <a:r>
              <a:rPr lang="fr-FR" dirty="0" smtClean="0">
                <a:solidFill>
                  <a:schemeClr val="tx1"/>
                </a:solidFill>
              </a:rPr>
              <a:t>ce mécanisme </a:t>
            </a:r>
            <a:r>
              <a:rPr lang="fr-FR" dirty="0">
                <a:solidFill>
                  <a:schemeClr val="tx1"/>
                </a:solidFill>
              </a:rPr>
              <a:t>permettant un arrêt en douceur plutôt qu'un </a:t>
            </a:r>
            <a:r>
              <a:rPr lang="fr-FR" dirty="0" smtClean="0">
                <a:solidFill>
                  <a:schemeClr val="tx1"/>
                </a:solidFill>
              </a:rPr>
              <a:t>"assassinat"</a:t>
            </a:r>
          </a:p>
          <a:p>
            <a:r>
              <a:rPr lang="fr-FR" dirty="0" smtClean="0">
                <a:solidFill>
                  <a:schemeClr val="tx1"/>
                </a:solidFill>
              </a:rPr>
              <a:t>Cependant</a:t>
            </a:r>
            <a:r>
              <a:rPr lang="fr-FR" dirty="0">
                <a:solidFill>
                  <a:schemeClr val="tx1"/>
                </a:solidFill>
              </a:rPr>
              <a:t>, il existe une solution de </a:t>
            </a:r>
            <a:r>
              <a:rPr lang="fr-FR" dirty="0" smtClean="0">
                <a:solidFill>
                  <a:schemeClr val="tx1"/>
                </a:solidFill>
              </a:rPr>
              <a:t>contournement</a:t>
            </a:r>
          </a:p>
          <a:p>
            <a:r>
              <a:rPr lang="fr-FR" dirty="0" smtClean="0">
                <a:solidFill>
                  <a:schemeClr val="tx1"/>
                </a:solidFill>
              </a:rPr>
              <a:t>Alors </a:t>
            </a:r>
            <a:r>
              <a:rPr lang="fr-FR" dirty="0">
                <a:solidFill>
                  <a:schemeClr val="tx1"/>
                </a:solidFill>
              </a:rPr>
              <a:t>que les threads ne possèdent peut-être pas de mécanisme natif de terminaison, les processus disposent en fait d'un tel </a:t>
            </a:r>
            <a:r>
              <a:rPr lang="fr-FR" dirty="0" smtClean="0">
                <a:solidFill>
                  <a:schemeClr val="tx1"/>
                </a:solidFill>
              </a:rPr>
              <a:t>mécanisme</a:t>
            </a:r>
          </a:p>
          <a:p>
            <a:r>
              <a:rPr lang="fr-FR" dirty="0" smtClean="0">
                <a:solidFill>
                  <a:schemeClr val="tx1"/>
                </a:solidFill>
              </a:rPr>
              <a:t>Comme </a:t>
            </a:r>
            <a:r>
              <a:rPr lang="fr-FR" dirty="0">
                <a:solidFill>
                  <a:schemeClr val="tx1"/>
                </a:solidFill>
              </a:rPr>
              <a:t>vous devriez le savoir maintenant, les processus sont essentiellement des versions plus robustes des threads, et bien que cela ne soit pas idéal, dans certaines situations vous devez vous assurer que vos programmes peuvent s'arrêter </a:t>
            </a:r>
            <a:r>
              <a:rPr lang="fr-FR" dirty="0" smtClean="0">
                <a:solidFill>
                  <a:schemeClr val="tx1"/>
                </a:solidFill>
              </a:rPr>
              <a:t>normalement</a:t>
            </a:r>
          </a:p>
          <a:p>
            <a:r>
              <a:rPr lang="fr-FR" dirty="0" smtClean="0">
                <a:solidFill>
                  <a:schemeClr val="tx1"/>
                </a:solidFill>
              </a:rPr>
              <a:t>Cela </a:t>
            </a:r>
            <a:r>
              <a:rPr lang="fr-FR" dirty="0">
                <a:solidFill>
                  <a:schemeClr val="tx1"/>
                </a:solidFill>
              </a:rPr>
              <a:t>se présente comme une solution bien plus </a:t>
            </a:r>
            <a:r>
              <a:rPr lang="fr-FR" dirty="0" smtClean="0">
                <a:solidFill>
                  <a:schemeClr val="tx1"/>
                </a:solidFill>
              </a:rPr>
              <a:t>élégante que votre propre système </a:t>
            </a:r>
            <a:r>
              <a:rPr lang="fr-FR" dirty="0">
                <a:solidFill>
                  <a:schemeClr val="tx1"/>
                </a:solidFill>
              </a:rPr>
              <a:t>terminaison de </a:t>
            </a:r>
            <a:r>
              <a:rPr lang="fr-FR" dirty="0" smtClean="0">
                <a:solidFill>
                  <a:schemeClr val="tx1"/>
                </a:solidFill>
              </a:rPr>
              <a:t>thread</a:t>
            </a:r>
            <a:endParaRPr lang="en-US" dirty="0">
              <a:solidFill>
                <a:schemeClr val="tx1"/>
              </a:solidFill>
            </a:endParaRPr>
          </a:p>
        </p:txBody>
      </p:sp>
    </p:spTree>
    <p:extLst>
      <p:ext uri="{BB962C8B-B14F-4D97-AF65-F5344CB8AC3E}">
        <p14:creationId xmlns:p14="http://schemas.microsoft.com/office/powerpoint/2010/main" val="3221632335"/>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87855"/>
          </a:xfrm>
        </p:spPr>
        <p:txBody>
          <a:bodyPr>
            <a:normAutofit/>
          </a:bodyPr>
          <a:lstStyle/>
          <a:p>
            <a:r>
              <a:rPr lang="fr-FR" dirty="0" smtClean="0">
                <a:solidFill>
                  <a:schemeClr val="tx1"/>
                </a:solidFill>
              </a:rPr>
              <a:t>Processus orphelins</a:t>
            </a:r>
            <a:endParaRPr lang="fr-FR" b="1" i="1" dirty="0">
              <a:solidFill>
                <a:schemeClr val="accent1"/>
              </a:solidFill>
            </a:endParaRPr>
          </a:p>
        </p:txBody>
      </p:sp>
      <p:sp>
        <p:nvSpPr>
          <p:cNvPr id="3" name="Espace réservé du contenu 2"/>
          <p:cNvSpPr>
            <a:spLocks noGrp="1"/>
          </p:cNvSpPr>
          <p:nvPr>
            <p:ph idx="1"/>
          </p:nvPr>
        </p:nvSpPr>
        <p:spPr>
          <a:xfrm>
            <a:off x="1383527" y="1463040"/>
            <a:ext cx="10121086" cy="5049077"/>
          </a:xfrm>
        </p:spPr>
        <p:txBody>
          <a:bodyPr anchor="ctr">
            <a:normAutofit/>
          </a:bodyPr>
          <a:lstStyle/>
          <a:p>
            <a:r>
              <a:rPr lang="fr-FR" dirty="0">
                <a:solidFill>
                  <a:schemeClr val="tx1"/>
                </a:solidFill>
              </a:rPr>
              <a:t>Les processus orphelins sont des processus qui n'ont pas de processus parent </a:t>
            </a:r>
            <a:r>
              <a:rPr lang="fr-FR" dirty="0" smtClean="0">
                <a:solidFill>
                  <a:schemeClr val="tx1"/>
                </a:solidFill>
              </a:rPr>
              <a:t>actif</a:t>
            </a:r>
          </a:p>
          <a:p>
            <a:r>
              <a:rPr lang="fr-FR" dirty="0" smtClean="0">
                <a:solidFill>
                  <a:schemeClr val="tx1"/>
                </a:solidFill>
              </a:rPr>
              <a:t>Ils </a:t>
            </a:r>
            <a:r>
              <a:rPr lang="fr-FR" dirty="0">
                <a:solidFill>
                  <a:schemeClr val="tx1"/>
                </a:solidFill>
              </a:rPr>
              <a:t>utilisent les ressources du système et n'offrent aucun avantage, et la seule façon de les tuer est d'énumérer les </a:t>
            </a:r>
            <a:r>
              <a:rPr lang="fr-FR" dirty="0" smtClean="0">
                <a:solidFill>
                  <a:schemeClr val="tx1"/>
                </a:solidFill>
              </a:rPr>
              <a:t>processus vivants</a:t>
            </a:r>
            <a:r>
              <a:rPr lang="fr-FR" dirty="0">
                <a:solidFill>
                  <a:schemeClr val="tx1"/>
                </a:solidFill>
              </a:rPr>
              <a:t>, puis de les </a:t>
            </a:r>
            <a:r>
              <a:rPr lang="fr-FR" dirty="0" smtClean="0">
                <a:solidFill>
                  <a:schemeClr val="tx1"/>
                </a:solidFill>
              </a:rPr>
              <a:t>tuer</a:t>
            </a:r>
            <a:endParaRPr lang="en-US" dirty="0">
              <a:solidFill>
                <a:schemeClr val="tx1"/>
              </a:solidFill>
            </a:endParaRPr>
          </a:p>
        </p:txBody>
      </p:sp>
    </p:spTree>
    <p:extLst>
      <p:ext uri="{BB962C8B-B14F-4D97-AF65-F5344CB8AC3E}">
        <p14:creationId xmlns:p14="http://schemas.microsoft.com/office/powerpoint/2010/main" val="1785731475"/>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1339862"/>
          </a:xfrm>
        </p:spPr>
        <p:txBody>
          <a:bodyPr>
            <a:normAutofit/>
          </a:bodyPr>
          <a:lstStyle/>
          <a:p>
            <a:r>
              <a:rPr lang="fr-FR" dirty="0">
                <a:solidFill>
                  <a:schemeClr val="tx1"/>
                </a:solidFill>
              </a:rPr>
              <a:t>Comment le système d'exploitation gère les threads</a:t>
            </a:r>
            <a:endParaRPr lang="fr-FR" b="1" i="1" dirty="0">
              <a:solidFill>
                <a:schemeClr val="accent1"/>
              </a:solidFill>
            </a:endParaRPr>
          </a:p>
        </p:txBody>
      </p:sp>
      <p:sp>
        <p:nvSpPr>
          <p:cNvPr id="3" name="Espace réservé du contenu 2"/>
          <p:cNvSpPr>
            <a:spLocks noGrp="1"/>
          </p:cNvSpPr>
          <p:nvPr>
            <p:ph idx="1"/>
          </p:nvPr>
        </p:nvSpPr>
        <p:spPr>
          <a:xfrm>
            <a:off x="1383527" y="1463040"/>
            <a:ext cx="10121086" cy="5049077"/>
          </a:xfrm>
        </p:spPr>
        <p:txBody>
          <a:bodyPr anchor="ctr">
            <a:normAutofit/>
          </a:bodyPr>
          <a:lstStyle/>
          <a:p>
            <a:r>
              <a:rPr lang="fr-FR" dirty="0" smtClean="0">
                <a:solidFill>
                  <a:schemeClr val="tx1"/>
                </a:solidFill>
              </a:rPr>
              <a:t>Maintenant </a:t>
            </a:r>
            <a:r>
              <a:rPr lang="fr-FR" dirty="0">
                <a:solidFill>
                  <a:schemeClr val="tx1"/>
                </a:solidFill>
              </a:rPr>
              <a:t>que nous avons jeté un coup d'œil sur le cycle de vie d'un thread, il est important de savoir comment ces threads fonctionnent réellement dans </a:t>
            </a:r>
            <a:r>
              <a:rPr lang="fr-FR" dirty="0" smtClean="0">
                <a:solidFill>
                  <a:schemeClr val="tx1"/>
                </a:solidFill>
              </a:rPr>
              <a:t>nos machines</a:t>
            </a:r>
          </a:p>
          <a:p>
            <a:r>
              <a:rPr lang="fr-FR" dirty="0" smtClean="0">
                <a:solidFill>
                  <a:schemeClr val="tx1"/>
                </a:solidFill>
              </a:rPr>
              <a:t>Comprendre </a:t>
            </a:r>
            <a:r>
              <a:rPr lang="fr-FR" dirty="0">
                <a:solidFill>
                  <a:schemeClr val="tx1"/>
                </a:solidFill>
              </a:rPr>
              <a:t>des choses comme le modèle multithreading et comment les threads Python sont mappés aux threads du système est important </a:t>
            </a:r>
            <a:r>
              <a:rPr lang="fr-FR" dirty="0" smtClean="0">
                <a:solidFill>
                  <a:schemeClr val="tx1"/>
                </a:solidFill>
              </a:rPr>
              <a:t>pour </a:t>
            </a:r>
            <a:r>
              <a:rPr lang="fr-FR" dirty="0">
                <a:solidFill>
                  <a:schemeClr val="tx1"/>
                </a:solidFill>
              </a:rPr>
              <a:t>prendre les bonnes décisions lors de la conception de votre logiciel haute </a:t>
            </a:r>
            <a:r>
              <a:rPr lang="fr-FR" dirty="0" smtClean="0">
                <a:solidFill>
                  <a:schemeClr val="tx1"/>
                </a:solidFill>
              </a:rPr>
              <a:t>performance</a:t>
            </a:r>
            <a:endParaRPr lang="en-US" dirty="0">
              <a:solidFill>
                <a:schemeClr val="tx1"/>
              </a:solidFill>
            </a:endParaRPr>
          </a:p>
        </p:txBody>
      </p:sp>
    </p:spTree>
    <p:extLst>
      <p:ext uri="{BB962C8B-B14F-4D97-AF65-F5344CB8AC3E}">
        <p14:creationId xmlns:p14="http://schemas.microsoft.com/office/powerpoint/2010/main" val="1218098871"/>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1339862"/>
          </a:xfrm>
        </p:spPr>
        <p:txBody>
          <a:bodyPr>
            <a:normAutofit/>
          </a:bodyPr>
          <a:lstStyle/>
          <a:p>
            <a:r>
              <a:rPr lang="fr-FR" dirty="0">
                <a:solidFill>
                  <a:schemeClr val="tx1"/>
                </a:solidFill>
              </a:rPr>
              <a:t>Création de processus par rapport aux threads</a:t>
            </a:r>
            <a:endParaRPr lang="fr-FR" b="1" i="1" dirty="0">
              <a:solidFill>
                <a:schemeClr val="accent1"/>
              </a:solidFill>
            </a:endParaRPr>
          </a:p>
        </p:txBody>
      </p:sp>
      <p:sp>
        <p:nvSpPr>
          <p:cNvPr id="3" name="Espace réservé du contenu 2"/>
          <p:cNvSpPr>
            <a:spLocks noGrp="1"/>
          </p:cNvSpPr>
          <p:nvPr>
            <p:ph idx="1"/>
          </p:nvPr>
        </p:nvSpPr>
        <p:spPr>
          <a:xfrm>
            <a:off x="1383527" y="2075290"/>
            <a:ext cx="10121086" cy="4436827"/>
          </a:xfrm>
        </p:spPr>
        <p:txBody>
          <a:bodyPr anchor="ctr">
            <a:normAutofit/>
          </a:bodyPr>
          <a:lstStyle/>
          <a:p>
            <a:r>
              <a:rPr lang="fr-FR" dirty="0">
                <a:solidFill>
                  <a:schemeClr val="tx1"/>
                </a:solidFill>
              </a:rPr>
              <a:t>Un processus, comme nous l'avons vu, est une version plus lourde d'un thread simple dans le sens où nous pouvons faire des choses comme faire tourner plusieurs threads dans un </a:t>
            </a:r>
            <a:r>
              <a:rPr lang="fr-FR" dirty="0" smtClean="0">
                <a:solidFill>
                  <a:schemeClr val="tx1"/>
                </a:solidFill>
              </a:rPr>
              <a:t>processus</a:t>
            </a:r>
          </a:p>
          <a:p>
            <a:r>
              <a:rPr lang="fr-FR" dirty="0" smtClean="0">
                <a:solidFill>
                  <a:schemeClr val="tx1"/>
                </a:solidFill>
              </a:rPr>
              <a:t>Ils </a:t>
            </a:r>
            <a:r>
              <a:rPr lang="fr-FR" dirty="0">
                <a:solidFill>
                  <a:schemeClr val="tx1"/>
                </a:solidFill>
              </a:rPr>
              <a:t>peuvent effectuer plus de tâches liées au processeur mieux qu'un thread standard en raison du fait qu'ils ont chacun leur propre instance GIL </a:t>
            </a:r>
            <a:r>
              <a:rPr lang="fr-FR" dirty="0" smtClean="0">
                <a:solidFill>
                  <a:schemeClr val="tx1"/>
                </a:solidFill>
              </a:rPr>
              <a:t>séparée</a:t>
            </a:r>
          </a:p>
          <a:p>
            <a:r>
              <a:rPr lang="fr-FR" dirty="0">
                <a:solidFill>
                  <a:schemeClr val="tx1"/>
                </a:solidFill>
              </a:rPr>
              <a:t>Cependant, il est important de noter que même si </a:t>
            </a:r>
            <a:r>
              <a:rPr lang="fr-FR" dirty="0" smtClean="0">
                <a:solidFill>
                  <a:schemeClr val="tx1"/>
                </a:solidFill>
              </a:rPr>
              <a:t>ceux-ci </a:t>
            </a:r>
            <a:r>
              <a:rPr lang="fr-FR" dirty="0">
                <a:solidFill>
                  <a:schemeClr val="tx1"/>
                </a:solidFill>
              </a:rPr>
              <a:t>peuvent être bien meilleurs pour les CPU, ils nécessitent également beaucoup plus de </a:t>
            </a:r>
            <a:r>
              <a:rPr lang="fr-FR" dirty="0" smtClean="0">
                <a:solidFill>
                  <a:schemeClr val="tx1"/>
                </a:solidFill>
              </a:rPr>
              <a:t>ressources</a:t>
            </a:r>
          </a:p>
          <a:p>
            <a:r>
              <a:rPr lang="fr-FR" dirty="0" smtClean="0">
                <a:solidFill>
                  <a:schemeClr val="tx1"/>
                </a:solidFill>
              </a:rPr>
              <a:t>Être </a:t>
            </a:r>
            <a:r>
              <a:rPr lang="fr-FR" dirty="0">
                <a:solidFill>
                  <a:schemeClr val="tx1"/>
                </a:solidFill>
              </a:rPr>
              <a:t>plus exigeant en ressources signifie qu'ils sont aussi plus chers à </a:t>
            </a:r>
            <a:r>
              <a:rPr lang="fr-FR" dirty="0" smtClean="0">
                <a:solidFill>
                  <a:schemeClr val="tx1"/>
                </a:solidFill>
              </a:rPr>
              <a:t>créer à </a:t>
            </a:r>
            <a:r>
              <a:rPr lang="fr-FR" dirty="0">
                <a:solidFill>
                  <a:schemeClr val="tx1"/>
                </a:solidFill>
              </a:rPr>
              <a:t>la volée et à tuer aussi </a:t>
            </a:r>
            <a:r>
              <a:rPr lang="fr-FR" dirty="0" smtClean="0">
                <a:solidFill>
                  <a:schemeClr val="tx1"/>
                </a:solidFill>
              </a:rPr>
              <a:t>rapidement</a:t>
            </a:r>
          </a:p>
          <a:p>
            <a:r>
              <a:rPr lang="fr-FR" dirty="0" smtClean="0">
                <a:solidFill>
                  <a:schemeClr val="tx1"/>
                </a:solidFill>
              </a:rPr>
              <a:t>Dans </a:t>
            </a:r>
            <a:r>
              <a:rPr lang="fr-FR" dirty="0">
                <a:solidFill>
                  <a:schemeClr val="tx1"/>
                </a:solidFill>
              </a:rPr>
              <a:t>cet exemple suivant, nous examinerons l'impact sur les performances de la rotation de plusieurs threads, et nous comparerons cela à la rotation de plusieurs </a:t>
            </a:r>
            <a:r>
              <a:rPr lang="fr-FR" dirty="0" smtClean="0">
                <a:solidFill>
                  <a:schemeClr val="tx1"/>
                </a:solidFill>
              </a:rPr>
              <a:t>processus</a:t>
            </a:r>
            <a:endParaRPr lang="en-US" dirty="0">
              <a:solidFill>
                <a:schemeClr val="tx1"/>
              </a:solidFill>
            </a:endParaRPr>
          </a:p>
        </p:txBody>
      </p:sp>
    </p:spTree>
    <p:extLst>
      <p:ext uri="{BB962C8B-B14F-4D97-AF65-F5344CB8AC3E}">
        <p14:creationId xmlns:p14="http://schemas.microsoft.com/office/powerpoint/2010/main" val="488105303"/>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1339862"/>
          </a:xfrm>
        </p:spPr>
        <p:txBody>
          <a:bodyPr>
            <a:normAutofit/>
          </a:bodyPr>
          <a:lstStyle/>
          <a:p>
            <a:r>
              <a:rPr lang="fr-FR" dirty="0">
                <a:solidFill>
                  <a:schemeClr val="tx1"/>
                </a:solidFill>
              </a:rPr>
              <a:t>Création de processus par rapport aux threads</a:t>
            </a:r>
            <a:endParaRPr lang="fr-FR" b="1" i="1" dirty="0">
              <a:solidFill>
                <a:schemeClr val="accent1"/>
              </a:solidFill>
            </a:endParaRPr>
          </a:p>
        </p:txBody>
      </p:sp>
      <p:pic>
        <p:nvPicPr>
          <p:cNvPr id="7" name="Espace réservé du contenu 6"/>
          <p:cNvPicPr>
            <a:picLocks noGrp="1" noChangeAspect="1"/>
          </p:cNvPicPr>
          <p:nvPr>
            <p:ph idx="1"/>
          </p:nvPr>
        </p:nvPicPr>
        <p:blipFill>
          <a:blip r:embed="rId3"/>
          <a:stretch>
            <a:fillRect/>
          </a:stretch>
        </p:blipFill>
        <p:spPr>
          <a:xfrm>
            <a:off x="3473512" y="5604186"/>
            <a:ext cx="4295775" cy="847725"/>
          </a:xfrm>
          <a:prstGeom prst="rect">
            <a:avLst/>
          </a:prstGeom>
          <a:ln>
            <a:noFill/>
          </a:ln>
          <a:effectLst>
            <a:outerShdw blurRad="292100" dist="139700" dir="2700000" algn="tl" rotWithShape="0">
              <a:srgbClr val="333333">
                <a:alpha val="65000"/>
              </a:srgbClr>
            </a:outerShdw>
          </a:effectLst>
        </p:spPr>
      </p:pic>
      <p:pic>
        <p:nvPicPr>
          <p:cNvPr id="6" name="Image 5"/>
          <p:cNvPicPr>
            <a:picLocks noChangeAspect="1"/>
          </p:cNvPicPr>
          <p:nvPr/>
        </p:nvPicPr>
        <p:blipFill>
          <a:blip r:embed="rId4"/>
          <a:stretch>
            <a:fillRect/>
          </a:stretch>
        </p:blipFill>
        <p:spPr>
          <a:xfrm>
            <a:off x="7847938" y="2039961"/>
            <a:ext cx="3913921" cy="4411950"/>
          </a:xfrm>
          <a:prstGeom prst="rect">
            <a:avLst/>
          </a:prstGeom>
          <a:ln>
            <a:noFill/>
          </a:ln>
          <a:effectLst>
            <a:outerShdw blurRad="292100" dist="139700" dir="2700000" algn="tl" rotWithShape="0">
              <a:srgbClr val="333333">
                <a:alpha val="65000"/>
              </a:srgbClr>
            </a:outerShdw>
          </a:effectLst>
        </p:spPr>
      </p:pic>
      <p:sp>
        <p:nvSpPr>
          <p:cNvPr id="8" name="Espace réservé du contenu 2"/>
          <p:cNvSpPr txBox="1">
            <a:spLocks/>
          </p:cNvSpPr>
          <p:nvPr/>
        </p:nvSpPr>
        <p:spPr>
          <a:xfrm>
            <a:off x="1383527" y="1844703"/>
            <a:ext cx="6385760" cy="3689406"/>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a:solidFill>
                  <a:schemeClr val="tx1"/>
                </a:solidFill>
              </a:rPr>
              <a:t>Maintenant, bien que le temps nécessaire pour effectuer ces deux tâches soit minime pour notre exemple relativement léger, considérez l'impact sur les performances que vous obtiendriez si vous commenciez des centaines ou des milliers de processus ou de threads sur d'énormes baies de </a:t>
            </a:r>
            <a:r>
              <a:rPr lang="fr-FR" dirty="0" smtClean="0">
                <a:solidFill>
                  <a:schemeClr val="tx1"/>
                </a:solidFill>
              </a:rPr>
              <a:t>serveurs</a:t>
            </a:r>
          </a:p>
          <a:p>
            <a:r>
              <a:rPr lang="fr-FR" dirty="0">
                <a:solidFill>
                  <a:schemeClr val="tx1"/>
                </a:solidFill>
              </a:rPr>
              <a:t>Une façon de lutter contre cela est de faire toute la création de processus ou de threads au début et de les stocker dans un pool afin qu'ils puissent </a:t>
            </a:r>
            <a:r>
              <a:rPr lang="fr-FR" dirty="0" smtClean="0">
                <a:solidFill>
                  <a:schemeClr val="tx1"/>
                </a:solidFill>
              </a:rPr>
              <a:t>s'endormir et </a:t>
            </a:r>
            <a:r>
              <a:rPr lang="fr-FR" dirty="0">
                <a:solidFill>
                  <a:schemeClr val="tx1"/>
                </a:solidFill>
              </a:rPr>
              <a:t>attendre d'autres instructions sans que nous ayons à supporter ces coûts élevés de </a:t>
            </a:r>
            <a:r>
              <a:rPr lang="fr-FR" dirty="0" smtClean="0">
                <a:solidFill>
                  <a:schemeClr val="tx1"/>
                </a:solidFill>
              </a:rPr>
              <a:t>création</a:t>
            </a:r>
            <a:endParaRPr lang="en-US" dirty="0">
              <a:solidFill>
                <a:schemeClr val="tx1"/>
              </a:solidFill>
            </a:endParaRPr>
          </a:p>
        </p:txBody>
      </p:sp>
    </p:spTree>
    <p:extLst>
      <p:ext uri="{BB962C8B-B14F-4D97-AF65-F5344CB8AC3E}">
        <p14:creationId xmlns:p14="http://schemas.microsoft.com/office/powerpoint/2010/main" val="3037684817"/>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64001"/>
          </a:xfrm>
        </p:spPr>
        <p:txBody>
          <a:bodyPr>
            <a:normAutofit/>
          </a:bodyPr>
          <a:lstStyle/>
          <a:p>
            <a:r>
              <a:rPr lang="fr-FR" dirty="0">
                <a:solidFill>
                  <a:schemeClr val="tx1"/>
                </a:solidFill>
              </a:rPr>
              <a:t>Modèles multithread</a:t>
            </a:r>
            <a:endParaRPr lang="fr-FR" b="1" i="1" dirty="0">
              <a:solidFill>
                <a:schemeClr val="accent1"/>
              </a:solidFill>
            </a:endParaRPr>
          </a:p>
        </p:txBody>
      </p:sp>
      <p:sp>
        <p:nvSpPr>
          <p:cNvPr id="8" name="Espace réservé du contenu 2"/>
          <p:cNvSpPr txBox="1">
            <a:spLocks/>
          </p:cNvSpPr>
          <p:nvPr/>
        </p:nvSpPr>
        <p:spPr>
          <a:xfrm>
            <a:off x="1383526" y="1622066"/>
            <a:ext cx="10114059" cy="4778733"/>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smtClean="0">
                <a:solidFill>
                  <a:schemeClr val="tx1"/>
                </a:solidFill>
              </a:rPr>
              <a:t>Le début de ce document fournit </a:t>
            </a:r>
            <a:r>
              <a:rPr lang="fr-FR" dirty="0">
                <a:solidFill>
                  <a:schemeClr val="tx1"/>
                </a:solidFill>
              </a:rPr>
              <a:t>une brève introduction à la concurrence, où nous avons parlé des deux types distincts de threads que nous avons sur une seule </a:t>
            </a:r>
            <a:r>
              <a:rPr lang="fr-FR" dirty="0" smtClean="0">
                <a:solidFill>
                  <a:schemeClr val="tx1"/>
                </a:solidFill>
              </a:rPr>
              <a:t>machine</a:t>
            </a:r>
          </a:p>
          <a:p>
            <a:r>
              <a:rPr lang="fr-FR" dirty="0" smtClean="0">
                <a:solidFill>
                  <a:schemeClr val="tx1"/>
                </a:solidFill>
              </a:rPr>
              <a:t>Il </a:t>
            </a:r>
            <a:r>
              <a:rPr lang="fr-FR" dirty="0">
                <a:solidFill>
                  <a:schemeClr val="tx1"/>
                </a:solidFill>
              </a:rPr>
              <a:t>s'agissait de threads utilisateur et de threads du noyau, et il est utile de savoir comment ils se </a:t>
            </a:r>
            <a:r>
              <a:rPr lang="fr-FR" dirty="0" smtClean="0">
                <a:solidFill>
                  <a:schemeClr val="tx1"/>
                </a:solidFill>
              </a:rPr>
              <a:t>mêlent, </a:t>
            </a:r>
            <a:r>
              <a:rPr lang="fr-FR" dirty="0">
                <a:solidFill>
                  <a:schemeClr val="tx1"/>
                </a:solidFill>
              </a:rPr>
              <a:t>ainsi que les différentes façons de les </a:t>
            </a:r>
            <a:r>
              <a:rPr lang="fr-FR" dirty="0" smtClean="0">
                <a:solidFill>
                  <a:schemeClr val="tx1"/>
                </a:solidFill>
              </a:rPr>
              <a:t>mêler</a:t>
            </a:r>
          </a:p>
          <a:p>
            <a:r>
              <a:rPr lang="fr-FR" dirty="0" smtClean="0">
                <a:solidFill>
                  <a:schemeClr val="tx1"/>
                </a:solidFill>
              </a:rPr>
              <a:t>Au </a:t>
            </a:r>
            <a:r>
              <a:rPr lang="fr-FR" dirty="0">
                <a:solidFill>
                  <a:schemeClr val="tx1"/>
                </a:solidFill>
              </a:rPr>
              <a:t>total, il existe trois différents styles de </a:t>
            </a:r>
            <a:r>
              <a:rPr lang="fr-FR" dirty="0" smtClean="0">
                <a:solidFill>
                  <a:schemeClr val="tx1"/>
                </a:solidFill>
              </a:rPr>
              <a:t>mappage :</a:t>
            </a:r>
          </a:p>
          <a:p>
            <a:pPr lvl="1"/>
            <a:r>
              <a:rPr lang="fr-FR" dirty="0" smtClean="0">
                <a:solidFill>
                  <a:schemeClr val="tx1"/>
                </a:solidFill>
              </a:rPr>
              <a:t>Un </a:t>
            </a:r>
            <a:r>
              <a:rPr lang="fr-FR" dirty="0">
                <a:solidFill>
                  <a:schemeClr val="tx1"/>
                </a:solidFill>
              </a:rPr>
              <a:t>thread utilisateur vers un thread </a:t>
            </a:r>
            <a:r>
              <a:rPr lang="fr-FR" dirty="0" smtClean="0">
                <a:solidFill>
                  <a:schemeClr val="tx1"/>
                </a:solidFill>
              </a:rPr>
              <a:t>noyau</a:t>
            </a:r>
          </a:p>
          <a:p>
            <a:pPr lvl="1"/>
            <a:r>
              <a:rPr lang="fr-FR" dirty="0" smtClean="0">
                <a:solidFill>
                  <a:schemeClr val="tx1"/>
                </a:solidFill>
              </a:rPr>
              <a:t>Plusieurs </a:t>
            </a:r>
            <a:r>
              <a:rPr lang="fr-FR" dirty="0">
                <a:solidFill>
                  <a:schemeClr val="tx1"/>
                </a:solidFill>
              </a:rPr>
              <a:t>threads utilisateur vers un thread </a:t>
            </a:r>
            <a:r>
              <a:rPr lang="fr-FR" dirty="0" smtClean="0">
                <a:solidFill>
                  <a:schemeClr val="tx1"/>
                </a:solidFill>
              </a:rPr>
              <a:t>noyau</a:t>
            </a:r>
          </a:p>
          <a:p>
            <a:pPr lvl="1"/>
            <a:r>
              <a:rPr lang="fr-FR" dirty="0" smtClean="0">
                <a:solidFill>
                  <a:schemeClr val="tx1"/>
                </a:solidFill>
              </a:rPr>
              <a:t>Plusieurs </a:t>
            </a:r>
            <a:r>
              <a:rPr lang="fr-FR" dirty="0">
                <a:solidFill>
                  <a:schemeClr val="tx1"/>
                </a:solidFill>
              </a:rPr>
              <a:t>threads utilisateur vers plusieurs threads </a:t>
            </a:r>
            <a:r>
              <a:rPr lang="fr-FR" dirty="0" smtClean="0">
                <a:solidFill>
                  <a:schemeClr val="tx1"/>
                </a:solidFill>
              </a:rPr>
              <a:t>noyau</a:t>
            </a:r>
          </a:p>
          <a:p>
            <a:r>
              <a:rPr lang="fr-FR" dirty="0">
                <a:solidFill>
                  <a:schemeClr val="tx1"/>
                </a:solidFill>
              </a:rPr>
              <a:t>Dans Python, nous </a:t>
            </a:r>
            <a:r>
              <a:rPr lang="fr-FR" dirty="0" smtClean="0">
                <a:solidFill>
                  <a:schemeClr val="tx1"/>
                </a:solidFill>
              </a:rPr>
              <a:t>avons généralement un </a:t>
            </a:r>
            <a:r>
              <a:rPr lang="fr-FR" dirty="0">
                <a:solidFill>
                  <a:schemeClr val="tx1"/>
                </a:solidFill>
              </a:rPr>
              <a:t>mappage </a:t>
            </a:r>
            <a:r>
              <a:rPr lang="fr-FR" dirty="0" smtClean="0">
                <a:solidFill>
                  <a:schemeClr val="tx1"/>
                </a:solidFill>
              </a:rPr>
              <a:t>d'un </a:t>
            </a:r>
            <a:r>
              <a:rPr lang="fr-FR" dirty="0">
                <a:solidFill>
                  <a:schemeClr val="tx1"/>
                </a:solidFill>
              </a:rPr>
              <a:t>thread utilisateur sur un </a:t>
            </a:r>
            <a:r>
              <a:rPr lang="fr-FR" dirty="0" smtClean="0">
                <a:solidFill>
                  <a:schemeClr val="tx1"/>
                </a:solidFill>
              </a:rPr>
              <a:t>thread noyau</a:t>
            </a:r>
          </a:p>
          <a:p>
            <a:r>
              <a:rPr lang="fr-FR" dirty="0" smtClean="0">
                <a:solidFill>
                  <a:schemeClr val="tx1"/>
                </a:solidFill>
              </a:rPr>
              <a:t>Ainsi</a:t>
            </a:r>
            <a:r>
              <a:rPr lang="fr-FR" dirty="0">
                <a:solidFill>
                  <a:schemeClr val="tx1"/>
                </a:solidFill>
              </a:rPr>
              <a:t>, chaque thread que vous créez dans vos applications multithread occupera une quantité de ressources </a:t>
            </a:r>
            <a:r>
              <a:rPr lang="fr-FR" dirty="0" smtClean="0">
                <a:solidFill>
                  <a:schemeClr val="tx1"/>
                </a:solidFill>
              </a:rPr>
              <a:t>significative </a:t>
            </a:r>
            <a:r>
              <a:rPr lang="fr-FR" dirty="0">
                <a:solidFill>
                  <a:schemeClr val="tx1"/>
                </a:solidFill>
              </a:rPr>
              <a:t>sur votre machine.</a:t>
            </a:r>
            <a:endParaRPr lang="en-US" dirty="0">
              <a:solidFill>
                <a:schemeClr val="tx1"/>
              </a:solidFill>
            </a:endParaRPr>
          </a:p>
        </p:txBody>
      </p:sp>
    </p:spTree>
    <p:extLst>
      <p:ext uri="{BB962C8B-B14F-4D97-AF65-F5344CB8AC3E}">
        <p14:creationId xmlns:p14="http://schemas.microsoft.com/office/powerpoint/2010/main" val="725032339"/>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64001"/>
          </a:xfrm>
        </p:spPr>
        <p:txBody>
          <a:bodyPr>
            <a:normAutofit/>
          </a:bodyPr>
          <a:lstStyle/>
          <a:p>
            <a:r>
              <a:rPr lang="fr-FR" dirty="0">
                <a:solidFill>
                  <a:schemeClr val="tx1"/>
                </a:solidFill>
              </a:rPr>
              <a:t>Modèles multithread</a:t>
            </a:r>
            <a:endParaRPr lang="fr-FR" b="1" i="1" dirty="0">
              <a:solidFill>
                <a:schemeClr val="accent1"/>
              </a:solidFill>
            </a:endParaRPr>
          </a:p>
        </p:txBody>
      </p:sp>
      <p:sp>
        <p:nvSpPr>
          <p:cNvPr id="8" name="Espace réservé du contenu 2"/>
          <p:cNvSpPr txBox="1">
            <a:spLocks/>
          </p:cNvSpPr>
          <p:nvPr/>
        </p:nvSpPr>
        <p:spPr>
          <a:xfrm>
            <a:off x="1383526" y="1622066"/>
            <a:ext cx="10114059" cy="4778733"/>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a:solidFill>
                  <a:schemeClr val="tx1"/>
                </a:solidFill>
              </a:rPr>
              <a:t>Cependant, il existe certains modules dans l'écosystème Python qui vous permettent d'implémenter une fonctionnalité </a:t>
            </a:r>
            <a:r>
              <a:rPr lang="fr-FR" dirty="0" smtClean="0">
                <a:solidFill>
                  <a:schemeClr val="tx1"/>
                </a:solidFill>
              </a:rPr>
              <a:t>multithread </a:t>
            </a:r>
            <a:r>
              <a:rPr lang="fr-FR" dirty="0">
                <a:solidFill>
                  <a:schemeClr val="tx1"/>
                </a:solidFill>
              </a:rPr>
              <a:t>à votre programme tout en restant sur un seul </a:t>
            </a:r>
            <a:r>
              <a:rPr lang="fr-FR" dirty="0" smtClean="0">
                <a:solidFill>
                  <a:schemeClr val="tx1"/>
                </a:solidFill>
              </a:rPr>
              <a:t>thread</a:t>
            </a:r>
          </a:p>
          <a:p>
            <a:r>
              <a:rPr lang="fr-FR" dirty="0" smtClean="0">
                <a:solidFill>
                  <a:schemeClr val="tx1"/>
                </a:solidFill>
              </a:rPr>
              <a:t>L'un </a:t>
            </a:r>
            <a:r>
              <a:rPr lang="fr-FR" dirty="0">
                <a:solidFill>
                  <a:schemeClr val="tx1"/>
                </a:solidFill>
              </a:rPr>
              <a:t>des exemples les plus </a:t>
            </a:r>
            <a:r>
              <a:rPr lang="fr-FR" dirty="0" smtClean="0">
                <a:solidFill>
                  <a:schemeClr val="tx1"/>
                </a:solidFill>
              </a:rPr>
              <a:t>significatif </a:t>
            </a:r>
            <a:r>
              <a:rPr lang="fr-FR" dirty="0">
                <a:solidFill>
                  <a:schemeClr val="tx1"/>
                </a:solidFill>
              </a:rPr>
              <a:t>est le module </a:t>
            </a:r>
            <a:r>
              <a:rPr lang="fr-FR" b="1" i="1" dirty="0" smtClean="0">
                <a:solidFill>
                  <a:schemeClr val="accent1"/>
                </a:solidFill>
              </a:rPr>
              <a:t>asyncio</a:t>
            </a:r>
            <a:endParaRPr lang="en-US" b="1" i="1" dirty="0">
              <a:solidFill>
                <a:schemeClr val="accent1"/>
              </a:solidFill>
            </a:endParaRPr>
          </a:p>
        </p:txBody>
      </p:sp>
    </p:spTree>
    <p:extLst>
      <p:ext uri="{BB962C8B-B14F-4D97-AF65-F5344CB8AC3E}">
        <p14:creationId xmlns:p14="http://schemas.microsoft.com/office/powerpoint/2010/main" val="886111627"/>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64001"/>
          </a:xfrm>
        </p:spPr>
        <p:txBody>
          <a:bodyPr>
            <a:normAutofit/>
          </a:bodyPr>
          <a:lstStyle/>
          <a:p>
            <a:r>
              <a:rPr lang="fr-FR" dirty="0">
                <a:solidFill>
                  <a:schemeClr val="tx1"/>
                </a:solidFill>
              </a:rPr>
              <a:t>Mappage de threads un-à-un</a:t>
            </a:r>
            <a:endParaRPr lang="fr-FR" b="1" i="1" dirty="0">
              <a:solidFill>
                <a:schemeClr val="accent1"/>
              </a:solidFill>
            </a:endParaRPr>
          </a:p>
        </p:txBody>
      </p:sp>
      <p:sp>
        <p:nvSpPr>
          <p:cNvPr id="8" name="Espace réservé du contenu 2"/>
          <p:cNvSpPr txBox="1">
            <a:spLocks/>
          </p:cNvSpPr>
          <p:nvPr/>
        </p:nvSpPr>
        <p:spPr>
          <a:xfrm>
            <a:off x="1383527" y="1622066"/>
            <a:ext cx="5701086" cy="4778733"/>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a:solidFill>
                  <a:schemeClr val="tx1"/>
                </a:solidFill>
              </a:rPr>
              <a:t>Dans ce mappage, nous voyons qu'un thread de niveau utilisateur est mappé directement à un thread au niveau du </a:t>
            </a:r>
            <a:r>
              <a:rPr lang="fr-FR" dirty="0" smtClean="0">
                <a:solidFill>
                  <a:schemeClr val="tx1"/>
                </a:solidFill>
              </a:rPr>
              <a:t>noyau</a:t>
            </a:r>
          </a:p>
          <a:p>
            <a:r>
              <a:rPr lang="fr-FR" dirty="0" smtClean="0">
                <a:solidFill>
                  <a:schemeClr val="tx1"/>
                </a:solidFill>
              </a:rPr>
              <a:t>Les </a:t>
            </a:r>
            <a:r>
              <a:rPr lang="fr-FR" dirty="0">
                <a:solidFill>
                  <a:schemeClr val="tx1"/>
                </a:solidFill>
              </a:rPr>
              <a:t>mappages un-à-un peuvent être coûteux en raison des coûts inhérents à la création et à la gestion des threads au niveau du noyau, mais ils offrent des avantages dans la mesure où les threads au niveau utilisateur ne sont pas soumis au même niveau de </a:t>
            </a:r>
            <a:r>
              <a:rPr lang="fr-FR" dirty="0" smtClean="0">
                <a:solidFill>
                  <a:schemeClr val="tx1"/>
                </a:solidFill>
              </a:rPr>
              <a:t>blocage que </a:t>
            </a:r>
            <a:r>
              <a:rPr lang="fr-FR" dirty="0">
                <a:solidFill>
                  <a:schemeClr val="tx1"/>
                </a:solidFill>
              </a:rPr>
              <a:t>le mappage </a:t>
            </a:r>
            <a:r>
              <a:rPr lang="fr-FR" dirty="0" smtClean="0">
                <a:solidFill>
                  <a:schemeClr val="tx1"/>
                </a:solidFill>
              </a:rPr>
              <a:t>de </a:t>
            </a:r>
            <a:r>
              <a:rPr lang="fr-FR" dirty="0">
                <a:solidFill>
                  <a:schemeClr val="tx1"/>
                </a:solidFill>
              </a:rPr>
              <a:t>un </a:t>
            </a:r>
            <a:r>
              <a:rPr lang="fr-FR" dirty="0" smtClean="0">
                <a:solidFill>
                  <a:schemeClr val="tx1"/>
                </a:solidFill>
              </a:rPr>
              <a:t>à plusieurs</a:t>
            </a:r>
            <a:endParaRPr lang="en-US" dirty="0">
              <a:solidFill>
                <a:schemeClr val="tx1"/>
              </a:solidFill>
            </a:endParaRPr>
          </a:p>
        </p:txBody>
      </p:sp>
      <p:pic>
        <p:nvPicPr>
          <p:cNvPr id="3" name="Image 2"/>
          <p:cNvPicPr>
            <a:picLocks noChangeAspect="1"/>
          </p:cNvPicPr>
          <p:nvPr/>
        </p:nvPicPr>
        <p:blipFill>
          <a:blip r:embed="rId3"/>
          <a:stretch>
            <a:fillRect/>
          </a:stretch>
        </p:blipFill>
        <p:spPr>
          <a:xfrm>
            <a:off x="7860568" y="3430407"/>
            <a:ext cx="2943225" cy="11620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098707016"/>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64001"/>
          </a:xfrm>
        </p:spPr>
        <p:txBody>
          <a:bodyPr>
            <a:normAutofit/>
          </a:bodyPr>
          <a:lstStyle/>
          <a:p>
            <a:r>
              <a:rPr lang="fr-FR" dirty="0">
                <a:solidFill>
                  <a:schemeClr val="tx1"/>
                </a:solidFill>
              </a:rPr>
              <a:t>Mappage de threads </a:t>
            </a:r>
            <a:r>
              <a:rPr lang="fr-FR" dirty="0" smtClean="0">
                <a:solidFill>
                  <a:schemeClr val="tx1"/>
                </a:solidFill>
              </a:rPr>
              <a:t>un-à-plusieurs</a:t>
            </a:r>
            <a:endParaRPr lang="fr-FR" b="1" i="1" dirty="0">
              <a:solidFill>
                <a:schemeClr val="accent1"/>
              </a:solidFill>
            </a:endParaRPr>
          </a:p>
        </p:txBody>
      </p:sp>
      <p:sp>
        <p:nvSpPr>
          <p:cNvPr id="8" name="Espace réservé du contenu 2"/>
          <p:cNvSpPr txBox="1">
            <a:spLocks/>
          </p:cNvSpPr>
          <p:nvPr/>
        </p:nvSpPr>
        <p:spPr>
          <a:xfrm>
            <a:off x="1383527" y="1622066"/>
            <a:ext cx="5701086" cy="4778733"/>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a:solidFill>
                  <a:schemeClr val="tx1"/>
                </a:solidFill>
              </a:rPr>
              <a:t>Dans les mappages plusieurs à un, de nombreux threads de niveau utilisateur sont mappés à un thread au niveau du noyau </a:t>
            </a:r>
            <a:r>
              <a:rPr lang="fr-FR" dirty="0" smtClean="0">
                <a:solidFill>
                  <a:schemeClr val="tx1"/>
                </a:solidFill>
              </a:rPr>
              <a:t>solitaire</a:t>
            </a:r>
          </a:p>
          <a:p>
            <a:r>
              <a:rPr lang="fr-FR" dirty="0" smtClean="0">
                <a:solidFill>
                  <a:schemeClr val="tx1"/>
                </a:solidFill>
              </a:rPr>
              <a:t>Ceci </a:t>
            </a:r>
            <a:r>
              <a:rPr lang="fr-FR" dirty="0">
                <a:solidFill>
                  <a:schemeClr val="tx1"/>
                </a:solidFill>
              </a:rPr>
              <a:t>est avantageux car nous pouvons gérer efficacement les threads de niveau </a:t>
            </a:r>
            <a:r>
              <a:rPr lang="fr-FR" dirty="0" smtClean="0">
                <a:solidFill>
                  <a:schemeClr val="tx1"/>
                </a:solidFill>
              </a:rPr>
              <a:t>utilisateur </a:t>
            </a:r>
          </a:p>
          <a:p>
            <a:r>
              <a:rPr lang="fr-FR" dirty="0" smtClean="0">
                <a:solidFill>
                  <a:schemeClr val="tx1"/>
                </a:solidFill>
              </a:rPr>
              <a:t>Cependant</a:t>
            </a:r>
            <a:r>
              <a:rPr lang="fr-FR" dirty="0">
                <a:solidFill>
                  <a:schemeClr val="tx1"/>
                </a:solidFill>
              </a:rPr>
              <a:t>, si le thread au niveau utilisateur est bloqué, les autres threads mappés au thread au niveau du noyau seront également bloqués</a:t>
            </a:r>
            <a:endParaRPr lang="en-US" dirty="0">
              <a:solidFill>
                <a:schemeClr val="tx1"/>
              </a:solidFill>
            </a:endParaRPr>
          </a:p>
        </p:txBody>
      </p:sp>
      <p:pic>
        <p:nvPicPr>
          <p:cNvPr id="4" name="Image 3"/>
          <p:cNvPicPr>
            <a:picLocks noChangeAspect="1"/>
          </p:cNvPicPr>
          <p:nvPr/>
        </p:nvPicPr>
        <p:blipFill>
          <a:blip r:embed="rId3"/>
          <a:stretch>
            <a:fillRect/>
          </a:stretch>
        </p:blipFill>
        <p:spPr>
          <a:xfrm>
            <a:off x="8003153" y="2602478"/>
            <a:ext cx="2324100" cy="23050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68580634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a:t>Qu'est-ce </a:t>
            </a:r>
            <a:r>
              <a:rPr lang="fr-FR" dirty="0" smtClean="0"/>
              <a:t>qu'un processus ?</a:t>
            </a:r>
            <a:endParaRPr lang="fr-FR" dirty="0"/>
          </a:p>
        </p:txBody>
      </p:sp>
      <p:sp>
        <p:nvSpPr>
          <p:cNvPr id="3" name="Espace réservé du contenu 2"/>
          <p:cNvSpPr>
            <a:spLocks noGrp="1"/>
          </p:cNvSpPr>
          <p:nvPr>
            <p:ph idx="1"/>
          </p:nvPr>
        </p:nvSpPr>
        <p:spPr>
          <a:xfrm>
            <a:off x="1049572" y="1590261"/>
            <a:ext cx="10455040" cy="4818490"/>
          </a:xfrm>
        </p:spPr>
        <p:txBody>
          <a:bodyPr anchor="ctr">
            <a:normAutofit/>
          </a:bodyPr>
          <a:lstStyle/>
          <a:p>
            <a:pPr algn="just"/>
            <a:r>
              <a:rPr lang="fr-FR" dirty="0"/>
              <a:t>Ces processus contiennent un thread principal </a:t>
            </a:r>
            <a:r>
              <a:rPr lang="fr-FR" dirty="0" smtClean="0"/>
              <a:t>primaire, </a:t>
            </a:r>
            <a:r>
              <a:rPr lang="fr-FR" dirty="0"/>
              <a:t>mais peuvent engendrer plusieurs sous-threads qui contiennent chacun leur propre jeu de registres et une </a:t>
            </a:r>
            <a:r>
              <a:rPr lang="fr-FR" dirty="0" smtClean="0"/>
              <a:t>pile</a:t>
            </a:r>
          </a:p>
          <a:p>
            <a:pPr algn="just"/>
            <a:r>
              <a:rPr lang="fr-FR" dirty="0" smtClean="0"/>
              <a:t>Ils </a:t>
            </a:r>
            <a:r>
              <a:rPr lang="fr-FR" dirty="0"/>
              <a:t>peuvent devenir multithread si vous le </a:t>
            </a:r>
            <a:r>
              <a:rPr lang="fr-FR" dirty="0" smtClean="0"/>
              <a:t>souhaitez</a:t>
            </a:r>
          </a:p>
          <a:p>
            <a:pPr algn="just"/>
            <a:r>
              <a:rPr lang="fr-FR" dirty="0" smtClean="0"/>
              <a:t>Tous </a:t>
            </a:r>
            <a:r>
              <a:rPr lang="fr-FR" dirty="0"/>
              <a:t>les processus fournissent toutes les ressources dont l'ordinateur a besoin pour exécuter un programme</a:t>
            </a:r>
            <a:endParaRPr lang="fr-FR" sz="1800" dirty="0"/>
          </a:p>
        </p:txBody>
      </p:sp>
    </p:spTree>
    <p:extLst>
      <p:ext uri="{BB962C8B-B14F-4D97-AF65-F5344CB8AC3E}">
        <p14:creationId xmlns:p14="http://schemas.microsoft.com/office/powerpoint/2010/main" val="743244650"/>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64001"/>
          </a:xfrm>
        </p:spPr>
        <p:txBody>
          <a:bodyPr>
            <a:normAutofit/>
          </a:bodyPr>
          <a:lstStyle/>
          <a:p>
            <a:r>
              <a:rPr lang="fr-FR" dirty="0">
                <a:solidFill>
                  <a:schemeClr val="tx1"/>
                </a:solidFill>
              </a:rPr>
              <a:t>Mappage de threads </a:t>
            </a:r>
            <a:r>
              <a:rPr lang="fr-FR" dirty="0" smtClean="0">
                <a:solidFill>
                  <a:schemeClr val="tx1"/>
                </a:solidFill>
              </a:rPr>
              <a:t>plusieurs-à-plusieurs</a:t>
            </a:r>
            <a:endParaRPr lang="fr-FR" b="1" i="1" dirty="0">
              <a:solidFill>
                <a:schemeClr val="accent1"/>
              </a:solidFill>
            </a:endParaRPr>
          </a:p>
        </p:txBody>
      </p:sp>
      <p:sp>
        <p:nvSpPr>
          <p:cNvPr id="8" name="Espace réservé du contenu 2"/>
          <p:cNvSpPr txBox="1">
            <a:spLocks/>
          </p:cNvSpPr>
          <p:nvPr/>
        </p:nvSpPr>
        <p:spPr>
          <a:xfrm>
            <a:off x="1383527" y="1622066"/>
            <a:ext cx="5701086" cy="4778733"/>
          </a:xfrm>
          <a:prstGeom prst="rect">
            <a:avLst/>
          </a:prstGeom>
        </p:spPr>
        <p:txBody>
          <a:bodyPr vert="horz" lIns="91440" tIns="45720" rIns="91440" bIns="45720" rtlCol="0" anchor="ctr">
            <a:normAutofit lnSpcReduction="1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a:solidFill>
                  <a:schemeClr val="tx1"/>
                </a:solidFill>
              </a:rPr>
              <a:t>Dans ce modèle de thread, de nombreux threads de niveau utilisateur sont mappés à de nombreux threads de niveau </a:t>
            </a:r>
            <a:r>
              <a:rPr lang="fr-FR" dirty="0" smtClean="0">
                <a:solidFill>
                  <a:schemeClr val="tx1"/>
                </a:solidFill>
              </a:rPr>
              <a:t>noyau</a:t>
            </a:r>
          </a:p>
          <a:p>
            <a:r>
              <a:rPr lang="fr-FR" dirty="0" smtClean="0">
                <a:solidFill>
                  <a:schemeClr val="tx1"/>
                </a:solidFill>
              </a:rPr>
              <a:t>Cela </a:t>
            </a:r>
            <a:r>
              <a:rPr lang="fr-FR" dirty="0">
                <a:solidFill>
                  <a:schemeClr val="tx1"/>
                </a:solidFill>
              </a:rPr>
              <a:t>se présente comme la solution aux insuffisances des deux modèles </a:t>
            </a:r>
            <a:r>
              <a:rPr lang="fr-FR" dirty="0" smtClean="0">
                <a:solidFill>
                  <a:schemeClr val="tx1"/>
                </a:solidFill>
              </a:rPr>
              <a:t>précédents </a:t>
            </a:r>
          </a:p>
          <a:p>
            <a:r>
              <a:rPr lang="fr-FR" dirty="0" smtClean="0">
                <a:solidFill>
                  <a:schemeClr val="tx1"/>
                </a:solidFill>
              </a:rPr>
              <a:t>Les </a:t>
            </a:r>
            <a:r>
              <a:rPr lang="fr-FR" dirty="0">
                <a:solidFill>
                  <a:schemeClr val="tx1"/>
                </a:solidFill>
              </a:rPr>
              <a:t>threads individuels au niveau de l'utilisateur peuvent être mappés à une combinaison d'un seul thread au niveau du noyau ou de plusieurs threads du </a:t>
            </a:r>
            <a:r>
              <a:rPr lang="fr-FR" dirty="0" smtClean="0">
                <a:solidFill>
                  <a:schemeClr val="tx1"/>
                </a:solidFill>
              </a:rPr>
              <a:t>noyau</a:t>
            </a:r>
          </a:p>
          <a:p>
            <a:r>
              <a:rPr lang="fr-FR" dirty="0" smtClean="0">
                <a:solidFill>
                  <a:schemeClr val="tx1"/>
                </a:solidFill>
              </a:rPr>
              <a:t>Il </a:t>
            </a:r>
            <a:r>
              <a:rPr lang="fr-FR" dirty="0">
                <a:solidFill>
                  <a:schemeClr val="tx1"/>
                </a:solidFill>
              </a:rPr>
              <a:t>nous offre, en tant que programmeurs, la possibilité de choisir les threads au niveau de l'utilisateur que nous souhaitons mapper aux threads au niveau du noyau, et, globalement, nous donne beaucoup de pouvoir pour garantir les performances les plus élevées lorsque nous travaillons un environnement </a:t>
            </a:r>
            <a:r>
              <a:rPr lang="fr-FR" dirty="0" smtClean="0">
                <a:solidFill>
                  <a:schemeClr val="tx1"/>
                </a:solidFill>
              </a:rPr>
              <a:t>multithread</a:t>
            </a:r>
            <a:endParaRPr lang="en-US" dirty="0">
              <a:solidFill>
                <a:schemeClr val="tx1"/>
              </a:solidFill>
            </a:endParaRPr>
          </a:p>
        </p:txBody>
      </p:sp>
      <p:pic>
        <p:nvPicPr>
          <p:cNvPr id="3" name="Image 2"/>
          <p:cNvPicPr>
            <a:picLocks noChangeAspect="1"/>
          </p:cNvPicPr>
          <p:nvPr/>
        </p:nvPicPr>
        <p:blipFill>
          <a:blip r:embed="rId3"/>
          <a:stretch>
            <a:fillRect/>
          </a:stretch>
        </p:blipFill>
        <p:spPr>
          <a:xfrm>
            <a:off x="7773435" y="2587444"/>
            <a:ext cx="3324225" cy="28479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699667624"/>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p:cNvSpPr>
            <a:spLocks noGrp="1"/>
          </p:cNvSpPr>
          <p:nvPr>
            <p:ph type="subTitle" idx="1"/>
          </p:nvPr>
        </p:nvSpPr>
        <p:spPr/>
        <p:txBody>
          <a:bodyPr/>
          <a:lstStyle/>
          <a:p>
            <a:r>
              <a:rPr lang="fr-FR" dirty="0" smtClean="0"/>
              <a:t>Python Concurrence</a:t>
            </a:r>
            <a:endParaRPr lang="fr-FR" dirty="0"/>
          </a:p>
        </p:txBody>
      </p:sp>
      <p:sp>
        <p:nvSpPr>
          <p:cNvPr id="2" name="Titre 1"/>
          <p:cNvSpPr>
            <a:spLocks noGrp="1"/>
          </p:cNvSpPr>
          <p:nvPr>
            <p:ph type="ctrTitle" idx="4294967295"/>
          </p:nvPr>
        </p:nvSpPr>
        <p:spPr>
          <a:xfrm>
            <a:off x="3276600" y="2514600"/>
            <a:ext cx="8915400" cy="2262188"/>
          </a:xfrm>
        </p:spPr>
        <p:txBody>
          <a:bodyPr/>
          <a:lstStyle/>
          <a:p>
            <a:r>
              <a:rPr lang="fr-FR" dirty="0" smtClean="0"/>
              <a:t>Synchronisation des threads</a:t>
            </a:r>
            <a:endParaRPr lang="fr-FR" dirty="0"/>
          </a:p>
        </p:txBody>
      </p:sp>
    </p:spTree>
    <p:extLst>
      <p:ext uri="{BB962C8B-B14F-4D97-AF65-F5344CB8AC3E}">
        <p14:creationId xmlns:p14="http://schemas.microsoft.com/office/powerpoint/2010/main" val="2175224944"/>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64001"/>
          </a:xfrm>
        </p:spPr>
        <p:txBody>
          <a:bodyPr>
            <a:normAutofit/>
          </a:bodyPr>
          <a:lstStyle/>
          <a:p>
            <a:r>
              <a:rPr lang="fr-FR" dirty="0">
                <a:solidFill>
                  <a:schemeClr val="tx1"/>
                </a:solidFill>
              </a:rPr>
              <a:t>Synchronisation entre les threads</a:t>
            </a:r>
            <a:endParaRPr lang="fr-FR" b="1" i="1" dirty="0">
              <a:solidFill>
                <a:schemeClr val="accent1"/>
              </a:solidFill>
            </a:endParaRPr>
          </a:p>
        </p:txBody>
      </p:sp>
      <p:sp>
        <p:nvSpPr>
          <p:cNvPr id="8" name="Espace réservé du contenu 2"/>
          <p:cNvSpPr txBox="1">
            <a:spLocks/>
          </p:cNvSpPr>
          <p:nvPr/>
        </p:nvSpPr>
        <p:spPr>
          <a:xfrm>
            <a:off x="1383527" y="1622066"/>
            <a:ext cx="10241280" cy="4778733"/>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a:solidFill>
                  <a:schemeClr val="tx1"/>
                </a:solidFill>
              </a:rPr>
              <a:t>Maintenant que nous avons examiné les threads, et comment nous pouvons travailler avec et créer ces threads en utilisant divers </a:t>
            </a:r>
            <a:r>
              <a:rPr lang="fr-FR" dirty="0" smtClean="0">
                <a:solidFill>
                  <a:schemeClr val="tx1"/>
                </a:solidFill>
              </a:rPr>
              <a:t>mécanismes, </a:t>
            </a:r>
            <a:r>
              <a:rPr lang="fr-FR" dirty="0">
                <a:solidFill>
                  <a:schemeClr val="tx1"/>
                </a:solidFill>
              </a:rPr>
              <a:t>il est temps d'examiner certaines des primitives de synchronisation de base que nous pouvons utiliser dans </a:t>
            </a:r>
            <a:r>
              <a:rPr lang="fr-FR" dirty="0" smtClean="0">
                <a:solidFill>
                  <a:schemeClr val="tx1"/>
                </a:solidFill>
              </a:rPr>
              <a:t>nos applications multithreads</a:t>
            </a:r>
          </a:p>
          <a:p>
            <a:r>
              <a:rPr lang="fr-FR" dirty="0">
                <a:solidFill>
                  <a:schemeClr val="tx1"/>
                </a:solidFill>
              </a:rPr>
              <a:t>Il ne suffit pas simplement d'ajouter plusieurs threads à votre application afin d'améliorer les </a:t>
            </a:r>
            <a:r>
              <a:rPr lang="fr-FR" dirty="0" smtClean="0">
                <a:solidFill>
                  <a:schemeClr val="tx1"/>
                </a:solidFill>
              </a:rPr>
              <a:t>performances</a:t>
            </a:r>
          </a:p>
          <a:p>
            <a:r>
              <a:rPr lang="fr-FR" dirty="0" smtClean="0">
                <a:solidFill>
                  <a:schemeClr val="tx1"/>
                </a:solidFill>
              </a:rPr>
              <a:t>Vous </a:t>
            </a:r>
            <a:r>
              <a:rPr lang="fr-FR" dirty="0">
                <a:solidFill>
                  <a:schemeClr val="tx1"/>
                </a:solidFill>
              </a:rPr>
              <a:t>devez également prendre en considération les complexités telles que les </a:t>
            </a:r>
            <a:r>
              <a:rPr lang="fr-FR" dirty="0" smtClean="0">
                <a:solidFill>
                  <a:schemeClr val="tx1"/>
                </a:solidFill>
              </a:rPr>
              <a:t>situations de compétition, </a:t>
            </a:r>
            <a:r>
              <a:rPr lang="fr-FR" dirty="0">
                <a:solidFill>
                  <a:schemeClr val="tx1"/>
                </a:solidFill>
              </a:rPr>
              <a:t>et vous assurer que votre code est correctement protégé contre </a:t>
            </a:r>
            <a:r>
              <a:rPr lang="fr-FR" dirty="0" smtClean="0">
                <a:solidFill>
                  <a:schemeClr val="tx1"/>
                </a:solidFill>
              </a:rPr>
              <a:t>elles</a:t>
            </a:r>
            <a:endParaRPr lang="en-US" dirty="0">
              <a:solidFill>
                <a:schemeClr val="tx1"/>
              </a:solidFill>
            </a:endParaRPr>
          </a:p>
        </p:txBody>
      </p:sp>
    </p:spTree>
    <p:extLst>
      <p:ext uri="{BB962C8B-B14F-4D97-AF65-F5344CB8AC3E}">
        <p14:creationId xmlns:p14="http://schemas.microsoft.com/office/powerpoint/2010/main" val="3309411474"/>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64001"/>
          </a:xfrm>
        </p:spPr>
        <p:txBody>
          <a:bodyPr>
            <a:normAutofit/>
          </a:bodyPr>
          <a:lstStyle/>
          <a:p>
            <a:r>
              <a:rPr lang="fr-FR" dirty="0">
                <a:solidFill>
                  <a:schemeClr val="tx1"/>
                </a:solidFill>
              </a:rPr>
              <a:t>Synchronisation entre les threads</a:t>
            </a:r>
            <a:endParaRPr lang="fr-FR" b="1" i="1" dirty="0">
              <a:solidFill>
                <a:schemeClr val="accent1"/>
              </a:solidFill>
            </a:endParaRPr>
          </a:p>
        </p:txBody>
      </p:sp>
      <p:sp>
        <p:nvSpPr>
          <p:cNvPr id="8" name="Espace réservé du contenu 2"/>
          <p:cNvSpPr txBox="1">
            <a:spLocks/>
          </p:cNvSpPr>
          <p:nvPr/>
        </p:nvSpPr>
        <p:spPr>
          <a:xfrm>
            <a:off x="1383527" y="1622066"/>
            <a:ext cx="10241280" cy="4778733"/>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a:solidFill>
                  <a:schemeClr val="tx1"/>
                </a:solidFill>
              </a:rPr>
              <a:t>Vous savez donc </a:t>
            </a:r>
            <a:r>
              <a:rPr lang="fr-FR" dirty="0" smtClean="0">
                <a:solidFill>
                  <a:schemeClr val="tx1"/>
                </a:solidFill>
              </a:rPr>
              <a:t>ce que </a:t>
            </a:r>
            <a:r>
              <a:rPr lang="fr-FR" dirty="0">
                <a:solidFill>
                  <a:schemeClr val="tx1"/>
                </a:solidFill>
              </a:rPr>
              <a:t>sont les threads et comment les démarrer et les terminer correctement en Python, et avec un peu de chance, vous commencez à réaliser au moins une partie de la complexité qu'il faut pour implémenter des programmes </a:t>
            </a:r>
            <a:r>
              <a:rPr lang="fr-FR" dirty="0" smtClean="0">
                <a:solidFill>
                  <a:schemeClr val="tx1"/>
                </a:solidFill>
              </a:rPr>
              <a:t>concurrents</a:t>
            </a:r>
          </a:p>
          <a:p>
            <a:r>
              <a:rPr lang="fr-FR" dirty="0" smtClean="0">
                <a:solidFill>
                  <a:schemeClr val="tx1"/>
                </a:solidFill>
              </a:rPr>
              <a:t>Mais </a:t>
            </a:r>
            <a:r>
              <a:rPr lang="fr-FR" dirty="0">
                <a:solidFill>
                  <a:schemeClr val="tx1"/>
                </a:solidFill>
              </a:rPr>
              <a:t>comment nous assurer </a:t>
            </a:r>
            <a:r>
              <a:rPr lang="fr-FR" dirty="0" smtClean="0">
                <a:solidFill>
                  <a:schemeClr val="tx1"/>
                </a:solidFill>
              </a:rPr>
              <a:t>de mettre </a:t>
            </a:r>
            <a:r>
              <a:rPr lang="fr-FR" dirty="0">
                <a:solidFill>
                  <a:schemeClr val="tx1"/>
                </a:solidFill>
              </a:rPr>
              <a:t>en œuvre le multithreading de manière sûre sans compromettre le déroulement de notre </a:t>
            </a:r>
            <a:r>
              <a:rPr lang="fr-FR" dirty="0" smtClean="0">
                <a:solidFill>
                  <a:schemeClr val="tx1"/>
                </a:solidFill>
              </a:rPr>
              <a:t>programme ?</a:t>
            </a:r>
          </a:p>
          <a:p>
            <a:r>
              <a:rPr lang="fr-FR" dirty="0" smtClean="0">
                <a:solidFill>
                  <a:schemeClr val="tx1"/>
                </a:solidFill>
              </a:rPr>
              <a:t>Nous allons voir certains </a:t>
            </a:r>
            <a:r>
              <a:rPr lang="fr-FR" dirty="0">
                <a:solidFill>
                  <a:schemeClr val="tx1"/>
                </a:solidFill>
              </a:rPr>
              <a:t>des problèmes fondamentaux qui peuvent affecter les applications multithread si elles ne sont pas </a:t>
            </a:r>
            <a:r>
              <a:rPr lang="fr-FR" dirty="0" smtClean="0">
                <a:solidFill>
                  <a:schemeClr val="tx1"/>
                </a:solidFill>
              </a:rPr>
              <a:t>protégées</a:t>
            </a:r>
            <a:endParaRPr lang="en-US" dirty="0">
              <a:solidFill>
                <a:schemeClr val="tx1"/>
              </a:solidFill>
            </a:endParaRPr>
          </a:p>
        </p:txBody>
      </p:sp>
    </p:spTree>
    <p:extLst>
      <p:ext uri="{BB962C8B-B14F-4D97-AF65-F5344CB8AC3E}">
        <p14:creationId xmlns:p14="http://schemas.microsoft.com/office/powerpoint/2010/main" val="4026073026"/>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64001"/>
          </a:xfrm>
        </p:spPr>
        <p:txBody>
          <a:bodyPr>
            <a:normAutofit/>
          </a:bodyPr>
          <a:lstStyle/>
          <a:p>
            <a:r>
              <a:rPr lang="fr-FR" dirty="0">
                <a:solidFill>
                  <a:schemeClr val="tx1"/>
                </a:solidFill>
              </a:rPr>
              <a:t>Synchronisation entre les threads</a:t>
            </a:r>
            <a:endParaRPr lang="fr-FR" b="1" i="1" dirty="0">
              <a:solidFill>
                <a:schemeClr val="accent1"/>
              </a:solidFill>
            </a:endParaRPr>
          </a:p>
        </p:txBody>
      </p:sp>
      <p:sp>
        <p:nvSpPr>
          <p:cNvPr id="8" name="Espace réservé du contenu 2"/>
          <p:cNvSpPr txBox="1">
            <a:spLocks/>
          </p:cNvSpPr>
          <p:nvPr/>
        </p:nvSpPr>
        <p:spPr>
          <a:xfrm>
            <a:off x="1383527" y="1622066"/>
            <a:ext cx="10241280" cy="4778733"/>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a:solidFill>
                  <a:schemeClr val="tx1"/>
                </a:solidFill>
              </a:rPr>
              <a:t>Avant de couvrir certaines des primitives de synchronisation clés, nous devons d'abord examiner certains des problèmes pouvant survenir lors de l'utilisation des </a:t>
            </a:r>
            <a:r>
              <a:rPr lang="fr-FR" dirty="0" smtClean="0">
                <a:solidFill>
                  <a:schemeClr val="tx1"/>
                </a:solidFill>
              </a:rPr>
              <a:t>primitives</a:t>
            </a:r>
          </a:p>
          <a:p>
            <a:r>
              <a:rPr lang="fr-FR" dirty="0" smtClean="0">
                <a:solidFill>
                  <a:schemeClr val="tx1"/>
                </a:solidFill>
              </a:rPr>
              <a:t>Cela </a:t>
            </a:r>
            <a:r>
              <a:rPr lang="fr-FR" dirty="0">
                <a:solidFill>
                  <a:schemeClr val="tx1"/>
                </a:solidFill>
              </a:rPr>
              <a:t>nous amène directement à l'un des problèmes les plus importants et les plus redoutés auxquels on peut être confronté lors de la conception de systèmes concurrents, c'est-à-dire </a:t>
            </a:r>
            <a:r>
              <a:rPr lang="fr-FR" dirty="0" smtClean="0">
                <a:solidFill>
                  <a:schemeClr val="tx1"/>
                </a:solidFill>
              </a:rPr>
              <a:t>un </a:t>
            </a:r>
            <a:r>
              <a:rPr lang="fr-FR" b="1" i="1" dirty="0" smtClean="0">
                <a:solidFill>
                  <a:srgbClr val="FF0000"/>
                </a:solidFill>
              </a:rPr>
              <a:t>deadlock</a:t>
            </a:r>
          </a:p>
          <a:p>
            <a:r>
              <a:rPr lang="fr-FR" dirty="0" smtClean="0">
                <a:solidFill>
                  <a:schemeClr val="tx1"/>
                </a:solidFill>
              </a:rPr>
              <a:t>L'une </a:t>
            </a:r>
            <a:r>
              <a:rPr lang="fr-FR" dirty="0">
                <a:solidFill>
                  <a:schemeClr val="tx1"/>
                </a:solidFill>
              </a:rPr>
              <a:t>des meilleures façons d'illustrer ce concept </a:t>
            </a:r>
            <a:r>
              <a:rPr lang="fr-FR" dirty="0" smtClean="0">
                <a:solidFill>
                  <a:schemeClr val="tx1"/>
                </a:solidFill>
              </a:rPr>
              <a:t>de deadlock est </a:t>
            </a:r>
            <a:r>
              <a:rPr lang="fr-FR" dirty="0">
                <a:solidFill>
                  <a:schemeClr val="tx1"/>
                </a:solidFill>
              </a:rPr>
              <a:t>de regarder le problème </a:t>
            </a:r>
            <a:r>
              <a:rPr lang="fr-FR" dirty="0" smtClean="0">
                <a:solidFill>
                  <a:schemeClr val="tx1"/>
                </a:solidFill>
              </a:rPr>
              <a:t>du diner des philosophes…</a:t>
            </a:r>
            <a:endParaRPr lang="en-US" dirty="0">
              <a:solidFill>
                <a:schemeClr val="tx1"/>
              </a:solidFill>
            </a:endParaRPr>
          </a:p>
        </p:txBody>
      </p:sp>
    </p:spTree>
    <p:extLst>
      <p:ext uri="{BB962C8B-B14F-4D97-AF65-F5344CB8AC3E}">
        <p14:creationId xmlns:p14="http://schemas.microsoft.com/office/powerpoint/2010/main" val="4202703384"/>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64001"/>
          </a:xfrm>
        </p:spPr>
        <p:txBody>
          <a:bodyPr>
            <a:normAutofit/>
          </a:bodyPr>
          <a:lstStyle/>
          <a:p>
            <a:r>
              <a:rPr lang="fr-FR" dirty="0" smtClean="0">
                <a:solidFill>
                  <a:schemeClr val="tx1"/>
                </a:solidFill>
              </a:rPr>
              <a:t>Le diner des philosophes</a:t>
            </a:r>
            <a:endParaRPr lang="fr-FR" b="1" i="1" dirty="0">
              <a:solidFill>
                <a:schemeClr val="accent1"/>
              </a:solidFill>
            </a:endParaRPr>
          </a:p>
        </p:txBody>
      </p:sp>
      <p:sp>
        <p:nvSpPr>
          <p:cNvPr id="8" name="Espace réservé du contenu 2"/>
          <p:cNvSpPr txBox="1">
            <a:spLocks/>
          </p:cNvSpPr>
          <p:nvPr/>
        </p:nvSpPr>
        <p:spPr>
          <a:xfrm>
            <a:off x="1383527" y="1622066"/>
            <a:ext cx="10241280" cy="4778733"/>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a:solidFill>
                  <a:schemeClr val="tx1"/>
                </a:solidFill>
              </a:rPr>
              <a:t>Le problème </a:t>
            </a:r>
            <a:r>
              <a:rPr lang="fr-FR" dirty="0" smtClean="0">
                <a:solidFill>
                  <a:schemeClr val="tx1"/>
                </a:solidFill>
              </a:rPr>
              <a:t>du diner des philosophes </a:t>
            </a:r>
            <a:r>
              <a:rPr lang="fr-FR" dirty="0">
                <a:solidFill>
                  <a:schemeClr val="tx1"/>
                </a:solidFill>
              </a:rPr>
              <a:t>est l'une des illustrations les plus célèbres de certains des problèmes que vous pouvez rencontrer lorsque vous travaillez dans des systèmes logiciels </a:t>
            </a:r>
            <a:r>
              <a:rPr lang="fr-FR" dirty="0" smtClean="0">
                <a:solidFill>
                  <a:schemeClr val="tx1"/>
                </a:solidFill>
              </a:rPr>
              <a:t>concurrents</a:t>
            </a:r>
          </a:p>
          <a:p>
            <a:r>
              <a:rPr lang="fr-FR" dirty="0" smtClean="0">
                <a:solidFill>
                  <a:schemeClr val="tx1"/>
                </a:solidFill>
              </a:rPr>
              <a:t>C'était</a:t>
            </a:r>
            <a:r>
              <a:rPr lang="fr-FR" dirty="0">
                <a:solidFill>
                  <a:schemeClr val="tx1"/>
                </a:solidFill>
              </a:rPr>
              <a:t>, à l'origine le fameux Edsger </a:t>
            </a:r>
            <a:r>
              <a:rPr lang="fr-FR" dirty="0" smtClean="0">
                <a:solidFill>
                  <a:schemeClr val="tx1"/>
                </a:solidFill>
              </a:rPr>
              <a:t>Dijkstra qui </a:t>
            </a:r>
            <a:r>
              <a:rPr lang="fr-FR" dirty="0">
                <a:solidFill>
                  <a:schemeClr val="tx1"/>
                </a:solidFill>
              </a:rPr>
              <a:t>a présenté ce problème au </a:t>
            </a:r>
            <a:r>
              <a:rPr lang="fr-FR" dirty="0" smtClean="0">
                <a:solidFill>
                  <a:schemeClr val="tx1"/>
                </a:solidFill>
              </a:rPr>
              <a:t>monde</a:t>
            </a:r>
          </a:p>
          <a:p>
            <a:r>
              <a:rPr lang="fr-FR" dirty="0" smtClean="0">
                <a:solidFill>
                  <a:schemeClr val="tx1"/>
                </a:solidFill>
              </a:rPr>
              <a:t>Ce </a:t>
            </a:r>
            <a:r>
              <a:rPr lang="fr-FR" dirty="0">
                <a:solidFill>
                  <a:schemeClr val="tx1"/>
                </a:solidFill>
              </a:rPr>
              <a:t>fut Tony Hoare, cependant, qui a donné </a:t>
            </a:r>
            <a:r>
              <a:rPr lang="fr-FR" dirty="0" smtClean="0">
                <a:solidFill>
                  <a:schemeClr val="tx1"/>
                </a:solidFill>
              </a:rPr>
              <a:t>au problème sa </a:t>
            </a:r>
            <a:r>
              <a:rPr lang="fr-FR" dirty="0">
                <a:solidFill>
                  <a:schemeClr val="tx1"/>
                </a:solidFill>
              </a:rPr>
              <a:t>formulation plus officielle</a:t>
            </a:r>
            <a:endParaRPr lang="en-US" dirty="0">
              <a:solidFill>
                <a:schemeClr val="tx1"/>
              </a:solidFill>
            </a:endParaRPr>
          </a:p>
        </p:txBody>
      </p:sp>
    </p:spTree>
    <p:extLst>
      <p:ext uri="{BB962C8B-B14F-4D97-AF65-F5344CB8AC3E}">
        <p14:creationId xmlns:p14="http://schemas.microsoft.com/office/powerpoint/2010/main" val="4156575363"/>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64001"/>
          </a:xfrm>
        </p:spPr>
        <p:txBody>
          <a:bodyPr>
            <a:normAutofit/>
          </a:bodyPr>
          <a:lstStyle/>
          <a:p>
            <a:r>
              <a:rPr lang="fr-FR" dirty="0" smtClean="0">
                <a:solidFill>
                  <a:schemeClr val="tx1"/>
                </a:solidFill>
              </a:rPr>
              <a:t>Le diner des philosophes</a:t>
            </a:r>
            <a:endParaRPr lang="fr-FR" b="1" i="1" dirty="0">
              <a:solidFill>
                <a:schemeClr val="accent1"/>
              </a:solidFill>
            </a:endParaRPr>
          </a:p>
        </p:txBody>
      </p:sp>
      <p:sp>
        <p:nvSpPr>
          <p:cNvPr id="8" name="Espace réservé du contenu 2"/>
          <p:cNvSpPr txBox="1">
            <a:spLocks/>
          </p:cNvSpPr>
          <p:nvPr/>
        </p:nvSpPr>
        <p:spPr>
          <a:xfrm>
            <a:off x="1383527" y="1622066"/>
            <a:ext cx="6933537" cy="4778733"/>
          </a:xfrm>
          <a:prstGeom prst="rect">
            <a:avLst/>
          </a:prstGeom>
        </p:spPr>
        <p:txBody>
          <a:bodyPr vert="horz" lIns="91440" tIns="45720" rIns="91440" bIns="45720" rtlCol="0" anchor="ctr">
            <a:normAutofit lnSpcReduction="1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a:solidFill>
                  <a:schemeClr val="tx1"/>
                </a:solidFill>
              </a:rPr>
              <a:t>Dans </a:t>
            </a:r>
            <a:r>
              <a:rPr lang="fr-FR" dirty="0" smtClean="0">
                <a:solidFill>
                  <a:schemeClr val="tx1"/>
                </a:solidFill>
              </a:rPr>
              <a:t>ce problème, </a:t>
            </a:r>
            <a:r>
              <a:rPr lang="fr-FR" dirty="0">
                <a:solidFill>
                  <a:schemeClr val="tx1"/>
                </a:solidFill>
              </a:rPr>
              <a:t>nous rencontrons cinq philosophes célèbres assis à une table ronde mangeant des bols de </a:t>
            </a:r>
            <a:r>
              <a:rPr lang="fr-FR" dirty="0" smtClean="0">
                <a:solidFill>
                  <a:schemeClr val="tx1"/>
                </a:solidFill>
              </a:rPr>
              <a:t>spaghetti</a:t>
            </a:r>
          </a:p>
          <a:p>
            <a:r>
              <a:rPr lang="fr-FR" dirty="0" smtClean="0">
                <a:solidFill>
                  <a:schemeClr val="tx1"/>
                </a:solidFill>
              </a:rPr>
              <a:t>Entre </a:t>
            </a:r>
            <a:r>
              <a:rPr lang="fr-FR" dirty="0">
                <a:solidFill>
                  <a:schemeClr val="tx1"/>
                </a:solidFill>
              </a:rPr>
              <a:t>chacun de ces bols, il y a cinq fourchettes que les philosophes peuvent utiliser pour manger leur </a:t>
            </a:r>
            <a:r>
              <a:rPr lang="fr-FR" dirty="0" smtClean="0">
                <a:solidFill>
                  <a:schemeClr val="tx1"/>
                </a:solidFill>
              </a:rPr>
              <a:t>nourriture</a:t>
            </a:r>
          </a:p>
          <a:p>
            <a:r>
              <a:rPr lang="fr-FR" dirty="0" smtClean="0">
                <a:solidFill>
                  <a:schemeClr val="tx1"/>
                </a:solidFill>
              </a:rPr>
              <a:t>Pour </a:t>
            </a:r>
            <a:r>
              <a:rPr lang="fr-FR" dirty="0">
                <a:solidFill>
                  <a:schemeClr val="tx1"/>
                </a:solidFill>
              </a:rPr>
              <a:t>une raison étrange cependant, ces philosophes décident qu'ils ont chacun besoin de deux des cinq fourchettes pour manger leur </a:t>
            </a:r>
            <a:r>
              <a:rPr lang="fr-FR" dirty="0" smtClean="0">
                <a:solidFill>
                  <a:schemeClr val="tx1"/>
                </a:solidFill>
              </a:rPr>
              <a:t>nourriture</a:t>
            </a:r>
          </a:p>
          <a:p>
            <a:r>
              <a:rPr lang="fr-FR" dirty="0">
                <a:solidFill>
                  <a:schemeClr val="tx1"/>
                </a:solidFill>
              </a:rPr>
              <a:t>Chacun de ces philosophes, cependant, pourrait être soit en état de manger ou de penser, et chaque fois qu'ils choisissent de plonger dans la nourriture en face d'eux, ils doivent d'abord obtenir à la fois la fourche gauche et la fourche </a:t>
            </a:r>
            <a:r>
              <a:rPr lang="fr-FR" dirty="0" smtClean="0">
                <a:solidFill>
                  <a:schemeClr val="tx1"/>
                </a:solidFill>
              </a:rPr>
              <a:t>droite</a:t>
            </a:r>
          </a:p>
          <a:p>
            <a:r>
              <a:rPr lang="fr-FR" dirty="0" smtClean="0">
                <a:solidFill>
                  <a:schemeClr val="tx1"/>
                </a:solidFill>
              </a:rPr>
              <a:t>Cependant</a:t>
            </a:r>
            <a:r>
              <a:rPr lang="fr-FR" dirty="0">
                <a:solidFill>
                  <a:schemeClr val="tx1"/>
                </a:solidFill>
              </a:rPr>
              <a:t>, quand un philosophe prend une fourchette, </a:t>
            </a:r>
            <a:r>
              <a:rPr lang="fr-FR" dirty="0" smtClean="0">
                <a:solidFill>
                  <a:schemeClr val="tx1"/>
                </a:solidFill>
              </a:rPr>
              <a:t>il doit </a:t>
            </a:r>
            <a:r>
              <a:rPr lang="fr-FR" dirty="0">
                <a:solidFill>
                  <a:schemeClr val="tx1"/>
                </a:solidFill>
              </a:rPr>
              <a:t>attendre d'avoir mangé avant de pouvoir abandonner cette fourchette</a:t>
            </a:r>
            <a:endParaRPr lang="en-US" dirty="0">
              <a:solidFill>
                <a:schemeClr val="tx1"/>
              </a:solidFill>
            </a:endParaRPr>
          </a:p>
        </p:txBody>
      </p:sp>
      <p:pic>
        <p:nvPicPr>
          <p:cNvPr id="3" name="Image 2"/>
          <p:cNvPicPr>
            <a:picLocks noChangeAspect="1"/>
          </p:cNvPicPr>
          <p:nvPr/>
        </p:nvPicPr>
        <p:blipFill>
          <a:blip r:embed="rId3"/>
          <a:stretch>
            <a:fillRect/>
          </a:stretch>
        </p:blipFill>
        <p:spPr>
          <a:xfrm>
            <a:off x="8968326" y="2658096"/>
            <a:ext cx="2190750" cy="22574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998759662"/>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64001"/>
          </a:xfrm>
        </p:spPr>
        <p:txBody>
          <a:bodyPr>
            <a:normAutofit/>
          </a:bodyPr>
          <a:lstStyle/>
          <a:p>
            <a:r>
              <a:rPr lang="fr-FR" dirty="0" smtClean="0">
                <a:solidFill>
                  <a:schemeClr val="tx1"/>
                </a:solidFill>
              </a:rPr>
              <a:t>Le diner des philosophes</a:t>
            </a:r>
            <a:endParaRPr lang="fr-FR" b="1" i="1" dirty="0">
              <a:solidFill>
                <a:schemeClr val="accent1"/>
              </a:solidFill>
            </a:endParaRPr>
          </a:p>
        </p:txBody>
      </p:sp>
      <p:sp>
        <p:nvSpPr>
          <p:cNvPr id="8" name="Espace réservé du contenu 2"/>
          <p:cNvSpPr txBox="1">
            <a:spLocks/>
          </p:cNvSpPr>
          <p:nvPr/>
        </p:nvSpPr>
        <p:spPr>
          <a:xfrm>
            <a:off x="1383527" y="1622066"/>
            <a:ext cx="6933537" cy="4778733"/>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a:solidFill>
                  <a:schemeClr val="tx1"/>
                </a:solidFill>
              </a:rPr>
              <a:t>Dans le </a:t>
            </a:r>
            <a:r>
              <a:rPr lang="fr-FR" dirty="0" smtClean="0">
                <a:solidFill>
                  <a:schemeClr val="tx1"/>
                </a:solidFill>
              </a:rPr>
              <a:t>diagramme, </a:t>
            </a:r>
            <a:r>
              <a:rPr lang="fr-FR" dirty="0">
                <a:solidFill>
                  <a:schemeClr val="tx1"/>
                </a:solidFill>
              </a:rPr>
              <a:t>nous voyons juste une telle situation se </a:t>
            </a:r>
            <a:r>
              <a:rPr lang="fr-FR" dirty="0" smtClean="0">
                <a:solidFill>
                  <a:schemeClr val="tx1"/>
                </a:solidFill>
              </a:rPr>
              <a:t>produire</a:t>
            </a:r>
          </a:p>
          <a:p>
            <a:r>
              <a:rPr lang="fr-FR" dirty="0" smtClean="0">
                <a:solidFill>
                  <a:schemeClr val="tx1"/>
                </a:solidFill>
              </a:rPr>
              <a:t>Chacun </a:t>
            </a:r>
            <a:r>
              <a:rPr lang="fr-FR" dirty="0">
                <a:solidFill>
                  <a:schemeClr val="tx1"/>
                </a:solidFill>
              </a:rPr>
              <a:t>des cinq philosophes a pris la fourchette gauche et est maintenant assis en train de penser jusqu'à ce que la fourchette droite soit </a:t>
            </a:r>
            <a:r>
              <a:rPr lang="fr-FR" dirty="0" smtClean="0">
                <a:solidFill>
                  <a:schemeClr val="tx1"/>
                </a:solidFill>
              </a:rPr>
              <a:t>disponible</a:t>
            </a:r>
          </a:p>
          <a:p>
            <a:r>
              <a:rPr lang="fr-FR" dirty="0" smtClean="0">
                <a:solidFill>
                  <a:schemeClr val="tx1"/>
                </a:solidFill>
              </a:rPr>
              <a:t>Puisque </a:t>
            </a:r>
            <a:r>
              <a:rPr lang="fr-FR" dirty="0">
                <a:solidFill>
                  <a:schemeClr val="tx1"/>
                </a:solidFill>
              </a:rPr>
              <a:t>chaque philosophe n'abandonnera jamais sa fourchette avant d'avoir mangé, la table du dîner est dans une impasse et n'ira jamais plus </a:t>
            </a:r>
            <a:r>
              <a:rPr lang="fr-FR" dirty="0" smtClean="0">
                <a:solidFill>
                  <a:schemeClr val="tx1"/>
                </a:solidFill>
              </a:rPr>
              <a:t>loin</a:t>
            </a:r>
            <a:endParaRPr lang="en-US" dirty="0">
              <a:solidFill>
                <a:schemeClr val="tx1"/>
              </a:solidFill>
            </a:endParaRPr>
          </a:p>
        </p:txBody>
      </p:sp>
      <p:pic>
        <p:nvPicPr>
          <p:cNvPr id="4" name="Image 3"/>
          <p:cNvPicPr>
            <a:picLocks noChangeAspect="1"/>
          </p:cNvPicPr>
          <p:nvPr/>
        </p:nvPicPr>
        <p:blipFill>
          <a:blip r:embed="rId3"/>
          <a:stretch>
            <a:fillRect/>
          </a:stretch>
        </p:blipFill>
        <p:spPr>
          <a:xfrm>
            <a:off x="8844749" y="2332383"/>
            <a:ext cx="2724150" cy="25908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710551878"/>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64001"/>
          </a:xfrm>
        </p:spPr>
        <p:txBody>
          <a:bodyPr>
            <a:normAutofit/>
          </a:bodyPr>
          <a:lstStyle/>
          <a:p>
            <a:r>
              <a:rPr lang="fr-FR" dirty="0" smtClean="0">
                <a:solidFill>
                  <a:schemeClr val="tx1"/>
                </a:solidFill>
              </a:rPr>
              <a:t>Le diner des philosophes</a:t>
            </a:r>
            <a:endParaRPr lang="fr-FR" b="1" i="1" dirty="0">
              <a:solidFill>
                <a:schemeClr val="accent1"/>
              </a:solidFill>
            </a:endParaRPr>
          </a:p>
        </p:txBody>
      </p:sp>
      <p:sp>
        <p:nvSpPr>
          <p:cNvPr id="8" name="Espace réservé du contenu 2"/>
          <p:cNvSpPr txBox="1">
            <a:spLocks/>
          </p:cNvSpPr>
          <p:nvPr/>
        </p:nvSpPr>
        <p:spPr>
          <a:xfrm>
            <a:off x="1383527" y="1622066"/>
            <a:ext cx="10320793" cy="4778733"/>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a:solidFill>
                  <a:schemeClr val="tx1"/>
                </a:solidFill>
              </a:rPr>
              <a:t>Ce problème illustre un problème clé que nous pouvons rencontrer lorsque nous concevons nos propres systèmes concurrents </a:t>
            </a:r>
            <a:r>
              <a:rPr lang="fr-FR" dirty="0" smtClean="0">
                <a:solidFill>
                  <a:schemeClr val="tx1"/>
                </a:solidFill>
              </a:rPr>
              <a:t>et qui repos </a:t>
            </a:r>
            <a:r>
              <a:rPr lang="fr-FR" dirty="0">
                <a:solidFill>
                  <a:schemeClr val="tx1"/>
                </a:solidFill>
              </a:rPr>
              <a:t>sur des primitives de synchronisation clés (verrous) afin de fonctionner </a:t>
            </a:r>
            <a:r>
              <a:rPr lang="fr-FR" dirty="0" smtClean="0">
                <a:solidFill>
                  <a:schemeClr val="tx1"/>
                </a:solidFill>
              </a:rPr>
              <a:t>correctement</a:t>
            </a:r>
          </a:p>
          <a:p>
            <a:r>
              <a:rPr lang="fr-FR" dirty="0" smtClean="0">
                <a:solidFill>
                  <a:schemeClr val="tx1"/>
                </a:solidFill>
              </a:rPr>
              <a:t>Nos </a:t>
            </a:r>
            <a:r>
              <a:rPr lang="fr-FR" dirty="0">
                <a:solidFill>
                  <a:schemeClr val="tx1"/>
                </a:solidFill>
              </a:rPr>
              <a:t>fourchettes, dans cet exemple, sont nos ressources système, et chaque philosophe représente un processus </a:t>
            </a:r>
            <a:r>
              <a:rPr lang="fr-FR" dirty="0" smtClean="0">
                <a:solidFill>
                  <a:schemeClr val="tx1"/>
                </a:solidFill>
              </a:rPr>
              <a:t>concurrent</a:t>
            </a:r>
            <a:endParaRPr lang="en-US" dirty="0">
              <a:solidFill>
                <a:schemeClr val="tx1"/>
              </a:solidFill>
            </a:endParaRPr>
          </a:p>
        </p:txBody>
      </p:sp>
    </p:spTree>
    <p:extLst>
      <p:ext uri="{BB962C8B-B14F-4D97-AF65-F5344CB8AC3E}">
        <p14:creationId xmlns:p14="http://schemas.microsoft.com/office/powerpoint/2010/main" val="3914398901"/>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64001"/>
          </a:xfrm>
        </p:spPr>
        <p:txBody>
          <a:bodyPr>
            <a:normAutofit/>
          </a:bodyPr>
          <a:lstStyle/>
          <a:p>
            <a:r>
              <a:rPr lang="fr-FR" dirty="0" smtClean="0">
                <a:solidFill>
                  <a:schemeClr val="tx1"/>
                </a:solidFill>
              </a:rPr>
              <a:t>Le diner des philosophes</a:t>
            </a:r>
            <a:endParaRPr lang="fr-FR" b="1" i="1" dirty="0">
              <a:solidFill>
                <a:schemeClr val="accent1"/>
              </a:solidFill>
            </a:endParaRPr>
          </a:p>
        </p:txBody>
      </p:sp>
      <p:sp>
        <p:nvSpPr>
          <p:cNvPr id="8" name="Espace réservé du contenu 2"/>
          <p:cNvSpPr txBox="1">
            <a:spLocks/>
          </p:cNvSpPr>
          <p:nvPr/>
        </p:nvSpPr>
        <p:spPr>
          <a:xfrm>
            <a:off x="1383527" y="1622066"/>
            <a:ext cx="2329731" cy="699715"/>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dirty="0" smtClean="0">
                <a:solidFill>
                  <a:schemeClr val="tx1"/>
                </a:solidFill>
              </a:rPr>
              <a:t>Le </a:t>
            </a:r>
            <a:r>
              <a:rPr lang="en-US" dirty="0" err="1" smtClean="0">
                <a:solidFill>
                  <a:schemeClr val="tx1"/>
                </a:solidFill>
              </a:rPr>
              <a:t>programme</a:t>
            </a:r>
            <a:endParaRPr lang="en-US" dirty="0">
              <a:solidFill>
                <a:schemeClr val="tx1"/>
              </a:solidFill>
            </a:endParaRPr>
          </a:p>
        </p:txBody>
      </p:sp>
      <p:pic>
        <p:nvPicPr>
          <p:cNvPr id="3" name="Image 2"/>
          <p:cNvPicPr>
            <a:picLocks noChangeAspect="1"/>
          </p:cNvPicPr>
          <p:nvPr/>
        </p:nvPicPr>
        <p:blipFill>
          <a:blip r:embed="rId3"/>
          <a:stretch>
            <a:fillRect/>
          </a:stretch>
        </p:blipFill>
        <p:spPr>
          <a:xfrm>
            <a:off x="1232452" y="2321780"/>
            <a:ext cx="3097241" cy="4208775"/>
          </a:xfrm>
          <a:prstGeom prst="rect">
            <a:avLst/>
          </a:prstGeom>
          <a:ln>
            <a:noFill/>
          </a:ln>
          <a:effectLst>
            <a:outerShdw blurRad="292100" dist="139700" dir="2700000" algn="tl" rotWithShape="0">
              <a:srgbClr val="333333">
                <a:alpha val="65000"/>
              </a:srgbClr>
            </a:outerShdw>
          </a:effectLst>
        </p:spPr>
      </p:pic>
      <p:pic>
        <p:nvPicPr>
          <p:cNvPr id="5" name="Image 4"/>
          <p:cNvPicPr>
            <a:picLocks noChangeAspect="1"/>
          </p:cNvPicPr>
          <p:nvPr/>
        </p:nvPicPr>
        <p:blipFill>
          <a:blip r:embed="rId4"/>
          <a:stretch>
            <a:fillRect/>
          </a:stretch>
        </p:blipFill>
        <p:spPr>
          <a:xfrm>
            <a:off x="4498098" y="2321781"/>
            <a:ext cx="7281982" cy="344291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17475147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a:t>Qu'est-ce </a:t>
            </a:r>
            <a:r>
              <a:rPr lang="fr-FR" dirty="0" smtClean="0"/>
              <a:t>qu'un processus ?</a:t>
            </a:r>
            <a:endParaRPr lang="fr-FR" dirty="0"/>
          </a:p>
        </p:txBody>
      </p:sp>
      <p:sp>
        <p:nvSpPr>
          <p:cNvPr id="3" name="Espace réservé du contenu 2"/>
          <p:cNvSpPr>
            <a:spLocks noGrp="1"/>
          </p:cNvSpPr>
          <p:nvPr>
            <p:ph idx="1"/>
          </p:nvPr>
        </p:nvSpPr>
        <p:spPr>
          <a:xfrm>
            <a:off x="1049572" y="1590261"/>
            <a:ext cx="5327374" cy="4818490"/>
          </a:xfrm>
        </p:spPr>
        <p:txBody>
          <a:bodyPr anchor="ctr">
            <a:normAutofit/>
          </a:bodyPr>
          <a:lstStyle/>
          <a:p>
            <a:pPr algn="just"/>
            <a:r>
              <a:rPr lang="fr-FR" dirty="0"/>
              <a:t>Dans l'image suivante, vous </a:t>
            </a:r>
            <a:r>
              <a:rPr lang="fr-FR" dirty="0" smtClean="0"/>
              <a:t>voyez </a:t>
            </a:r>
            <a:r>
              <a:rPr lang="fr-FR" dirty="0"/>
              <a:t>deux diagrammes côte-à-côte; les deux sont des exemples d'un </a:t>
            </a:r>
            <a:r>
              <a:rPr lang="fr-FR" dirty="0" smtClean="0"/>
              <a:t>processus</a:t>
            </a:r>
          </a:p>
          <a:p>
            <a:pPr algn="just"/>
            <a:r>
              <a:rPr lang="fr-FR" dirty="0" smtClean="0"/>
              <a:t>Vous remarquez </a:t>
            </a:r>
            <a:r>
              <a:rPr lang="fr-FR" dirty="0"/>
              <a:t>que le processus sur la gauche contient un seul thread, autrement connu comme le thread </a:t>
            </a:r>
            <a:r>
              <a:rPr lang="fr-FR" dirty="0" smtClean="0"/>
              <a:t>primaire</a:t>
            </a:r>
          </a:p>
          <a:p>
            <a:pPr algn="just"/>
            <a:r>
              <a:rPr lang="fr-FR" dirty="0" smtClean="0"/>
              <a:t>Le </a:t>
            </a:r>
            <a:r>
              <a:rPr lang="fr-FR" dirty="0"/>
              <a:t>processus sur la droite contient plusieurs threads, chacun avec son propre ensemble de registres et de </a:t>
            </a:r>
            <a:r>
              <a:rPr lang="fr-FR" dirty="0" smtClean="0"/>
              <a:t>piles</a:t>
            </a:r>
            <a:endParaRPr lang="fr-FR" sz="1800" dirty="0"/>
          </a:p>
        </p:txBody>
      </p:sp>
      <p:pic>
        <p:nvPicPr>
          <p:cNvPr id="4" name="Image 3"/>
          <p:cNvPicPr>
            <a:picLocks noChangeAspect="1"/>
          </p:cNvPicPr>
          <p:nvPr/>
        </p:nvPicPr>
        <p:blipFill>
          <a:blip r:embed="rId3"/>
          <a:stretch>
            <a:fillRect/>
          </a:stretch>
        </p:blipFill>
        <p:spPr>
          <a:xfrm>
            <a:off x="6647289" y="2465650"/>
            <a:ext cx="5286161" cy="306597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392144924"/>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64001"/>
          </a:xfrm>
        </p:spPr>
        <p:txBody>
          <a:bodyPr>
            <a:normAutofit/>
          </a:bodyPr>
          <a:lstStyle/>
          <a:p>
            <a:r>
              <a:rPr lang="fr-FR" dirty="0" smtClean="0">
                <a:solidFill>
                  <a:schemeClr val="tx1"/>
                </a:solidFill>
              </a:rPr>
              <a:t>Le diner des philosophes</a:t>
            </a:r>
            <a:endParaRPr lang="fr-FR" b="1" i="1" dirty="0">
              <a:solidFill>
                <a:schemeClr val="accent1"/>
              </a:solidFill>
            </a:endParaRPr>
          </a:p>
        </p:txBody>
      </p:sp>
      <p:sp>
        <p:nvSpPr>
          <p:cNvPr id="8" name="Espace réservé du contenu 2"/>
          <p:cNvSpPr txBox="1">
            <a:spLocks/>
          </p:cNvSpPr>
          <p:nvPr/>
        </p:nvSpPr>
        <p:spPr>
          <a:xfrm>
            <a:off x="1383527" y="1622067"/>
            <a:ext cx="10296939" cy="707666"/>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smtClean="0">
                <a:solidFill>
                  <a:schemeClr val="tx1"/>
                </a:solidFill>
              </a:rPr>
              <a:t>Diagramme de concurrence de notre programme…</a:t>
            </a:r>
            <a:endParaRPr lang="en-US" dirty="0">
              <a:solidFill>
                <a:schemeClr val="tx1"/>
              </a:solidFill>
            </a:endParaRPr>
          </a:p>
        </p:txBody>
      </p:sp>
      <p:pic>
        <p:nvPicPr>
          <p:cNvPr id="3" name="Image 2"/>
          <p:cNvPicPr>
            <a:picLocks noChangeAspect="1"/>
          </p:cNvPicPr>
          <p:nvPr/>
        </p:nvPicPr>
        <p:blipFill>
          <a:blip r:embed="rId3"/>
          <a:stretch>
            <a:fillRect/>
          </a:stretch>
        </p:blipFill>
        <p:spPr>
          <a:xfrm>
            <a:off x="641022" y="2663689"/>
            <a:ext cx="11142483" cy="208562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60929519"/>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64001"/>
          </a:xfrm>
        </p:spPr>
        <p:txBody>
          <a:bodyPr>
            <a:normAutofit/>
          </a:bodyPr>
          <a:lstStyle/>
          <a:p>
            <a:r>
              <a:rPr lang="fr-FR" dirty="0" smtClean="0">
                <a:solidFill>
                  <a:schemeClr val="tx1"/>
                </a:solidFill>
              </a:rPr>
              <a:t>Conditions de compétition</a:t>
            </a:r>
            <a:endParaRPr lang="fr-FR" b="1" i="1" dirty="0">
              <a:solidFill>
                <a:schemeClr val="accent1"/>
              </a:solidFill>
            </a:endParaRPr>
          </a:p>
        </p:txBody>
      </p:sp>
      <p:sp>
        <p:nvSpPr>
          <p:cNvPr id="8" name="Espace réservé du contenu 2"/>
          <p:cNvSpPr txBox="1">
            <a:spLocks/>
          </p:cNvSpPr>
          <p:nvPr/>
        </p:nvSpPr>
        <p:spPr>
          <a:xfrm>
            <a:off x="1383527" y="1622066"/>
            <a:ext cx="10320793" cy="4778733"/>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a:solidFill>
                  <a:schemeClr val="tx1"/>
                </a:solidFill>
              </a:rPr>
              <a:t>Maintenant que nous avons regardé </a:t>
            </a:r>
            <a:r>
              <a:rPr lang="fr-FR" dirty="0" smtClean="0">
                <a:solidFill>
                  <a:schemeClr val="tx1"/>
                </a:solidFill>
              </a:rPr>
              <a:t>les </a:t>
            </a:r>
            <a:r>
              <a:rPr lang="fr-FR" dirty="0" err="1" smtClean="0">
                <a:solidFill>
                  <a:schemeClr val="tx1"/>
                </a:solidFill>
              </a:rPr>
              <a:t>deadlocks</a:t>
            </a:r>
            <a:r>
              <a:rPr lang="fr-FR" dirty="0" smtClean="0">
                <a:solidFill>
                  <a:schemeClr val="tx1"/>
                </a:solidFill>
              </a:rPr>
              <a:t>, </a:t>
            </a:r>
            <a:r>
              <a:rPr lang="fr-FR" dirty="0">
                <a:solidFill>
                  <a:schemeClr val="tx1"/>
                </a:solidFill>
              </a:rPr>
              <a:t>il est temps de parler des conditions de </a:t>
            </a:r>
            <a:r>
              <a:rPr lang="fr-FR" dirty="0" smtClean="0">
                <a:solidFill>
                  <a:schemeClr val="tx1"/>
                </a:solidFill>
              </a:rPr>
              <a:t>compétition</a:t>
            </a:r>
          </a:p>
          <a:p>
            <a:r>
              <a:rPr lang="fr-FR" dirty="0" smtClean="0">
                <a:solidFill>
                  <a:schemeClr val="tx1"/>
                </a:solidFill>
              </a:rPr>
              <a:t>Les </a:t>
            </a:r>
            <a:r>
              <a:rPr lang="fr-FR" dirty="0">
                <a:solidFill>
                  <a:schemeClr val="tx1"/>
                </a:solidFill>
              </a:rPr>
              <a:t>conditions de </a:t>
            </a:r>
            <a:r>
              <a:rPr lang="fr-FR" dirty="0" smtClean="0">
                <a:solidFill>
                  <a:schemeClr val="tx1"/>
                </a:solidFill>
              </a:rPr>
              <a:t>compétition </a:t>
            </a:r>
            <a:r>
              <a:rPr lang="fr-FR" dirty="0">
                <a:solidFill>
                  <a:schemeClr val="tx1"/>
                </a:solidFill>
              </a:rPr>
              <a:t>sont un aspect tout aussi gênant et souvent maudit de la programmation </a:t>
            </a:r>
            <a:r>
              <a:rPr lang="fr-FR" dirty="0" smtClean="0">
                <a:solidFill>
                  <a:schemeClr val="tx1"/>
                </a:solidFill>
              </a:rPr>
              <a:t>concurrente et </a:t>
            </a:r>
            <a:r>
              <a:rPr lang="fr-FR" dirty="0">
                <a:solidFill>
                  <a:schemeClr val="tx1"/>
                </a:solidFill>
              </a:rPr>
              <a:t>qui affecte des centaines, voire des milliers de programmes à travers le </a:t>
            </a:r>
            <a:r>
              <a:rPr lang="fr-FR" dirty="0" smtClean="0">
                <a:solidFill>
                  <a:schemeClr val="tx1"/>
                </a:solidFill>
              </a:rPr>
              <a:t>monde</a:t>
            </a:r>
          </a:p>
          <a:p>
            <a:r>
              <a:rPr lang="fr-FR" dirty="0" smtClean="0">
                <a:solidFill>
                  <a:schemeClr val="tx1"/>
                </a:solidFill>
              </a:rPr>
              <a:t>La </a:t>
            </a:r>
            <a:r>
              <a:rPr lang="fr-FR" dirty="0">
                <a:solidFill>
                  <a:schemeClr val="tx1"/>
                </a:solidFill>
              </a:rPr>
              <a:t>définition standard d'une condition de concurrence est la </a:t>
            </a:r>
            <a:r>
              <a:rPr lang="fr-FR" dirty="0" smtClean="0">
                <a:solidFill>
                  <a:schemeClr val="tx1"/>
                </a:solidFill>
              </a:rPr>
              <a:t>suivante :</a:t>
            </a:r>
          </a:p>
          <a:p>
            <a:r>
              <a:rPr lang="fr-FR" dirty="0" smtClean="0">
                <a:solidFill>
                  <a:schemeClr val="tx1"/>
                </a:solidFill>
              </a:rPr>
              <a:t>"Une </a:t>
            </a:r>
            <a:r>
              <a:rPr lang="fr-FR" dirty="0">
                <a:solidFill>
                  <a:schemeClr val="tx1"/>
                </a:solidFill>
              </a:rPr>
              <a:t>condition de </a:t>
            </a:r>
            <a:r>
              <a:rPr lang="fr-FR" dirty="0" smtClean="0">
                <a:solidFill>
                  <a:schemeClr val="tx1"/>
                </a:solidFill>
              </a:rPr>
              <a:t>compétition </a:t>
            </a:r>
            <a:r>
              <a:rPr lang="fr-FR" dirty="0">
                <a:solidFill>
                  <a:schemeClr val="tx1"/>
                </a:solidFill>
              </a:rPr>
              <a:t>est le comportement d'un système électronique, logiciel ou autre dont la sortie dépend de la séquence ou du calendrier d'autres événements </a:t>
            </a:r>
            <a:r>
              <a:rPr lang="fr-FR" dirty="0" smtClean="0">
                <a:solidFill>
                  <a:schemeClr val="tx1"/>
                </a:solidFill>
              </a:rPr>
              <a:t>incontrôlables"</a:t>
            </a:r>
            <a:endParaRPr lang="en-US" dirty="0">
              <a:solidFill>
                <a:schemeClr val="tx1"/>
              </a:solidFill>
            </a:endParaRPr>
          </a:p>
        </p:txBody>
      </p:sp>
    </p:spTree>
    <p:extLst>
      <p:ext uri="{BB962C8B-B14F-4D97-AF65-F5344CB8AC3E}">
        <p14:creationId xmlns:p14="http://schemas.microsoft.com/office/powerpoint/2010/main" val="2198453365"/>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64001"/>
          </a:xfrm>
        </p:spPr>
        <p:txBody>
          <a:bodyPr>
            <a:normAutofit/>
          </a:bodyPr>
          <a:lstStyle/>
          <a:p>
            <a:r>
              <a:rPr lang="fr-FR" dirty="0" smtClean="0">
                <a:solidFill>
                  <a:schemeClr val="tx1"/>
                </a:solidFill>
              </a:rPr>
              <a:t>Conditions de compétition</a:t>
            </a:r>
            <a:endParaRPr lang="fr-FR" b="1" i="1" dirty="0">
              <a:solidFill>
                <a:schemeClr val="accent1"/>
              </a:solidFill>
            </a:endParaRPr>
          </a:p>
        </p:txBody>
      </p:sp>
      <p:sp>
        <p:nvSpPr>
          <p:cNvPr id="8" name="Espace réservé du contenu 2"/>
          <p:cNvSpPr txBox="1">
            <a:spLocks/>
          </p:cNvSpPr>
          <p:nvPr/>
        </p:nvSpPr>
        <p:spPr>
          <a:xfrm>
            <a:off x="1383527" y="1622066"/>
            <a:ext cx="10320793" cy="4778733"/>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smtClean="0">
                <a:solidFill>
                  <a:schemeClr val="tx1"/>
                </a:solidFill>
              </a:rPr>
              <a:t>Séparons cette </a:t>
            </a:r>
            <a:r>
              <a:rPr lang="fr-FR" dirty="0">
                <a:solidFill>
                  <a:schemeClr val="tx1"/>
                </a:solidFill>
              </a:rPr>
              <a:t>définition en termes plus </a:t>
            </a:r>
            <a:r>
              <a:rPr lang="fr-FR" dirty="0" smtClean="0">
                <a:solidFill>
                  <a:schemeClr val="tx1"/>
                </a:solidFill>
              </a:rPr>
              <a:t>simples</a:t>
            </a:r>
          </a:p>
          <a:p>
            <a:r>
              <a:rPr lang="fr-FR" dirty="0" smtClean="0">
                <a:solidFill>
                  <a:schemeClr val="tx1"/>
                </a:solidFill>
              </a:rPr>
              <a:t>L'une </a:t>
            </a:r>
            <a:r>
              <a:rPr lang="fr-FR" dirty="0">
                <a:solidFill>
                  <a:schemeClr val="tx1"/>
                </a:solidFill>
              </a:rPr>
              <a:t>des meilleures métaphores pour décrire une condition de concurrence est si nous imaginons l'écriture d'une application bancaire qui met à jour le solde de votre compte chaque fois que vous déposez ou retirez de l'argent de ce </a:t>
            </a:r>
            <a:r>
              <a:rPr lang="fr-FR" dirty="0" smtClean="0">
                <a:solidFill>
                  <a:schemeClr val="tx1"/>
                </a:solidFill>
              </a:rPr>
              <a:t>compte</a:t>
            </a:r>
          </a:p>
          <a:p>
            <a:r>
              <a:rPr lang="fr-FR" dirty="0" smtClean="0">
                <a:solidFill>
                  <a:schemeClr val="tx1"/>
                </a:solidFill>
              </a:rPr>
              <a:t>Imaginez</a:t>
            </a:r>
            <a:r>
              <a:rPr lang="fr-FR" dirty="0">
                <a:solidFill>
                  <a:schemeClr val="tx1"/>
                </a:solidFill>
              </a:rPr>
              <a:t>, nous avons commencé </a:t>
            </a:r>
            <a:r>
              <a:rPr lang="fr-FR" dirty="0" smtClean="0">
                <a:solidFill>
                  <a:schemeClr val="tx1"/>
                </a:solidFill>
              </a:rPr>
              <a:t>avec 2.000€ sur </a:t>
            </a:r>
            <a:r>
              <a:rPr lang="fr-FR" dirty="0">
                <a:solidFill>
                  <a:schemeClr val="tx1"/>
                </a:solidFill>
              </a:rPr>
              <a:t>notre compte bancaire, et disons que nous sommes sur le point de recevoir un bonus de </a:t>
            </a:r>
            <a:r>
              <a:rPr lang="fr-FR" dirty="0" smtClean="0">
                <a:solidFill>
                  <a:schemeClr val="tx1"/>
                </a:solidFill>
              </a:rPr>
              <a:t>5.000€, </a:t>
            </a:r>
            <a:r>
              <a:rPr lang="fr-FR" dirty="0">
                <a:solidFill>
                  <a:schemeClr val="tx1"/>
                </a:solidFill>
              </a:rPr>
              <a:t>parce que nous avons réussi à corriger un problème de simultanéité dans un travail qui coûtait des </a:t>
            </a:r>
            <a:r>
              <a:rPr lang="fr-FR" dirty="0" smtClean="0">
                <a:solidFill>
                  <a:schemeClr val="tx1"/>
                </a:solidFill>
              </a:rPr>
              <a:t>millions</a:t>
            </a:r>
          </a:p>
          <a:p>
            <a:r>
              <a:rPr lang="fr-FR" dirty="0" smtClean="0">
                <a:solidFill>
                  <a:schemeClr val="tx1"/>
                </a:solidFill>
              </a:rPr>
              <a:t>Maintenant</a:t>
            </a:r>
            <a:r>
              <a:rPr lang="fr-FR" dirty="0">
                <a:solidFill>
                  <a:schemeClr val="tx1"/>
                </a:solidFill>
              </a:rPr>
              <a:t>, imaginez aussi que vous devez également payer un loyer de </a:t>
            </a:r>
            <a:r>
              <a:rPr lang="fr-FR" dirty="0" smtClean="0">
                <a:solidFill>
                  <a:schemeClr val="tx1"/>
                </a:solidFill>
              </a:rPr>
              <a:t>1.000€ </a:t>
            </a:r>
            <a:r>
              <a:rPr lang="fr-FR" dirty="0">
                <a:solidFill>
                  <a:schemeClr val="tx1"/>
                </a:solidFill>
              </a:rPr>
              <a:t>le même </a:t>
            </a:r>
            <a:r>
              <a:rPr lang="fr-FR" dirty="0" smtClean="0">
                <a:solidFill>
                  <a:schemeClr val="tx1"/>
                </a:solidFill>
              </a:rPr>
              <a:t>jour</a:t>
            </a:r>
          </a:p>
          <a:p>
            <a:r>
              <a:rPr lang="fr-FR" dirty="0" smtClean="0">
                <a:solidFill>
                  <a:schemeClr val="tx1"/>
                </a:solidFill>
              </a:rPr>
              <a:t>C'est </a:t>
            </a:r>
            <a:r>
              <a:rPr lang="fr-FR" dirty="0">
                <a:solidFill>
                  <a:schemeClr val="tx1"/>
                </a:solidFill>
              </a:rPr>
              <a:t>là qu'une condition de </a:t>
            </a:r>
            <a:r>
              <a:rPr lang="fr-FR" dirty="0" smtClean="0">
                <a:solidFill>
                  <a:schemeClr val="tx1"/>
                </a:solidFill>
              </a:rPr>
              <a:t>compétition </a:t>
            </a:r>
            <a:r>
              <a:rPr lang="fr-FR" dirty="0">
                <a:solidFill>
                  <a:schemeClr val="tx1"/>
                </a:solidFill>
              </a:rPr>
              <a:t>potentielle pourrait vous laisser de votre </a:t>
            </a:r>
            <a:r>
              <a:rPr lang="fr-FR" dirty="0" smtClean="0">
                <a:solidFill>
                  <a:schemeClr val="tx1"/>
                </a:solidFill>
              </a:rPr>
              <a:t>poche</a:t>
            </a:r>
            <a:endParaRPr lang="en-US" dirty="0">
              <a:solidFill>
                <a:schemeClr val="tx1"/>
              </a:solidFill>
            </a:endParaRPr>
          </a:p>
        </p:txBody>
      </p:sp>
    </p:spTree>
    <p:extLst>
      <p:ext uri="{BB962C8B-B14F-4D97-AF65-F5344CB8AC3E}">
        <p14:creationId xmlns:p14="http://schemas.microsoft.com/office/powerpoint/2010/main" val="984404136"/>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64001"/>
          </a:xfrm>
        </p:spPr>
        <p:txBody>
          <a:bodyPr>
            <a:normAutofit/>
          </a:bodyPr>
          <a:lstStyle/>
          <a:p>
            <a:r>
              <a:rPr lang="fr-FR" dirty="0" smtClean="0">
                <a:solidFill>
                  <a:schemeClr val="tx1"/>
                </a:solidFill>
              </a:rPr>
              <a:t>Conditions de compétition</a:t>
            </a:r>
            <a:endParaRPr lang="fr-FR" b="1" i="1" dirty="0">
              <a:solidFill>
                <a:schemeClr val="accent1"/>
              </a:solidFill>
            </a:endParaRPr>
          </a:p>
        </p:txBody>
      </p:sp>
      <p:sp>
        <p:nvSpPr>
          <p:cNvPr id="8" name="Espace réservé du contenu 2"/>
          <p:cNvSpPr txBox="1">
            <a:spLocks/>
          </p:cNvSpPr>
          <p:nvPr/>
        </p:nvSpPr>
        <p:spPr>
          <a:xfrm>
            <a:off x="1383527" y="1622066"/>
            <a:ext cx="10320793" cy="4778733"/>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a:solidFill>
                  <a:schemeClr val="tx1"/>
                </a:solidFill>
              </a:rPr>
              <a:t>Si notre application bancaire comportait deux processus, dont l'un </a:t>
            </a:r>
            <a:r>
              <a:rPr lang="fr-FR" dirty="0" smtClean="0">
                <a:solidFill>
                  <a:schemeClr val="tx1"/>
                </a:solidFill>
              </a:rPr>
              <a:t>concernerait </a:t>
            </a:r>
            <a:r>
              <a:rPr lang="fr-FR" dirty="0">
                <a:solidFill>
                  <a:schemeClr val="tx1"/>
                </a:solidFill>
              </a:rPr>
              <a:t>le retrait, le processus A, et l'autre le processus de dépôt, le processus </a:t>
            </a:r>
            <a:r>
              <a:rPr lang="fr-FR" dirty="0" smtClean="0">
                <a:solidFill>
                  <a:schemeClr val="tx1"/>
                </a:solidFill>
              </a:rPr>
              <a:t>B</a:t>
            </a:r>
          </a:p>
          <a:p>
            <a:r>
              <a:rPr lang="fr-FR" dirty="0" smtClean="0">
                <a:solidFill>
                  <a:schemeClr val="tx1"/>
                </a:solidFill>
              </a:rPr>
              <a:t>Imaginons que le </a:t>
            </a:r>
            <a:r>
              <a:rPr lang="fr-FR" dirty="0">
                <a:solidFill>
                  <a:schemeClr val="tx1"/>
                </a:solidFill>
              </a:rPr>
              <a:t>processus B, qui traite des dépôts sur votre compte, </a:t>
            </a:r>
            <a:r>
              <a:rPr lang="fr-FR" dirty="0" smtClean="0">
                <a:solidFill>
                  <a:schemeClr val="tx1"/>
                </a:solidFill>
              </a:rPr>
              <a:t>lise </a:t>
            </a:r>
            <a:r>
              <a:rPr lang="fr-FR" dirty="0">
                <a:solidFill>
                  <a:schemeClr val="tx1"/>
                </a:solidFill>
              </a:rPr>
              <a:t>votre solde bancaire à </a:t>
            </a:r>
            <a:r>
              <a:rPr lang="fr-FR" dirty="0" smtClean="0">
                <a:solidFill>
                  <a:schemeClr val="tx1"/>
                </a:solidFill>
              </a:rPr>
              <a:t>2.000€</a:t>
            </a:r>
          </a:p>
          <a:p>
            <a:r>
              <a:rPr lang="fr-FR" dirty="0" smtClean="0">
                <a:solidFill>
                  <a:schemeClr val="tx1"/>
                </a:solidFill>
              </a:rPr>
              <a:t>Si </a:t>
            </a:r>
            <a:r>
              <a:rPr lang="fr-FR" dirty="0">
                <a:solidFill>
                  <a:schemeClr val="tx1"/>
                </a:solidFill>
              </a:rPr>
              <a:t>le processus A devait commencer son retrait pour le loyer juste après le début du processus B, le solde de départ serait de </a:t>
            </a:r>
            <a:r>
              <a:rPr lang="fr-FR" dirty="0" smtClean="0">
                <a:solidFill>
                  <a:schemeClr val="tx1"/>
                </a:solidFill>
              </a:rPr>
              <a:t>2.000€</a:t>
            </a:r>
          </a:p>
          <a:p>
            <a:r>
              <a:rPr lang="fr-FR" dirty="0" smtClean="0">
                <a:solidFill>
                  <a:schemeClr val="tx1"/>
                </a:solidFill>
              </a:rPr>
              <a:t>Le </a:t>
            </a:r>
            <a:r>
              <a:rPr lang="fr-FR" dirty="0">
                <a:solidFill>
                  <a:schemeClr val="tx1"/>
                </a:solidFill>
              </a:rPr>
              <a:t>processus B achèverait alors sa transaction et ajouterait correctement </a:t>
            </a:r>
            <a:r>
              <a:rPr lang="fr-FR" dirty="0" smtClean="0">
                <a:solidFill>
                  <a:schemeClr val="tx1"/>
                </a:solidFill>
              </a:rPr>
              <a:t>5.000€ </a:t>
            </a:r>
            <a:r>
              <a:rPr lang="fr-FR" dirty="0">
                <a:solidFill>
                  <a:schemeClr val="tx1"/>
                </a:solidFill>
              </a:rPr>
              <a:t>à nos </a:t>
            </a:r>
            <a:r>
              <a:rPr lang="fr-FR" dirty="0" smtClean="0">
                <a:solidFill>
                  <a:schemeClr val="tx1"/>
                </a:solidFill>
              </a:rPr>
              <a:t>2.000€, </a:t>
            </a:r>
            <a:r>
              <a:rPr lang="fr-FR" dirty="0">
                <a:solidFill>
                  <a:schemeClr val="tx1"/>
                </a:solidFill>
              </a:rPr>
              <a:t>ce qui nous laisserait la </a:t>
            </a:r>
            <a:r>
              <a:rPr lang="fr-FR" dirty="0" smtClean="0">
                <a:solidFill>
                  <a:schemeClr val="tx1"/>
                </a:solidFill>
              </a:rPr>
              <a:t>somme totale </a:t>
            </a:r>
            <a:r>
              <a:rPr lang="fr-FR" dirty="0">
                <a:solidFill>
                  <a:schemeClr val="tx1"/>
                </a:solidFill>
              </a:rPr>
              <a:t>de </a:t>
            </a:r>
            <a:r>
              <a:rPr lang="fr-FR" dirty="0" smtClean="0">
                <a:solidFill>
                  <a:schemeClr val="tx1"/>
                </a:solidFill>
              </a:rPr>
              <a:t>7.000€</a:t>
            </a:r>
            <a:endParaRPr lang="en-US" dirty="0">
              <a:solidFill>
                <a:schemeClr val="tx1"/>
              </a:solidFill>
            </a:endParaRPr>
          </a:p>
        </p:txBody>
      </p:sp>
    </p:spTree>
    <p:extLst>
      <p:ext uri="{BB962C8B-B14F-4D97-AF65-F5344CB8AC3E}">
        <p14:creationId xmlns:p14="http://schemas.microsoft.com/office/powerpoint/2010/main" val="2946206123"/>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64001"/>
          </a:xfrm>
        </p:spPr>
        <p:txBody>
          <a:bodyPr>
            <a:normAutofit/>
          </a:bodyPr>
          <a:lstStyle/>
          <a:p>
            <a:r>
              <a:rPr lang="fr-FR" dirty="0" smtClean="0">
                <a:solidFill>
                  <a:schemeClr val="tx1"/>
                </a:solidFill>
              </a:rPr>
              <a:t>Conditions de compétition</a:t>
            </a:r>
            <a:endParaRPr lang="fr-FR" b="1" i="1" dirty="0">
              <a:solidFill>
                <a:schemeClr val="accent1"/>
              </a:solidFill>
            </a:endParaRPr>
          </a:p>
        </p:txBody>
      </p:sp>
      <p:sp>
        <p:nvSpPr>
          <p:cNvPr id="8" name="Espace réservé du contenu 2"/>
          <p:cNvSpPr txBox="1">
            <a:spLocks/>
          </p:cNvSpPr>
          <p:nvPr/>
        </p:nvSpPr>
        <p:spPr>
          <a:xfrm>
            <a:off x="1383527" y="1622066"/>
            <a:ext cx="10320793" cy="4778733"/>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a:solidFill>
                  <a:schemeClr val="tx1"/>
                </a:solidFill>
              </a:rPr>
              <a:t>Cependant, puisque le processus A </a:t>
            </a:r>
            <a:r>
              <a:rPr lang="fr-FR" dirty="0" err="1">
                <a:solidFill>
                  <a:schemeClr val="tx1"/>
                </a:solidFill>
              </a:rPr>
              <a:t>a</a:t>
            </a:r>
            <a:r>
              <a:rPr lang="fr-FR" dirty="0">
                <a:solidFill>
                  <a:schemeClr val="tx1"/>
                </a:solidFill>
              </a:rPr>
              <a:t> commencé sa transaction en pensant que le solde du compte de départ était de </a:t>
            </a:r>
            <a:r>
              <a:rPr lang="fr-FR" dirty="0" smtClean="0">
                <a:solidFill>
                  <a:schemeClr val="tx1"/>
                </a:solidFill>
              </a:rPr>
              <a:t>2.000€, </a:t>
            </a:r>
            <a:r>
              <a:rPr lang="fr-FR" dirty="0">
                <a:solidFill>
                  <a:schemeClr val="tx1"/>
                </a:solidFill>
              </a:rPr>
              <a:t>il nous laisserait involontairement moins de bonus lorsqu'il mettrait à jour notre solde bancaire final à </a:t>
            </a:r>
            <a:r>
              <a:rPr lang="fr-FR" dirty="0" smtClean="0">
                <a:solidFill>
                  <a:schemeClr val="tx1"/>
                </a:solidFill>
              </a:rPr>
              <a:t>1.000€</a:t>
            </a:r>
          </a:p>
          <a:p>
            <a:r>
              <a:rPr lang="fr-FR" dirty="0" smtClean="0">
                <a:solidFill>
                  <a:schemeClr val="tx1"/>
                </a:solidFill>
              </a:rPr>
              <a:t>C'est </a:t>
            </a:r>
            <a:r>
              <a:rPr lang="fr-FR" dirty="0">
                <a:solidFill>
                  <a:schemeClr val="tx1"/>
                </a:solidFill>
              </a:rPr>
              <a:t>un exemple typique d'une condition de concurrence dans notre logiciel, et c'est un danger très réel qui attend toujours de nous frapper de la manière la plus </a:t>
            </a:r>
            <a:r>
              <a:rPr lang="fr-FR" dirty="0" smtClean="0">
                <a:solidFill>
                  <a:schemeClr val="tx1"/>
                </a:solidFill>
              </a:rPr>
              <a:t>malheureuse</a:t>
            </a:r>
            <a:endParaRPr lang="en-US" dirty="0">
              <a:solidFill>
                <a:schemeClr val="tx1"/>
              </a:solidFill>
            </a:endParaRPr>
          </a:p>
        </p:txBody>
      </p:sp>
    </p:spTree>
    <p:extLst>
      <p:ext uri="{BB962C8B-B14F-4D97-AF65-F5344CB8AC3E}">
        <p14:creationId xmlns:p14="http://schemas.microsoft.com/office/powerpoint/2010/main" val="3539678005"/>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64001"/>
          </a:xfrm>
        </p:spPr>
        <p:txBody>
          <a:bodyPr>
            <a:normAutofit/>
          </a:bodyPr>
          <a:lstStyle/>
          <a:p>
            <a:r>
              <a:rPr lang="fr-FR" dirty="0">
                <a:solidFill>
                  <a:schemeClr val="tx1"/>
                </a:solidFill>
              </a:rPr>
              <a:t>Séquence d'exécution du processus</a:t>
            </a:r>
            <a:endParaRPr lang="fr-FR" b="1" i="1" dirty="0">
              <a:solidFill>
                <a:schemeClr val="accent1"/>
              </a:solidFill>
            </a:endParaRPr>
          </a:p>
        </p:txBody>
      </p:sp>
      <p:sp>
        <p:nvSpPr>
          <p:cNvPr id="8" name="Espace réservé du contenu 2"/>
          <p:cNvSpPr txBox="1">
            <a:spLocks/>
          </p:cNvSpPr>
          <p:nvPr/>
        </p:nvSpPr>
        <p:spPr>
          <a:xfrm>
            <a:off x="1383527" y="1622066"/>
            <a:ext cx="6551875" cy="4778733"/>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a:solidFill>
                  <a:schemeClr val="tx1"/>
                </a:solidFill>
              </a:rPr>
              <a:t>Jetons un coup d'</a:t>
            </a:r>
            <a:r>
              <a:rPr lang="fr-FR" dirty="0" err="1">
                <a:solidFill>
                  <a:schemeClr val="tx1"/>
                </a:solidFill>
              </a:rPr>
              <a:t>oeil</a:t>
            </a:r>
            <a:r>
              <a:rPr lang="fr-FR" dirty="0">
                <a:solidFill>
                  <a:schemeClr val="tx1"/>
                </a:solidFill>
              </a:rPr>
              <a:t> à ce qui s'est passé de manière plus </a:t>
            </a:r>
            <a:r>
              <a:rPr lang="fr-FR" dirty="0" smtClean="0">
                <a:solidFill>
                  <a:schemeClr val="tx1"/>
                </a:solidFill>
              </a:rPr>
              <a:t>détaillée</a:t>
            </a:r>
          </a:p>
          <a:p>
            <a:r>
              <a:rPr lang="fr-FR" dirty="0" smtClean="0">
                <a:solidFill>
                  <a:schemeClr val="tx1"/>
                </a:solidFill>
              </a:rPr>
              <a:t>Si </a:t>
            </a:r>
            <a:r>
              <a:rPr lang="fr-FR" dirty="0">
                <a:solidFill>
                  <a:schemeClr val="tx1"/>
                </a:solidFill>
              </a:rPr>
              <a:t>nous regardons le tableau suivant, nous verrons le flux d'exécution idéal pour les processus A et </a:t>
            </a:r>
            <a:r>
              <a:rPr lang="fr-FR" dirty="0" smtClean="0">
                <a:solidFill>
                  <a:schemeClr val="tx1"/>
                </a:solidFill>
              </a:rPr>
              <a:t>B</a:t>
            </a:r>
          </a:p>
          <a:p>
            <a:r>
              <a:rPr lang="fr-FR" dirty="0">
                <a:solidFill>
                  <a:schemeClr val="tx1"/>
                </a:solidFill>
              </a:rPr>
              <a:t>Cependant, étant donné que nous n'avons pas mis en œuvre les mécanismes de synchronisation appropriés pour protéger le solde de notre compte, le processus A et le processus B ont suivi le chemin d'exécution suivant et nous ont donné un résultat erroné</a:t>
            </a:r>
            <a:endParaRPr lang="en-US" dirty="0">
              <a:solidFill>
                <a:schemeClr val="tx1"/>
              </a:solidFill>
            </a:endParaRPr>
          </a:p>
        </p:txBody>
      </p:sp>
      <p:pic>
        <p:nvPicPr>
          <p:cNvPr id="3" name="Image 2"/>
          <p:cNvPicPr>
            <a:picLocks noChangeAspect="1"/>
          </p:cNvPicPr>
          <p:nvPr/>
        </p:nvPicPr>
        <p:blipFill>
          <a:blip r:embed="rId3"/>
          <a:stretch>
            <a:fillRect/>
          </a:stretch>
        </p:blipFill>
        <p:spPr>
          <a:xfrm>
            <a:off x="8536595" y="1622066"/>
            <a:ext cx="3133725" cy="1990725"/>
          </a:xfrm>
          <a:prstGeom prst="rect">
            <a:avLst/>
          </a:prstGeom>
          <a:ln>
            <a:noFill/>
          </a:ln>
          <a:effectLst>
            <a:outerShdw blurRad="292100" dist="139700" dir="2700000" algn="tl" rotWithShape="0">
              <a:srgbClr val="333333">
                <a:alpha val="65000"/>
              </a:srgbClr>
            </a:outerShdw>
          </a:effectLst>
        </p:spPr>
      </p:pic>
      <p:pic>
        <p:nvPicPr>
          <p:cNvPr id="4" name="Image 3"/>
          <p:cNvPicPr>
            <a:picLocks noChangeAspect="1"/>
          </p:cNvPicPr>
          <p:nvPr/>
        </p:nvPicPr>
        <p:blipFill>
          <a:blip r:embed="rId4"/>
          <a:stretch>
            <a:fillRect/>
          </a:stretch>
        </p:blipFill>
        <p:spPr>
          <a:xfrm>
            <a:off x="8536595" y="4011432"/>
            <a:ext cx="3105150" cy="21240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559544496"/>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64001"/>
          </a:xfrm>
        </p:spPr>
        <p:txBody>
          <a:bodyPr>
            <a:normAutofit/>
          </a:bodyPr>
          <a:lstStyle/>
          <a:p>
            <a:r>
              <a:rPr lang="fr-FR" dirty="0" smtClean="0">
                <a:solidFill>
                  <a:schemeClr val="tx1"/>
                </a:solidFill>
              </a:rPr>
              <a:t>La solution</a:t>
            </a:r>
            <a:endParaRPr lang="fr-FR" b="1" i="1" dirty="0">
              <a:solidFill>
                <a:schemeClr val="accent1"/>
              </a:solidFill>
            </a:endParaRPr>
          </a:p>
        </p:txBody>
      </p:sp>
      <p:sp>
        <p:nvSpPr>
          <p:cNvPr id="8" name="Espace réservé du contenu 2"/>
          <p:cNvSpPr txBox="1">
            <a:spLocks/>
          </p:cNvSpPr>
          <p:nvPr/>
        </p:nvSpPr>
        <p:spPr>
          <a:xfrm>
            <a:off x="1383527" y="1622066"/>
            <a:ext cx="10503672" cy="4778733"/>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smtClean="0">
                <a:solidFill>
                  <a:schemeClr val="tx1"/>
                </a:solidFill>
              </a:rPr>
              <a:t>Comment </a:t>
            </a:r>
            <a:r>
              <a:rPr lang="fr-FR" dirty="0">
                <a:solidFill>
                  <a:schemeClr val="tx1"/>
                </a:solidFill>
              </a:rPr>
              <a:t>pouvons-nous résoudre le problème précédent afin que nous ne vivions plus dans la crainte de perdre nos primes à </a:t>
            </a:r>
            <a:r>
              <a:rPr lang="fr-FR" dirty="0" smtClean="0">
                <a:solidFill>
                  <a:schemeClr val="tx1"/>
                </a:solidFill>
              </a:rPr>
              <a:t>l'avenir ?</a:t>
            </a:r>
          </a:p>
          <a:p>
            <a:r>
              <a:rPr lang="fr-FR" dirty="0" smtClean="0">
                <a:solidFill>
                  <a:schemeClr val="tx1"/>
                </a:solidFill>
              </a:rPr>
              <a:t>Dans </a:t>
            </a:r>
            <a:r>
              <a:rPr lang="fr-FR" dirty="0">
                <a:solidFill>
                  <a:schemeClr val="tx1"/>
                </a:solidFill>
              </a:rPr>
              <a:t>cet exemple relativement simple, la réponse serait </a:t>
            </a:r>
            <a:r>
              <a:rPr lang="fr-FR" dirty="0" smtClean="0">
                <a:solidFill>
                  <a:schemeClr val="tx1"/>
                </a:solidFill>
              </a:rPr>
              <a:t>d'encapsuler </a:t>
            </a:r>
            <a:r>
              <a:rPr lang="fr-FR" dirty="0">
                <a:solidFill>
                  <a:schemeClr val="tx1"/>
                </a:solidFill>
              </a:rPr>
              <a:t>le code qui lit d'abord le solde du compte, et d'exécuter toutes les transactions nécessaires dans un </a:t>
            </a:r>
            <a:r>
              <a:rPr lang="fr-FR" dirty="0" smtClean="0">
                <a:solidFill>
                  <a:schemeClr val="tx1"/>
                </a:solidFill>
              </a:rPr>
              <a:t>verrou</a:t>
            </a:r>
          </a:p>
          <a:p>
            <a:r>
              <a:rPr lang="fr-FR" dirty="0" smtClean="0">
                <a:solidFill>
                  <a:schemeClr val="tx1"/>
                </a:solidFill>
              </a:rPr>
              <a:t>En </a:t>
            </a:r>
            <a:r>
              <a:rPr lang="fr-FR" dirty="0">
                <a:solidFill>
                  <a:schemeClr val="tx1"/>
                </a:solidFill>
              </a:rPr>
              <a:t>enveloppant le code qui effectue la lecture du solde du compte et la mise à jour dans un verrou, nous nous assurons que le processus A doit d'abord acquérir le verrou pour lire et mettre à jour le solde de notre compte, et de même pour le processus </a:t>
            </a:r>
            <a:r>
              <a:rPr lang="fr-FR" dirty="0" smtClean="0">
                <a:solidFill>
                  <a:schemeClr val="tx1"/>
                </a:solidFill>
              </a:rPr>
              <a:t>B</a:t>
            </a:r>
          </a:p>
          <a:p>
            <a:r>
              <a:rPr lang="fr-FR" dirty="0" smtClean="0">
                <a:solidFill>
                  <a:schemeClr val="tx1"/>
                </a:solidFill>
              </a:rPr>
              <a:t>Ceci rendrait </a:t>
            </a:r>
            <a:r>
              <a:rPr lang="fr-FR" dirty="0">
                <a:solidFill>
                  <a:schemeClr val="tx1"/>
                </a:solidFill>
              </a:rPr>
              <a:t>notre programme </a:t>
            </a:r>
            <a:r>
              <a:rPr lang="fr-FR" dirty="0" smtClean="0">
                <a:solidFill>
                  <a:schemeClr val="tx1"/>
                </a:solidFill>
              </a:rPr>
              <a:t>déterministe </a:t>
            </a:r>
            <a:r>
              <a:rPr lang="fr-FR" dirty="0">
                <a:solidFill>
                  <a:schemeClr val="tx1"/>
                </a:solidFill>
              </a:rPr>
              <a:t>et libre de notre condition de race </a:t>
            </a:r>
            <a:r>
              <a:rPr lang="fr-FR" dirty="0" smtClean="0">
                <a:solidFill>
                  <a:schemeClr val="tx1"/>
                </a:solidFill>
              </a:rPr>
              <a:t>initiale</a:t>
            </a:r>
          </a:p>
          <a:p>
            <a:r>
              <a:rPr lang="fr-FR" dirty="0" smtClean="0">
                <a:solidFill>
                  <a:schemeClr val="tx1"/>
                </a:solidFill>
              </a:rPr>
              <a:t>Mais </a:t>
            </a:r>
            <a:r>
              <a:rPr lang="fr-FR" dirty="0">
                <a:solidFill>
                  <a:schemeClr val="tx1"/>
                </a:solidFill>
              </a:rPr>
              <a:t>en le transformant en un programme déterministe, nous convertissons essentiellement cette section de code en une section sérielle unique de code qui pourrait avoir un impact sur les performances si nous avions plusieurs </a:t>
            </a:r>
            <a:r>
              <a:rPr lang="fr-FR" dirty="0" smtClean="0">
                <a:solidFill>
                  <a:schemeClr val="tx1"/>
                </a:solidFill>
              </a:rPr>
              <a:t>threads</a:t>
            </a:r>
            <a:endParaRPr lang="en-US" dirty="0">
              <a:solidFill>
                <a:schemeClr val="tx1"/>
              </a:solidFill>
            </a:endParaRPr>
          </a:p>
        </p:txBody>
      </p:sp>
    </p:spTree>
    <p:extLst>
      <p:ext uri="{BB962C8B-B14F-4D97-AF65-F5344CB8AC3E}">
        <p14:creationId xmlns:p14="http://schemas.microsoft.com/office/powerpoint/2010/main" val="4289582999"/>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64001"/>
          </a:xfrm>
        </p:spPr>
        <p:txBody>
          <a:bodyPr>
            <a:normAutofit/>
          </a:bodyPr>
          <a:lstStyle/>
          <a:p>
            <a:r>
              <a:rPr lang="fr-FR" dirty="0" smtClean="0">
                <a:solidFill>
                  <a:schemeClr val="tx1"/>
                </a:solidFill>
              </a:rPr>
              <a:t>Section critique de code</a:t>
            </a:r>
            <a:endParaRPr lang="fr-FR" b="1" i="1" dirty="0">
              <a:solidFill>
                <a:schemeClr val="accent1"/>
              </a:solidFill>
            </a:endParaRPr>
          </a:p>
        </p:txBody>
      </p:sp>
      <p:sp>
        <p:nvSpPr>
          <p:cNvPr id="8" name="Espace réservé du contenu 2"/>
          <p:cNvSpPr txBox="1">
            <a:spLocks/>
          </p:cNvSpPr>
          <p:nvPr/>
        </p:nvSpPr>
        <p:spPr>
          <a:xfrm>
            <a:off x="1383527" y="1288112"/>
            <a:ext cx="10503672" cy="5112688"/>
          </a:xfrm>
          <a:prstGeom prst="rect">
            <a:avLst/>
          </a:prstGeom>
        </p:spPr>
        <p:txBody>
          <a:bodyPr vert="horz" lIns="91440" tIns="45720" rIns="91440" bIns="45720" rtlCol="0" anchor="ctr">
            <a:normAutofit lnSpcReduction="1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a:solidFill>
                  <a:schemeClr val="tx1"/>
                </a:solidFill>
              </a:rPr>
              <a:t>Nous pouvons identifier les sections critiques comme toute partie de notre code qui modifie ou accède à une ressource </a:t>
            </a:r>
            <a:r>
              <a:rPr lang="fr-FR" dirty="0" smtClean="0">
                <a:solidFill>
                  <a:schemeClr val="tx1"/>
                </a:solidFill>
              </a:rPr>
              <a:t>partagée</a:t>
            </a:r>
          </a:p>
          <a:p>
            <a:r>
              <a:rPr lang="fr-FR" dirty="0" smtClean="0">
                <a:solidFill>
                  <a:schemeClr val="tx1"/>
                </a:solidFill>
              </a:rPr>
              <a:t>Ces </a:t>
            </a:r>
            <a:r>
              <a:rPr lang="fr-FR" dirty="0">
                <a:solidFill>
                  <a:schemeClr val="tx1"/>
                </a:solidFill>
              </a:rPr>
              <a:t>sections critiques ne peuvent, en aucun cas, être exécutées par plus d'un processus à la </a:t>
            </a:r>
            <a:r>
              <a:rPr lang="fr-FR" dirty="0" smtClean="0">
                <a:solidFill>
                  <a:schemeClr val="tx1"/>
                </a:solidFill>
              </a:rPr>
              <a:t>fois</a:t>
            </a:r>
          </a:p>
          <a:p>
            <a:r>
              <a:rPr lang="fr-FR" dirty="0" smtClean="0">
                <a:solidFill>
                  <a:schemeClr val="tx1"/>
                </a:solidFill>
              </a:rPr>
              <a:t>C'est </a:t>
            </a:r>
            <a:r>
              <a:rPr lang="fr-FR" dirty="0">
                <a:solidFill>
                  <a:schemeClr val="tx1"/>
                </a:solidFill>
              </a:rPr>
              <a:t>lorsque ces sections critiques sont exécutées simultanément que nous commençons à voir un comportement inattendu ou </a:t>
            </a:r>
            <a:r>
              <a:rPr lang="fr-FR" dirty="0" smtClean="0">
                <a:solidFill>
                  <a:schemeClr val="tx1"/>
                </a:solidFill>
              </a:rPr>
              <a:t>erroné</a:t>
            </a:r>
          </a:p>
          <a:p>
            <a:r>
              <a:rPr lang="fr-FR" dirty="0">
                <a:solidFill>
                  <a:schemeClr val="tx1"/>
                </a:solidFill>
              </a:rPr>
              <a:t>Supposons, par exemple, que nous écrivions le code pour l'exemple d'application bancaire précédemment </a:t>
            </a:r>
            <a:r>
              <a:rPr lang="fr-FR" dirty="0" smtClean="0">
                <a:solidFill>
                  <a:schemeClr val="tx1"/>
                </a:solidFill>
              </a:rPr>
              <a:t>défini</a:t>
            </a:r>
          </a:p>
          <a:p>
            <a:r>
              <a:rPr lang="fr-FR" dirty="0" smtClean="0">
                <a:solidFill>
                  <a:schemeClr val="tx1"/>
                </a:solidFill>
              </a:rPr>
              <a:t>Nous </a:t>
            </a:r>
            <a:r>
              <a:rPr lang="fr-FR" dirty="0">
                <a:solidFill>
                  <a:schemeClr val="tx1"/>
                </a:solidFill>
              </a:rPr>
              <a:t>pourrions catégoriser la partie du code qui fait la lecture initiale du compte bancaire jusqu'au moment où il met à jour la ligne de fond des comptes comme section </a:t>
            </a:r>
            <a:r>
              <a:rPr lang="fr-FR" dirty="0" smtClean="0">
                <a:solidFill>
                  <a:schemeClr val="tx1"/>
                </a:solidFill>
              </a:rPr>
              <a:t>critique</a:t>
            </a:r>
          </a:p>
          <a:p>
            <a:r>
              <a:rPr lang="fr-FR" dirty="0">
                <a:solidFill>
                  <a:schemeClr val="tx1"/>
                </a:solidFill>
              </a:rPr>
              <a:t>C'est par l'exécution simultanée de cette section critique que nous avons d'abord rencontré une condition de </a:t>
            </a:r>
            <a:r>
              <a:rPr lang="fr-FR" dirty="0" smtClean="0">
                <a:solidFill>
                  <a:schemeClr val="tx1"/>
                </a:solidFill>
              </a:rPr>
              <a:t>compétition</a:t>
            </a:r>
          </a:p>
          <a:p>
            <a:r>
              <a:rPr lang="fr-FR" dirty="0" smtClean="0">
                <a:solidFill>
                  <a:schemeClr val="tx1"/>
                </a:solidFill>
              </a:rPr>
              <a:t>En </a:t>
            </a:r>
            <a:r>
              <a:rPr lang="fr-FR" dirty="0">
                <a:solidFill>
                  <a:schemeClr val="tx1"/>
                </a:solidFill>
              </a:rPr>
              <a:t>comprenant où dans notre code, nous avons des sections critiques, nous, en tant que programmeurs, sommes capables de protéger plus précisément ces sections en utilisant certaines des primitives que </a:t>
            </a:r>
            <a:r>
              <a:rPr lang="fr-FR" dirty="0" smtClean="0">
                <a:solidFill>
                  <a:schemeClr val="tx1"/>
                </a:solidFill>
              </a:rPr>
              <a:t>nous allons détailler</a:t>
            </a:r>
            <a:endParaRPr lang="en-US" dirty="0">
              <a:solidFill>
                <a:schemeClr val="tx1"/>
              </a:solidFill>
            </a:endParaRPr>
          </a:p>
        </p:txBody>
      </p:sp>
    </p:spTree>
    <p:extLst>
      <p:ext uri="{BB962C8B-B14F-4D97-AF65-F5344CB8AC3E}">
        <p14:creationId xmlns:p14="http://schemas.microsoft.com/office/powerpoint/2010/main" val="454819605"/>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64001"/>
          </a:xfrm>
        </p:spPr>
        <p:txBody>
          <a:bodyPr>
            <a:normAutofit/>
          </a:bodyPr>
          <a:lstStyle/>
          <a:p>
            <a:r>
              <a:rPr lang="fr-FR" dirty="0" smtClean="0">
                <a:solidFill>
                  <a:schemeClr val="tx1"/>
                </a:solidFill>
              </a:rPr>
              <a:t>Système de fichiers</a:t>
            </a:r>
            <a:endParaRPr lang="fr-FR" b="1" i="1" dirty="0">
              <a:solidFill>
                <a:schemeClr val="accent1"/>
              </a:solidFill>
            </a:endParaRPr>
          </a:p>
        </p:txBody>
      </p:sp>
      <p:sp>
        <p:nvSpPr>
          <p:cNvPr id="8" name="Espace réservé du contenu 2"/>
          <p:cNvSpPr txBox="1">
            <a:spLocks/>
          </p:cNvSpPr>
          <p:nvPr/>
        </p:nvSpPr>
        <p:spPr>
          <a:xfrm>
            <a:off x="1383527" y="1288112"/>
            <a:ext cx="10503672" cy="5112688"/>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a:solidFill>
                  <a:schemeClr val="tx1"/>
                </a:solidFill>
              </a:rPr>
              <a:t>Il est important de noter que les conditions de course peuvent affecter notre système de fichiers ainsi que nos </a:t>
            </a:r>
            <a:r>
              <a:rPr lang="fr-FR" dirty="0" smtClean="0">
                <a:solidFill>
                  <a:schemeClr val="tx1"/>
                </a:solidFill>
              </a:rPr>
              <a:t>programmes</a:t>
            </a:r>
          </a:p>
          <a:p>
            <a:r>
              <a:rPr lang="fr-FR" dirty="0" smtClean="0">
                <a:solidFill>
                  <a:schemeClr val="tx1"/>
                </a:solidFill>
              </a:rPr>
              <a:t>Un </a:t>
            </a:r>
            <a:r>
              <a:rPr lang="fr-FR" dirty="0">
                <a:solidFill>
                  <a:schemeClr val="tx1"/>
                </a:solidFill>
              </a:rPr>
              <a:t>problème potentiel pourrait être que deux processus tentent simultanément de modifier un fichier sur le système de </a:t>
            </a:r>
            <a:r>
              <a:rPr lang="fr-FR" dirty="0" smtClean="0">
                <a:solidFill>
                  <a:schemeClr val="tx1"/>
                </a:solidFill>
              </a:rPr>
              <a:t>fichiers</a:t>
            </a:r>
          </a:p>
          <a:p>
            <a:r>
              <a:rPr lang="fr-FR" dirty="0" smtClean="0">
                <a:solidFill>
                  <a:schemeClr val="tx1"/>
                </a:solidFill>
              </a:rPr>
              <a:t>Sans </a:t>
            </a:r>
            <a:r>
              <a:rPr lang="fr-FR" dirty="0">
                <a:solidFill>
                  <a:schemeClr val="tx1"/>
                </a:solidFill>
              </a:rPr>
              <a:t>les contrôles de synchronisation appropriés autour de ces fichiers, il est possible que le fichier devienne potentiellement corrompu et </a:t>
            </a:r>
            <a:r>
              <a:rPr lang="fr-FR" dirty="0" smtClean="0">
                <a:solidFill>
                  <a:schemeClr val="tx1"/>
                </a:solidFill>
              </a:rPr>
              <a:t>inutilisable </a:t>
            </a:r>
            <a:r>
              <a:rPr lang="fr-FR" dirty="0">
                <a:solidFill>
                  <a:schemeClr val="tx1"/>
                </a:solidFill>
              </a:rPr>
              <a:t>avec deux processus qui y </a:t>
            </a:r>
            <a:r>
              <a:rPr lang="fr-FR" dirty="0" smtClean="0">
                <a:solidFill>
                  <a:schemeClr val="tx1"/>
                </a:solidFill>
              </a:rPr>
              <a:t>écrivent</a:t>
            </a:r>
            <a:endParaRPr lang="en-US" dirty="0">
              <a:solidFill>
                <a:schemeClr val="tx1"/>
              </a:solidFill>
            </a:endParaRPr>
          </a:p>
        </p:txBody>
      </p:sp>
    </p:spTree>
    <p:extLst>
      <p:ext uri="{BB962C8B-B14F-4D97-AF65-F5344CB8AC3E}">
        <p14:creationId xmlns:p14="http://schemas.microsoft.com/office/powerpoint/2010/main" val="335622548"/>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64001"/>
          </a:xfrm>
        </p:spPr>
        <p:txBody>
          <a:bodyPr>
            <a:normAutofit/>
          </a:bodyPr>
          <a:lstStyle/>
          <a:p>
            <a:r>
              <a:rPr lang="fr-FR" dirty="0">
                <a:solidFill>
                  <a:schemeClr val="tx1"/>
                </a:solidFill>
              </a:rPr>
              <a:t>Systèmes vitaux</a:t>
            </a:r>
            <a:endParaRPr lang="fr-FR" b="1" i="1" dirty="0">
              <a:solidFill>
                <a:schemeClr val="accent1"/>
              </a:solidFill>
            </a:endParaRPr>
          </a:p>
        </p:txBody>
      </p:sp>
      <p:sp>
        <p:nvSpPr>
          <p:cNvPr id="8" name="Espace réservé du contenu 2"/>
          <p:cNvSpPr txBox="1">
            <a:spLocks/>
          </p:cNvSpPr>
          <p:nvPr/>
        </p:nvSpPr>
        <p:spPr>
          <a:xfrm>
            <a:off x="1383527" y="1288112"/>
            <a:ext cx="10503672" cy="3347498"/>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a:solidFill>
                  <a:schemeClr val="tx1"/>
                </a:solidFill>
              </a:rPr>
              <a:t>L'un des pires exemples de la façon dont les conditions de </a:t>
            </a:r>
            <a:r>
              <a:rPr lang="fr-FR" dirty="0" smtClean="0">
                <a:solidFill>
                  <a:schemeClr val="tx1"/>
                </a:solidFill>
              </a:rPr>
              <a:t>compétition peuvent infecter </a:t>
            </a:r>
            <a:r>
              <a:rPr lang="fr-FR" dirty="0">
                <a:solidFill>
                  <a:schemeClr val="tx1"/>
                </a:solidFill>
              </a:rPr>
              <a:t>notre logiciel est dans le logiciel qui contrôlait les appareils de radiothérapie </a:t>
            </a:r>
            <a:r>
              <a:rPr lang="fr-FR" dirty="0" smtClean="0">
                <a:solidFill>
                  <a:schemeClr val="tx1"/>
                </a:solidFill>
              </a:rPr>
              <a:t>Therac-25</a:t>
            </a:r>
          </a:p>
          <a:p>
            <a:r>
              <a:rPr lang="fr-FR" dirty="0" smtClean="0">
                <a:solidFill>
                  <a:schemeClr val="tx1"/>
                </a:solidFill>
              </a:rPr>
              <a:t>Cette </a:t>
            </a:r>
            <a:r>
              <a:rPr lang="fr-FR" dirty="0">
                <a:solidFill>
                  <a:schemeClr val="tx1"/>
                </a:solidFill>
              </a:rPr>
              <a:t>condition de course était, malheureusement, suffisante pour causer la mort d'au moins trois patients qui recevaient un traitement de la </a:t>
            </a:r>
            <a:r>
              <a:rPr lang="fr-FR" dirty="0" smtClean="0">
                <a:solidFill>
                  <a:schemeClr val="tx1"/>
                </a:solidFill>
              </a:rPr>
              <a:t>machine</a:t>
            </a:r>
          </a:p>
          <a:p>
            <a:r>
              <a:rPr lang="fr-FR" dirty="0">
                <a:solidFill>
                  <a:schemeClr val="tx1"/>
                </a:solidFill>
              </a:rPr>
              <a:t>La plupart du temps, le logiciel que nous écrivons ne sera pas aussi critique que le logiciel utilisé dans les dispositifs médicaux comme </a:t>
            </a:r>
            <a:r>
              <a:rPr lang="fr-FR" dirty="0" smtClean="0">
                <a:solidFill>
                  <a:schemeClr val="tx1"/>
                </a:solidFill>
              </a:rPr>
              <a:t>celui-ci</a:t>
            </a:r>
          </a:p>
          <a:p>
            <a:r>
              <a:rPr lang="fr-FR" dirty="0" smtClean="0">
                <a:solidFill>
                  <a:schemeClr val="tx1"/>
                </a:solidFill>
              </a:rPr>
              <a:t>Cependant</a:t>
            </a:r>
            <a:r>
              <a:rPr lang="fr-FR" dirty="0">
                <a:solidFill>
                  <a:schemeClr val="tx1"/>
                </a:solidFill>
              </a:rPr>
              <a:t>, il s'agit d'un avertissement très morbide pour s'assurer que vous essayez de prendre toutes les mesures afin d'éviter que votre propre logiciel soit </a:t>
            </a:r>
            <a:r>
              <a:rPr lang="fr-FR" dirty="0" smtClean="0">
                <a:solidFill>
                  <a:schemeClr val="tx1"/>
                </a:solidFill>
              </a:rPr>
              <a:t>affecté</a:t>
            </a:r>
            <a:endParaRPr lang="en-US" dirty="0">
              <a:solidFill>
                <a:schemeClr val="tx1"/>
              </a:solidFill>
            </a:endParaRPr>
          </a:p>
        </p:txBody>
      </p:sp>
      <p:pic>
        <p:nvPicPr>
          <p:cNvPr id="3" name="Image 2"/>
          <p:cNvPicPr>
            <a:picLocks noChangeAspect="1"/>
          </p:cNvPicPr>
          <p:nvPr/>
        </p:nvPicPr>
        <p:blipFill>
          <a:blip r:embed="rId3"/>
          <a:stretch>
            <a:fillRect/>
          </a:stretch>
        </p:blipFill>
        <p:spPr>
          <a:xfrm>
            <a:off x="4330105" y="4554110"/>
            <a:ext cx="4610515" cy="17417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54001674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a:t>Qu'est-ce </a:t>
            </a:r>
            <a:r>
              <a:rPr lang="fr-FR" dirty="0" smtClean="0"/>
              <a:t>qu'un processus ?</a:t>
            </a:r>
            <a:endParaRPr lang="fr-FR" dirty="0"/>
          </a:p>
        </p:txBody>
      </p:sp>
      <p:sp>
        <p:nvSpPr>
          <p:cNvPr id="3" name="Espace réservé du contenu 2"/>
          <p:cNvSpPr>
            <a:spLocks noGrp="1"/>
          </p:cNvSpPr>
          <p:nvPr>
            <p:ph idx="1"/>
          </p:nvPr>
        </p:nvSpPr>
        <p:spPr>
          <a:xfrm>
            <a:off x="1049572" y="1590261"/>
            <a:ext cx="10384404" cy="4818490"/>
          </a:xfrm>
        </p:spPr>
        <p:txBody>
          <a:bodyPr anchor="ctr">
            <a:normAutofit/>
          </a:bodyPr>
          <a:lstStyle/>
          <a:p>
            <a:pPr algn="just"/>
            <a:r>
              <a:rPr lang="fr-FR" dirty="0"/>
              <a:t>Avec les processus, nous pouvons améliorer la vitesse de nos programmes dans des scénarios spécifiques où nos programmes sont liés au processeur et nécessitent plus de puissance </a:t>
            </a:r>
            <a:r>
              <a:rPr lang="fr-FR" dirty="0" smtClean="0"/>
              <a:t>CPU</a:t>
            </a:r>
          </a:p>
          <a:p>
            <a:pPr algn="just"/>
            <a:r>
              <a:rPr lang="fr-FR" dirty="0" smtClean="0"/>
              <a:t>Cependant</a:t>
            </a:r>
            <a:r>
              <a:rPr lang="fr-FR" dirty="0"/>
              <a:t>, en engendrant de multiples processus, nous sommes confrontés à de nouveaux défis en termes de communication </a:t>
            </a:r>
            <a:r>
              <a:rPr lang="fr-FR" dirty="0" smtClean="0"/>
              <a:t>interprocessus, </a:t>
            </a:r>
            <a:r>
              <a:rPr lang="fr-FR" dirty="0"/>
              <a:t>et en </a:t>
            </a:r>
            <a:r>
              <a:rPr lang="fr-FR" dirty="0" smtClean="0"/>
              <a:t>tentant de </a:t>
            </a:r>
            <a:r>
              <a:rPr lang="fr-FR" dirty="0"/>
              <a:t>ne pas entraver les performances en passant trop de temps sur cette communication </a:t>
            </a:r>
            <a:r>
              <a:rPr lang="fr-FR" dirty="0" smtClean="0"/>
              <a:t>interprocessus </a:t>
            </a:r>
            <a:r>
              <a:rPr lang="fr-FR" dirty="0"/>
              <a:t>(IPC</a:t>
            </a:r>
            <a:r>
              <a:rPr lang="fr-FR" dirty="0" smtClean="0"/>
              <a:t>)</a:t>
            </a:r>
            <a:endParaRPr lang="fr-FR" sz="1800" dirty="0"/>
          </a:p>
        </p:txBody>
      </p:sp>
    </p:spTree>
    <p:extLst>
      <p:ext uri="{BB962C8B-B14F-4D97-AF65-F5344CB8AC3E}">
        <p14:creationId xmlns:p14="http://schemas.microsoft.com/office/powerpoint/2010/main" val="608746245"/>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64001"/>
          </a:xfrm>
        </p:spPr>
        <p:txBody>
          <a:bodyPr>
            <a:normAutofit fontScale="90000"/>
          </a:bodyPr>
          <a:lstStyle/>
          <a:p>
            <a:r>
              <a:rPr lang="fr-FR" dirty="0">
                <a:solidFill>
                  <a:schemeClr val="tx1"/>
                </a:solidFill>
              </a:rPr>
              <a:t>Ressources partagées et </a:t>
            </a:r>
            <a:r>
              <a:rPr lang="fr-FR" dirty="0" smtClean="0">
                <a:solidFill>
                  <a:schemeClr val="tx1"/>
                </a:solidFill>
              </a:rPr>
              <a:t>conditions de compétition</a:t>
            </a:r>
            <a:endParaRPr lang="fr-FR" b="1" i="1" dirty="0">
              <a:solidFill>
                <a:schemeClr val="accent1"/>
              </a:solidFill>
            </a:endParaRPr>
          </a:p>
        </p:txBody>
      </p:sp>
      <p:sp>
        <p:nvSpPr>
          <p:cNvPr id="8" name="Espace réservé du contenu 2"/>
          <p:cNvSpPr txBox="1">
            <a:spLocks/>
          </p:cNvSpPr>
          <p:nvPr/>
        </p:nvSpPr>
        <p:spPr>
          <a:xfrm>
            <a:off x="1383527" y="1916264"/>
            <a:ext cx="10503672" cy="4436828"/>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a:solidFill>
                  <a:schemeClr val="tx1"/>
                </a:solidFill>
              </a:rPr>
              <a:t>L'une des principales choses à éviter lors de l'implémentation simultanée de vos applications est </a:t>
            </a:r>
            <a:r>
              <a:rPr lang="fr-FR" dirty="0" smtClean="0">
                <a:solidFill>
                  <a:schemeClr val="tx1"/>
                </a:solidFill>
              </a:rPr>
              <a:t>la condition </a:t>
            </a:r>
            <a:r>
              <a:rPr lang="fr-FR" dirty="0">
                <a:solidFill>
                  <a:schemeClr val="tx1"/>
                </a:solidFill>
              </a:rPr>
              <a:t>de </a:t>
            </a:r>
            <a:r>
              <a:rPr lang="fr-FR" dirty="0" smtClean="0">
                <a:solidFill>
                  <a:schemeClr val="tx1"/>
                </a:solidFill>
              </a:rPr>
              <a:t>compétition</a:t>
            </a:r>
          </a:p>
          <a:p>
            <a:r>
              <a:rPr lang="fr-FR" dirty="0" smtClean="0">
                <a:solidFill>
                  <a:schemeClr val="tx1"/>
                </a:solidFill>
              </a:rPr>
              <a:t>Ces </a:t>
            </a:r>
            <a:r>
              <a:rPr lang="fr-FR" dirty="0">
                <a:solidFill>
                  <a:schemeClr val="tx1"/>
                </a:solidFill>
              </a:rPr>
              <a:t>conditions de concurrence peuvent paralyser nos applications et causer des bogues difficiles à déboguer et encore plus difficiles à </a:t>
            </a:r>
            <a:r>
              <a:rPr lang="fr-FR" dirty="0" smtClean="0">
                <a:solidFill>
                  <a:schemeClr val="tx1"/>
                </a:solidFill>
              </a:rPr>
              <a:t>corriger</a:t>
            </a:r>
          </a:p>
          <a:p>
            <a:r>
              <a:rPr lang="fr-FR" dirty="0" smtClean="0">
                <a:solidFill>
                  <a:schemeClr val="tx1"/>
                </a:solidFill>
              </a:rPr>
              <a:t>Afin </a:t>
            </a:r>
            <a:r>
              <a:rPr lang="fr-FR" dirty="0">
                <a:solidFill>
                  <a:schemeClr val="tx1"/>
                </a:solidFill>
              </a:rPr>
              <a:t>d'éviter ces problèmes, nous devons à la fois comprendre comment ces conditions de </a:t>
            </a:r>
            <a:r>
              <a:rPr lang="fr-FR" dirty="0" smtClean="0">
                <a:solidFill>
                  <a:schemeClr val="tx1"/>
                </a:solidFill>
              </a:rPr>
              <a:t>compétition se </a:t>
            </a:r>
            <a:r>
              <a:rPr lang="fr-FR" dirty="0">
                <a:solidFill>
                  <a:schemeClr val="tx1"/>
                </a:solidFill>
              </a:rPr>
              <a:t>produisent et comment nous pouvons </a:t>
            </a:r>
            <a:r>
              <a:rPr lang="fr-FR" dirty="0" smtClean="0">
                <a:solidFill>
                  <a:schemeClr val="tx1"/>
                </a:solidFill>
              </a:rPr>
              <a:t>nous en prémunir </a:t>
            </a:r>
            <a:r>
              <a:rPr lang="fr-FR" dirty="0">
                <a:solidFill>
                  <a:schemeClr val="tx1"/>
                </a:solidFill>
              </a:rPr>
              <a:t>en utilisant les primitives de synchronisation que nous </a:t>
            </a:r>
            <a:r>
              <a:rPr lang="fr-FR" dirty="0" smtClean="0">
                <a:solidFill>
                  <a:schemeClr val="tx1"/>
                </a:solidFill>
              </a:rPr>
              <a:t>allons maintenant aborder</a:t>
            </a:r>
          </a:p>
          <a:p>
            <a:r>
              <a:rPr lang="fr-FR" dirty="0">
                <a:solidFill>
                  <a:schemeClr val="tx1"/>
                </a:solidFill>
              </a:rPr>
              <a:t>Comprendre la synchronisation et les primitives de base qui vous sont disponibles est essentiel si vous voulez créer des programmes performants et sécurisés pour les threads en </a:t>
            </a:r>
            <a:r>
              <a:rPr lang="fr-FR" dirty="0" smtClean="0">
                <a:solidFill>
                  <a:schemeClr val="tx1"/>
                </a:solidFill>
              </a:rPr>
              <a:t>Python</a:t>
            </a:r>
          </a:p>
          <a:p>
            <a:r>
              <a:rPr lang="fr-FR" dirty="0" smtClean="0">
                <a:solidFill>
                  <a:schemeClr val="tx1"/>
                </a:solidFill>
              </a:rPr>
              <a:t>Heureusement</a:t>
            </a:r>
            <a:r>
              <a:rPr lang="fr-FR" dirty="0">
                <a:solidFill>
                  <a:schemeClr val="tx1"/>
                </a:solidFill>
              </a:rPr>
              <a:t>, nous avons de nombreuses primitives de synchronisation différentes disponibles dans le module Python de threading qui peuvent nous aider dans un certain nombre de situations concurrentes différentes</a:t>
            </a:r>
            <a:endParaRPr lang="en-US" dirty="0">
              <a:solidFill>
                <a:schemeClr val="tx1"/>
              </a:solidFill>
            </a:endParaRPr>
          </a:p>
        </p:txBody>
      </p:sp>
    </p:spTree>
    <p:extLst>
      <p:ext uri="{BB962C8B-B14F-4D97-AF65-F5344CB8AC3E}">
        <p14:creationId xmlns:p14="http://schemas.microsoft.com/office/powerpoint/2010/main" val="1954474948"/>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64001"/>
          </a:xfrm>
        </p:spPr>
        <p:txBody>
          <a:bodyPr>
            <a:normAutofit/>
          </a:bodyPr>
          <a:lstStyle/>
          <a:p>
            <a:r>
              <a:rPr lang="fr-FR" dirty="0" smtClean="0">
                <a:solidFill>
                  <a:schemeClr val="tx1"/>
                </a:solidFill>
              </a:rPr>
              <a:t>La méthode </a:t>
            </a:r>
            <a:r>
              <a:rPr lang="fr-FR" b="1" i="1" dirty="0" smtClean="0">
                <a:solidFill>
                  <a:schemeClr val="accent6"/>
                </a:solidFill>
              </a:rPr>
              <a:t>join()</a:t>
            </a:r>
            <a:endParaRPr lang="fr-FR" b="1" i="1" dirty="0">
              <a:solidFill>
                <a:schemeClr val="accent6"/>
              </a:solidFill>
            </a:endParaRPr>
          </a:p>
        </p:txBody>
      </p:sp>
      <p:sp>
        <p:nvSpPr>
          <p:cNvPr id="8" name="Espace réservé du contenu 2"/>
          <p:cNvSpPr txBox="1">
            <a:spLocks/>
          </p:cNvSpPr>
          <p:nvPr/>
        </p:nvSpPr>
        <p:spPr>
          <a:xfrm>
            <a:off x="1383527" y="1916264"/>
            <a:ext cx="10503672" cy="4436828"/>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a:solidFill>
                  <a:schemeClr val="tx1"/>
                </a:solidFill>
              </a:rPr>
              <a:t>Quand il s'agit de développer des systèmes d'entreprise incroyablement importants, être capable de dicter l'ordre d'exécution de certaines de nos tâches est extrêmement </a:t>
            </a:r>
            <a:r>
              <a:rPr lang="fr-FR" dirty="0" smtClean="0">
                <a:solidFill>
                  <a:schemeClr val="tx1"/>
                </a:solidFill>
              </a:rPr>
              <a:t>important</a:t>
            </a:r>
          </a:p>
          <a:p>
            <a:r>
              <a:rPr lang="fr-FR" dirty="0" smtClean="0">
                <a:solidFill>
                  <a:schemeClr val="tx1"/>
                </a:solidFill>
              </a:rPr>
              <a:t>Heureusement</a:t>
            </a:r>
            <a:r>
              <a:rPr lang="fr-FR" dirty="0">
                <a:solidFill>
                  <a:schemeClr val="tx1"/>
                </a:solidFill>
              </a:rPr>
              <a:t>, l'objet thread de Python nous permet de conserver une certaine forme de contrôle, car ils sont livrés avec une méthode de </a:t>
            </a:r>
            <a:r>
              <a:rPr lang="fr-FR" dirty="0" smtClean="0">
                <a:solidFill>
                  <a:schemeClr val="tx1"/>
                </a:solidFill>
              </a:rPr>
              <a:t>jointure</a:t>
            </a:r>
          </a:p>
          <a:p>
            <a:r>
              <a:rPr lang="fr-FR" dirty="0">
                <a:solidFill>
                  <a:schemeClr val="tx1"/>
                </a:solidFill>
              </a:rPr>
              <a:t>La méthode </a:t>
            </a:r>
            <a:r>
              <a:rPr lang="fr-FR" b="1" i="1" dirty="0" smtClean="0">
                <a:solidFill>
                  <a:schemeClr val="accent6"/>
                </a:solidFill>
              </a:rPr>
              <a:t>join()</a:t>
            </a:r>
            <a:r>
              <a:rPr lang="fr-FR" dirty="0" smtClean="0">
                <a:solidFill>
                  <a:schemeClr val="tx1"/>
                </a:solidFill>
              </a:rPr>
              <a:t>, </a:t>
            </a:r>
            <a:r>
              <a:rPr lang="fr-FR" dirty="0">
                <a:solidFill>
                  <a:schemeClr val="tx1"/>
                </a:solidFill>
              </a:rPr>
              <a:t>essentiellement, </a:t>
            </a:r>
            <a:r>
              <a:rPr lang="fr-FR" dirty="0" smtClean="0">
                <a:solidFill>
                  <a:schemeClr val="tx1"/>
                </a:solidFill>
              </a:rPr>
              <a:t>empêche le </a:t>
            </a:r>
            <a:r>
              <a:rPr lang="fr-FR" dirty="0">
                <a:solidFill>
                  <a:schemeClr val="tx1"/>
                </a:solidFill>
              </a:rPr>
              <a:t>thread parent de continuer à progresser jusqu'à ce que ce </a:t>
            </a:r>
            <a:r>
              <a:rPr lang="fr-FR" dirty="0" smtClean="0">
                <a:solidFill>
                  <a:schemeClr val="tx1"/>
                </a:solidFill>
              </a:rPr>
              <a:t>thread enfant ai </a:t>
            </a:r>
            <a:r>
              <a:rPr lang="fr-FR" dirty="0">
                <a:solidFill>
                  <a:schemeClr val="tx1"/>
                </a:solidFill>
              </a:rPr>
              <a:t>confirmé qu'il s'est </a:t>
            </a:r>
            <a:r>
              <a:rPr lang="fr-FR" dirty="0" smtClean="0">
                <a:solidFill>
                  <a:schemeClr val="tx1"/>
                </a:solidFill>
              </a:rPr>
              <a:t>terminé</a:t>
            </a:r>
          </a:p>
          <a:p>
            <a:r>
              <a:rPr lang="fr-FR" dirty="0" smtClean="0">
                <a:solidFill>
                  <a:schemeClr val="tx1"/>
                </a:solidFill>
              </a:rPr>
              <a:t>Cela </a:t>
            </a:r>
            <a:r>
              <a:rPr lang="fr-FR" dirty="0">
                <a:solidFill>
                  <a:schemeClr val="tx1"/>
                </a:solidFill>
              </a:rPr>
              <a:t>peut se faire soit par une fin naturelle, soit </a:t>
            </a:r>
            <a:r>
              <a:rPr lang="fr-FR" dirty="0" smtClean="0">
                <a:solidFill>
                  <a:schemeClr val="tx1"/>
                </a:solidFill>
              </a:rPr>
              <a:t>lorsque </a:t>
            </a:r>
            <a:r>
              <a:rPr lang="fr-FR" dirty="0">
                <a:solidFill>
                  <a:schemeClr val="tx1"/>
                </a:solidFill>
              </a:rPr>
              <a:t>le thread lance une exception non </a:t>
            </a:r>
            <a:r>
              <a:rPr lang="fr-FR" dirty="0" smtClean="0">
                <a:solidFill>
                  <a:schemeClr val="tx1"/>
                </a:solidFill>
              </a:rPr>
              <a:t>gérée</a:t>
            </a:r>
            <a:endParaRPr lang="en-US" dirty="0">
              <a:solidFill>
                <a:schemeClr val="tx1"/>
              </a:solidFill>
            </a:endParaRPr>
          </a:p>
        </p:txBody>
      </p:sp>
    </p:spTree>
    <p:extLst>
      <p:ext uri="{BB962C8B-B14F-4D97-AF65-F5344CB8AC3E}">
        <p14:creationId xmlns:p14="http://schemas.microsoft.com/office/powerpoint/2010/main" val="3827767435"/>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64001"/>
          </a:xfrm>
        </p:spPr>
        <p:txBody>
          <a:bodyPr>
            <a:normAutofit/>
          </a:bodyPr>
          <a:lstStyle/>
          <a:p>
            <a:r>
              <a:rPr lang="fr-FR" dirty="0" smtClean="0">
                <a:solidFill>
                  <a:schemeClr val="tx1"/>
                </a:solidFill>
              </a:rPr>
              <a:t>Locks</a:t>
            </a:r>
            <a:endParaRPr lang="fr-FR" b="1" i="1" dirty="0">
              <a:solidFill>
                <a:schemeClr val="accent6"/>
              </a:solidFill>
            </a:endParaRPr>
          </a:p>
        </p:txBody>
      </p:sp>
      <p:sp>
        <p:nvSpPr>
          <p:cNvPr id="8" name="Espace réservé du contenu 2"/>
          <p:cNvSpPr txBox="1">
            <a:spLocks/>
          </p:cNvSpPr>
          <p:nvPr/>
        </p:nvSpPr>
        <p:spPr>
          <a:xfrm>
            <a:off x="1383527" y="1916264"/>
            <a:ext cx="10503672" cy="4436828"/>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a:solidFill>
                  <a:schemeClr val="tx1"/>
                </a:solidFill>
              </a:rPr>
              <a:t>Les verrous sont un mécanisme essentiel lorsque vous essayez d'accéder à des ressources partagées à partir de plusieurs threads </a:t>
            </a:r>
            <a:r>
              <a:rPr lang="fr-FR" dirty="0" smtClean="0">
                <a:solidFill>
                  <a:schemeClr val="tx1"/>
                </a:solidFill>
              </a:rPr>
              <a:t>d'exécution</a:t>
            </a:r>
          </a:p>
          <a:p>
            <a:r>
              <a:rPr lang="fr-FR" dirty="0" smtClean="0">
                <a:solidFill>
                  <a:schemeClr val="tx1"/>
                </a:solidFill>
              </a:rPr>
              <a:t>La </a:t>
            </a:r>
            <a:r>
              <a:rPr lang="fr-FR" dirty="0">
                <a:solidFill>
                  <a:schemeClr val="tx1"/>
                </a:solidFill>
              </a:rPr>
              <a:t>meilleure façon d'imaginer cela est d'imaginer que vous avez une salle de bains et plusieurs </a:t>
            </a:r>
            <a:r>
              <a:rPr lang="fr-FR" dirty="0" smtClean="0">
                <a:solidFill>
                  <a:schemeClr val="tx1"/>
                </a:solidFill>
              </a:rPr>
              <a:t>colocataires</a:t>
            </a:r>
          </a:p>
          <a:p>
            <a:r>
              <a:rPr lang="fr-FR" dirty="0" smtClean="0">
                <a:solidFill>
                  <a:schemeClr val="tx1"/>
                </a:solidFill>
              </a:rPr>
              <a:t>Lorsque </a:t>
            </a:r>
            <a:r>
              <a:rPr lang="fr-FR" dirty="0">
                <a:solidFill>
                  <a:schemeClr val="tx1"/>
                </a:solidFill>
              </a:rPr>
              <a:t>vous voulez vous rafraîchir ou prendre une douche, vous voudriez verrouiller la porte pour que personne d'autre ne puisse utiliser la salle de bain en même </a:t>
            </a:r>
            <a:r>
              <a:rPr lang="fr-FR" dirty="0" smtClean="0">
                <a:solidFill>
                  <a:schemeClr val="tx1"/>
                </a:solidFill>
              </a:rPr>
              <a:t>temps</a:t>
            </a:r>
          </a:p>
          <a:p>
            <a:r>
              <a:rPr lang="fr-FR" dirty="0" smtClean="0">
                <a:solidFill>
                  <a:schemeClr val="tx1"/>
                </a:solidFill>
              </a:rPr>
              <a:t>Un </a:t>
            </a:r>
            <a:r>
              <a:rPr lang="fr-FR" dirty="0">
                <a:solidFill>
                  <a:schemeClr val="tx1"/>
                </a:solidFill>
              </a:rPr>
              <a:t>verrou en Python est une primitive de synchronisation qui nous permet de verrouiller notre porte de salle de </a:t>
            </a:r>
            <a:r>
              <a:rPr lang="fr-FR" dirty="0" smtClean="0">
                <a:solidFill>
                  <a:schemeClr val="tx1"/>
                </a:solidFill>
              </a:rPr>
              <a:t>bain</a:t>
            </a:r>
          </a:p>
          <a:p>
            <a:r>
              <a:rPr lang="fr-FR" dirty="0" smtClean="0">
                <a:solidFill>
                  <a:schemeClr val="tx1"/>
                </a:solidFill>
              </a:rPr>
              <a:t>Il </a:t>
            </a:r>
            <a:r>
              <a:rPr lang="fr-FR" dirty="0">
                <a:solidFill>
                  <a:schemeClr val="tx1"/>
                </a:solidFill>
              </a:rPr>
              <a:t>peut être dans un état "verrouillé" ou "déverrouillé", et nous ne pouvons acquérir un verrou que lorsqu'il est dans un état "déverrouillé</a:t>
            </a:r>
            <a:r>
              <a:rPr lang="fr-FR" dirty="0" smtClean="0">
                <a:solidFill>
                  <a:schemeClr val="tx1"/>
                </a:solidFill>
              </a:rPr>
              <a:t>"</a:t>
            </a:r>
            <a:endParaRPr lang="en-US" dirty="0">
              <a:solidFill>
                <a:schemeClr val="tx1"/>
              </a:solidFill>
            </a:endParaRPr>
          </a:p>
        </p:txBody>
      </p:sp>
    </p:spTree>
    <p:extLst>
      <p:ext uri="{BB962C8B-B14F-4D97-AF65-F5344CB8AC3E}">
        <p14:creationId xmlns:p14="http://schemas.microsoft.com/office/powerpoint/2010/main" val="1655189580"/>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64001"/>
          </a:xfrm>
        </p:spPr>
        <p:txBody>
          <a:bodyPr>
            <a:normAutofit/>
          </a:bodyPr>
          <a:lstStyle/>
          <a:p>
            <a:r>
              <a:rPr lang="fr-FR" dirty="0" smtClean="0">
                <a:solidFill>
                  <a:schemeClr val="tx1"/>
                </a:solidFill>
              </a:rPr>
              <a:t>Locks</a:t>
            </a:r>
            <a:endParaRPr lang="fr-FR" b="1" i="1" dirty="0">
              <a:solidFill>
                <a:schemeClr val="accent6"/>
              </a:solidFill>
            </a:endParaRPr>
          </a:p>
        </p:txBody>
      </p:sp>
      <p:sp>
        <p:nvSpPr>
          <p:cNvPr id="8" name="Espace réservé du contenu 2"/>
          <p:cNvSpPr txBox="1">
            <a:spLocks/>
          </p:cNvSpPr>
          <p:nvPr/>
        </p:nvSpPr>
        <p:spPr>
          <a:xfrm>
            <a:off x="1383527" y="1916264"/>
            <a:ext cx="2715987" cy="4436828"/>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smtClean="0">
                <a:solidFill>
                  <a:schemeClr val="tx1"/>
                </a:solidFill>
              </a:rPr>
              <a:t>Code et diagramme de concurrence </a:t>
            </a:r>
            <a:endParaRPr lang="en-US" dirty="0">
              <a:solidFill>
                <a:schemeClr val="tx1"/>
              </a:solidFill>
            </a:endParaRPr>
          </a:p>
        </p:txBody>
      </p:sp>
      <p:pic>
        <p:nvPicPr>
          <p:cNvPr id="3" name="Image 2"/>
          <p:cNvPicPr>
            <a:picLocks noChangeAspect="1"/>
          </p:cNvPicPr>
          <p:nvPr/>
        </p:nvPicPr>
        <p:blipFill>
          <a:blip r:embed="rId3"/>
          <a:stretch>
            <a:fillRect/>
          </a:stretch>
        </p:blipFill>
        <p:spPr>
          <a:xfrm>
            <a:off x="4245014" y="1828799"/>
            <a:ext cx="3373313" cy="4212990"/>
          </a:xfrm>
          <a:prstGeom prst="rect">
            <a:avLst/>
          </a:prstGeom>
          <a:ln>
            <a:noFill/>
          </a:ln>
          <a:effectLst>
            <a:outerShdw blurRad="292100" dist="139700" dir="2700000" algn="tl" rotWithShape="0">
              <a:srgbClr val="333333">
                <a:alpha val="65000"/>
              </a:srgbClr>
            </a:outerShdw>
          </a:effectLst>
        </p:spPr>
      </p:pic>
      <p:pic>
        <p:nvPicPr>
          <p:cNvPr id="4" name="Image 3"/>
          <p:cNvPicPr>
            <a:picLocks noChangeAspect="1"/>
          </p:cNvPicPr>
          <p:nvPr/>
        </p:nvPicPr>
        <p:blipFill>
          <a:blip r:embed="rId4"/>
          <a:stretch>
            <a:fillRect/>
          </a:stretch>
        </p:blipFill>
        <p:spPr>
          <a:xfrm>
            <a:off x="7696737" y="3517781"/>
            <a:ext cx="4190462" cy="2524008"/>
          </a:xfrm>
          <a:prstGeom prst="rect">
            <a:avLst/>
          </a:prstGeom>
        </p:spPr>
      </p:pic>
      <p:pic>
        <p:nvPicPr>
          <p:cNvPr id="5" name="Image 4"/>
          <p:cNvPicPr>
            <a:picLocks noChangeAspect="1"/>
          </p:cNvPicPr>
          <p:nvPr/>
        </p:nvPicPr>
        <p:blipFill>
          <a:blip r:embed="rId5"/>
          <a:stretch>
            <a:fillRect/>
          </a:stretch>
        </p:blipFill>
        <p:spPr>
          <a:xfrm>
            <a:off x="7763827" y="2011680"/>
            <a:ext cx="4117977" cy="1448392"/>
          </a:xfrm>
          <a:prstGeom prst="rect">
            <a:avLst/>
          </a:prstGeom>
        </p:spPr>
      </p:pic>
    </p:spTree>
    <p:extLst>
      <p:ext uri="{BB962C8B-B14F-4D97-AF65-F5344CB8AC3E}">
        <p14:creationId xmlns:p14="http://schemas.microsoft.com/office/powerpoint/2010/main" val="209407229"/>
      </p:ext>
    </p:extLst>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64001"/>
          </a:xfrm>
        </p:spPr>
        <p:txBody>
          <a:bodyPr>
            <a:normAutofit/>
          </a:bodyPr>
          <a:lstStyle/>
          <a:p>
            <a:r>
              <a:rPr lang="fr-FR" dirty="0" smtClean="0">
                <a:solidFill>
                  <a:schemeClr val="tx1"/>
                </a:solidFill>
              </a:rPr>
              <a:t>RLocks</a:t>
            </a:r>
            <a:endParaRPr lang="fr-FR" b="1" i="1" dirty="0">
              <a:solidFill>
                <a:schemeClr val="accent6"/>
              </a:solidFill>
            </a:endParaRPr>
          </a:p>
        </p:txBody>
      </p:sp>
      <p:sp>
        <p:nvSpPr>
          <p:cNvPr id="8" name="Espace réservé du contenu 2"/>
          <p:cNvSpPr txBox="1">
            <a:spLocks/>
          </p:cNvSpPr>
          <p:nvPr/>
        </p:nvSpPr>
        <p:spPr>
          <a:xfrm>
            <a:off x="1383527" y="1916264"/>
            <a:ext cx="10503672" cy="4436828"/>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a:solidFill>
                  <a:schemeClr val="tx1"/>
                </a:solidFill>
              </a:rPr>
              <a:t>Les </a:t>
            </a:r>
            <a:r>
              <a:rPr lang="fr-FR" dirty="0" smtClean="0">
                <a:solidFill>
                  <a:schemeClr val="tx1"/>
                </a:solidFill>
              </a:rPr>
              <a:t>verrous réentrants (</a:t>
            </a:r>
            <a:r>
              <a:rPr lang="fr-FR" b="1" i="1" dirty="0" smtClean="0">
                <a:solidFill>
                  <a:schemeClr val="accent4"/>
                </a:solidFill>
              </a:rPr>
              <a:t>RLocks</a:t>
            </a:r>
            <a:r>
              <a:rPr lang="fr-FR" dirty="0" smtClean="0">
                <a:solidFill>
                  <a:schemeClr val="tx1"/>
                </a:solidFill>
              </a:rPr>
              <a:t>) </a:t>
            </a:r>
            <a:r>
              <a:rPr lang="fr-FR" dirty="0">
                <a:solidFill>
                  <a:schemeClr val="tx1"/>
                </a:solidFill>
              </a:rPr>
              <a:t>sont des primitives de synchronisation qui fonctionnent un peu comme notre primitive de verrou standard, mais peuvent être </a:t>
            </a:r>
            <a:r>
              <a:rPr lang="fr-FR" dirty="0" smtClean="0">
                <a:solidFill>
                  <a:schemeClr val="tx1"/>
                </a:solidFill>
              </a:rPr>
              <a:t>acquis </a:t>
            </a:r>
            <a:r>
              <a:rPr lang="fr-FR" dirty="0">
                <a:solidFill>
                  <a:schemeClr val="tx1"/>
                </a:solidFill>
              </a:rPr>
              <a:t>par un thread plusieurs fois si ce thread le possède </a:t>
            </a:r>
            <a:r>
              <a:rPr lang="fr-FR" dirty="0" smtClean="0">
                <a:solidFill>
                  <a:schemeClr val="tx1"/>
                </a:solidFill>
              </a:rPr>
              <a:t>déjà</a:t>
            </a:r>
          </a:p>
          <a:p>
            <a:r>
              <a:rPr lang="fr-FR" dirty="0" smtClean="0">
                <a:solidFill>
                  <a:schemeClr val="tx1"/>
                </a:solidFill>
              </a:rPr>
              <a:t>Par </a:t>
            </a:r>
            <a:r>
              <a:rPr lang="fr-FR" dirty="0">
                <a:solidFill>
                  <a:schemeClr val="tx1"/>
                </a:solidFill>
              </a:rPr>
              <a:t>exemple, par exemple, thread-1 acquiert le RLock, donc, à chaque fois que thread-1 acquiert le verrou, un compteur dans la primitive RLock est incrémenté de </a:t>
            </a:r>
            <a:r>
              <a:rPr lang="fr-FR" dirty="0" smtClean="0">
                <a:solidFill>
                  <a:schemeClr val="tx1"/>
                </a:solidFill>
              </a:rPr>
              <a:t>1</a:t>
            </a:r>
          </a:p>
          <a:p>
            <a:r>
              <a:rPr lang="fr-FR" dirty="0" smtClean="0">
                <a:solidFill>
                  <a:schemeClr val="tx1"/>
                </a:solidFill>
              </a:rPr>
              <a:t>Si </a:t>
            </a:r>
            <a:r>
              <a:rPr lang="fr-FR" dirty="0">
                <a:solidFill>
                  <a:schemeClr val="tx1"/>
                </a:solidFill>
              </a:rPr>
              <a:t>thread-2 a </a:t>
            </a:r>
            <a:r>
              <a:rPr lang="fr-FR" dirty="0" smtClean="0">
                <a:solidFill>
                  <a:schemeClr val="tx1"/>
                </a:solidFill>
              </a:rPr>
              <a:t>essaye </a:t>
            </a:r>
            <a:r>
              <a:rPr lang="fr-FR" dirty="0">
                <a:solidFill>
                  <a:schemeClr val="tx1"/>
                </a:solidFill>
              </a:rPr>
              <a:t>d'acquérir le RLock, alors il devrait attendre jusqu'à ce que le compteur du RLock tombe à 0 avant qu'il puisse être </a:t>
            </a:r>
            <a:r>
              <a:rPr lang="fr-FR" dirty="0" smtClean="0">
                <a:solidFill>
                  <a:schemeClr val="tx1"/>
                </a:solidFill>
              </a:rPr>
              <a:t>acquis</a:t>
            </a:r>
          </a:p>
          <a:p>
            <a:r>
              <a:rPr lang="fr-FR" dirty="0" smtClean="0">
                <a:solidFill>
                  <a:schemeClr val="tx1"/>
                </a:solidFill>
              </a:rPr>
              <a:t>Thread-2 </a:t>
            </a:r>
            <a:r>
              <a:rPr lang="fr-FR" dirty="0">
                <a:solidFill>
                  <a:schemeClr val="tx1"/>
                </a:solidFill>
              </a:rPr>
              <a:t>entrerait dans un état de blocage jusqu'à ce que cette condition 0 soit </a:t>
            </a:r>
            <a:r>
              <a:rPr lang="fr-FR" dirty="0" smtClean="0">
                <a:solidFill>
                  <a:schemeClr val="tx1"/>
                </a:solidFill>
              </a:rPr>
              <a:t>remplie</a:t>
            </a:r>
          </a:p>
          <a:p>
            <a:r>
              <a:rPr lang="fr-FR" dirty="0" smtClean="0">
                <a:solidFill>
                  <a:schemeClr val="tx1"/>
                </a:solidFill>
              </a:rPr>
              <a:t>Pourquoi </a:t>
            </a:r>
            <a:r>
              <a:rPr lang="fr-FR" dirty="0">
                <a:solidFill>
                  <a:schemeClr val="tx1"/>
                </a:solidFill>
              </a:rPr>
              <a:t>est-ce utile, </a:t>
            </a:r>
            <a:r>
              <a:rPr lang="fr-FR" dirty="0" smtClean="0">
                <a:solidFill>
                  <a:schemeClr val="tx1"/>
                </a:solidFill>
              </a:rPr>
              <a:t>cependant ?</a:t>
            </a:r>
          </a:p>
          <a:p>
            <a:r>
              <a:rPr lang="fr-FR" dirty="0" smtClean="0">
                <a:solidFill>
                  <a:schemeClr val="tx1"/>
                </a:solidFill>
              </a:rPr>
              <a:t>Eh </a:t>
            </a:r>
            <a:r>
              <a:rPr lang="fr-FR" dirty="0">
                <a:solidFill>
                  <a:schemeClr val="tx1"/>
                </a:solidFill>
              </a:rPr>
              <a:t>bien, cela peut être utile lorsque vous voulez, par exemple, avoir un accès sécurisé pour une méthode au sein d'une classe qui accède à d'autres méthodes de </a:t>
            </a:r>
            <a:r>
              <a:rPr lang="fr-FR" dirty="0" smtClean="0">
                <a:solidFill>
                  <a:schemeClr val="tx1"/>
                </a:solidFill>
              </a:rPr>
              <a:t>classe</a:t>
            </a:r>
            <a:endParaRPr lang="en-US" dirty="0">
              <a:solidFill>
                <a:schemeClr val="tx1"/>
              </a:solidFill>
            </a:endParaRPr>
          </a:p>
        </p:txBody>
      </p:sp>
    </p:spTree>
    <p:extLst>
      <p:ext uri="{BB962C8B-B14F-4D97-AF65-F5344CB8AC3E}">
        <p14:creationId xmlns:p14="http://schemas.microsoft.com/office/powerpoint/2010/main" val="4151708035"/>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64001"/>
          </a:xfrm>
        </p:spPr>
        <p:txBody>
          <a:bodyPr>
            <a:normAutofit/>
          </a:bodyPr>
          <a:lstStyle/>
          <a:p>
            <a:r>
              <a:rPr lang="fr-FR" dirty="0" smtClean="0">
                <a:solidFill>
                  <a:schemeClr val="tx1"/>
                </a:solidFill>
              </a:rPr>
              <a:t>RLocks</a:t>
            </a:r>
            <a:endParaRPr lang="fr-FR" b="1" i="1" dirty="0">
              <a:solidFill>
                <a:schemeClr val="accent6"/>
              </a:solidFill>
            </a:endParaRPr>
          </a:p>
        </p:txBody>
      </p:sp>
      <p:sp>
        <p:nvSpPr>
          <p:cNvPr id="8" name="Espace réservé du contenu 2"/>
          <p:cNvSpPr txBox="1">
            <a:spLocks/>
          </p:cNvSpPr>
          <p:nvPr/>
        </p:nvSpPr>
        <p:spPr>
          <a:xfrm>
            <a:off x="1383527" y="1351722"/>
            <a:ext cx="2878372" cy="4903443"/>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smtClean="0">
                <a:solidFill>
                  <a:schemeClr val="tx1"/>
                </a:solidFill>
              </a:rPr>
              <a:t>Exemple de code</a:t>
            </a:r>
            <a:endParaRPr lang="en-US" dirty="0">
              <a:solidFill>
                <a:schemeClr val="tx1"/>
              </a:solidFill>
            </a:endParaRPr>
          </a:p>
        </p:txBody>
      </p:sp>
      <p:pic>
        <p:nvPicPr>
          <p:cNvPr id="3" name="Image 2"/>
          <p:cNvPicPr>
            <a:picLocks noChangeAspect="1"/>
          </p:cNvPicPr>
          <p:nvPr/>
        </p:nvPicPr>
        <p:blipFill>
          <a:blip r:embed="rId3"/>
          <a:stretch>
            <a:fillRect/>
          </a:stretch>
        </p:blipFill>
        <p:spPr>
          <a:xfrm>
            <a:off x="4389119" y="1288111"/>
            <a:ext cx="4613527" cy="496705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57745493"/>
      </p:ext>
    </p:extLst>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64001"/>
          </a:xfrm>
        </p:spPr>
        <p:txBody>
          <a:bodyPr>
            <a:normAutofit/>
          </a:bodyPr>
          <a:lstStyle/>
          <a:p>
            <a:r>
              <a:rPr lang="fr-FR" dirty="0" smtClean="0">
                <a:solidFill>
                  <a:schemeClr val="tx1"/>
                </a:solidFill>
              </a:rPr>
              <a:t>Rlocks vs Locks</a:t>
            </a:r>
            <a:endParaRPr lang="fr-FR" b="1" i="1" dirty="0">
              <a:solidFill>
                <a:schemeClr val="accent6"/>
              </a:solidFill>
            </a:endParaRPr>
          </a:p>
        </p:txBody>
      </p:sp>
      <p:sp>
        <p:nvSpPr>
          <p:cNvPr id="8" name="Espace réservé du contenu 2"/>
          <p:cNvSpPr txBox="1">
            <a:spLocks/>
          </p:cNvSpPr>
          <p:nvPr/>
        </p:nvSpPr>
        <p:spPr>
          <a:xfrm>
            <a:off x="1383527" y="1916264"/>
            <a:ext cx="5438692" cy="4436828"/>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a:solidFill>
                  <a:schemeClr val="tx1"/>
                </a:solidFill>
              </a:rPr>
              <a:t>Si nous devions essayer d'exécuter le même programme précédent en utilisant une primitive de verrou classique, alors vous devriez remarquer que le programme n'atteint jamais le point où il exécute notre fonction </a:t>
            </a:r>
            <a:r>
              <a:rPr lang="fr-FR" b="1" i="1" dirty="0" smtClean="0">
                <a:solidFill>
                  <a:schemeClr val="accent6"/>
                </a:solidFill>
              </a:rPr>
              <a:t>modifyA()</a:t>
            </a:r>
          </a:p>
          <a:p>
            <a:r>
              <a:rPr lang="fr-FR" dirty="0" smtClean="0">
                <a:solidFill>
                  <a:schemeClr val="tx1"/>
                </a:solidFill>
              </a:rPr>
              <a:t>Notre </a:t>
            </a:r>
            <a:r>
              <a:rPr lang="fr-FR" dirty="0">
                <a:solidFill>
                  <a:schemeClr val="tx1"/>
                </a:solidFill>
              </a:rPr>
              <a:t>programme se retrouverait essentiellement dans une impasse, car nous n'avons pas mis en place un mécanisme de libération qui permette à notre fil d'aller plus </a:t>
            </a:r>
            <a:r>
              <a:rPr lang="fr-FR" dirty="0" smtClean="0">
                <a:solidFill>
                  <a:schemeClr val="tx1"/>
                </a:solidFill>
              </a:rPr>
              <a:t>loin</a:t>
            </a:r>
          </a:p>
          <a:p>
            <a:r>
              <a:rPr lang="fr-FR" dirty="0" smtClean="0">
                <a:solidFill>
                  <a:schemeClr val="tx1"/>
                </a:solidFill>
              </a:rPr>
              <a:t>Ceci </a:t>
            </a:r>
            <a:r>
              <a:rPr lang="fr-FR" dirty="0">
                <a:solidFill>
                  <a:schemeClr val="tx1"/>
                </a:solidFill>
              </a:rPr>
              <a:t>est illustré dans l'exemple de code </a:t>
            </a:r>
            <a:r>
              <a:rPr lang="fr-FR" dirty="0" smtClean="0">
                <a:solidFill>
                  <a:schemeClr val="tx1"/>
                </a:solidFill>
              </a:rPr>
              <a:t>suivant</a:t>
            </a:r>
            <a:endParaRPr lang="en-US" dirty="0">
              <a:solidFill>
                <a:schemeClr val="tx1"/>
              </a:solidFill>
            </a:endParaRPr>
          </a:p>
        </p:txBody>
      </p:sp>
      <p:pic>
        <p:nvPicPr>
          <p:cNvPr id="3" name="Image 2"/>
          <p:cNvPicPr>
            <a:picLocks noChangeAspect="1"/>
          </p:cNvPicPr>
          <p:nvPr/>
        </p:nvPicPr>
        <p:blipFill>
          <a:blip r:embed="rId3"/>
          <a:stretch>
            <a:fillRect/>
          </a:stretch>
        </p:blipFill>
        <p:spPr>
          <a:xfrm>
            <a:off x="7076660" y="1160654"/>
            <a:ext cx="4738977" cy="519243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463762456"/>
      </p:ext>
    </p:extLst>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64001"/>
          </a:xfrm>
        </p:spPr>
        <p:txBody>
          <a:bodyPr>
            <a:normAutofit/>
          </a:bodyPr>
          <a:lstStyle/>
          <a:p>
            <a:r>
              <a:rPr lang="fr-FR" dirty="0" smtClean="0">
                <a:solidFill>
                  <a:schemeClr val="tx1"/>
                </a:solidFill>
              </a:rPr>
              <a:t>Rlocks vs Locks</a:t>
            </a:r>
            <a:endParaRPr lang="fr-FR" b="1" i="1" dirty="0">
              <a:solidFill>
                <a:schemeClr val="accent6"/>
              </a:solidFill>
            </a:endParaRPr>
          </a:p>
        </p:txBody>
      </p:sp>
      <p:sp>
        <p:nvSpPr>
          <p:cNvPr id="8" name="Espace réservé du contenu 2"/>
          <p:cNvSpPr txBox="1">
            <a:spLocks/>
          </p:cNvSpPr>
          <p:nvPr/>
        </p:nvSpPr>
        <p:spPr>
          <a:xfrm>
            <a:off x="1383527" y="1916264"/>
            <a:ext cx="10129962" cy="4436828"/>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smtClean="0">
                <a:solidFill>
                  <a:schemeClr val="tx1"/>
                </a:solidFill>
              </a:rPr>
              <a:t>Les RLocks</a:t>
            </a:r>
            <a:r>
              <a:rPr lang="fr-FR" dirty="0">
                <a:solidFill>
                  <a:schemeClr val="tx1"/>
                </a:solidFill>
              </a:rPr>
              <a:t>, essentiellement, nous </a:t>
            </a:r>
            <a:r>
              <a:rPr lang="fr-FR" dirty="0" smtClean="0">
                <a:solidFill>
                  <a:schemeClr val="tx1"/>
                </a:solidFill>
              </a:rPr>
              <a:t>permettent </a:t>
            </a:r>
            <a:r>
              <a:rPr lang="fr-FR" dirty="0">
                <a:solidFill>
                  <a:schemeClr val="tx1"/>
                </a:solidFill>
              </a:rPr>
              <a:t>d'obtenir une certaine forme de sécurité de thread d'une manière récursive sans avoir à implémenter l'acquisition </a:t>
            </a:r>
            <a:r>
              <a:rPr lang="fr-FR" dirty="0" smtClean="0">
                <a:solidFill>
                  <a:schemeClr val="tx1"/>
                </a:solidFill>
              </a:rPr>
              <a:t>et la libération </a:t>
            </a:r>
            <a:r>
              <a:rPr lang="fr-FR" dirty="0">
                <a:solidFill>
                  <a:schemeClr val="tx1"/>
                </a:solidFill>
              </a:rPr>
              <a:t>de </a:t>
            </a:r>
            <a:r>
              <a:rPr lang="fr-FR" dirty="0" smtClean="0">
                <a:solidFill>
                  <a:schemeClr val="tx1"/>
                </a:solidFill>
              </a:rPr>
              <a:t>verrou </a:t>
            </a:r>
            <a:r>
              <a:rPr lang="fr-FR" dirty="0">
                <a:solidFill>
                  <a:schemeClr val="tx1"/>
                </a:solidFill>
              </a:rPr>
              <a:t>dans tout votre </a:t>
            </a:r>
            <a:r>
              <a:rPr lang="fr-FR" dirty="0" smtClean="0">
                <a:solidFill>
                  <a:schemeClr val="tx1"/>
                </a:solidFill>
              </a:rPr>
              <a:t>code</a:t>
            </a:r>
          </a:p>
          <a:p>
            <a:r>
              <a:rPr lang="fr-FR" dirty="0" smtClean="0">
                <a:solidFill>
                  <a:schemeClr val="tx1"/>
                </a:solidFill>
              </a:rPr>
              <a:t>Ils </a:t>
            </a:r>
            <a:r>
              <a:rPr lang="fr-FR" dirty="0">
                <a:solidFill>
                  <a:schemeClr val="tx1"/>
                </a:solidFill>
              </a:rPr>
              <a:t>nous permettent d'écrire du code plus simple, plus facile à suivre et, par conséquent, plus facile à maintenir après la production de notre </a:t>
            </a:r>
            <a:r>
              <a:rPr lang="fr-FR" dirty="0" smtClean="0">
                <a:solidFill>
                  <a:schemeClr val="tx1"/>
                </a:solidFill>
              </a:rPr>
              <a:t>code</a:t>
            </a:r>
            <a:endParaRPr lang="en-US" dirty="0">
              <a:solidFill>
                <a:schemeClr val="tx1"/>
              </a:solidFill>
            </a:endParaRPr>
          </a:p>
        </p:txBody>
      </p:sp>
    </p:spTree>
    <p:extLst>
      <p:ext uri="{BB962C8B-B14F-4D97-AF65-F5344CB8AC3E}">
        <p14:creationId xmlns:p14="http://schemas.microsoft.com/office/powerpoint/2010/main" val="3463253610"/>
      </p:ext>
    </p:extLst>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64001"/>
          </a:xfrm>
        </p:spPr>
        <p:txBody>
          <a:bodyPr>
            <a:normAutofit/>
          </a:bodyPr>
          <a:lstStyle/>
          <a:p>
            <a:r>
              <a:rPr lang="fr-FR" dirty="0" smtClean="0">
                <a:solidFill>
                  <a:schemeClr val="tx1"/>
                </a:solidFill>
              </a:rPr>
              <a:t>Conditions</a:t>
            </a:r>
            <a:endParaRPr lang="fr-FR" b="1" i="1" dirty="0">
              <a:solidFill>
                <a:schemeClr val="accent6"/>
              </a:solidFill>
            </a:endParaRPr>
          </a:p>
        </p:txBody>
      </p:sp>
      <p:sp>
        <p:nvSpPr>
          <p:cNvPr id="8" name="Espace réservé du contenu 2"/>
          <p:cNvSpPr txBox="1">
            <a:spLocks/>
          </p:cNvSpPr>
          <p:nvPr/>
        </p:nvSpPr>
        <p:spPr>
          <a:xfrm>
            <a:off x="1383527" y="1916264"/>
            <a:ext cx="10129962" cy="4436828"/>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a:solidFill>
                  <a:schemeClr val="tx1"/>
                </a:solidFill>
              </a:rPr>
              <a:t>Une condition est une primitive de synchronisation qui attend un signal provenant d'un autre </a:t>
            </a:r>
            <a:r>
              <a:rPr lang="fr-FR" dirty="0" smtClean="0">
                <a:solidFill>
                  <a:schemeClr val="tx1"/>
                </a:solidFill>
              </a:rPr>
              <a:t>thread</a:t>
            </a:r>
          </a:p>
          <a:p>
            <a:r>
              <a:rPr lang="fr-FR" dirty="0" smtClean="0">
                <a:solidFill>
                  <a:schemeClr val="tx1"/>
                </a:solidFill>
              </a:rPr>
              <a:t>Par </a:t>
            </a:r>
            <a:r>
              <a:rPr lang="fr-FR" dirty="0">
                <a:solidFill>
                  <a:schemeClr val="tx1"/>
                </a:solidFill>
              </a:rPr>
              <a:t>exemple, cela pourrait être qu'un autre thread a terminé </a:t>
            </a:r>
            <a:r>
              <a:rPr lang="fr-FR" dirty="0" smtClean="0">
                <a:solidFill>
                  <a:schemeClr val="tx1"/>
                </a:solidFill>
              </a:rPr>
              <a:t>son exécution</a:t>
            </a:r>
            <a:r>
              <a:rPr lang="fr-FR" dirty="0">
                <a:solidFill>
                  <a:schemeClr val="tx1"/>
                </a:solidFill>
              </a:rPr>
              <a:t>, et que le thread actuel peut </a:t>
            </a:r>
            <a:r>
              <a:rPr lang="fr-FR" dirty="0" smtClean="0">
                <a:solidFill>
                  <a:schemeClr val="tx1"/>
                </a:solidFill>
              </a:rPr>
              <a:t>son propre code</a:t>
            </a:r>
            <a:endParaRPr lang="en-US" dirty="0">
              <a:solidFill>
                <a:schemeClr val="tx1"/>
              </a:solidFill>
            </a:endParaRPr>
          </a:p>
        </p:txBody>
      </p:sp>
    </p:spTree>
    <p:extLst>
      <p:ext uri="{BB962C8B-B14F-4D97-AF65-F5344CB8AC3E}">
        <p14:creationId xmlns:p14="http://schemas.microsoft.com/office/powerpoint/2010/main" val="2208249825"/>
      </p:ext>
    </p:extLst>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64001"/>
          </a:xfrm>
        </p:spPr>
        <p:txBody>
          <a:bodyPr>
            <a:normAutofit/>
          </a:bodyPr>
          <a:lstStyle/>
          <a:p>
            <a:r>
              <a:rPr lang="fr-FR" dirty="0" smtClean="0">
                <a:solidFill>
                  <a:schemeClr val="tx1"/>
                </a:solidFill>
              </a:rPr>
              <a:t>Conditions</a:t>
            </a:r>
            <a:endParaRPr lang="fr-FR" b="1" i="1" dirty="0">
              <a:solidFill>
                <a:schemeClr val="accent6"/>
              </a:solidFill>
            </a:endParaRPr>
          </a:p>
        </p:txBody>
      </p:sp>
      <p:sp>
        <p:nvSpPr>
          <p:cNvPr id="8" name="Espace réservé du contenu 2"/>
          <p:cNvSpPr txBox="1">
            <a:spLocks/>
          </p:cNvSpPr>
          <p:nvPr/>
        </p:nvSpPr>
        <p:spPr>
          <a:xfrm>
            <a:off x="1383527" y="1916264"/>
            <a:ext cx="10129962" cy="4436828"/>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a:solidFill>
                  <a:schemeClr val="tx1"/>
                </a:solidFill>
              </a:rPr>
              <a:t>Jetons un coup d'</a:t>
            </a:r>
            <a:r>
              <a:rPr lang="fr-FR" dirty="0" err="1">
                <a:solidFill>
                  <a:schemeClr val="tx1"/>
                </a:solidFill>
              </a:rPr>
              <a:t>oeil</a:t>
            </a:r>
            <a:r>
              <a:rPr lang="fr-FR" dirty="0">
                <a:solidFill>
                  <a:schemeClr val="tx1"/>
                </a:solidFill>
              </a:rPr>
              <a:t> à la définition de notre objet condition dans la bibliothèque native de </a:t>
            </a:r>
            <a:r>
              <a:rPr lang="fr-FR" dirty="0" smtClean="0">
                <a:solidFill>
                  <a:schemeClr val="tx1"/>
                </a:solidFill>
              </a:rPr>
              <a:t>Python</a:t>
            </a:r>
          </a:p>
          <a:p>
            <a:endParaRPr lang="fr-FR" dirty="0">
              <a:solidFill>
                <a:schemeClr val="tx1"/>
              </a:solidFill>
            </a:endParaRPr>
          </a:p>
          <a:p>
            <a:endParaRPr lang="fr-FR" dirty="0" smtClean="0">
              <a:solidFill>
                <a:schemeClr val="tx1"/>
              </a:solidFill>
            </a:endParaRPr>
          </a:p>
          <a:p>
            <a:endParaRPr lang="fr-FR" dirty="0" smtClean="0">
              <a:solidFill>
                <a:schemeClr val="tx1"/>
              </a:solidFill>
            </a:endParaRPr>
          </a:p>
          <a:p>
            <a:r>
              <a:rPr lang="fr-FR" dirty="0" smtClean="0">
                <a:solidFill>
                  <a:schemeClr val="tx1"/>
                </a:solidFill>
              </a:rPr>
              <a:t>Il </a:t>
            </a:r>
            <a:r>
              <a:rPr lang="fr-FR" dirty="0">
                <a:solidFill>
                  <a:schemeClr val="tx1"/>
                </a:solidFill>
              </a:rPr>
              <a:t>est important de comprendre ces primitives fondamentales et comment elles fonctionnent à un niveau plus </a:t>
            </a:r>
            <a:r>
              <a:rPr lang="fr-FR" dirty="0" smtClean="0">
                <a:solidFill>
                  <a:schemeClr val="tx1"/>
                </a:solidFill>
              </a:rPr>
              <a:t>granulaire</a:t>
            </a:r>
          </a:p>
          <a:p>
            <a:r>
              <a:rPr lang="fr-FR" dirty="0">
                <a:solidFill>
                  <a:schemeClr val="tx1"/>
                </a:solidFill>
              </a:rPr>
              <a:t>Le scénario le plus commun utilisé pour mettre en évidence les avantages des conditions est celui d'un </a:t>
            </a:r>
            <a:r>
              <a:rPr lang="fr-FR" dirty="0" smtClean="0">
                <a:solidFill>
                  <a:schemeClr val="tx1"/>
                </a:solidFill>
              </a:rPr>
              <a:t>producteur/consommateur</a:t>
            </a:r>
          </a:p>
          <a:p>
            <a:r>
              <a:rPr lang="fr-FR" dirty="0" smtClean="0">
                <a:solidFill>
                  <a:schemeClr val="tx1"/>
                </a:solidFill>
              </a:rPr>
              <a:t>Vous </a:t>
            </a:r>
            <a:r>
              <a:rPr lang="fr-FR" dirty="0">
                <a:solidFill>
                  <a:schemeClr val="tx1"/>
                </a:solidFill>
              </a:rPr>
              <a:t>pouvez avoir un producteur qui publie des messages dans une file d'attente et avertit les autres threads, c'est-à-dire les consommateurs, qu'il y a maintenant des messages en attente d'être consommés dans cette file d'attente</a:t>
            </a:r>
            <a:endParaRPr lang="en-US" dirty="0">
              <a:solidFill>
                <a:schemeClr val="tx1"/>
              </a:solidFill>
            </a:endParaRPr>
          </a:p>
        </p:txBody>
      </p:sp>
      <p:pic>
        <p:nvPicPr>
          <p:cNvPr id="3" name="Image 2"/>
          <p:cNvPicPr>
            <a:picLocks noChangeAspect="1"/>
          </p:cNvPicPr>
          <p:nvPr/>
        </p:nvPicPr>
        <p:blipFill>
          <a:blip r:embed="rId3"/>
          <a:stretch>
            <a:fillRect/>
          </a:stretch>
        </p:blipFill>
        <p:spPr>
          <a:xfrm>
            <a:off x="3918873" y="2579211"/>
            <a:ext cx="6029325" cy="11906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31518255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Propriétés des processus ?</a:t>
            </a:r>
            <a:endParaRPr lang="fr-FR" dirty="0"/>
          </a:p>
        </p:txBody>
      </p:sp>
      <p:sp>
        <p:nvSpPr>
          <p:cNvPr id="3" name="Espace réservé du contenu 2"/>
          <p:cNvSpPr>
            <a:spLocks noGrp="1"/>
          </p:cNvSpPr>
          <p:nvPr>
            <p:ph idx="1"/>
          </p:nvPr>
        </p:nvSpPr>
        <p:spPr>
          <a:xfrm>
            <a:off x="1049572" y="1590261"/>
            <a:ext cx="10384404" cy="4818490"/>
          </a:xfrm>
        </p:spPr>
        <p:txBody>
          <a:bodyPr anchor="ctr">
            <a:normAutofit fontScale="92500" lnSpcReduction="10000"/>
          </a:bodyPr>
          <a:lstStyle/>
          <a:p>
            <a:pPr algn="just"/>
            <a:r>
              <a:rPr lang="fr-FR" dirty="0"/>
              <a:t>Les processus UNIX sont créés par le système d'exploitation et contiennent généralement les éléments </a:t>
            </a:r>
            <a:r>
              <a:rPr lang="fr-FR" dirty="0" smtClean="0"/>
              <a:t>suivants</a:t>
            </a:r>
          </a:p>
          <a:p>
            <a:pPr lvl="2" algn="just"/>
            <a:r>
              <a:rPr lang="fr-FR" dirty="0" smtClean="0"/>
              <a:t>ID </a:t>
            </a:r>
            <a:r>
              <a:rPr lang="fr-FR" dirty="0"/>
              <a:t>de </a:t>
            </a:r>
            <a:r>
              <a:rPr lang="fr-FR" dirty="0" smtClean="0"/>
              <a:t>processus</a:t>
            </a:r>
          </a:p>
          <a:p>
            <a:pPr lvl="2" algn="just"/>
            <a:r>
              <a:rPr lang="fr-FR" dirty="0" smtClean="0"/>
              <a:t>ID </a:t>
            </a:r>
            <a:r>
              <a:rPr lang="fr-FR" dirty="0"/>
              <a:t>de groupe de </a:t>
            </a:r>
            <a:r>
              <a:rPr lang="fr-FR" dirty="0" smtClean="0"/>
              <a:t>processus</a:t>
            </a:r>
          </a:p>
          <a:p>
            <a:pPr lvl="2" algn="just"/>
            <a:r>
              <a:rPr lang="fr-FR" dirty="0" smtClean="0"/>
              <a:t>ID </a:t>
            </a:r>
            <a:r>
              <a:rPr lang="fr-FR" dirty="0"/>
              <a:t>utilisateur et ID de </a:t>
            </a:r>
            <a:r>
              <a:rPr lang="fr-FR" dirty="0" smtClean="0"/>
              <a:t>groupe</a:t>
            </a:r>
          </a:p>
          <a:p>
            <a:pPr lvl="2" algn="just"/>
            <a:r>
              <a:rPr lang="fr-FR" dirty="0" smtClean="0"/>
              <a:t>Environnement</a:t>
            </a:r>
          </a:p>
          <a:p>
            <a:pPr lvl="2" algn="just"/>
            <a:r>
              <a:rPr lang="fr-FR" dirty="0" smtClean="0"/>
              <a:t>Répertoire </a:t>
            </a:r>
            <a:r>
              <a:rPr lang="fr-FR" dirty="0"/>
              <a:t>de </a:t>
            </a:r>
            <a:r>
              <a:rPr lang="fr-FR" dirty="0" smtClean="0"/>
              <a:t>travail</a:t>
            </a:r>
          </a:p>
          <a:p>
            <a:pPr lvl="2" algn="just"/>
            <a:r>
              <a:rPr lang="fr-FR" dirty="0" smtClean="0"/>
              <a:t>Instructions </a:t>
            </a:r>
            <a:r>
              <a:rPr lang="fr-FR" dirty="0"/>
              <a:t>de </a:t>
            </a:r>
            <a:r>
              <a:rPr lang="fr-FR" dirty="0" smtClean="0"/>
              <a:t>programme</a:t>
            </a:r>
          </a:p>
          <a:p>
            <a:pPr lvl="2" algn="just"/>
            <a:r>
              <a:rPr lang="fr-FR" dirty="0" smtClean="0"/>
              <a:t>Registres</a:t>
            </a:r>
          </a:p>
          <a:p>
            <a:pPr lvl="2" algn="just"/>
            <a:r>
              <a:rPr lang="fr-FR" dirty="0" smtClean="0"/>
              <a:t>Pile</a:t>
            </a:r>
          </a:p>
          <a:p>
            <a:pPr lvl="2" algn="just"/>
            <a:r>
              <a:rPr lang="fr-FR" dirty="0" smtClean="0"/>
              <a:t>Heap</a:t>
            </a:r>
          </a:p>
          <a:p>
            <a:pPr lvl="2" algn="just"/>
            <a:r>
              <a:rPr lang="fr-FR" dirty="0" smtClean="0"/>
              <a:t>Descripteurs </a:t>
            </a:r>
            <a:r>
              <a:rPr lang="fr-FR" dirty="0"/>
              <a:t>de </a:t>
            </a:r>
            <a:r>
              <a:rPr lang="fr-FR" dirty="0" smtClean="0"/>
              <a:t>fichier</a:t>
            </a:r>
          </a:p>
          <a:p>
            <a:pPr lvl="2" algn="just"/>
            <a:r>
              <a:rPr lang="fr-FR" dirty="0" smtClean="0"/>
              <a:t>Actions </a:t>
            </a:r>
            <a:r>
              <a:rPr lang="fr-FR" dirty="0"/>
              <a:t>de </a:t>
            </a:r>
            <a:r>
              <a:rPr lang="fr-FR" dirty="0" smtClean="0"/>
              <a:t>signal</a:t>
            </a:r>
          </a:p>
          <a:p>
            <a:pPr lvl="2" algn="just"/>
            <a:r>
              <a:rPr lang="fr-FR" dirty="0" smtClean="0"/>
              <a:t>Bibliothèques partagées</a:t>
            </a:r>
          </a:p>
          <a:p>
            <a:pPr lvl="2" algn="just"/>
            <a:r>
              <a:rPr lang="fr-FR" dirty="0" smtClean="0"/>
              <a:t>Outils </a:t>
            </a:r>
            <a:r>
              <a:rPr lang="fr-FR" dirty="0"/>
              <a:t>de communication </a:t>
            </a:r>
            <a:r>
              <a:rPr lang="fr-FR" dirty="0" smtClean="0"/>
              <a:t>interprocessus </a:t>
            </a:r>
            <a:r>
              <a:rPr lang="fr-FR" dirty="0"/>
              <a:t>(tels que files d'attente de messages, </a:t>
            </a:r>
            <a:r>
              <a:rPr lang="fr-FR" dirty="0" smtClean="0"/>
              <a:t>pipes, </a:t>
            </a:r>
            <a:r>
              <a:rPr lang="fr-FR" dirty="0"/>
              <a:t>sémaphores ou mémoire partagée)</a:t>
            </a:r>
            <a:endParaRPr lang="fr-FR" sz="1400" dirty="0"/>
          </a:p>
        </p:txBody>
      </p:sp>
    </p:spTree>
    <p:extLst>
      <p:ext uri="{BB962C8B-B14F-4D97-AF65-F5344CB8AC3E}">
        <p14:creationId xmlns:p14="http://schemas.microsoft.com/office/powerpoint/2010/main" val="2311399778"/>
      </p:ext>
    </p:extLst>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64001"/>
          </a:xfrm>
        </p:spPr>
        <p:txBody>
          <a:bodyPr>
            <a:normAutofit/>
          </a:bodyPr>
          <a:lstStyle/>
          <a:p>
            <a:r>
              <a:rPr lang="fr-FR" dirty="0" smtClean="0">
                <a:solidFill>
                  <a:schemeClr val="tx1"/>
                </a:solidFill>
              </a:rPr>
              <a:t>Conditions</a:t>
            </a:r>
            <a:endParaRPr lang="fr-FR" b="1" i="1" dirty="0">
              <a:solidFill>
                <a:schemeClr val="accent6"/>
              </a:solidFill>
            </a:endParaRPr>
          </a:p>
        </p:txBody>
      </p:sp>
      <p:sp>
        <p:nvSpPr>
          <p:cNvPr id="8" name="Espace réservé du contenu 2"/>
          <p:cNvSpPr txBox="1">
            <a:spLocks/>
          </p:cNvSpPr>
          <p:nvPr/>
        </p:nvSpPr>
        <p:spPr>
          <a:xfrm>
            <a:off x="1383527" y="1916264"/>
            <a:ext cx="10129962" cy="4436828"/>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a:solidFill>
                  <a:schemeClr val="tx1"/>
                </a:solidFill>
              </a:rPr>
              <a:t>Dans cet exemple, nous allons créer deux classes différentes qui hériteront de la classe </a:t>
            </a:r>
            <a:r>
              <a:rPr lang="fr-FR" dirty="0" smtClean="0">
                <a:solidFill>
                  <a:schemeClr val="tx1"/>
                </a:solidFill>
              </a:rPr>
              <a:t>thread</a:t>
            </a:r>
          </a:p>
          <a:p>
            <a:r>
              <a:rPr lang="fr-FR" dirty="0" smtClean="0">
                <a:solidFill>
                  <a:schemeClr val="tx1"/>
                </a:solidFill>
              </a:rPr>
              <a:t>Celles-ci </a:t>
            </a:r>
            <a:r>
              <a:rPr lang="fr-FR" dirty="0">
                <a:solidFill>
                  <a:schemeClr val="tx1"/>
                </a:solidFill>
              </a:rPr>
              <a:t>seront notre éditeur et </a:t>
            </a:r>
            <a:r>
              <a:rPr lang="fr-FR" dirty="0" smtClean="0">
                <a:solidFill>
                  <a:schemeClr val="tx1"/>
                </a:solidFill>
              </a:rPr>
              <a:t>notre abonné</a:t>
            </a:r>
          </a:p>
          <a:p>
            <a:r>
              <a:rPr lang="fr-FR" dirty="0" smtClean="0">
                <a:solidFill>
                  <a:schemeClr val="tx1"/>
                </a:solidFill>
              </a:rPr>
              <a:t>L'éditeur </a:t>
            </a:r>
            <a:r>
              <a:rPr lang="fr-FR" dirty="0">
                <a:solidFill>
                  <a:schemeClr val="tx1"/>
                </a:solidFill>
              </a:rPr>
              <a:t>effectuera la tâche de publication de nouveaux entiers dans un tableau d'entiers, puis notifiera aux abonnés qu'il existe un nouvel entier à utiliser dans le </a:t>
            </a:r>
            <a:r>
              <a:rPr lang="fr-FR" dirty="0" smtClean="0">
                <a:solidFill>
                  <a:schemeClr val="tx1"/>
                </a:solidFill>
              </a:rPr>
              <a:t>tableau</a:t>
            </a:r>
            <a:endParaRPr lang="en-US" dirty="0">
              <a:solidFill>
                <a:schemeClr val="tx1"/>
              </a:solidFill>
            </a:endParaRPr>
          </a:p>
        </p:txBody>
      </p:sp>
    </p:spTree>
    <p:extLst>
      <p:ext uri="{BB962C8B-B14F-4D97-AF65-F5344CB8AC3E}">
        <p14:creationId xmlns:p14="http://schemas.microsoft.com/office/powerpoint/2010/main" val="2512215225"/>
      </p:ext>
    </p:extLst>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64001"/>
          </a:xfrm>
        </p:spPr>
        <p:txBody>
          <a:bodyPr>
            <a:normAutofit/>
          </a:bodyPr>
          <a:lstStyle/>
          <a:p>
            <a:r>
              <a:rPr lang="fr-FR" dirty="0" smtClean="0">
                <a:solidFill>
                  <a:schemeClr val="tx1"/>
                </a:solidFill>
              </a:rPr>
              <a:t>Conditions</a:t>
            </a:r>
            <a:endParaRPr lang="fr-FR" b="1" i="1" dirty="0">
              <a:solidFill>
                <a:schemeClr val="accent6"/>
              </a:solidFill>
            </a:endParaRPr>
          </a:p>
        </p:txBody>
      </p:sp>
      <p:sp>
        <p:nvSpPr>
          <p:cNvPr id="8" name="Espace réservé du contenu 2"/>
          <p:cNvSpPr txBox="1">
            <a:spLocks/>
          </p:cNvSpPr>
          <p:nvPr/>
        </p:nvSpPr>
        <p:spPr>
          <a:xfrm>
            <a:off x="1383527" y="1916264"/>
            <a:ext cx="10129962" cy="4436828"/>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a:solidFill>
                  <a:schemeClr val="tx1"/>
                </a:solidFill>
              </a:rPr>
              <a:t>Notre classe Publisher a deux fonctions définies en son </a:t>
            </a:r>
            <a:r>
              <a:rPr lang="fr-FR" dirty="0" smtClean="0">
                <a:solidFill>
                  <a:schemeClr val="tx1"/>
                </a:solidFill>
              </a:rPr>
              <a:t>sein</a:t>
            </a:r>
          </a:p>
          <a:p>
            <a:r>
              <a:rPr lang="fr-FR" dirty="0" smtClean="0">
                <a:solidFill>
                  <a:schemeClr val="tx1"/>
                </a:solidFill>
              </a:rPr>
              <a:t>Le </a:t>
            </a:r>
            <a:r>
              <a:rPr lang="fr-FR" dirty="0">
                <a:solidFill>
                  <a:schemeClr val="tx1"/>
                </a:solidFill>
              </a:rPr>
              <a:t>constructeur qui prend en référence le tableau des entiers et la primitive de </a:t>
            </a:r>
            <a:r>
              <a:rPr lang="fr-FR" dirty="0" smtClean="0">
                <a:solidFill>
                  <a:schemeClr val="tx1"/>
                </a:solidFill>
              </a:rPr>
              <a:t>condition</a:t>
            </a:r>
          </a:p>
          <a:p>
            <a:r>
              <a:rPr lang="fr-FR" dirty="0" smtClean="0">
                <a:solidFill>
                  <a:schemeClr val="tx1"/>
                </a:solidFill>
              </a:rPr>
              <a:t>La </a:t>
            </a:r>
            <a:r>
              <a:rPr lang="fr-FR" dirty="0">
                <a:solidFill>
                  <a:schemeClr val="tx1"/>
                </a:solidFill>
              </a:rPr>
              <a:t>fonction </a:t>
            </a:r>
            <a:r>
              <a:rPr lang="fr-FR" b="1" i="1" dirty="0" smtClean="0">
                <a:solidFill>
                  <a:schemeClr val="accent6"/>
                </a:solidFill>
              </a:rPr>
              <a:t>run()</a:t>
            </a:r>
            <a:r>
              <a:rPr lang="fr-FR" dirty="0" smtClean="0">
                <a:solidFill>
                  <a:schemeClr val="tx1"/>
                </a:solidFill>
              </a:rPr>
              <a:t> entre </a:t>
            </a:r>
            <a:r>
              <a:rPr lang="fr-FR" dirty="0">
                <a:solidFill>
                  <a:schemeClr val="tx1"/>
                </a:solidFill>
              </a:rPr>
              <a:t>dans une boucle permanente lorsqu'elle est invoquée, puis génère un entier aléatoire entre 0 et </a:t>
            </a:r>
            <a:r>
              <a:rPr lang="fr-FR" dirty="0" smtClean="0">
                <a:solidFill>
                  <a:schemeClr val="tx1"/>
                </a:solidFill>
              </a:rPr>
              <a:t>1000</a:t>
            </a:r>
          </a:p>
          <a:p>
            <a:r>
              <a:rPr lang="fr-FR" dirty="0" smtClean="0">
                <a:solidFill>
                  <a:schemeClr val="tx1"/>
                </a:solidFill>
              </a:rPr>
              <a:t>Une </a:t>
            </a:r>
            <a:r>
              <a:rPr lang="fr-FR" dirty="0">
                <a:solidFill>
                  <a:schemeClr val="tx1"/>
                </a:solidFill>
              </a:rPr>
              <a:t>fois que nous avons généré ce nombre, nous acquérons la condition, puis nous ajoutons cet entier nouvellement généré à notre tableau </a:t>
            </a:r>
            <a:r>
              <a:rPr lang="fr-FR" dirty="0" smtClean="0">
                <a:solidFill>
                  <a:schemeClr val="tx1"/>
                </a:solidFill>
              </a:rPr>
              <a:t>d'entiers</a:t>
            </a:r>
          </a:p>
          <a:p>
            <a:r>
              <a:rPr lang="fr-FR" dirty="0" smtClean="0">
                <a:solidFill>
                  <a:schemeClr val="tx1"/>
                </a:solidFill>
              </a:rPr>
              <a:t>Une </a:t>
            </a:r>
            <a:r>
              <a:rPr lang="fr-FR" dirty="0">
                <a:solidFill>
                  <a:schemeClr val="tx1"/>
                </a:solidFill>
              </a:rPr>
              <a:t>fois que nous avons ajouté à notre tableau, nous informons d'abord nos abonnés qu'un nouvel élément a été ajouté à ce tableau, puis nous libérons la condition</a:t>
            </a:r>
            <a:endParaRPr lang="en-US" dirty="0">
              <a:solidFill>
                <a:schemeClr val="tx1"/>
              </a:solidFill>
            </a:endParaRPr>
          </a:p>
        </p:txBody>
      </p:sp>
    </p:spTree>
    <p:extLst>
      <p:ext uri="{BB962C8B-B14F-4D97-AF65-F5344CB8AC3E}">
        <p14:creationId xmlns:p14="http://schemas.microsoft.com/office/powerpoint/2010/main" val="2009961762"/>
      </p:ext>
    </p:extLst>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64001"/>
          </a:xfrm>
        </p:spPr>
        <p:txBody>
          <a:bodyPr>
            <a:normAutofit/>
          </a:bodyPr>
          <a:lstStyle/>
          <a:p>
            <a:r>
              <a:rPr lang="fr-FR" dirty="0" smtClean="0">
                <a:solidFill>
                  <a:schemeClr val="tx1"/>
                </a:solidFill>
              </a:rPr>
              <a:t>Conditions</a:t>
            </a:r>
            <a:endParaRPr lang="fr-FR" b="1" i="1" dirty="0">
              <a:solidFill>
                <a:schemeClr val="accent6"/>
              </a:solidFill>
            </a:endParaRPr>
          </a:p>
        </p:txBody>
      </p:sp>
      <p:sp>
        <p:nvSpPr>
          <p:cNvPr id="8" name="Espace réservé du contenu 2"/>
          <p:cNvSpPr txBox="1">
            <a:spLocks/>
          </p:cNvSpPr>
          <p:nvPr/>
        </p:nvSpPr>
        <p:spPr>
          <a:xfrm>
            <a:off x="1383527" y="1916264"/>
            <a:ext cx="1630017" cy="4436828"/>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smtClean="0">
                <a:solidFill>
                  <a:schemeClr val="tx1"/>
                </a:solidFill>
              </a:rPr>
              <a:t>Le code :</a:t>
            </a:r>
            <a:endParaRPr lang="en-US" dirty="0">
              <a:solidFill>
                <a:schemeClr val="tx1"/>
              </a:solidFill>
            </a:endParaRPr>
          </a:p>
        </p:txBody>
      </p:sp>
      <p:pic>
        <p:nvPicPr>
          <p:cNvPr id="4" name="Image 3"/>
          <p:cNvPicPr>
            <a:picLocks noChangeAspect="1"/>
          </p:cNvPicPr>
          <p:nvPr/>
        </p:nvPicPr>
        <p:blipFill>
          <a:blip r:embed="rId3"/>
          <a:stretch>
            <a:fillRect/>
          </a:stretch>
        </p:blipFill>
        <p:spPr>
          <a:xfrm>
            <a:off x="3013544" y="1916264"/>
            <a:ext cx="3126288" cy="4190875"/>
          </a:xfrm>
          <a:prstGeom prst="rect">
            <a:avLst/>
          </a:prstGeom>
          <a:ln>
            <a:noFill/>
          </a:ln>
          <a:effectLst>
            <a:outerShdw blurRad="292100" dist="139700" dir="2700000" algn="tl" rotWithShape="0">
              <a:srgbClr val="333333">
                <a:alpha val="65000"/>
              </a:srgbClr>
            </a:outerShdw>
          </a:effectLst>
        </p:spPr>
      </p:pic>
      <p:pic>
        <p:nvPicPr>
          <p:cNvPr id="5" name="Image 4"/>
          <p:cNvPicPr>
            <a:picLocks noChangeAspect="1"/>
          </p:cNvPicPr>
          <p:nvPr/>
        </p:nvPicPr>
        <p:blipFill>
          <a:blip r:embed="rId4"/>
          <a:stretch>
            <a:fillRect/>
          </a:stretch>
        </p:blipFill>
        <p:spPr>
          <a:xfrm>
            <a:off x="6247405" y="1286422"/>
            <a:ext cx="5321742" cy="2346144"/>
          </a:xfrm>
          <a:prstGeom prst="rect">
            <a:avLst/>
          </a:prstGeom>
          <a:ln>
            <a:noFill/>
          </a:ln>
          <a:effectLst>
            <a:outerShdw blurRad="292100" dist="139700" dir="2700000" algn="tl" rotWithShape="0">
              <a:srgbClr val="333333">
                <a:alpha val="65000"/>
              </a:srgbClr>
            </a:outerShdw>
          </a:effectLst>
        </p:spPr>
      </p:pic>
      <p:pic>
        <p:nvPicPr>
          <p:cNvPr id="6" name="Image 5"/>
          <p:cNvPicPr>
            <a:picLocks noChangeAspect="1"/>
          </p:cNvPicPr>
          <p:nvPr/>
        </p:nvPicPr>
        <p:blipFill>
          <a:blip r:embed="rId5"/>
          <a:stretch>
            <a:fillRect/>
          </a:stretch>
        </p:blipFill>
        <p:spPr>
          <a:xfrm>
            <a:off x="6247405" y="3697169"/>
            <a:ext cx="5321742" cy="2409970"/>
          </a:xfrm>
          <a:prstGeom prst="rect">
            <a:avLst/>
          </a:prstGeom>
        </p:spPr>
      </p:pic>
    </p:spTree>
    <p:extLst>
      <p:ext uri="{BB962C8B-B14F-4D97-AF65-F5344CB8AC3E}">
        <p14:creationId xmlns:p14="http://schemas.microsoft.com/office/powerpoint/2010/main" val="3929945220"/>
      </p:ext>
    </p:extLst>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64001"/>
          </a:xfrm>
        </p:spPr>
        <p:txBody>
          <a:bodyPr>
            <a:normAutofit/>
          </a:bodyPr>
          <a:lstStyle/>
          <a:p>
            <a:r>
              <a:rPr lang="fr-FR" dirty="0" smtClean="0">
                <a:solidFill>
                  <a:schemeClr val="tx1"/>
                </a:solidFill>
              </a:rPr>
              <a:t>Conditions</a:t>
            </a:r>
            <a:endParaRPr lang="fr-FR" b="1" i="1" dirty="0">
              <a:solidFill>
                <a:schemeClr val="accent6"/>
              </a:solidFill>
            </a:endParaRPr>
          </a:p>
        </p:txBody>
      </p:sp>
      <p:sp>
        <p:nvSpPr>
          <p:cNvPr id="8" name="Espace réservé du contenu 2"/>
          <p:cNvSpPr txBox="1">
            <a:spLocks/>
          </p:cNvSpPr>
          <p:nvPr/>
        </p:nvSpPr>
        <p:spPr>
          <a:xfrm>
            <a:off x="1383527" y="1916264"/>
            <a:ext cx="6281530" cy="4436828"/>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a:solidFill>
                  <a:schemeClr val="tx1"/>
                </a:solidFill>
              </a:rPr>
              <a:t>Lorsque nous exécutons ce programme, vous devriez voir une sortie similaire à la </a:t>
            </a:r>
            <a:r>
              <a:rPr lang="fr-FR" dirty="0" smtClean="0">
                <a:solidFill>
                  <a:schemeClr val="tx1"/>
                </a:solidFill>
              </a:rPr>
              <a:t>suivante</a:t>
            </a:r>
          </a:p>
          <a:p>
            <a:r>
              <a:rPr lang="fr-FR" dirty="0" smtClean="0">
                <a:solidFill>
                  <a:schemeClr val="tx1"/>
                </a:solidFill>
              </a:rPr>
              <a:t>Vous </a:t>
            </a:r>
            <a:r>
              <a:rPr lang="fr-FR" dirty="0">
                <a:solidFill>
                  <a:schemeClr val="tx1"/>
                </a:solidFill>
              </a:rPr>
              <a:t>devriez voir que lorsque l'éditeur acquiert la condition, il ajoute un nombre au tableau, puis notifie la condition et la </a:t>
            </a:r>
            <a:r>
              <a:rPr lang="fr-FR" dirty="0" smtClean="0">
                <a:solidFill>
                  <a:schemeClr val="tx1"/>
                </a:solidFill>
              </a:rPr>
              <a:t>libère</a:t>
            </a:r>
          </a:p>
          <a:p>
            <a:r>
              <a:rPr lang="fr-FR" dirty="0">
                <a:solidFill>
                  <a:schemeClr val="tx1"/>
                </a:solidFill>
              </a:rPr>
              <a:t>Au moment où la condition est notifiée, la bataille commence entre les deux abonnés </a:t>
            </a:r>
            <a:r>
              <a:rPr lang="fr-FR" dirty="0" smtClean="0">
                <a:solidFill>
                  <a:schemeClr val="tx1"/>
                </a:solidFill>
              </a:rPr>
              <a:t>et </a:t>
            </a:r>
            <a:r>
              <a:rPr lang="fr-FR" dirty="0">
                <a:solidFill>
                  <a:schemeClr val="tx1"/>
                </a:solidFill>
              </a:rPr>
              <a:t>ils essaient tous deux d'acquérir cette condition en </a:t>
            </a:r>
            <a:r>
              <a:rPr lang="fr-FR" dirty="0" smtClean="0">
                <a:solidFill>
                  <a:schemeClr val="tx1"/>
                </a:solidFill>
              </a:rPr>
              <a:t>premier</a:t>
            </a:r>
          </a:p>
          <a:p>
            <a:r>
              <a:rPr lang="fr-FR" dirty="0" smtClean="0">
                <a:solidFill>
                  <a:schemeClr val="tx1"/>
                </a:solidFill>
              </a:rPr>
              <a:t>Quand l'un emporte </a:t>
            </a:r>
            <a:r>
              <a:rPr lang="fr-FR" dirty="0">
                <a:solidFill>
                  <a:schemeClr val="tx1"/>
                </a:solidFill>
              </a:rPr>
              <a:t>ce combat, il continue simplement à "pop" ce nombre du tableau</a:t>
            </a:r>
            <a:endParaRPr lang="en-US" dirty="0">
              <a:solidFill>
                <a:schemeClr val="tx1"/>
              </a:solidFill>
            </a:endParaRPr>
          </a:p>
        </p:txBody>
      </p:sp>
      <p:pic>
        <p:nvPicPr>
          <p:cNvPr id="3" name="Image 2"/>
          <p:cNvPicPr>
            <a:picLocks noChangeAspect="1"/>
          </p:cNvPicPr>
          <p:nvPr/>
        </p:nvPicPr>
        <p:blipFill>
          <a:blip r:embed="rId3"/>
          <a:stretch>
            <a:fillRect/>
          </a:stretch>
        </p:blipFill>
        <p:spPr>
          <a:xfrm>
            <a:off x="7665057" y="2677353"/>
            <a:ext cx="3467100" cy="29146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727716667"/>
      </p:ext>
    </p:extLst>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64001"/>
          </a:xfrm>
        </p:spPr>
        <p:txBody>
          <a:bodyPr>
            <a:normAutofit/>
          </a:bodyPr>
          <a:lstStyle/>
          <a:p>
            <a:r>
              <a:rPr lang="fr-FR" dirty="0" smtClean="0">
                <a:solidFill>
                  <a:schemeClr val="tx1"/>
                </a:solidFill>
              </a:rPr>
              <a:t>Sémaphores</a:t>
            </a:r>
            <a:endParaRPr lang="fr-FR" b="1" i="1" dirty="0">
              <a:solidFill>
                <a:schemeClr val="accent6"/>
              </a:solidFill>
            </a:endParaRPr>
          </a:p>
        </p:txBody>
      </p:sp>
      <p:sp>
        <p:nvSpPr>
          <p:cNvPr id="8" name="Espace réservé du contenu 2"/>
          <p:cNvSpPr txBox="1">
            <a:spLocks/>
          </p:cNvSpPr>
          <p:nvPr/>
        </p:nvSpPr>
        <p:spPr>
          <a:xfrm>
            <a:off x="1383527" y="1916264"/>
            <a:ext cx="10129962" cy="4436828"/>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a:solidFill>
                  <a:schemeClr val="tx1"/>
                </a:solidFill>
              </a:rPr>
              <a:t>Dans </a:t>
            </a:r>
            <a:r>
              <a:rPr lang="fr-FR" dirty="0" smtClean="0">
                <a:solidFill>
                  <a:schemeClr val="tx1"/>
                </a:solidFill>
              </a:rPr>
              <a:t>la première partie, </a:t>
            </a:r>
            <a:r>
              <a:rPr lang="fr-FR" dirty="0">
                <a:solidFill>
                  <a:schemeClr val="tx1"/>
                </a:solidFill>
              </a:rPr>
              <a:t>nous avons abordé l'histoire de la simultanéité, et nous avons parlé un peu de </a:t>
            </a:r>
            <a:r>
              <a:rPr lang="fr-FR" dirty="0" smtClean="0">
                <a:solidFill>
                  <a:schemeClr val="tx1"/>
                </a:solidFill>
              </a:rPr>
              <a:t>Dijkstra</a:t>
            </a:r>
          </a:p>
          <a:p>
            <a:r>
              <a:rPr lang="fr-FR" dirty="0" smtClean="0">
                <a:solidFill>
                  <a:schemeClr val="tx1"/>
                </a:solidFill>
              </a:rPr>
              <a:t>Dijkstra </a:t>
            </a:r>
            <a:r>
              <a:rPr lang="fr-FR" dirty="0">
                <a:solidFill>
                  <a:schemeClr val="tx1"/>
                </a:solidFill>
              </a:rPr>
              <a:t>était l'homme qui a effectivement pris cette idée des sémaphores des systèmes ferroviaires et les a traduits en quelque chose que nous pourrions utiliser dans nos propres systèmes concurrents </a:t>
            </a:r>
            <a:r>
              <a:rPr lang="fr-FR" dirty="0" smtClean="0">
                <a:solidFill>
                  <a:schemeClr val="tx1"/>
                </a:solidFill>
              </a:rPr>
              <a:t>complexes</a:t>
            </a:r>
          </a:p>
          <a:p>
            <a:r>
              <a:rPr lang="fr-FR" dirty="0" smtClean="0">
                <a:solidFill>
                  <a:schemeClr val="tx1"/>
                </a:solidFill>
              </a:rPr>
              <a:t>Les </a:t>
            </a:r>
            <a:r>
              <a:rPr lang="fr-FR" dirty="0">
                <a:solidFill>
                  <a:schemeClr val="tx1"/>
                </a:solidFill>
              </a:rPr>
              <a:t>sémaphores </a:t>
            </a:r>
            <a:r>
              <a:rPr lang="fr-FR" dirty="0" smtClean="0">
                <a:solidFill>
                  <a:schemeClr val="tx1"/>
                </a:solidFill>
              </a:rPr>
              <a:t>sont des verrous possédant un </a:t>
            </a:r>
            <a:r>
              <a:rPr lang="fr-FR" dirty="0">
                <a:solidFill>
                  <a:schemeClr val="tx1"/>
                </a:solidFill>
              </a:rPr>
              <a:t>compteur interne qui est incrémenté et décrémenté chaque fois qu'un appel d'acquisition ou de libération est </a:t>
            </a:r>
            <a:r>
              <a:rPr lang="fr-FR" dirty="0" smtClean="0">
                <a:solidFill>
                  <a:schemeClr val="tx1"/>
                </a:solidFill>
              </a:rPr>
              <a:t>effectué</a:t>
            </a:r>
          </a:p>
          <a:p>
            <a:r>
              <a:rPr lang="fr-FR" dirty="0" smtClean="0">
                <a:solidFill>
                  <a:schemeClr val="tx1"/>
                </a:solidFill>
              </a:rPr>
              <a:t>Lors </a:t>
            </a:r>
            <a:r>
              <a:rPr lang="fr-FR" dirty="0">
                <a:solidFill>
                  <a:schemeClr val="tx1"/>
                </a:solidFill>
              </a:rPr>
              <a:t>de l'initialisation, ce compteur est réglé par défaut sur 1, sauf spécification </a:t>
            </a:r>
            <a:r>
              <a:rPr lang="fr-FR" dirty="0" smtClean="0">
                <a:solidFill>
                  <a:schemeClr val="tx1"/>
                </a:solidFill>
              </a:rPr>
              <a:t>contraire</a:t>
            </a:r>
          </a:p>
          <a:p>
            <a:r>
              <a:rPr lang="fr-FR" dirty="0" smtClean="0">
                <a:solidFill>
                  <a:schemeClr val="tx1"/>
                </a:solidFill>
              </a:rPr>
              <a:t>Le </a:t>
            </a:r>
            <a:r>
              <a:rPr lang="fr-FR" dirty="0">
                <a:solidFill>
                  <a:schemeClr val="tx1"/>
                </a:solidFill>
              </a:rPr>
              <a:t>sémaphore ne peut pas être acquis si le compteur tombe à une valeur entière </a:t>
            </a:r>
            <a:r>
              <a:rPr lang="fr-FR" dirty="0" smtClean="0">
                <a:solidFill>
                  <a:schemeClr val="tx1"/>
                </a:solidFill>
              </a:rPr>
              <a:t>négative</a:t>
            </a:r>
            <a:endParaRPr lang="en-US" dirty="0">
              <a:solidFill>
                <a:schemeClr val="tx1"/>
              </a:solidFill>
            </a:endParaRPr>
          </a:p>
        </p:txBody>
      </p:sp>
    </p:spTree>
    <p:extLst>
      <p:ext uri="{BB962C8B-B14F-4D97-AF65-F5344CB8AC3E}">
        <p14:creationId xmlns:p14="http://schemas.microsoft.com/office/powerpoint/2010/main" val="3174102644"/>
      </p:ext>
    </p:extLst>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64001"/>
          </a:xfrm>
        </p:spPr>
        <p:txBody>
          <a:bodyPr>
            <a:normAutofit/>
          </a:bodyPr>
          <a:lstStyle/>
          <a:p>
            <a:r>
              <a:rPr lang="fr-FR" dirty="0" smtClean="0">
                <a:solidFill>
                  <a:schemeClr val="tx1"/>
                </a:solidFill>
              </a:rPr>
              <a:t>Sémaphores</a:t>
            </a:r>
            <a:endParaRPr lang="fr-FR" b="1" i="1" dirty="0">
              <a:solidFill>
                <a:schemeClr val="accent6"/>
              </a:solidFill>
            </a:endParaRPr>
          </a:p>
        </p:txBody>
      </p:sp>
      <p:sp>
        <p:nvSpPr>
          <p:cNvPr id="8" name="Espace réservé du contenu 2"/>
          <p:cNvSpPr txBox="1">
            <a:spLocks/>
          </p:cNvSpPr>
          <p:nvPr/>
        </p:nvSpPr>
        <p:spPr>
          <a:xfrm>
            <a:off x="1383527" y="1916264"/>
            <a:ext cx="10129962" cy="4436828"/>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a:solidFill>
                  <a:schemeClr val="tx1"/>
                </a:solidFill>
              </a:rPr>
              <a:t>Supposons que nous ayons protégé un bloc de code avec un sémaphore et que la valeur du sémaphore soit </a:t>
            </a:r>
            <a:r>
              <a:rPr lang="fr-FR" dirty="0" smtClean="0">
                <a:solidFill>
                  <a:schemeClr val="tx1"/>
                </a:solidFill>
              </a:rPr>
              <a:t>2</a:t>
            </a:r>
          </a:p>
          <a:p>
            <a:r>
              <a:rPr lang="fr-FR" dirty="0" smtClean="0">
                <a:solidFill>
                  <a:schemeClr val="tx1"/>
                </a:solidFill>
              </a:rPr>
              <a:t>Si </a:t>
            </a:r>
            <a:r>
              <a:rPr lang="fr-FR" dirty="0">
                <a:solidFill>
                  <a:schemeClr val="tx1"/>
                </a:solidFill>
              </a:rPr>
              <a:t>un thread acquiert le sémaphore, la valeur du sémaphore sera décrémentée à </a:t>
            </a:r>
            <a:r>
              <a:rPr lang="fr-FR" dirty="0" smtClean="0">
                <a:solidFill>
                  <a:schemeClr val="tx1"/>
                </a:solidFill>
              </a:rPr>
              <a:t>1</a:t>
            </a:r>
          </a:p>
          <a:p>
            <a:r>
              <a:rPr lang="fr-FR" dirty="0" smtClean="0">
                <a:solidFill>
                  <a:schemeClr val="tx1"/>
                </a:solidFill>
              </a:rPr>
              <a:t>Si </a:t>
            </a:r>
            <a:r>
              <a:rPr lang="fr-FR" dirty="0">
                <a:solidFill>
                  <a:schemeClr val="tx1"/>
                </a:solidFill>
              </a:rPr>
              <a:t>un autre thread essaye alors d'acquérir le sémaphore, la valeur du sémaphore décrémenter à </a:t>
            </a:r>
            <a:r>
              <a:rPr lang="fr-FR" dirty="0" smtClean="0">
                <a:solidFill>
                  <a:schemeClr val="tx1"/>
                </a:solidFill>
              </a:rPr>
              <a:t>0</a:t>
            </a:r>
          </a:p>
          <a:p>
            <a:r>
              <a:rPr lang="fr-FR" dirty="0" smtClean="0">
                <a:solidFill>
                  <a:schemeClr val="tx1"/>
                </a:solidFill>
              </a:rPr>
              <a:t>À </a:t>
            </a:r>
            <a:r>
              <a:rPr lang="fr-FR" dirty="0">
                <a:solidFill>
                  <a:schemeClr val="tx1"/>
                </a:solidFill>
              </a:rPr>
              <a:t>ce stade, si un autre thread venait à arriver, le sémaphore refuserait sa demande d'acquisition jusqu'à ce que l'un des deux threads d'origine appelé la méthode de libération, et le compteur incrémenté à 0 </a:t>
            </a:r>
            <a:r>
              <a:rPr lang="fr-FR" dirty="0" smtClean="0">
                <a:solidFill>
                  <a:schemeClr val="tx1"/>
                </a:solidFill>
              </a:rPr>
              <a:t>précédent</a:t>
            </a:r>
            <a:endParaRPr lang="en-US" dirty="0">
              <a:solidFill>
                <a:schemeClr val="tx1"/>
              </a:solidFill>
            </a:endParaRPr>
          </a:p>
        </p:txBody>
      </p:sp>
    </p:spTree>
    <p:extLst>
      <p:ext uri="{BB962C8B-B14F-4D97-AF65-F5344CB8AC3E}">
        <p14:creationId xmlns:p14="http://schemas.microsoft.com/office/powerpoint/2010/main" val="3320379866"/>
      </p:ext>
    </p:extLst>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64001"/>
          </a:xfrm>
        </p:spPr>
        <p:txBody>
          <a:bodyPr>
            <a:normAutofit/>
          </a:bodyPr>
          <a:lstStyle/>
          <a:p>
            <a:r>
              <a:rPr lang="fr-FR" dirty="0" smtClean="0">
                <a:solidFill>
                  <a:schemeClr val="tx1"/>
                </a:solidFill>
              </a:rPr>
              <a:t>Sémaphores </a:t>
            </a:r>
            <a:r>
              <a:rPr lang="fr-FR" sz="2800" b="1" i="1" dirty="0" smtClean="0">
                <a:solidFill>
                  <a:schemeClr val="accent1"/>
                </a:solidFill>
              </a:rPr>
              <a:t>Exemple</a:t>
            </a:r>
            <a:endParaRPr lang="fr-FR" b="1" i="1" dirty="0">
              <a:solidFill>
                <a:schemeClr val="accent1"/>
              </a:solidFill>
            </a:endParaRPr>
          </a:p>
        </p:txBody>
      </p:sp>
      <p:sp>
        <p:nvSpPr>
          <p:cNvPr id="8" name="Espace réservé du contenu 2"/>
          <p:cNvSpPr txBox="1">
            <a:spLocks/>
          </p:cNvSpPr>
          <p:nvPr/>
        </p:nvSpPr>
        <p:spPr>
          <a:xfrm>
            <a:off x="1383527" y="1916264"/>
            <a:ext cx="4476584" cy="4436828"/>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smtClean="0">
                <a:solidFill>
                  <a:schemeClr val="tx1"/>
                </a:solidFill>
              </a:rPr>
              <a:t>L'exemple </a:t>
            </a:r>
            <a:r>
              <a:rPr lang="fr-FR" dirty="0">
                <a:solidFill>
                  <a:schemeClr val="tx1"/>
                </a:solidFill>
              </a:rPr>
              <a:t>suivant est basé librement sur un exemple de concurrence du service informatique de </a:t>
            </a:r>
            <a:r>
              <a:rPr lang="fr-FR" dirty="0" smtClean="0">
                <a:solidFill>
                  <a:schemeClr val="tx1"/>
                </a:solidFill>
              </a:rPr>
              <a:t>Stanford</a:t>
            </a:r>
          </a:p>
          <a:p>
            <a:r>
              <a:rPr lang="fr-FR" dirty="0" smtClean="0">
                <a:solidFill>
                  <a:schemeClr val="tx1"/>
                </a:solidFill>
              </a:rPr>
              <a:t>Dans </a:t>
            </a:r>
            <a:r>
              <a:rPr lang="fr-FR" dirty="0">
                <a:solidFill>
                  <a:schemeClr val="tx1"/>
                </a:solidFill>
              </a:rPr>
              <a:t>cet exemple, nous allons créer un programme de vente de tickets simple qui comporte quatre threads distincts qui essayent chacun de vendre autant de tickets </a:t>
            </a:r>
            <a:r>
              <a:rPr lang="fr-FR" dirty="0" smtClean="0">
                <a:solidFill>
                  <a:schemeClr val="tx1"/>
                </a:solidFill>
              </a:rPr>
              <a:t>que </a:t>
            </a:r>
            <a:r>
              <a:rPr lang="fr-FR" dirty="0">
                <a:solidFill>
                  <a:schemeClr val="tx1"/>
                </a:solidFill>
              </a:rPr>
              <a:t>possible avant que les tickets ne soient </a:t>
            </a:r>
            <a:r>
              <a:rPr lang="fr-FR" dirty="0" smtClean="0">
                <a:solidFill>
                  <a:schemeClr val="tx1"/>
                </a:solidFill>
              </a:rPr>
              <a:t>vendus</a:t>
            </a:r>
            <a:endParaRPr lang="en-US" dirty="0">
              <a:solidFill>
                <a:schemeClr val="tx1"/>
              </a:solidFill>
            </a:endParaRPr>
          </a:p>
        </p:txBody>
      </p:sp>
      <p:pic>
        <p:nvPicPr>
          <p:cNvPr id="3" name="Image 2"/>
          <p:cNvPicPr>
            <a:picLocks noChangeAspect="1"/>
          </p:cNvPicPr>
          <p:nvPr/>
        </p:nvPicPr>
        <p:blipFill>
          <a:blip r:embed="rId3"/>
          <a:stretch>
            <a:fillRect/>
          </a:stretch>
        </p:blipFill>
        <p:spPr>
          <a:xfrm>
            <a:off x="6112721" y="1374216"/>
            <a:ext cx="5774478" cy="5118023"/>
          </a:xfrm>
          <a:prstGeom prst="rect">
            <a:avLst/>
          </a:prstGeom>
        </p:spPr>
      </p:pic>
    </p:spTree>
    <p:extLst>
      <p:ext uri="{BB962C8B-B14F-4D97-AF65-F5344CB8AC3E}">
        <p14:creationId xmlns:p14="http://schemas.microsoft.com/office/powerpoint/2010/main" val="990867926"/>
      </p:ext>
    </p:extLst>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64001"/>
          </a:xfrm>
        </p:spPr>
        <p:txBody>
          <a:bodyPr>
            <a:normAutofit/>
          </a:bodyPr>
          <a:lstStyle/>
          <a:p>
            <a:r>
              <a:rPr lang="fr-FR" dirty="0" smtClean="0">
                <a:solidFill>
                  <a:schemeClr val="tx1"/>
                </a:solidFill>
              </a:rPr>
              <a:t>Sémaphores </a:t>
            </a:r>
            <a:r>
              <a:rPr lang="fr-FR" sz="2800" b="1" i="1" dirty="0" smtClean="0">
                <a:solidFill>
                  <a:schemeClr val="accent1"/>
                </a:solidFill>
              </a:rPr>
              <a:t>Exemple</a:t>
            </a:r>
            <a:endParaRPr lang="fr-FR" b="1" i="1" dirty="0">
              <a:solidFill>
                <a:schemeClr val="accent1"/>
              </a:solidFill>
            </a:endParaRPr>
          </a:p>
        </p:txBody>
      </p:sp>
      <p:sp>
        <p:nvSpPr>
          <p:cNvPr id="8" name="Espace réservé du contenu 2"/>
          <p:cNvSpPr txBox="1">
            <a:spLocks/>
          </p:cNvSpPr>
          <p:nvPr/>
        </p:nvSpPr>
        <p:spPr>
          <a:xfrm>
            <a:off x="4778733" y="1288111"/>
            <a:ext cx="7108465" cy="5271715"/>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a:solidFill>
                  <a:schemeClr val="tx1"/>
                </a:solidFill>
              </a:rPr>
              <a:t>Lorsque vous exécutez le programme précédent, vous devriez, espérons-le, voir une sortie similaire à </a:t>
            </a:r>
            <a:r>
              <a:rPr lang="fr-FR" dirty="0" smtClean="0">
                <a:solidFill>
                  <a:schemeClr val="tx1"/>
                </a:solidFill>
              </a:rPr>
              <a:t>celle-ci</a:t>
            </a:r>
          </a:p>
          <a:p>
            <a:r>
              <a:rPr lang="fr-FR" dirty="0" smtClean="0">
                <a:solidFill>
                  <a:schemeClr val="tx1"/>
                </a:solidFill>
              </a:rPr>
              <a:t>Dans </a:t>
            </a:r>
            <a:r>
              <a:rPr lang="fr-FR" dirty="0">
                <a:solidFill>
                  <a:schemeClr val="tx1"/>
                </a:solidFill>
              </a:rPr>
              <a:t>cette course particulière, nous voyons une distribution presque égale de billets vendus entre les quatre fils </a:t>
            </a:r>
            <a:r>
              <a:rPr lang="fr-FR" dirty="0" smtClean="0">
                <a:solidFill>
                  <a:schemeClr val="tx1"/>
                </a:solidFill>
              </a:rPr>
              <a:t>distincts</a:t>
            </a:r>
          </a:p>
          <a:p>
            <a:r>
              <a:rPr lang="fr-FR" dirty="0" smtClean="0">
                <a:solidFill>
                  <a:schemeClr val="tx1"/>
                </a:solidFill>
              </a:rPr>
              <a:t>Lorsque </a:t>
            </a:r>
            <a:r>
              <a:rPr lang="fr-FR" dirty="0">
                <a:solidFill>
                  <a:schemeClr val="tx1"/>
                </a:solidFill>
              </a:rPr>
              <a:t>l'un de ces threads bloque pour une durée indéterminée, un autre thread acquiert le sémaphore et tente de vendre son </a:t>
            </a:r>
            <a:r>
              <a:rPr lang="fr-FR" dirty="0" smtClean="0">
                <a:solidFill>
                  <a:schemeClr val="tx1"/>
                </a:solidFill>
              </a:rPr>
              <a:t>ticket</a:t>
            </a:r>
          </a:p>
          <a:p>
            <a:r>
              <a:rPr lang="fr-FR" dirty="0" smtClean="0">
                <a:solidFill>
                  <a:schemeClr val="tx1"/>
                </a:solidFill>
              </a:rPr>
              <a:t>Il est à </a:t>
            </a:r>
            <a:r>
              <a:rPr lang="fr-FR" dirty="0">
                <a:solidFill>
                  <a:schemeClr val="tx1"/>
                </a:solidFill>
              </a:rPr>
              <a:t>noter </a:t>
            </a:r>
            <a:r>
              <a:rPr lang="fr-FR" dirty="0" smtClean="0">
                <a:solidFill>
                  <a:schemeClr val="tx1"/>
                </a:solidFill>
              </a:rPr>
              <a:t>que </a:t>
            </a:r>
            <a:r>
              <a:rPr lang="fr-FR" dirty="0">
                <a:solidFill>
                  <a:schemeClr val="tx1"/>
                </a:solidFill>
              </a:rPr>
              <a:t>si </a:t>
            </a:r>
            <a:r>
              <a:rPr lang="fr-FR" dirty="0" smtClean="0">
                <a:solidFill>
                  <a:schemeClr val="tx1"/>
                </a:solidFill>
              </a:rPr>
              <a:t>nous supprimons </a:t>
            </a:r>
            <a:r>
              <a:rPr lang="fr-FR" dirty="0">
                <a:solidFill>
                  <a:schemeClr val="tx1"/>
                </a:solidFill>
              </a:rPr>
              <a:t>le blocage simulé du thread en commentant </a:t>
            </a:r>
            <a:r>
              <a:rPr lang="fr-FR" b="1" i="1" dirty="0" smtClean="0">
                <a:solidFill>
                  <a:schemeClr val="accent6"/>
                </a:solidFill>
              </a:rPr>
              <a:t>self.random_delay()</a:t>
            </a:r>
            <a:r>
              <a:rPr lang="fr-FR" dirty="0" smtClean="0">
                <a:solidFill>
                  <a:schemeClr val="tx1"/>
                </a:solidFill>
              </a:rPr>
              <a:t> </a:t>
            </a:r>
            <a:r>
              <a:rPr lang="fr-FR" dirty="0">
                <a:solidFill>
                  <a:schemeClr val="tx1"/>
                </a:solidFill>
              </a:rPr>
              <a:t>dans la fonction </a:t>
            </a:r>
            <a:r>
              <a:rPr lang="fr-FR" b="1" i="1" dirty="0" smtClean="0">
                <a:solidFill>
                  <a:schemeClr val="accent6"/>
                </a:solidFill>
              </a:rPr>
              <a:t>run()</a:t>
            </a:r>
            <a:r>
              <a:rPr lang="fr-FR" dirty="0" smtClean="0">
                <a:solidFill>
                  <a:schemeClr val="tx1"/>
                </a:solidFill>
              </a:rPr>
              <a:t>, </a:t>
            </a:r>
            <a:r>
              <a:rPr lang="fr-FR" dirty="0">
                <a:solidFill>
                  <a:schemeClr val="tx1"/>
                </a:solidFill>
              </a:rPr>
              <a:t>alors</a:t>
            </a:r>
            <a:r>
              <a:rPr lang="fr-FR" dirty="0" smtClean="0">
                <a:solidFill>
                  <a:schemeClr val="tx1"/>
                </a:solidFill>
              </a:rPr>
              <a:t>, </a:t>
            </a:r>
            <a:r>
              <a:rPr lang="fr-FR" dirty="0">
                <a:solidFill>
                  <a:schemeClr val="tx1"/>
                </a:solidFill>
              </a:rPr>
              <a:t>quel que soit le </a:t>
            </a:r>
            <a:r>
              <a:rPr lang="fr-FR" dirty="0" smtClean="0">
                <a:solidFill>
                  <a:schemeClr val="tx1"/>
                </a:solidFill>
              </a:rPr>
              <a:t>thread ayant </a:t>
            </a:r>
            <a:r>
              <a:rPr lang="fr-FR" dirty="0">
                <a:solidFill>
                  <a:schemeClr val="tx1"/>
                </a:solidFill>
              </a:rPr>
              <a:t>acquis le </a:t>
            </a:r>
            <a:r>
              <a:rPr lang="fr-FR" dirty="0" smtClean="0">
                <a:solidFill>
                  <a:schemeClr val="tx1"/>
                </a:solidFill>
              </a:rPr>
              <a:t>sémaphore, celui-ci </a:t>
            </a:r>
            <a:r>
              <a:rPr lang="fr-FR" dirty="0">
                <a:solidFill>
                  <a:schemeClr val="tx1"/>
                </a:solidFill>
              </a:rPr>
              <a:t>vendra d'abord tous les des </a:t>
            </a:r>
            <a:r>
              <a:rPr lang="fr-FR" dirty="0" smtClean="0">
                <a:solidFill>
                  <a:schemeClr val="tx1"/>
                </a:solidFill>
              </a:rPr>
              <a:t>billets</a:t>
            </a:r>
          </a:p>
          <a:p>
            <a:r>
              <a:rPr lang="fr-FR" dirty="0" smtClean="0">
                <a:solidFill>
                  <a:schemeClr val="tx1"/>
                </a:solidFill>
              </a:rPr>
              <a:t>C'est </a:t>
            </a:r>
            <a:r>
              <a:rPr lang="fr-FR" dirty="0">
                <a:solidFill>
                  <a:schemeClr val="tx1"/>
                </a:solidFill>
              </a:rPr>
              <a:t>parce que le thread qui gagne le sémaphore est dans une position de choix pour réacquérir le verrou avant que tout autre thread est en mesure de</a:t>
            </a:r>
            <a:endParaRPr lang="en-US" dirty="0">
              <a:solidFill>
                <a:schemeClr val="tx1"/>
              </a:solidFill>
            </a:endParaRPr>
          </a:p>
        </p:txBody>
      </p:sp>
      <p:pic>
        <p:nvPicPr>
          <p:cNvPr id="4" name="Image 3"/>
          <p:cNvPicPr>
            <a:picLocks noChangeAspect="1"/>
          </p:cNvPicPr>
          <p:nvPr/>
        </p:nvPicPr>
        <p:blipFill>
          <a:blip r:embed="rId3"/>
          <a:stretch>
            <a:fillRect/>
          </a:stretch>
        </p:blipFill>
        <p:spPr>
          <a:xfrm>
            <a:off x="357270" y="2046756"/>
            <a:ext cx="4257675" cy="33051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303446309"/>
      </p:ext>
    </p:extLst>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64001"/>
          </a:xfrm>
        </p:spPr>
        <p:txBody>
          <a:bodyPr>
            <a:normAutofit/>
          </a:bodyPr>
          <a:lstStyle/>
          <a:p>
            <a:r>
              <a:rPr lang="fr-FR" dirty="0" smtClean="0">
                <a:solidFill>
                  <a:schemeClr val="tx1"/>
                </a:solidFill>
              </a:rPr>
              <a:t>Sémaphores bornés</a:t>
            </a:r>
            <a:endParaRPr lang="fr-FR" b="1" i="1" dirty="0">
              <a:solidFill>
                <a:schemeClr val="accent1"/>
              </a:solidFill>
            </a:endParaRPr>
          </a:p>
        </p:txBody>
      </p:sp>
      <p:sp>
        <p:nvSpPr>
          <p:cNvPr id="8" name="Espace réservé du contenu 2"/>
          <p:cNvSpPr txBox="1">
            <a:spLocks/>
          </p:cNvSpPr>
          <p:nvPr/>
        </p:nvSpPr>
        <p:spPr>
          <a:xfrm>
            <a:off x="1129085" y="1288111"/>
            <a:ext cx="9756251" cy="5271715"/>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a:solidFill>
                  <a:schemeClr val="tx1"/>
                </a:solidFill>
              </a:rPr>
              <a:t>Les sémaphores bornés sont presque identiques aux sémaphores </a:t>
            </a:r>
            <a:r>
              <a:rPr lang="fr-FR" dirty="0" smtClean="0">
                <a:solidFill>
                  <a:schemeClr val="tx1"/>
                </a:solidFill>
              </a:rPr>
              <a:t>normaux</a:t>
            </a:r>
          </a:p>
          <a:p>
            <a:r>
              <a:rPr lang="fr-FR" dirty="0" smtClean="0">
                <a:solidFill>
                  <a:schemeClr val="tx1"/>
                </a:solidFill>
              </a:rPr>
              <a:t>Un </a:t>
            </a:r>
            <a:r>
              <a:rPr lang="fr-FR" dirty="0">
                <a:solidFill>
                  <a:schemeClr val="tx1"/>
                </a:solidFill>
              </a:rPr>
              <a:t>sémaphore borné vérifie que sa valeur actuelle ne dépasse pas sa valeur </a:t>
            </a:r>
            <a:r>
              <a:rPr lang="fr-FR" dirty="0" smtClean="0">
                <a:solidFill>
                  <a:schemeClr val="tx1"/>
                </a:solidFill>
              </a:rPr>
              <a:t>initiale</a:t>
            </a:r>
          </a:p>
          <a:p>
            <a:r>
              <a:rPr lang="fr-FR" dirty="0" smtClean="0">
                <a:solidFill>
                  <a:schemeClr val="tx1"/>
                </a:solidFill>
              </a:rPr>
              <a:t>Si </a:t>
            </a:r>
            <a:r>
              <a:rPr lang="fr-FR" dirty="0">
                <a:solidFill>
                  <a:schemeClr val="tx1"/>
                </a:solidFill>
              </a:rPr>
              <a:t>c'est le cas, ValueError est </a:t>
            </a:r>
            <a:r>
              <a:rPr lang="fr-FR" dirty="0" smtClean="0">
                <a:solidFill>
                  <a:schemeClr val="tx1"/>
                </a:solidFill>
              </a:rPr>
              <a:t>déclenché</a:t>
            </a:r>
          </a:p>
          <a:p>
            <a:r>
              <a:rPr lang="fr-FR" dirty="0" smtClean="0">
                <a:solidFill>
                  <a:schemeClr val="tx1"/>
                </a:solidFill>
              </a:rPr>
              <a:t>Dans </a:t>
            </a:r>
            <a:r>
              <a:rPr lang="fr-FR" dirty="0">
                <a:solidFill>
                  <a:schemeClr val="tx1"/>
                </a:solidFill>
              </a:rPr>
              <a:t>la plupart des situations, les sémaphores sont utilisés pour protéger les ressources ayant une capacité </a:t>
            </a:r>
            <a:r>
              <a:rPr lang="fr-FR" dirty="0" smtClean="0">
                <a:solidFill>
                  <a:schemeClr val="tx1"/>
                </a:solidFill>
              </a:rPr>
              <a:t>limitée</a:t>
            </a:r>
          </a:p>
          <a:p>
            <a:r>
              <a:rPr lang="fr-FR" dirty="0" smtClean="0">
                <a:solidFill>
                  <a:schemeClr val="tx1"/>
                </a:solidFill>
              </a:rPr>
              <a:t>Si </a:t>
            </a:r>
            <a:r>
              <a:rPr lang="fr-FR" dirty="0">
                <a:solidFill>
                  <a:schemeClr val="tx1"/>
                </a:solidFill>
              </a:rPr>
              <a:t>le sémaphore est publié trop de fois, c'est un signe d'un </a:t>
            </a:r>
            <a:r>
              <a:rPr lang="fr-FR" dirty="0" smtClean="0">
                <a:solidFill>
                  <a:schemeClr val="tx1"/>
                </a:solidFill>
              </a:rPr>
              <a:t>bug</a:t>
            </a:r>
          </a:p>
          <a:p>
            <a:r>
              <a:rPr lang="fr-FR" dirty="0" smtClean="0">
                <a:solidFill>
                  <a:schemeClr val="tx1"/>
                </a:solidFill>
              </a:rPr>
              <a:t>Si </a:t>
            </a:r>
            <a:r>
              <a:rPr lang="fr-FR" dirty="0">
                <a:solidFill>
                  <a:schemeClr val="tx1"/>
                </a:solidFill>
              </a:rPr>
              <a:t>une valeur n'est pas donnée, la valeur par défaut est </a:t>
            </a:r>
            <a:r>
              <a:rPr lang="fr-FR" dirty="0" smtClean="0">
                <a:solidFill>
                  <a:schemeClr val="tx1"/>
                </a:solidFill>
              </a:rPr>
              <a:t>1</a:t>
            </a:r>
          </a:p>
        </p:txBody>
      </p:sp>
    </p:spTree>
    <p:extLst>
      <p:ext uri="{BB962C8B-B14F-4D97-AF65-F5344CB8AC3E}">
        <p14:creationId xmlns:p14="http://schemas.microsoft.com/office/powerpoint/2010/main" val="2056768010"/>
      </p:ext>
    </p:extLst>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64001"/>
          </a:xfrm>
        </p:spPr>
        <p:txBody>
          <a:bodyPr>
            <a:normAutofit/>
          </a:bodyPr>
          <a:lstStyle/>
          <a:p>
            <a:r>
              <a:rPr lang="fr-FR" dirty="0" smtClean="0">
                <a:solidFill>
                  <a:schemeClr val="tx1"/>
                </a:solidFill>
              </a:rPr>
              <a:t>Sémaphores bornés</a:t>
            </a:r>
            <a:endParaRPr lang="fr-FR" b="1" i="1" dirty="0">
              <a:solidFill>
                <a:schemeClr val="accent1"/>
              </a:solidFill>
            </a:endParaRPr>
          </a:p>
        </p:txBody>
      </p:sp>
      <p:sp>
        <p:nvSpPr>
          <p:cNvPr id="8" name="Espace réservé du contenu 2"/>
          <p:cNvSpPr txBox="1">
            <a:spLocks/>
          </p:cNvSpPr>
          <p:nvPr/>
        </p:nvSpPr>
        <p:spPr>
          <a:xfrm>
            <a:off x="1129085" y="1288111"/>
            <a:ext cx="9756251" cy="5271715"/>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smtClean="0">
                <a:solidFill>
                  <a:schemeClr val="tx1"/>
                </a:solidFill>
              </a:rPr>
              <a:t>Ces sémaphores bornés peuvent généralement être trouvés dans les implémentations de serveur ou de base de données web pour éviter l'épuisement des ressources en cas de tentative de connexion simultanée ou de tentative de connexion à une action spécifique à la fois</a:t>
            </a:r>
          </a:p>
          <a:p>
            <a:r>
              <a:rPr lang="fr-FR" dirty="0" smtClean="0">
                <a:solidFill>
                  <a:schemeClr val="tx1"/>
                </a:solidFill>
              </a:rPr>
              <a:t>Il est généralement préférable d'utiliser un sémaphore borné par opposition à un sémaphore normal</a:t>
            </a:r>
          </a:p>
          <a:p>
            <a:r>
              <a:rPr lang="fr-FR" dirty="0" smtClean="0">
                <a:solidFill>
                  <a:schemeClr val="tx1"/>
                </a:solidFill>
              </a:rPr>
              <a:t>Si nous devions changer le code précédent pour utiliser threading.BoundedSemaphore (4) et l'exécuter de nouveau, nous verrions presque exactement le même comportement sauf que nous avons gardé notre code contre des erreurs programmatiques très simples qui autrement sont restés non capturées</a:t>
            </a:r>
            <a:endParaRPr lang="en-US" dirty="0">
              <a:solidFill>
                <a:schemeClr val="tx1"/>
              </a:solidFill>
            </a:endParaRPr>
          </a:p>
        </p:txBody>
      </p:sp>
    </p:spTree>
    <p:extLst>
      <p:ext uri="{BB962C8B-B14F-4D97-AF65-F5344CB8AC3E}">
        <p14:creationId xmlns:p14="http://schemas.microsoft.com/office/powerpoint/2010/main" val="167208717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Propriétés des processus ?</a:t>
            </a:r>
            <a:endParaRPr lang="fr-FR" dirty="0"/>
          </a:p>
        </p:txBody>
      </p:sp>
      <p:sp>
        <p:nvSpPr>
          <p:cNvPr id="3" name="Espace réservé du contenu 2"/>
          <p:cNvSpPr>
            <a:spLocks noGrp="1"/>
          </p:cNvSpPr>
          <p:nvPr>
            <p:ph idx="1"/>
          </p:nvPr>
        </p:nvSpPr>
        <p:spPr>
          <a:xfrm>
            <a:off x="1049572" y="1590261"/>
            <a:ext cx="10384404" cy="4818490"/>
          </a:xfrm>
        </p:spPr>
        <p:txBody>
          <a:bodyPr anchor="ctr">
            <a:normAutofit/>
          </a:bodyPr>
          <a:lstStyle/>
          <a:p>
            <a:pPr algn="just"/>
            <a:r>
              <a:rPr lang="fr-FR" dirty="0"/>
              <a:t>Les avantages des processus sont les </a:t>
            </a:r>
            <a:r>
              <a:rPr lang="fr-FR" dirty="0" smtClean="0"/>
              <a:t>suivants :</a:t>
            </a:r>
          </a:p>
          <a:p>
            <a:pPr lvl="1" algn="just"/>
            <a:r>
              <a:rPr lang="fr-FR" dirty="0" smtClean="0"/>
              <a:t>Les processus </a:t>
            </a:r>
            <a:r>
              <a:rPr lang="fr-FR" dirty="0"/>
              <a:t>peuvent mieux utiliser les processeurs </a:t>
            </a:r>
            <a:r>
              <a:rPr lang="fr-FR" dirty="0" smtClean="0"/>
              <a:t>multi cœurs</a:t>
            </a:r>
          </a:p>
          <a:p>
            <a:pPr lvl="1" algn="just"/>
            <a:r>
              <a:rPr lang="fr-FR" dirty="0" smtClean="0"/>
              <a:t>Ils </a:t>
            </a:r>
            <a:r>
              <a:rPr lang="fr-FR" dirty="0"/>
              <a:t>sont meilleurs que les threads multiples pour gérer les tâches gourmandes en </a:t>
            </a:r>
            <a:r>
              <a:rPr lang="fr-FR" dirty="0" smtClean="0"/>
              <a:t>ressources</a:t>
            </a:r>
          </a:p>
          <a:p>
            <a:pPr lvl="1" algn="just"/>
            <a:r>
              <a:rPr lang="fr-FR" dirty="0" smtClean="0"/>
              <a:t>Nous </a:t>
            </a:r>
            <a:r>
              <a:rPr lang="fr-FR" dirty="0"/>
              <a:t>pouvons contourner les limitations du GIL en engendrant plusieurs processus. </a:t>
            </a:r>
            <a:r>
              <a:rPr lang="fr-FR" dirty="0" smtClean="0"/>
              <a:t>Programme</a:t>
            </a:r>
          </a:p>
          <a:p>
            <a:pPr lvl="1" algn="just"/>
            <a:r>
              <a:rPr lang="fr-FR" dirty="0" smtClean="0"/>
              <a:t>Un processus qui se termine en erreur ne provoquera pas l'arrêt du programme entier</a:t>
            </a:r>
            <a:endParaRPr lang="fr-FR" dirty="0"/>
          </a:p>
        </p:txBody>
      </p:sp>
    </p:spTree>
    <p:extLst>
      <p:ext uri="{BB962C8B-B14F-4D97-AF65-F5344CB8AC3E}">
        <p14:creationId xmlns:p14="http://schemas.microsoft.com/office/powerpoint/2010/main" val="1641672612"/>
      </p:ext>
    </p:extLst>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p:cNvSpPr>
            <a:spLocks noGrp="1"/>
          </p:cNvSpPr>
          <p:nvPr>
            <p:ph type="subTitle" idx="1"/>
          </p:nvPr>
        </p:nvSpPr>
        <p:spPr/>
        <p:txBody>
          <a:bodyPr/>
          <a:lstStyle/>
          <a:p>
            <a:r>
              <a:rPr lang="fr-FR" dirty="0" smtClean="0"/>
              <a:t>Python Concurrence</a:t>
            </a:r>
            <a:endParaRPr lang="fr-FR" dirty="0"/>
          </a:p>
        </p:txBody>
      </p:sp>
      <p:sp>
        <p:nvSpPr>
          <p:cNvPr id="2" name="Titre 1"/>
          <p:cNvSpPr>
            <a:spLocks noGrp="1"/>
          </p:cNvSpPr>
          <p:nvPr>
            <p:ph type="ctrTitle" idx="4294967295"/>
          </p:nvPr>
        </p:nvSpPr>
        <p:spPr>
          <a:xfrm>
            <a:off x="3276600" y="2514600"/>
            <a:ext cx="8915400" cy="2262188"/>
          </a:xfrm>
        </p:spPr>
        <p:txBody>
          <a:bodyPr/>
          <a:lstStyle/>
          <a:p>
            <a:r>
              <a:rPr lang="fr-FR" dirty="0" smtClean="0"/>
              <a:t>Communication entres threads</a:t>
            </a:r>
            <a:endParaRPr lang="fr-FR" dirty="0"/>
          </a:p>
        </p:txBody>
      </p:sp>
    </p:spTree>
    <p:extLst>
      <p:ext uri="{BB962C8B-B14F-4D97-AF65-F5344CB8AC3E}">
        <p14:creationId xmlns:p14="http://schemas.microsoft.com/office/powerpoint/2010/main" val="222658759"/>
      </p:ext>
    </p:extLst>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p:cNvSpPr>
            <a:spLocks noGrp="1"/>
          </p:cNvSpPr>
          <p:nvPr>
            <p:ph type="subTitle" idx="1"/>
          </p:nvPr>
        </p:nvSpPr>
        <p:spPr/>
        <p:txBody>
          <a:bodyPr/>
          <a:lstStyle/>
          <a:p>
            <a:r>
              <a:rPr lang="fr-FR" dirty="0" smtClean="0"/>
              <a:t>Python Concurrence</a:t>
            </a:r>
            <a:endParaRPr lang="fr-FR" dirty="0"/>
          </a:p>
        </p:txBody>
      </p:sp>
      <p:sp>
        <p:nvSpPr>
          <p:cNvPr id="2" name="Titre 1"/>
          <p:cNvSpPr>
            <a:spLocks noGrp="1"/>
          </p:cNvSpPr>
          <p:nvPr>
            <p:ph type="ctrTitle" idx="4294967295"/>
          </p:nvPr>
        </p:nvSpPr>
        <p:spPr>
          <a:xfrm>
            <a:off x="3276600" y="2514600"/>
            <a:ext cx="8915400" cy="2262188"/>
          </a:xfrm>
        </p:spPr>
        <p:txBody>
          <a:bodyPr/>
          <a:lstStyle/>
          <a:p>
            <a:r>
              <a:rPr lang="fr-FR" dirty="0" smtClean="0"/>
              <a:t>Débogage et Benchmark</a:t>
            </a:r>
            <a:endParaRPr lang="fr-FR" dirty="0"/>
          </a:p>
        </p:txBody>
      </p:sp>
    </p:spTree>
    <p:extLst>
      <p:ext uri="{BB962C8B-B14F-4D97-AF65-F5344CB8AC3E}">
        <p14:creationId xmlns:p14="http://schemas.microsoft.com/office/powerpoint/2010/main" val="3622708257"/>
      </p:ext>
    </p:extLst>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p:cNvSpPr>
            <a:spLocks noGrp="1"/>
          </p:cNvSpPr>
          <p:nvPr>
            <p:ph type="subTitle" idx="1"/>
          </p:nvPr>
        </p:nvSpPr>
        <p:spPr/>
        <p:txBody>
          <a:bodyPr/>
          <a:lstStyle/>
          <a:p>
            <a:r>
              <a:rPr lang="fr-FR" dirty="0" smtClean="0"/>
              <a:t>Python Concurrence</a:t>
            </a:r>
            <a:endParaRPr lang="fr-FR" dirty="0"/>
          </a:p>
        </p:txBody>
      </p:sp>
      <p:sp>
        <p:nvSpPr>
          <p:cNvPr id="2" name="Titre 1"/>
          <p:cNvSpPr>
            <a:spLocks noGrp="1"/>
          </p:cNvSpPr>
          <p:nvPr>
            <p:ph type="ctrTitle" idx="4294967295"/>
          </p:nvPr>
        </p:nvSpPr>
        <p:spPr>
          <a:xfrm>
            <a:off x="3276600" y="2514600"/>
            <a:ext cx="8915400" cy="2262188"/>
          </a:xfrm>
        </p:spPr>
        <p:txBody>
          <a:bodyPr/>
          <a:lstStyle/>
          <a:p>
            <a:r>
              <a:rPr lang="fr-FR" dirty="0" smtClean="0"/>
              <a:t>Executors et Pools</a:t>
            </a:r>
            <a:endParaRPr lang="fr-FR" dirty="0"/>
          </a:p>
        </p:txBody>
      </p:sp>
    </p:spTree>
    <p:extLst>
      <p:ext uri="{BB962C8B-B14F-4D97-AF65-F5344CB8AC3E}">
        <p14:creationId xmlns:p14="http://schemas.microsoft.com/office/powerpoint/2010/main" val="2404941231"/>
      </p:ext>
    </p:extLst>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p:cNvSpPr>
            <a:spLocks noGrp="1"/>
          </p:cNvSpPr>
          <p:nvPr>
            <p:ph type="subTitle" idx="1"/>
          </p:nvPr>
        </p:nvSpPr>
        <p:spPr/>
        <p:txBody>
          <a:bodyPr/>
          <a:lstStyle/>
          <a:p>
            <a:r>
              <a:rPr lang="fr-FR" dirty="0" smtClean="0"/>
              <a:t>Python Concurrence</a:t>
            </a:r>
            <a:endParaRPr lang="fr-FR" dirty="0"/>
          </a:p>
        </p:txBody>
      </p:sp>
      <p:sp>
        <p:nvSpPr>
          <p:cNvPr id="2" name="Titre 1"/>
          <p:cNvSpPr>
            <a:spLocks noGrp="1"/>
          </p:cNvSpPr>
          <p:nvPr>
            <p:ph type="ctrTitle" idx="4294967295"/>
          </p:nvPr>
        </p:nvSpPr>
        <p:spPr>
          <a:xfrm>
            <a:off x="3276600" y="2514600"/>
            <a:ext cx="8915400" cy="2262188"/>
          </a:xfrm>
        </p:spPr>
        <p:txBody>
          <a:bodyPr/>
          <a:lstStyle/>
          <a:p>
            <a:r>
              <a:rPr lang="fr-FR" dirty="0" smtClean="0"/>
              <a:t>Multiprocessing</a:t>
            </a:r>
            <a:endParaRPr lang="fr-FR" dirty="0"/>
          </a:p>
        </p:txBody>
      </p:sp>
    </p:spTree>
    <p:extLst>
      <p:ext uri="{BB962C8B-B14F-4D97-AF65-F5344CB8AC3E}">
        <p14:creationId xmlns:p14="http://schemas.microsoft.com/office/powerpoint/2010/main" val="126347344"/>
      </p:ext>
    </p:extLst>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p:cNvSpPr>
            <a:spLocks noGrp="1"/>
          </p:cNvSpPr>
          <p:nvPr>
            <p:ph type="subTitle" idx="1"/>
          </p:nvPr>
        </p:nvSpPr>
        <p:spPr/>
        <p:txBody>
          <a:bodyPr/>
          <a:lstStyle/>
          <a:p>
            <a:r>
              <a:rPr lang="fr-FR" dirty="0" smtClean="0"/>
              <a:t>Python Concurrence</a:t>
            </a:r>
            <a:endParaRPr lang="fr-FR" dirty="0"/>
          </a:p>
        </p:txBody>
      </p:sp>
      <p:sp>
        <p:nvSpPr>
          <p:cNvPr id="2" name="Titre 1"/>
          <p:cNvSpPr>
            <a:spLocks noGrp="1"/>
          </p:cNvSpPr>
          <p:nvPr>
            <p:ph type="ctrTitle" idx="4294967295"/>
          </p:nvPr>
        </p:nvSpPr>
        <p:spPr>
          <a:xfrm>
            <a:off x="3276600" y="2514600"/>
            <a:ext cx="8915400" cy="2262188"/>
          </a:xfrm>
        </p:spPr>
        <p:txBody>
          <a:bodyPr/>
          <a:lstStyle/>
          <a:p>
            <a:r>
              <a:rPr lang="fr-FR" dirty="0" smtClean="0"/>
              <a:t>Programmation évènementielle</a:t>
            </a:r>
            <a:endParaRPr lang="fr-FR" dirty="0"/>
          </a:p>
        </p:txBody>
      </p:sp>
    </p:spTree>
    <p:extLst>
      <p:ext uri="{BB962C8B-B14F-4D97-AF65-F5344CB8AC3E}">
        <p14:creationId xmlns:p14="http://schemas.microsoft.com/office/powerpoint/2010/main" val="2313081869"/>
      </p:ext>
    </p:extLst>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Références</a:t>
            </a:r>
            <a:endParaRPr lang="fr-FR" dirty="0"/>
          </a:p>
        </p:txBody>
      </p:sp>
      <p:sp>
        <p:nvSpPr>
          <p:cNvPr id="3" name="Espace réservé du contenu 2"/>
          <p:cNvSpPr>
            <a:spLocks noGrp="1"/>
          </p:cNvSpPr>
          <p:nvPr>
            <p:ph idx="1"/>
          </p:nvPr>
        </p:nvSpPr>
        <p:spPr>
          <a:xfrm>
            <a:off x="1661823" y="1542413"/>
            <a:ext cx="9842789" cy="2965977"/>
          </a:xfrm>
        </p:spPr>
        <p:txBody>
          <a:bodyPr anchor="ctr" anchorCtr="0">
            <a:normAutofit/>
          </a:bodyPr>
          <a:lstStyle/>
          <a:p>
            <a:pPr algn="just"/>
            <a:r>
              <a:rPr lang="fr-FR" dirty="0" smtClean="0">
                <a:solidFill>
                  <a:schemeClr val="tx1"/>
                </a:solidFill>
              </a:rPr>
              <a:t>Python.org </a:t>
            </a:r>
            <a:r>
              <a:rPr lang="fr-FR" dirty="0">
                <a:solidFill>
                  <a:schemeClr val="tx1"/>
                </a:solidFill>
              </a:rPr>
              <a:t>: </a:t>
            </a:r>
            <a:r>
              <a:rPr lang="fr-FR" dirty="0">
                <a:solidFill>
                  <a:schemeClr val="tx1"/>
                </a:solidFill>
                <a:hlinkClick r:id="rId3"/>
              </a:rPr>
              <a:t>https://www.python.org</a:t>
            </a:r>
            <a:r>
              <a:rPr lang="fr-FR" dirty="0" smtClean="0">
                <a:solidFill>
                  <a:schemeClr val="tx1"/>
                </a:solidFill>
                <a:hlinkClick r:id="rId3"/>
              </a:rPr>
              <a:t>/</a:t>
            </a:r>
            <a:endParaRPr lang="fr-FR" dirty="0" smtClean="0">
              <a:solidFill>
                <a:schemeClr val="tx1"/>
              </a:solidFill>
            </a:endParaRPr>
          </a:p>
          <a:p>
            <a:pPr algn="just"/>
            <a:r>
              <a:rPr lang="fr-FR" dirty="0" smtClean="0">
                <a:solidFill>
                  <a:schemeClr val="tx1"/>
                </a:solidFill>
              </a:rPr>
              <a:t>…</a:t>
            </a:r>
            <a:endParaRPr lang="fr-FR" dirty="0">
              <a:solidFill>
                <a:schemeClr val="tx1"/>
              </a:solidFill>
            </a:endParaRPr>
          </a:p>
        </p:txBody>
      </p:sp>
    </p:spTree>
    <p:extLst>
      <p:ext uri="{BB962C8B-B14F-4D97-AF65-F5344CB8AC3E}">
        <p14:creationId xmlns:p14="http://schemas.microsoft.com/office/powerpoint/2010/main" val="3875151851"/>
      </p:ext>
    </p:extLst>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Outils</a:t>
            </a:r>
            <a:endParaRPr lang="fr-FR" dirty="0"/>
          </a:p>
        </p:txBody>
      </p:sp>
      <p:sp>
        <p:nvSpPr>
          <p:cNvPr id="3" name="Espace réservé du contenu 2"/>
          <p:cNvSpPr>
            <a:spLocks noGrp="1"/>
          </p:cNvSpPr>
          <p:nvPr>
            <p:ph idx="1"/>
          </p:nvPr>
        </p:nvSpPr>
        <p:spPr>
          <a:xfrm>
            <a:off x="1661823" y="1542413"/>
            <a:ext cx="9842789" cy="2965977"/>
          </a:xfrm>
        </p:spPr>
        <p:txBody>
          <a:bodyPr anchor="ctr" anchorCtr="0">
            <a:normAutofit/>
          </a:bodyPr>
          <a:lstStyle/>
          <a:p>
            <a:pPr algn="just"/>
            <a:r>
              <a:rPr lang="fr-FR" dirty="0" smtClean="0">
                <a:solidFill>
                  <a:schemeClr val="tx1"/>
                </a:solidFill>
              </a:rPr>
              <a:t>IDE Pycharm Community</a:t>
            </a:r>
            <a:r>
              <a:rPr lang="fr-FR" dirty="0">
                <a:solidFill>
                  <a:schemeClr val="tx1"/>
                </a:solidFill>
              </a:rPr>
              <a:t> : </a:t>
            </a:r>
            <a:r>
              <a:rPr lang="fr-FR" dirty="0">
                <a:solidFill>
                  <a:schemeClr val="tx1"/>
                </a:solidFill>
                <a:hlinkClick r:id="rId3"/>
              </a:rPr>
              <a:t>https://www.jetbrains.com/pycharm</a:t>
            </a:r>
            <a:r>
              <a:rPr lang="fr-FR" dirty="0" smtClean="0">
                <a:solidFill>
                  <a:schemeClr val="tx1"/>
                </a:solidFill>
                <a:hlinkClick r:id="rId3"/>
              </a:rPr>
              <a:t>/</a:t>
            </a:r>
            <a:endParaRPr lang="fr-FR" dirty="0" smtClean="0">
              <a:solidFill>
                <a:schemeClr val="tx1"/>
              </a:solidFill>
            </a:endParaRPr>
          </a:p>
          <a:p>
            <a:pPr algn="just"/>
            <a:r>
              <a:rPr lang="fr-FR" dirty="0" smtClean="0">
                <a:solidFill>
                  <a:schemeClr val="tx1"/>
                </a:solidFill>
              </a:rPr>
              <a:t>Analyse en ligne de code Python </a:t>
            </a:r>
            <a:r>
              <a:rPr lang="fr-FR" dirty="0">
                <a:solidFill>
                  <a:schemeClr val="tx1"/>
                </a:solidFill>
              </a:rPr>
              <a:t>: </a:t>
            </a:r>
            <a:r>
              <a:rPr lang="fr-FR" dirty="0">
                <a:solidFill>
                  <a:schemeClr val="tx1"/>
                </a:solidFill>
                <a:hlinkClick r:id="rId4"/>
              </a:rPr>
              <a:t>http://www.pythontutor.com</a:t>
            </a:r>
            <a:r>
              <a:rPr lang="fr-FR" dirty="0" smtClean="0">
                <a:solidFill>
                  <a:schemeClr val="tx1"/>
                </a:solidFill>
                <a:hlinkClick r:id="rId4"/>
              </a:rPr>
              <a:t>/</a:t>
            </a:r>
            <a:endParaRPr lang="fr-FR" dirty="0" smtClean="0">
              <a:solidFill>
                <a:schemeClr val="tx1"/>
              </a:solidFill>
            </a:endParaRPr>
          </a:p>
          <a:p>
            <a:pPr algn="just"/>
            <a:r>
              <a:rPr lang="fr-FR" dirty="0" smtClean="0">
                <a:solidFill>
                  <a:schemeClr val="tx1"/>
                </a:solidFill>
              </a:rPr>
              <a:t>…</a:t>
            </a:r>
            <a:endParaRPr lang="fr-FR" dirty="0">
              <a:solidFill>
                <a:schemeClr val="tx1"/>
              </a:solidFill>
            </a:endParaRPr>
          </a:p>
        </p:txBody>
      </p:sp>
    </p:spTree>
    <p:extLst>
      <p:ext uri="{BB962C8B-B14F-4D97-AF65-F5344CB8AC3E}">
        <p14:creationId xmlns:p14="http://schemas.microsoft.com/office/powerpoint/2010/main" val="347524711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Propriétés des processus ?</a:t>
            </a:r>
            <a:endParaRPr lang="fr-FR" dirty="0"/>
          </a:p>
        </p:txBody>
      </p:sp>
      <p:sp>
        <p:nvSpPr>
          <p:cNvPr id="3" name="Espace réservé du contenu 2"/>
          <p:cNvSpPr>
            <a:spLocks noGrp="1"/>
          </p:cNvSpPr>
          <p:nvPr>
            <p:ph idx="1"/>
          </p:nvPr>
        </p:nvSpPr>
        <p:spPr>
          <a:xfrm>
            <a:off x="1566406" y="1590261"/>
            <a:ext cx="9867569" cy="4818490"/>
          </a:xfrm>
        </p:spPr>
        <p:txBody>
          <a:bodyPr anchor="ctr">
            <a:normAutofit/>
          </a:bodyPr>
          <a:lstStyle/>
          <a:p>
            <a:pPr algn="just"/>
            <a:r>
              <a:rPr lang="fr-FR" dirty="0"/>
              <a:t>Voici </a:t>
            </a:r>
            <a:r>
              <a:rPr lang="fr-FR" dirty="0" smtClean="0"/>
              <a:t>les principaux </a:t>
            </a:r>
            <a:r>
              <a:rPr lang="fr-FR" dirty="0"/>
              <a:t>inconvénients des </a:t>
            </a:r>
            <a:r>
              <a:rPr lang="fr-FR" dirty="0" smtClean="0"/>
              <a:t>processus :</a:t>
            </a:r>
          </a:p>
          <a:p>
            <a:pPr lvl="1" algn="just"/>
            <a:r>
              <a:rPr lang="fr-FR" dirty="0" smtClean="0"/>
              <a:t>Pas </a:t>
            </a:r>
            <a:r>
              <a:rPr lang="fr-FR" dirty="0"/>
              <a:t>de ressources partagées entre les </a:t>
            </a:r>
            <a:r>
              <a:rPr lang="fr-FR" dirty="0" smtClean="0"/>
              <a:t>processus</a:t>
            </a:r>
          </a:p>
          <a:p>
            <a:pPr lvl="1" algn="just"/>
            <a:r>
              <a:rPr lang="fr-FR" dirty="0" smtClean="0"/>
              <a:t>Nous </a:t>
            </a:r>
            <a:r>
              <a:rPr lang="fr-FR" dirty="0"/>
              <a:t>devons mettre en œuvre une forme de </a:t>
            </a:r>
            <a:r>
              <a:rPr lang="fr-FR" dirty="0" smtClean="0"/>
              <a:t>IPC</a:t>
            </a:r>
          </a:p>
          <a:p>
            <a:pPr lvl="1" algn="just"/>
            <a:r>
              <a:rPr lang="fr-FR" dirty="0" smtClean="0"/>
              <a:t>Tout ceci nécessite </a:t>
            </a:r>
            <a:r>
              <a:rPr lang="fr-FR" dirty="0"/>
              <a:t>plus de </a:t>
            </a:r>
            <a:r>
              <a:rPr lang="fr-FR" dirty="0" smtClean="0"/>
              <a:t>mémoire</a:t>
            </a:r>
          </a:p>
        </p:txBody>
      </p:sp>
    </p:spTree>
    <p:extLst>
      <p:ext uri="{BB962C8B-B14F-4D97-AF65-F5344CB8AC3E}">
        <p14:creationId xmlns:p14="http://schemas.microsoft.com/office/powerpoint/2010/main" val="140473561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Multi processing ?</a:t>
            </a:r>
            <a:endParaRPr lang="fr-FR" dirty="0"/>
          </a:p>
        </p:txBody>
      </p:sp>
      <p:sp>
        <p:nvSpPr>
          <p:cNvPr id="3" name="Espace réservé du contenu 2"/>
          <p:cNvSpPr>
            <a:spLocks noGrp="1"/>
          </p:cNvSpPr>
          <p:nvPr>
            <p:ph idx="1"/>
          </p:nvPr>
        </p:nvSpPr>
        <p:spPr>
          <a:xfrm>
            <a:off x="1566406" y="1590261"/>
            <a:ext cx="9867569" cy="4818490"/>
          </a:xfrm>
        </p:spPr>
        <p:txBody>
          <a:bodyPr anchor="ctr">
            <a:normAutofit/>
          </a:bodyPr>
          <a:lstStyle/>
          <a:p>
            <a:pPr algn="just"/>
            <a:r>
              <a:rPr lang="fr-FR" dirty="0"/>
              <a:t>En Python, nous pouvons choisir d'exécuter notre code à l'aide de plusieurs threads ou de plusieurs processus si nous souhaitons essayer d'améliorer les performances par rapport à une approche monothread </a:t>
            </a:r>
            <a:r>
              <a:rPr lang="fr-FR" dirty="0" smtClean="0"/>
              <a:t>standard</a:t>
            </a:r>
          </a:p>
          <a:p>
            <a:pPr algn="just"/>
            <a:r>
              <a:rPr lang="fr-FR" dirty="0" smtClean="0"/>
              <a:t>Nous </a:t>
            </a:r>
            <a:r>
              <a:rPr lang="fr-FR" dirty="0"/>
              <a:t>pouvons aller </a:t>
            </a:r>
            <a:r>
              <a:rPr lang="fr-FR" dirty="0" smtClean="0"/>
              <a:t>vers une </a:t>
            </a:r>
            <a:r>
              <a:rPr lang="fr-FR" dirty="0"/>
              <a:t>approche multithread et être limité à la puissance de traitement d'un noyau de CPU, ou </a:t>
            </a:r>
            <a:r>
              <a:rPr lang="fr-FR" dirty="0" smtClean="0"/>
              <a:t>inversement,</a:t>
            </a:r>
          </a:p>
          <a:p>
            <a:pPr algn="just"/>
            <a:r>
              <a:rPr lang="fr-FR" dirty="0" smtClean="0"/>
              <a:t>Nous </a:t>
            </a:r>
            <a:r>
              <a:rPr lang="fr-FR" dirty="0"/>
              <a:t>pouvons aller avec une approche </a:t>
            </a:r>
            <a:r>
              <a:rPr lang="fr-FR" dirty="0" smtClean="0"/>
              <a:t>multi processing </a:t>
            </a:r>
            <a:r>
              <a:rPr lang="fr-FR" dirty="0"/>
              <a:t>et utiliser le nombre total de cœurs de processeurs disponibles sur notre </a:t>
            </a:r>
            <a:r>
              <a:rPr lang="fr-FR" dirty="0" smtClean="0"/>
              <a:t>machine</a:t>
            </a:r>
          </a:p>
          <a:p>
            <a:pPr algn="just"/>
            <a:r>
              <a:rPr lang="fr-FR" dirty="0" smtClean="0"/>
              <a:t>Dans </a:t>
            </a:r>
            <a:r>
              <a:rPr lang="fr-FR" dirty="0"/>
              <a:t>les ordinateurs modernes d'aujourd'hui, nous avons tendance à avoir de nombreux processeurs et cœurs, de sorte que nous limiter à un seul, rend le reste de notre machine </a:t>
            </a:r>
            <a:r>
              <a:rPr lang="fr-FR" dirty="0" smtClean="0"/>
              <a:t>inactive</a:t>
            </a:r>
          </a:p>
          <a:p>
            <a:pPr algn="just"/>
            <a:r>
              <a:rPr lang="fr-FR" dirty="0" smtClean="0"/>
              <a:t>Notre </a:t>
            </a:r>
            <a:r>
              <a:rPr lang="fr-FR" dirty="0"/>
              <a:t>objectif est d'essayer d'extraire tout le potentiel de notre matériel et de nous assurer d'obtenir le meilleur rapport qualité-prix et de résoudre nos problèmes plus rapidement que </a:t>
            </a:r>
            <a:r>
              <a:rPr lang="fr-FR" dirty="0" smtClean="0"/>
              <a:t>quiconque</a:t>
            </a:r>
          </a:p>
        </p:txBody>
      </p:sp>
    </p:spTree>
    <p:extLst>
      <p:ext uri="{BB962C8B-B14F-4D97-AF65-F5344CB8AC3E}">
        <p14:creationId xmlns:p14="http://schemas.microsoft.com/office/powerpoint/2010/main" val="35703635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p:cNvSpPr>
            <a:spLocks noGrp="1"/>
          </p:cNvSpPr>
          <p:nvPr>
            <p:ph type="subTitle" idx="1"/>
          </p:nvPr>
        </p:nvSpPr>
        <p:spPr/>
        <p:txBody>
          <a:bodyPr/>
          <a:lstStyle/>
          <a:p>
            <a:r>
              <a:rPr lang="fr-FR" dirty="0" smtClean="0"/>
              <a:t>Python Concurrence</a:t>
            </a:r>
            <a:endParaRPr lang="fr-FR" dirty="0"/>
          </a:p>
        </p:txBody>
      </p:sp>
      <p:sp>
        <p:nvSpPr>
          <p:cNvPr id="2" name="Titre 1"/>
          <p:cNvSpPr>
            <a:spLocks noGrp="1"/>
          </p:cNvSpPr>
          <p:nvPr>
            <p:ph type="ctrTitle" idx="4294967295"/>
          </p:nvPr>
        </p:nvSpPr>
        <p:spPr>
          <a:xfrm>
            <a:off x="3276600" y="2514600"/>
            <a:ext cx="8915400" cy="2262188"/>
          </a:xfrm>
        </p:spPr>
        <p:txBody>
          <a:bodyPr/>
          <a:lstStyle/>
          <a:p>
            <a:r>
              <a:rPr lang="fr-FR" dirty="0" smtClean="0"/>
              <a:t>Accélérons tout ça !</a:t>
            </a:r>
            <a:endParaRPr lang="fr-FR" dirty="0"/>
          </a:p>
        </p:txBody>
      </p:sp>
    </p:spTree>
    <p:extLst>
      <p:ext uri="{BB962C8B-B14F-4D97-AF65-F5344CB8AC3E}">
        <p14:creationId xmlns:p14="http://schemas.microsoft.com/office/powerpoint/2010/main" val="349724449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Multi processing ?</a:t>
            </a:r>
            <a:endParaRPr lang="fr-FR" dirty="0"/>
          </a:p>
        </p:txBody>
      </p:sp>
      <p:sp>
        <p:nvSpPr>
          <p:cNvPr id="3" name="Espace réservé du contenu 2"/>
          <p:cNvSpPr>
            <a:spLocks noGrp="1"/>
          </p:cNvSpPr>
          <p:nvPr>
            <p:ph idx="1"/>
          </p:nvPr>
        </p:nvSpPr>
        <p:spPr>
          <a:xfrm>
            <a:off x="1566406" y="1590261"/>
            <a:ext cx="9867569" cy="4818490"/>
          </a:xfrm>
        </p:spPr>
        <p:txBody>
          <a:bodyPr anchor="ctr">
            <a:normAutofit/>
          </a:bodyPr>
          <a:lstStyle/>
          <a:p>
            <a:pPr algn="just"/>
            <a:r>
              <a:rPr lang="fr-FR" dirty="0"/>
              <a:t>Avec le module </a:t>
            </a:r>
            <a:r>
              <a:rPr lang="fr-FR" dirty="0" smtClean="0"/>
              <a:t>multi processing </a:t>
            </a:r>
            <a:r>
              <a:rPr lang="fr-FR" dirty="0"/>
              <a:t>de Python, nous pouvons utiliser efficacement le nombre total de cœurs et de processeurs, ce qui peut nous aider à obtenir de meilleures performances en ce qui concerne les problèmes liés au </a:t>
            </a:r>
            <a:r>
              <a:rPr lang="fr-FR" dirty="0" smtClean="0"/>
              <a:t>processeur</a:t>
            </a:r>
          </a:p>
          <a:p>
            <a:pPr algn="just"/>
            <a:endParaRPr lang="fr-FR" dirty="0"/>
          </a:p>
          <a:p>
            <a:pPr algn="just"/>
            <a:endParaRPr lang="fr-FR" dirty="0" smtClean="0"/>
          </a:p>
          <a:p>
            <a:pPr algn="just"/>
            <a:endParaRPr lang="fr-FR" dirty="0"/>
          </a:p>
          <a:p>
            <a:pPr algn="just"/>
            <a:endParaRPr lang="fr-FR" dirty="0" smtClean="0"/>
          </a:p>
          <a:p>
            <a:pPr algn="just"/>
            <a:endParaRPr lang="fr-FR" dirty="0"/>
          </a:p>
          <a:p>
            <a:pPr algn="just"/>
            <a:endParaRPr lang="fr-FR" dirty="0" smtClean="0"/>
          </a:p>
          <a:p>
            <a:pPr algn="just"/>
            <a:r>
              <a:rPr lang="fr-FR" dirty="0" smtClean="0"/>
              <a:t>La </a:t>
            </a:r>
            <a:r>
              <a:rPr lang="fr-FR" dirty="0"/>
              <a:t>figure précédente montre un exemple de la façon dont un </a:t>
            </a:r>
            <a:r>
              <a:rPr lang="fr-FR" dirty="0" smtClean="0"/>
              <a:t>cœur </a:t>
            </a:r>
            <a:r>
              <a:rPr lang="fr-FR" dirty="0"/>
              <a:t>CPU commence à déléguer des tâches à d'autres cœurs</a:t>
            </a:r>
            <a:endParaRPr lang="fr-FR" dirty="0" smtClean="0"/>
          </a:p>
        </p:txBody>
      </p:sp>
      <p:pic>
        <p:nvPicPr>
          <p:cNvPr id="4" name="Image 3"/>
          <p:cNvPicPr>
            <a:picLocks noChangeAspect="1"/>
          </p:cNvPicPr>
          <p:nvPr/>
        </p:nvPicPr>
        <p:blipFill>
          <a:blip r:embed="rId3"/>
          <a:stretch>
            <a:fillRect/>
          </a:stretch>
        </p:blipFill>
        <p:spPr>
          <a:xfrm>
            <a:off x="4862512" y="3175593"/>
            <a:ext cx="2466975" cy="16478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20123308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Multi processing ?</a:t>
            </a:r>
            <a:endParaRPr lang="fr-FR" dirty="0"/>
          </a:p>
        </p:txBody>
      </p:sp>
      <p:sp>
        <p:nvSpPr>
          <p:cNvPr id="3" name="Espace réservé du contenu 2"/>
          <p:cNvSpPr>
            <a:spLocks noGrp="1"/>
          </p:cNvSpPr>
          <p:nvPr>
            <p:ph idx="1"/>
          </p:nvPr>
        </p:nvSpPr>
        <p:spPr>
          <a:xfrm>
            <a:off x="1566406" y="1534602"/>
            <a:ext cx="9867569" cy="4691269"/>
          </a:xfrm>
        </p:spPr>
        <p:txBody>
          <a:bodyPr anchor="ctr">
            <a:normAutofit lnSpcReduction="10000"/>
          </a:bodyPr>
          <a:lstStyle/>
          <a:p>
            <a:pPr algn="just"/>
            <a:r>
              <a:rPr lang="fr-FR" dirty="0"/>
              <a:t>Dans toutes les versions de Python </a:t>
            </a:r>
            <a:r>
              <a:rPr lang="fr-FR" dirty="0" smtClean="0"/>
              <a:t>supérieures ou </a:t>
            </a:r>
            <a:r>
              <a:rPr lang="fr-FR" dirty="0"/>
              <a:t>égales à 2.6, nous pouvons </a:t>
            </a:r>
            <a:r>
              <a:rPr lang="fr-FR" dirty="0" smtClean="0"/>
              <a:t>obtenir le </a:t>
            </a:r>
            <a:r>
              <a:rPr lang="fr-FR" dirty="0"/>
              <a:t>nombre de cœurs de processeur disponibles en utilisant le code </a:t>
            </a:r>
            <a:r>
              <a:rPr lang="fr-FR" dirty="0" smtClean="0"/>
              <a:t>suivant</a:t>
            </a:r>
          </a:p>
          <a:p>
            <a:pPr algn="just"/>
            <a:endParaRPr lang="fr-FR" dirty="0"/>
          </a:p>
          <a:p>
            <a:pPr algn="just"/>
            <a:endParaRPr lang="fr-FR" dirty="0" smtClean="0"/>
          </a:p>
          <a:p>
            <a:pPr algn="just"/>
            <a:endParaRPr lang="fr-FR" dirty="0" smtClean="0"/>
          </a:p>
          <a:p>
            <a:pPr algn="just"/>
            <a:r>
              <a:rPr lang="fr-FR" dirty="0"/>
              <a:t>Non seulement le </a:t>
            </a:r>
            <a:r>
              <a:rPr lang="fr-FR" dirty="0" smtClean="0"/>
              <a:t>multi processing </a:t>
            </a:r>
            <a:r>
              <a:rPr lang="fr-FR" dirty="0"/>
              <a:t>nous permet d'utiliser plus de notre machine, mais nous évitons également les limitations que le verrou global </a:t>
            </a:r>
            <a:r>
              <a:rPr lang="fr-FR" dirty="0" smtClean="0"/>
              <a:t>d'interpréteur </a:t>
            </a:r>
            <a:r>
              <a:rPr lang="fr-FR" dirty="0"/>
              <a:t>nous impose dans </a:t>
            </a:r>
            <a:r>
              <a:rPr lang="fr-FR" dirty="0" smtClean="0"/>
              <a:t>Python</a:t>
            </a:r>
          </a:p>
          <a:p>
            <a:pPr algn="just"/>
            <a:r>
              <a:rPr lang="fr-FR" dirty="0"/>
              <a:t>Un inconvénient potentiel de plusieurs processus est que nous n'avons intrinsèquement pas d'état partagé et que nous manquons de </a:t>
            </a:r>
            <a:r>
              <a:rPr lang="fr-FR" dirty="0" smtClean="0"/>
              <a:t>communication</a:t>
            </a:r>
          </a:p>
          <a:p>
            <a:pPr algn="just"/>
            <a:r>
              <a:rPr lang="fr-FR" dirty="0" smtClean="0"/>
              <a:t>Nous </a:t>
            </a:r>
            <a:r>
              <a:rPr lang="fr-FR" dirty="0"/>
              <a:t>devons donc passer à travers une forme de </a:t>
            </a:r>
            <a:r>
              <a:rPr lang="fr-FR" dirty="0" smtClean="0"/>
              <a:t>I</a:t>
            </a:r>
            <a:r>
              <a:rPr lang="fr-FR" dirty="0"/>
              <a:t>PC</a:t>
            </a:r>
            <a:r>
              <a:rPr lang="fr-FR" dirty="0" smtClean="0"/>
              <a:t>, </a:t>
            </a:r>
            <a:r>
              <a:rPr lang="fr-FR" dirty="0"/>
              <a:t>et la performance peut </a:t>
            </a:r>
            <a:r>
              <a:rPr lang="fr-FR" dirty="0" smtClean="0"/>
              <a:t>en prendre </a:t>
            </a:r>
            <a:r>
              <a:rPr lang="fr-FR" dirty="0"/>
              <a:t>un </a:t>
            </a:r>
            <a:r>
              <a:rPr lang="fr-FR" dirty="0" smtClean="0"/>
              <a:t>coup</a:t>
            </a:r>
          </a:p>
          <a:p>
            <a:pPr algn="just"/>
            <a:r>
              <a:rPr lang="fr-FR" dirty="0" smtClean="0"/>
              <a:t>Cependant</a:t>
            </a:r>
            <a:r>
              <a:rPr lang="fr-FR" dirty="0"/>
              <a:t>, ce manque d'état partagé peut faciliter le travail, car vous n'avez pas à vous battre contre des conditions de concurrence potentielles dans votre </a:t>
            </a:r>
            <a:r>
              <a:rPr lang="fr-FR" dirty="0" smtClean="0"/>
              <a:t>code</a:t>
            </a:r>
          </a:p>
        </p:txBody>
      </p:sp>
      <p:pic>
        <p:nvPicPr>
          <p:cNvPr id="5" name="Image 4"/>
          <p:cNvPicPr>
            <a:picLocks noChangeAspect="1"/>
          </p:cNvPicPr>
          <p:nvPr/>
        </p:nvPicPr>
        <p:blipFill>
          <a:blip r:embed="rId3"/>
          <a:stretch>
            <a:fillRect/>
          </a:stretch>
        </p:blipFill>
        <p:spPr>
          <a:xfrm>
            <a:off x="5076202" y="2391629"/>
            <a:ext cx="2847975" cy="8477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2055904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a:t>Programmation événementielle</a:t>
            </a:r>
          </a:p>
        </p:txBody>
      </p:sp>
      <p:sp>
        <p:nvSpPr>
          <p:cNvPr id="3" name="Espace réservé du contenu 2"/>
          <p:cNvSpPr>
            <a:spLocks noGrp="1"/>
          </p:cNvSpPr>
          <p:nvPr>
            <p:ph idx="1"/>
          </p:nvPr>
        </p:nvSpPr>
        <p:spPr>
          <a:xfrm>
            <a:off x="1566406" y="1534602"/>
            <a:ext cx="9867569" cy="4691269"/>
          </a:xfrm>
        </p:spPr>
        <p:txBody>
          <a:bodyPr anchor="ctr">
            <a:normAutofit/>
          </a:bodyPr>
          <a:lstStyle/>
          <a:p>
            <a:r>
              <a:rPr lang="fr-FR" dirty="0"/>
              <a:t>La programmation événementielle est une partie importante de nos </a:t>
            </a:r>
            <a:r>
              <a:rPr lang="fr-FR" dirty="0" smtClean="0"/>
              <a:t>vies</a:t>
            </a:r>
          </a:p>
          <a:p>
            <a:r>
              <a:rPr lang="fr-FR" dirty="0" smtClean="0"/>
              <a:t>Nous </a:t>
            </a:r>
            <a:r>
              <a:rPr lang="fr-FR" dirty="0"/>
              <a:t>en voyons des exemples tous les jours lorsque nous ouvrons notre téléphone ou travaillons sur notre </a:t>
            </a:r>
            <a:r>
              <a:rPr lang="fr-FR" dirty="0" smtClean="0"/>
              <a:t>ordinateur</a:t>
            </a:r>
          </a:p>
          <a:p>
            <a:r>
              <a:rPr lang="fr-FR" dirty="0" smtClean="0"/>
              <a:t>Ces </a:t>
            </a:r>
            <a:r>
              <a:rPr lang="fr-FR" dirty="0"/>
              <a:t>appareils fonctionnent uniquement de manière </a:t>
            </a:r>
            <a:r>
              <a:rPr lang="fr-FR" dirty="0" smtClean="0"/>
              <a:t>événementielle</a:t>
            </a:r>
          </a:p>
          <a:p>
            <a:r>
              <a:rPr lang="fr-FR" dirty="0" smtClean="0"/>
              <a:t>Par </a:t>
            </a:r>
            <a:r>
              <a:rPr lang="fr-FR" dirty="0"/>
              <a:t>exemple, lorsque vous cliquez sur une icône sur votre bureau, le système d'exploitation enregistre cela comme un événement, puis effectue l'action nécessaire liée à ce style d'événement spécifique.</a:t>
            </a:r>
            <a:endParaRPr lang="fr-FR" dirty="0" smtClean="0"/>
          </a:p>
        </p:txBody>
      </p:sp>
    </p:spTree>
    <p:extLst>
      <p:ext uri="{BB962C8B-B14F-4D97-AF65-F5344CB8AC3E}">
        <p14:creationId xmlns:p14="http://schemas.microsoft.com/office/powerpoint/2010/main" val="268622653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a:t>Programmation événementielle</a:t>
            </a:r>
          </a:p>
        </p:txBody>
      </p:sp>
      <p:sp>
        <p:nvSpPr>
          <p:cNvPr id="3" name="Espace réservé du contenu 2"/>
          <p:cNvSpPr>
            <a:spLocks noGrp="1"/>
          </p:cNvSpPr>
          <p:nvPr>
            <p:ph idx="1"/>
          </p:nvPr>
        </p:nvSpPr>
        <p:spPr>
          <a:xfrm>
            <a:off x="1566406" y="1534603"/>
            <a:ext cx="9867569" cy="3037398"/>
          </a:xfrm>
        </p:spPr>
        <p:txBody>
          <a:bodyPr anchor="ctr">
            <a:normAutofit/>
          </a:bodyPr>
          <a:lstStyle/>
          <a:p>
            <a:r>
              <a:rPr lang="fr-FR" dirty="0"/>
              <a:t>Chaque interaction que nous faisons peut être caractérisée comme un événement ou une série d'événements, et ceux-ci déclenchent généralement des </a:t>
            </a:r>
            <a:r>
              <a:rPr lang="fr-FR" dirty="0" smtClean="0"/>
              <a:t>rappels (callbacks)</a:t>
            </a:r>
          </a:p>
          <a:p>
            <a:r>
              <a:rPr lang="fr-FR" dirty="0" smtClean="0"/>
              <a:t>Si </a:t>
            </a:r>
            <a:r>
              <a:rPr lang="fr-FR" dirty="0"/>
              <a:t>vous avez une expérience antérieure avec JavaScript, vous devriez vous familiariser avec ce concept de rappel et le modèle de conception de </a:t>
            </a:r>
            <a:r>
              <a:rPr lang="fr-FR" dirty="0" smtClean="0"/>
              <a:t>rappel</a:t>
            </a:r>
          </a:p>
          <a:p>
            <a:r>
              <a:rPr lang="fr-FR" dirty="0" smtClean="0"/>
              <a:t>En </a:t>
            </a:r>
            <a:r>
              <a:rPr lang="fr-FR" dirty="0"/>
              <a:t>JavaScript, le cas d'utilisation prédominant pour les rappels est lorsque vous effectuez des requêtes HTTP RESTful et que vous voulez pouvoir effectuer une action lorsque vous savez que cette action s'est terminée avec succès et que nous avons reçu notre réponse HTTP:</a:t>
            </a:r>
            <a:endParaRPr lang="fr-FR" dirty="0" smtClean="0"/>
          </a:p>
        </p:txBody>
      </p:sp>
      <p:pic>
        <p:nvPicPr>
          <p:cNvPr id="4" name="Image 3"/>
          <p:cNvPicPr>
            <a:picLocks noChangeAspect="1"/>
          </p:cNvPicPr>
          <p:nvPr/>
        </p:nvPicPr>
        <p:blipFill>
          <a:blip r:embed="rId3"/>
          <a:stretch>
            <a:fillRect/>
          </a:stretch>
        </p:blipFill>
        <p:spPr>
          <a:xfrm>
            <a:off x="4914277" y="4572001"/>
            <a:ext cx="3171825" cy="13335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28146893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a:t>Programmation événementielle</a:t>
            </a:r>
          </a:p>
        </p:txBody>
      </p:sp>
      <p:sp>
        <p:nvSpPr>
          <p:cNvPr id="3" name="Espace réservé du contenu 2"/>
          <p:cNvSpPr>
            <a:spLocks noGrp="1"/>
          </p:cNvSpPr>
          <p:nvPr>
            <p:ph idx="1"/>
          </p:nvPr>
        </p:nvSpPr>
        <p:spPr>
          <a:xfrm>
            <a:off x="1566406" y="1534602"/>
            <a:ext cx="9867569" cy="4683317"/>
          </a:xfrm>
        </p:spPr>
        <p:txBody>
          <a:bodyPr anchor="ctr">
            <a:normAutofit/>
          </a:bodyPr>
          <a:lstStyle/>
          <a:p>
            <a:r>
              <a:rPr lang="fr-FR" dirty="0"/>
              <a:t>Si nous regardons l'image précédente, elle nous montre un exemple de la façon dont les programmes pilotés par les événements traitent les </a:t>
            </a:r>
            <a:r>
              <a:rPr lang="fr-FR" dirty="0" smtClean="0"/>
              <a:t>événements</a:t>
            </a:r>
          </a:p>
          <a:p>
            <a:r>
              <a:rPr lang="fr-FR" dirty="0" smtClean="0"/>
              <a:t>Nous </a:t>
            </a:r>
            <a:r>
              <a:rPr lang="fr-FR" dirty="0"/>
              <a:t>avons nos EventEmitters sur le côté </a:t>
            </a:r>
            <a:r>
              <a:rPr lang="fr-FR" dirty="0" smtClean="0"/>
              <a:t>gauche</a:t>
            </a:r>
          </a:p>
          <a:p>
            <a:r>
              <a:rPr lang="fr-FR" dirty="0" smtClean="0"/>
              <a:t>Ces </a:t>
            </a:r>
            <a:r>
              <a:rPr lang="fr-FR" dirty="0"/>
              <a:t>derniers déclenchent plusieurs événements, qui sont captés par la boucle d'événements de notre programme, et, s'ils correspondent à un gestionnaire d'événements prédéfini, ce gestionnaire est alors déclenché pour gérer ledit </a:t>
            </a:r>
            <a:r>
              <a:rPr lang="fr-FR" dirty="0" smtClean="0"/>
              <a:t>événement</a:t>
            </a:r>
          </a:p>
        </p:txBody>
      </p:sp>
    </p:spTree>
    <p:extLst>
      <p:ext uri="{BB962C8B-B14F-4D97-AF65-F5344CB8AC3E}">
        <p14:creationId xmlns:p14="http://schemas.microsoft.com/office/powerpoint/2010/main" val="358537394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a:t>Programmation événementielle</a:t>
            </a:r>
          </a:p>
        </p:txBody>
      </p:sp>
      <p:sp>
        <p:nvSpPr>
          <p:cNvPr id="3" name="Espace réservé du contenu 2"/>
          <p:cNvSpPr>
            <a:spLocks noGrp="1"/>
          </p:cNvSpPr>
          <p:nvPr>
            <p:ph idx="1"/>
          </p:nvPr>
        </p:nvSpPr>
        <p:spPr>
          <a:xfrm>
            <a:off x="1566406" y="1534602"/>
            <a:ext cx="9867569" cy="4683317"/>
          </a:xfrm>
        </p:spPr>
        <p:txBody>
          <a:bodyPr anchor="ctr">
            <a:normAutofit/>
          </a:bodyPr>
          <a:lstStyle/>
          <a:p>
            <a:r>
              <a:rPr lang="fr-FR" dirty="0"/>
              <a:t>Les </a:t>
            </a:r>
            <a:r>
              <a:rPr lang="fr-FR" dirty="0" smtClean="0"/>
              <a:t>rappels (callbacks) </a:t>
            </a:r>
            <a:r>
              <a:rPr lang="fr-FR" dirty="0"/>
              <a:t>sont souvent utilisés dans les scénarios où une action est </a:t>
            </a:r>
            <a:r>
              <a:rPr lang="fr-FR" dirty="0" smtClean="0"/>
              <a:t>asynchrone</a:t>
            </a:r>
          </a:p>
          <a:p>
            <a:r>
              <a:rPr lang="fr-FR" dirty="0" smtClean="0"/>
              <a:t>Supposons</a:t>
            </a:r>
            <a:r>
              <a:rPr lang="fr-FR" dirty="0"/>
              <a:t>, par exemple, que vous postuliez pour un emploi chez Google, que vous leur donniez une adresse e-mail, et qu'ils vous </a:t>
            </a:r>
            <a:r>
              <a:rPr lang="fr-FR" dirty="0" smtClean="0"/>
              <a:t>contacteront </a:t>
            </a:r>
            <a:r>
              <a:rPr lang="fr-FR" dirty="0"/>
              <a:t>quand ils </a:t>
            </a:r>
            <a:r>
              <a:rPr lang="fr-FR" dirty="0" smtClean="0"/>
              <a:t>prendront </a:t>
            </a:r>
            <a:r>
              <a:rPr lang="fr-FR" dirty="0"/>
              <a:t>leur </a:t>
            </a:r>
            <a:r>
              <a:rPr lang="fr-FR" dirty="0" smtClean="0"/>
              <a:t>décision</a:t>
            </a:r>
          </a:p>
          <a:p>
            <a:r>
              <a:rPr lang="fr-FR" dirty="0" smtClean="0"/>
              <a:t>Cela </a:t>
            </a:r>
            <a:r>
              <a:rPr lang="fr-FR" dirty="0"/>
              <a:t>revient essentiellement à enregistrer un rappel sauf qu'au lieu de vous envoyer un e-mail, vous exécutez un code arbitraire chaque fois que le rappel est </a:t>
            </a:r>
            <a:r>
              <a:rPr lang="fr-FR" dirty="0" smtClean="0"/>
              <a:t>appelé</a:t>
            </a:r>
          </a:p>
        </p:txBody>
      </p:sp>
    </p:spTree>
    <p:extLst>
      <p:ext uri="{BB962C8B-B14F-4D97-AF65-F5344CB8AC3E}">
        <p14:creationId xmlns:p14="http://schemas.microsoft.com/office/powerpoint/2010/main" val="168301027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Turtle</a:t>
            </a:r>
            <a:endParaRPr lang="fr-FR" dirty="0"/>
          </a:p>
        </p:txBody>
      </p:sp>
      <p:sp>
        <p:nvSpPr>
          <p:cNvPr id="3" name="Espace réservé du contenu 2"/>
          <p:cNvSpPr>
            <a:spLocks noGrp="1"/>
          </p:cNvSpPr>
          <p:nvPr>
            <p:ph idx="1"/>
          </p:nvPr>
        </p:nvSpPr>
        <p:spPr>
          <a:xfrm>
            <a:off x="1566406" y="1534602"/>
            <a:ext cx="6822220" cy="4683317"/>
          </a:xfrm>
        </p:spPr>
        <p:txBody>
          <a:bodyPr anchor="ctr">
            <a:normAutofit/>
          </a:bodyPr>
          <a:lstStyle/>
          <a:p>
            <a:r>
              <a:rPr lang="fr-FR" dirty="0"/>
              <a:t>Turtle est un module graphique qui a été écrit en Python, et c'est un excellent point de départ pour intéresser les enfants à la </a:t>
            </a:r>
            <a:r>
              <a:rPr lang="fr-FR" dirty="0" smtClean="0"/>
              <a:t>programmation</a:t>
            </a:r>
          </a:p>
          <a:p>
            <a:r>
              <a:rPr lang="fr-FR" dirty="0" smtClean="0"/>
              <a:t>Il </a:t>
            </a:r>
            <a:r>
              <a:rPr lang="fr-FR" dirty="0"/>
              <a:t>gère toutes les complexités liées à la programmation graphique et leur permet de se concentrer uniquement sur l'apprentissage des bases tout en les gardant </a:t>
            </a:r>
            <a:r>
              <a:rPr lang="fr-FR" dirty="0" smtClean="0"/>
              <a:t>intéressés</a:t>
            </a:r>
          </a:p>
          <a:p>
            <a:r>
              <a:rPr lang="fr-FR" dirty="0" smtClean="0"/>
              <a:t>C'est </a:t>
            </a:r>
            <a:r>
              <a:rPr lang="fr-FR" dirty="0"/>
              <a:t>aussi un très bon outil à utiliser pour démontrer des programmes axés sur les </a:t>
            </a:r>
            <a:r>
              <a:rPr lang="fr-FR" dirty="0" smtClean="0"/>
              <a:t>événements</a:t>
            </a:r>
          </a:p>
          <a:p>
            <a:r>
              <a:rPr lang="fr-FR" dirty="0" smtClean="0"/>
              <a:t>Il </a:t>
            </a:r>
            <a:r>
              <a:rPr lang="fr-FR" dirty="0"/>
              <a:t>comporte des gestionnaires d'événements et des auditeurs, ce qui est tout ce dont nous avons besoin</a:t>
            </a:r>
            <a:endParaRPr lang="fr-FR" dirty="0" smtClean="0"/>
          </a:p>
        </p:txBody>
      </p:sp>
      <p:pic>
        <p:nvPicPr>
          <p:cNvPr id="4" name="Image 3"/>
          <p:cNvPicPr>
            <a:picLocks noChangeAspect="1"/>
          </p:cNvPicPr>
          <p:nvPr/>
        </p:nvPicPr>
        <p:blipFill>
          <a:blip r:embed="rId3"/>
          <a:stretch>
            <a:fillRect/>
          </a:stretch>
        </p:blipFill>
        <p:spPr>
          <a:xfrm>
            <a:off x="8770289" y="1468876"/>
            <a:ext cx="3190419" cy="5057405"/>
          </a:xfrm>
          <a:prstGeom prst="rect">
            <a:avLst/>
          </a:prstGeom>
        </p:spPr>
      </p:pic>
    </p:spTree>
    <p:extLst>
      <p:ext uri="{BB962C8B-B14F-4D97-AF65-F5344CB8AC3E}">
        <p14:creationId xmlns:p14="http://schemas.microsoft.com/office/powerpoint/2010/main" val="3220266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Turtle</a:t>
            </a:r>
            <a:endParaRPr lang="fr-FR" dirty="0"/>
          </a:p>
        </p:txBody>
      </p:sp>
      <p:sp>
        <p:nvSpPr>
          <p:cNvPr id="3" name="Espace réservé du contenu 2"/>
          <p:cNvSpPr>
            <a:spLocks noGrp="1"/>
          </p:cNvSpPr>
          <p:nvPr>
            <p:ph idx="1"/>
          </p:nvPr>
        </p:nvSpPr>
        <p:spPr>
          <a:xfrm>
            <a:off x="1566406" y="1534602"/>
            <a:ext cx="6822220" cy="4683317"/>
          </a:xfrm>
        </p:spPr>
        <p:txBody>
          <a:bodyPr anchor="ctr">
            <a:normAutofit lnSpcReduction="10000"/>
          </a:bodyPr>
          <a:lstStyle/>
          <a:p>
            <a:r>
              <a:rPr lang="fr-FR" dirty="0"/>
              <a:t>Dans la première ligne de cet exemple de code précédent, nous importons le module graphique </a:t>
            </a:r>
            <a:r>
              <a:rPr lang="fr-FR" dirty="0" smtClean="0"/>
              <a:t>Turtle</a:t>
            </a:r>
          </a:p>
          <a:p>
            <a:r>
              <a:rPr lang="fr-FR" dirty="0" smtClean="0"/>
              <a:t>Nous poursuivons ensuite </a:t>
            </a:r>
            <a:r>
              <a:rPr lang="fr-FR" dirty="0"/>
              <a:t>pour mettre en place une fenêtre de tortue de base avec le titre Event Handling 101 et une couleur de fond de bleu </a:t>
            </a:r>
            <a:r>
              <a:rPr lang="fr-FR" dirty="0" smtClean="0"/>
              <a:t>clair</a:t>
            </a:r>
          </a:p>
          <a:p>
            <a:r>
              <a:rPr lang="fr-FR" dirty="0"/>
              <a:t>Une fois la configuration initiale terminée, nous définissons trois gestionnaires d'événements </a:t>
            </a:r>
            <a:r>
              <a:rPr lang="fr-FR" dirty="0" smtClean="0"/>
              <a:t>distincts :</a:t>
            </a:r>
          </a:p>
          <a:p>
            <a:r>
              <a:rPr lang="fr-FR" dirty="0" smtClean="0"/>
              <a:t>moveForward : Quand </a:t>
            </a:r>
            <a:r>
              <a:rPr lang="fr-FR" dirty="0"/>
              <a:t>nous voulons déplacer notre personnage de 50 </a:t>
            </a:r>
            <a:r>
              <a:rPr lang="fr-FR" dirty="0" smtClean="0"/>
              <a:t>unités</a:t>
            </a:r>
          </a:p>
          <a:p>
            <a:r>
              <a:rPr lang="fr-FR" dirty="0" smtClean="0"/>
              <a:t>moveLeft/</a:t>
            </a:r>
            <a:r>
              <a:rPr lang="fr-FR" dirty="0" err="1" smtClean="0"/>
              <a:t>moveRight</a:t>
            </a:r>
            <a:r>
              <a:rPr lang="fr-FR" dirty="0" smtClean="0"/>
              <a:t> : Quand </a:t>
            </a:r>
            <a:r>
              <a:rPr lang="fr-FR" dirty="0"/>
              <a:t>nous voulons faire pivoter notre personnage dans les deux sens de 30 </a:t>
            </a:r>
            <a:r>
              <a:rPr lang="fr-FR" dirty="0" smtClean="0"/>
              <a:t>degrés</a:t>
            </a:r>
          </a:p>
          <a:p>
            <a:r>
              <a:rPr lang="fr-FR" dirty="0"/>
              <a:t>Une fois que nous avons défini nos trois gestionnaires distincts, nous passons ensuite à la mise en correspondance de ces gestionnaires d'événements avec les touches vers le haut, vers la gauche et vers la droite en utilisant la méthode onkey</a:t>
            </a:r>
            <a:endParaRPr lang="fr-FR" dirty="0" smtClean="0"/>
          </a:p>
        </p:txBody>
      </p:sp>
      <p:pic>
        <p:nvPicPr>
          <p:cNvPr id="5" name="Image 4"/>
          <p:cNvPicPr>
            <a:picLocks noChangeAspect="1"/>
          </p:cNvPicPr>
          <p:nvPr/>
        </p:nvPicPr>
        <p:blipFill>
          <a:blip r:embed="rId3"/>
          <a:stretch>
            <a:fillRect/>
          </a:stretch>
        </p:blipFill>
        <p:spPr>
          <a:xfrm>
            <a:off x="8770141" y="2178657"/>
            <a:ext cx="2734471" cy="289659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91771096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Programmation réactive</a:t>
            </a:r>
            <a:endParaRPr lang="fr-FR" dirty="0"/>
          </a:p>
        </p:txBody>
      </p:sp>
      <p:sp>
        <p:nvSpPr>
          <p:cNvPr id="3" name="Espace réservé du contenu 2"/>
          <p:cNvSpPr>
            <a:spLocks noGrp="1"/>
          </p:cNvSpPr>
          <p:nvPr>
            <p:ph idx="1"/>
          </p:nvPr>
        </p:nvSpPr>
        <p:spPr>
          <a:xfrm>
            <a:off x="1566406" y="1534602"/>
            <a:ext cx="9938206" cy="4683317"/>
          </a:xfrm>
        </p:spPr>
        <p:txBody>
          <a:bodyPr anchor="ctr">
            <a:normAutofit/>
          </a:bodyPr>
          <a:lstStyle/>
          <a:p>
            <a:r>
              <a:rPr lang="fr-FR" dirty="0"/>
              <a:t>La programmation réactive est très similaire à celle de l'événement, mais au lieu de tourner autour des événements, elle se concentre sur les </a:t>
            </a:r>
            <a:r>
              <a:rPr lang="fr-FR" dirty="0" smtClean="0"/>
              <a:t>données</a:t>
            </a:r>
          </a:p>
          <a:p>
            <a:r>
              <a:rPr lang="fr-FR" dirty="0" smtClean="0"/>
              <a:t>Plus </a:t>
            </a:r>
            <a:r>
              <a:rPr lang="fr-FR" dirty="0"/>
              <a:t>spécifiquement, </a:t>
            </a:r>
            <a:r>
              <a:rPr lang="fr-FR" dirty="0" smtClean="0"/>
              <a:t>elle </a:t>
            </a:r>
            <a:r>
              <a:rPr lang="fr-FR" dirty="0"/>
              <a:t>traite des flux de données et réagit aux changements de données spécifiques</a:t>
            </a:r>
            <a:endParaRPr lang="fr-FR" dirty="0" smtClean="0"/>
          </a:p>
        </p:txBody>
      </p:sp>
    </p:spTree>
    <p:extLst>
      <p:ext uri="{BB962C8B-B14F-4D97-AF65-F5344CB8AC3E}">
        <p14:creationId xmlns:p14="http://schemas.microsoft.com/office/powerpoint/2010/main" val="178880981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a:t>ReactiveX - RxPy</a:t>
            </a:r>
          </a:p>
        </p:txBody>
      </p:sp>
      <p:sp>
        <p:nvSpPr>
          <p:cNvPr id="3" name="Espace réservé du contenu 2"/>
          <p:cNvSpPr>
            <a:spLocks noGrp="1"/>
          </p:cNvSpPr>
          <p:nvPr>
            <p:ph idx="1"/>
          </p:nvPr>
        </p:nvSpPr>
        <p:spPr>
          <a:xfrm>
            <a:off x="1566406" y="1534602"/>
            <a:ext cx="9938206" cy="4683317"/>
          </a:xfrm>
        </p:spPr>
        <p:txBody>
          <a:bodyPr anchor="ctr">
            <a:normAutofit/>
          </a:bodyPr>
          <a:lstStyle/>
          <a:p>
            <a:r>
              <a:rPr lang="fr-FR" dirty="0"/>
              <a:t>RxPy est l'équivalent Python du très populaire framework </a:t>
            </a:r>
            <a:r>
              <a:rPr lang="fr-FR" dirty="0" smtClean="0"/>
              <a:t>ReactiveX</a:t>
            </a:r>
          </a:p>
          <a:p>
            <a:r>
              <a:rPr lang="fr-FR" dirty="0" smtClean="0"/>
              <a:t>Si </a:t>
            </a:r>
            <a:r>
              <a:rPr lang="fr-FR" dirty="0"/>
              <a:t>vous avez déjà effectué une programmation dans </a:t>
            </a:r>
            <a:r>
              <a:rPr lang="fr-FR" dirty="0" err="1"/>
              <a:t>Angular</a:t>
            </a:r>
            <a:r>
              <a:rPr lang="fr-FR" dirty="0"/>
              <a:t> 2 et versions </a:t>
            </a:r>
            <a:r>
              <a:rPr lang="fr-FR" dirty="0" smtClean="0"/>
              <a:t>suivantes, </a:t>
            </a:r>
            <a:r>
              <a:rPr lang="fr-FR" dirty="0"/>
              <a:t>vous l'utiliserez lors de l'interaction avec les services </a:t>
            </a:r>
            <a:r>
              <a:rPr lang="fr-FR" dirty="0" smtClean="0"/>
              <a:t>HTTP</a:t>
            </a:r>
          </a:p>
          <a:p>
            <a:r>
              <a:rPr lang="fr-FR" dirty="0" smtClean="0"/>
              <a:t>Ce framework est </a:t>
            </a:r>
            <a:r>
              <a:rPr lang="fr-FR" dirty="0"/>
              <a:t>une conglomération du modèle d'observateur, du modèle d'itérateur et de la programmation </a:t>
            </a:r>
            <a:r>
              <a:rPr lang="fr-FR" dirty="0" smtClean="0"/>
              <a:t>fonctionnelle</a:t>
            </a:r>
          </a:p>
          <a:p>
            <a:r>
              <a:rPr lang="fr-FR" dirty="0" smtClean="0"/>
              <a:t>Nous </a:t>
            </a:r>
            <a:r>
              <a:rPr lang="fr-FR" dirty="0"/>
              <a:t>nous abonnons essentiellement à différents flux de données entrantes, puis créons des observateurs qui écoutent les événements spécifiques </a:t>
            </a:r>
            <a:r>
              <a:rPr lang="fr-FR" dirty="0" smtClean="0"/>
              <a:t>déclenchés</a:t>
            </a:r>
          </a:p>
          <a:p>
            <a:r>
              <a:rPr lang="fr-FR" dirty="0" smtClean="0"/>
              <a:t> </a:t>
            </a:r>
            <a:r>
              <a:rPr lang="fr-FR" dirty="0"/>
              <a:t>Lorsque ces observateurs sont déclenchés, ils exécutent le code correspondant à ce qui vient de se </a:t>
            </a:r>
            <a:r>
              <a:rPr lang="fr-FR" dirty="0" smtClean="0"/>
              <a:t>passer</a:t>
            </a:r>
          </a:p>
        </p:txBody>
      </p:sp>
    </p:spTree>
    <p:extLst>
      <p:ext uri="{BB962C8B-B14F-4D97-AF65-F5344CB8AC3E}">
        <p14:creationId xmlns:p14="http://schemas.microsoft.com/office/powerpoint/2010/main" val="300455748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Histoire de la concurrence</a:t>
            </a:r>
            <a:endParaRPr lang="fr-FR" dirty="0"/>
          </a:p>
        </p:txBody>
      </p:sp>
      <p:sp>
        <p:nvSpPr>
          <p:cNvPr id="3" name="Espace réservé du contenu 2"/>
          <p:cNvSpPr>
            <a:spLocks noGrp="1"/>
          </p:cNvSpPr>
          <p:nvPr>
            <p:ph idx="1"/>
          </p:nvPr>
        </p:nvSpPr>
        <p:spPr>
          <a:xfrm>
            <a:off x="1049572" y="2133600"/>
            <a:ext cx="10455040" cy="3777622"/>
          </a:xfrm>
        </p:spPr>
        <p:txBody>
          <a:bodyPr anchor="ctr">
            <a:normAutofit/>
          </a:bodyPr>
          <a:lstStyle/>
          <a:p>
            <a:pPr algn="just"/>
            <a:r>
              <a:rPr lang="fr-FR" dirty="0"/>
              <a:t>La concurrence </a:t>
            </a:r>
            <a:r>
              <a:rPr lang="fr-FR" dirty="0" smtClean="0"/>
              <a:t>est </a:t>
            </a:r>
            <a:r>
              <a:rPr lang="fr-FR" dirty="0"/>
              <a:t>en fait dérivée des premiers travaux sur les chemins de fer et la télégraphie, d'où l'utilisation de noms tels que le </a:t>
            </a:r>
            <a:r>
              <a:rPr lang="fr-FR" dirty="0" smtClean="0"/>
              <a:t>sémaphore</a:t>
            </a:r>
          </a:p>
          <a:p>
            <a:pPr algn="just"/>
            <a:r>
              <a:rPr lang="fr-FR" dirty="0" smtClean="0"/>
              <a:t>Essentiellement</a:t>
            </a:r>
            <a:r>
              <a:rPr lang="fr-FR" dirty="0"/>
              <a:t>, il était nécessaire de gérer plusieurs trains sur le même réseau ferroviaire de manière à ce que chaque train puisse se rendre à destination en toute sécurité sans encourir </a:t>
            </a:r>
            <a:r>
              <a:rPr lang="fr-FR" dirty="0" smtClean="0"/>
              <a:t>d'accident</a:t>
            </a:r>
          </a:p>
          <a:p>
            <a:pPr algn="just"/>
            <a:r>
              <a:rPr lang="fr-FR" dirty="0"/>
              <a:t>Ce n'est que dans les années 1960 que les chercheurs se sont intéressés à l'informatique concurrente, et c'est Edsger W. Dijkstra qui a publié le premier article dans ce domaine, où il a identifié et résolu le problème de l'exclusion </a:t>
            </a:r>
            <a:r>
              <a:rPr lang="fr-FR" dirty="0" smtClean="0"/>
              <a:t>mutuelle</a:t>
            </a:r>
          </a:p>
          <a:p>
            <a:pPr algn="just"/>
            <a:r>
              <a:rPr lang="fr-FR" dirty="0" smtClean="0"/>
              <a:t>Ensuite</a:t>
            </a:r>
            <a:r>
              <a:rPr lang="fr-FR" dirty="0"/>
              <a:t>, Dijkstra a défini des concepts fondamentaux de concurrence, tels que les sémaphores, les exclusions mutuelles et les blocages, ainsi que l'algorithme du plus court chemin de </a:t>
            </a:r>
            <a:r>
              <a:rPr lang="fr-FR" dirty="0" smtClean="0"/>
              <a:t>Dijkstra</a:t>
            </a:r>
            <a:endParaRPr lang="fr-FR" dirty="0"/>
          </a:p>
        </p:txBody>
      </p:sp>
    </p:spTree>
    <p:extLst>
      <p:ext uri="{BB962C8B-B14F-4D97-AF65-F5344CB8AC3E}">
        <p14:creationId xmlns:p14="http://schemas.microsoft.com/office/powerpoint/2010/main" val="66275884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a:t>ReactiveX - RxPy</a:t>
            </a:r>
          </a:p>
        </p:txBody>
      </p:sp>
      <p:sp>
        <p:nvSpPr>
          <p:cNvPr id="3" name="Espace réservé du contenu 2"/>
          <p:cNvSpPr>
            <a:spLocks noGrp="1"/>
          </p:cNvSpPr>
          <p:nvPr>
            <p:ph idx="1"/>
          </p:nvPr>
        </p:nvSpPr>
        <p:spPr>
          <a:xfrm>
            <a:off x="1566406" y="1534602"/>
            <a:ext cx="9938206" cy="4683317"/>
          </a:xfrm>
        </p:spPr>
        <p:txBody>
          <a:bodyPr anchor="ctr">
            <a:normAutofit/>
          </a:bodyPr>
          <a:lstStyle/>
          <a:p>
            <a:r>
              <a:rPr lang="fr-FR" dirty="0"/>
              <a:t>Nous considérerons un centre de données comme un bon exemple de la façon dont la programmation réactive peut être </a:t>
            </a:r>
            <a:r>
              <a:rPr lang="fr-FR" dirty="0" smtClean="0"/>
              <a:t>utilisée</a:t>
            </a:r>
          </a:p>
          <a:p>
            <a:r>
              <a:rPr lang="fr-FR" dirty="0" smtClean="0"/>
              <a:t>Imaginez </a:t>
            </a:r>
            <a:r>
              <a:rPr lang="fr-FR" dirty="0"/>
              <a:t>que ce centre de données possède des milliers de racks de serveurs, qui calculent en permanence des millions et des millions de </a:t>
            </a:r>
            <a:r>
              <a:rPr lang="fr-FR" dirty="0" smtClean="0"/>
              <a:t>calculs</a:t>
            </a:r>
          </a:p>
          <a:p>
            <a:r>
              <a:rPr lang="fr-FR" dirty="0" smtClean="0"/>
              <a:t>L'un </a:t>
            </a:r>
            <a:r>
              <a:rPr lang="fr-FR" dirty="0"/>
              <a:t>des plus grands défis de ces datacenters est de garder suffisamment refroidis tous ces racks de serveur bien serrés pour qu'ils ne s'endommagent </a:t>
            </a:r>
            <a:r>
              <a:rPr lang="fr-FR" dirty="0" smtClean="0"/>
              <a:t>pas</a:t>
            </a:r>
          </a:p>
          <a:p>
            <a:r>
              <a:rPr lang="fr-FR" dirty="0" smtClean="0"/>
              <a:t>Nous </a:t>
            </a:r>
            <a:r>
              <a:rPr lang="fr-FR" dirty="0"/>
              <a:t>pourrions installer plusieurs thermomètres dans notre centre de données pour nous assurer de ne pas avoir trop chaud et envoyer les lectures de ces thermomètres à un ordinateur central en </a:t>
            </a:r>
            <a:r>
              <a:rPr lang="fr-FR" dirty="0" smtClean="0"/>
              <a:t>continu</a:t>
            </a:r>
          </a:p>
        </p:txBody>
      </p:sp>
    </p:spTree>
    <p:extLst>
      <p:ext uri="{BB962C8B-B14F-4D97-AF65-F5344CB8AC3E}">
        <p14:creationId xmlns:p14="http://schemas.microsoft.com/office/powerpoint/2010/main" val="287050409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a:t>ReactiveX - RxPy</a:t>
            </a:r>
          </a:p>
        </p:txBody>
      </p:sp>
      <p:sp>
        <p:nvSpPr>
          <p:cNvPr id="3" name="Espace réservé du contenu 2"/>
          <p:cNvSpPr>
            <a:spLocks noGrp="1"/>
          </p:cNvSpPr>
          <p:nvPr>
            <p:ph idx="1"/>
          </p:nvPr>
        </p:nvSpPr>
        <p:spPr>
          <a:xfrm>
            <a:off x="1566406" y="1534602"/>
            <a:ext cx="9938206" cy="4683317"/>
          </a:xfrm>
        </p:spPr>
        <p:txBody>
          <a:bodyPr anchor="ctr">
            <a:normAutofit/>
          </a:bodyPr>
          <a:lstStyle/>
          <a:p>
            <a:r>
              <a:rPr lang="fr-FR" dirty="0"/>
              <a:t>Au sein de notre centrale de contrôle, nous pourrions mettre en place un programme RxPy qui observe ce flux continu d'informations sur la </a:t>
            </a:r>
            <a:r>
              <a:rPr lang="fr-FR" dirty="0" smtClean="0"/>
              <a:t>température</a:t>
            </a:r>
          </a:p>
          <a:p>
            <a:r>
              <a:rPr lang="fr-FR" dirty="0" smtClean="0"/>
              <a:t>Au </a:t>
            </a:r>
            <a:r>
              <a:rPr lang="fr-FR" dirty="0"/>
              <a:t>sein de ces observateurs, nous pourrions alors définir une série d'événements conditionnels à écouter, puis réagir chaque fois que l'un de ces conditionnels est </a:t>
            </a:r>
            <a:r>
              <a:rPr lang="fr-FR" dirty="0" smtClean="0"/>
              <a:t>atteint</a:t>
            </a:r>
          </a:p>
          <a:p>
            <a:r>
              <a:rPr lang="fr-FR" dirty="0"/>
              <a:t>Un tel exemple serait un événement qui se déclenche uniquement si la température d'une partie spécifique du centre de données devient trop </a:t>
            </a:r>
            <a:r>
              <a:rPr lang="fr-FR" dirty="0" smtClean="0"/>
              <a:t>chaude</a:t>
            </a:r>
          </a:p>
          <a:p>
            <a:r>
              <a:rPr lang="fr-FR" dirty="0" smtClean="0"/>
              <a:t>Lorsque </a:t>
            </a:r>
            <a:r>
              <a:rPr lang="fr-FR" dirty="0"/>
              <a:t>cet événement est déclenché, nous pouvons alors automatiquement réagir et augmenter le débit de tout système de refroidissement vers cette zone particulière, et ainsi ramener la température à </a:t>
            </a:r>
            <a:r>
              <a:rPr lang="fr-FR" dirty="0" smtClean="0"/>
              <a:t>un bon niveau</a:t>
            </a:r>
          </a:p>
        </p:txBody>
      </p:sp>
    </p:spTree>
    <p:extLst>
      <p:ext uri="{BB962C8B-B14F-4D97-AF65-F5344CB8AC3E}">
        <p14:creationId xmlns:p14="http://schemas.microsoft.com/office/powerpoint/2010/main" val="282090897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Programmation GPU</a:t>
            </a:r>
            <a:endParaRPr lang="fr-FR" dirty="0"/>
          </a:p>
        </p:txBody>
      </p:sp>
      <p:sp>
        <p:nvSpPr>
          <p:cNvPr id="3" name="Espace réservé du contenu 2"/>
          <p:cNvSpPr>
            <a:spLocks noGrp="1"/>
          </p:cNvSpPr>
          <p:nvPr>
            <p:ph idx="1"/>
          </p:nvPr>
        </p:nvSpPr>
        <p:spPr>
          <a:xfrm>
            <a:off x="1566406" y="1534602"/>
            <a:ext cx="9938206" cy="4977516"/>
          </a:xfrm>
        </p:spPr>
        <p:txBody>
          <a:bodyPr anchor="ctr">
            <a:normAutofit fontScale="92500" lnSpcReduction="10000"/>
          </a:bodyPr>
          <a:lstStyle/>
          <a:p>
            <a:r>
              <a:rPr lang="fr-FR" dirty="0"/>
              <a:t>Les GPU sont réputés pour leur capacité à rendre des jeux vidéo d'action rapides et de haute </a:t>
            </a:r>
            <a:r>
              <a:rPr lang="fr-FR" dirty="0" smtClean="0"/>
              <a:t>résolution</a:t>
            </a:r>
          </a:p>
          <a:p>
            <a:r>
              <a:rPr lang="fr-FR" dirty="0" smtClean="0"/>
              <a:t>Ils </a:t>
            </a:r>
            <a:r>
              <a:rPr lang="fr-FR" dirty="0"/>
              <a:t>sont capables </a:t>
            </a:r>
            <a:r>
              <a:rPr lang="fr-FR" dirty="0" smtClean="0"/>
              <a:t>d'absorber </a:t>
            </a:r>
            <a:r>
              <a:rPr lang="fr-FR" dirty="0"/>
              <a:t>ensemble les millions de calculs nécessaires par seconde afin de s'assurer que chaque vertex des modèles 3D de votre jeu est au bon endroit, et qu'ils sont mis à jour toutes les quelques millisecondes afin d'assurer une douceur de 60 </a:t>
            </a:r>
            <a:r>
              <a:rPr lang="fr-FR" dirty="0" smtClean="0"/>
              <a:t>FPS</a:t>
            </a:r>
          </a:p>
          <a:p>
            <a:r>
              <a:rPr lang="fr-FR" dirty="0"/>
              <a:t>De manière générale, les GPU sont incroyablement performants pour effectuer la même tâche en parallèle, des millions et des millions de fois par </a:t>
            </a:r>
            <a:r>
              <a:rPr lang="fr-FR" dirty="0" smtClean="0"/>
              <a:t>minute</a:t>
            </a:r>
          </a:p>
          <a:p>
            <a:r>
              <a:rPr lang="fr-FR" dirty="0" smtClean="0"/>
              <a:t>Mais </a:t>
            </a:r>
            <a:r>
              <a:rPr lang="fr-FR" dirty="0"/>
              <a:t>si les GPU sont si performants, alors pourquoi ne pas les utiliser à la place de nos </a:t>
            </a:r>
            <a:r>
              <a:rPr lang="fr-FR" dirty="0" smtClean="0"/>
              <a:t>processeurs ?</a:t>
            </a:r>
          </a:p>
          <a:p>
            <a:r>
              <a:rPr lang="fr-FR" dirty="0" smtClean="0"/>
              <a:t>Alors </a:t>
            </a:r>
            <a:r>
              <a:rPr lang="fr-FR" dirty="0"/>
              <a:t>que les GPU peuvent être incroyablement performants au traitement graphique, ils ne sont cependant pas conçus pour gérer les subtilités de l'exécution d'un système d'exploitation et de l'informatique à usage </a:t>
            </a:r>
            <a:r>
              <a:rPr lang="fr-FR" dirty="0" smtClean="0"/>
              <a:t>général</a:t>
            </a:r>
          </a:p>
          <a:p>
            <a:r>
              <a:rPr lang="fr-FR" dirty="0" smtClean="0"/>
              <a:t>Les </a:t>
            </a:r>
            <a:r>
              <a:rPr lang="fr-FR" dirty="0"/>
              <a:t>CPU ont moins de noyaux, qui sont spécifiquement conçus pour la vitesse quand il s'agit de changer de contexte entre les tâches </a:t>
            </a:r>
            <a:r>
              <a:rPr lang="fr-FR" dirty="0" smtClean="0"/>
              <a:t>d'exploitation</a:t>
            </a:r>
          </a:p>
          <a:p>
            <a:r>
              <a:rPr lang="fr-FR" dirty="0" smtClean="0"/>
              <a:t>Si </a:t>
            </a:r>
            <a:r>
              <a:rPr lang="fr-FR" dirty="0"/>
              <a:t>les GPU avaient les mêmes tâches, vous constateriez une dégradation considérable des performances globales de votre ordinateur</a:t>
            </a:r>
            <a:endParaRPr lang="fr-FR" dirty="0" smtClean="0"/>
          </a:p>
        </p:txBody>
      </p:sp>
    </p:spTree>
    <p:extLst>
      <p:ext uri="{BB962C8B-B14F-4D97-AF65-F5344CB8AC3E}">
        <p14:creationId xmlns:p14="http://schemas.microsoft.com/office/powerpoint/2010/main" val="298981317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Programmation GPU</a:t>
            </a:r>
            <a:endParaRPr lang="fr-FR" dirty="0"/>
          </a:p>
        </p:txBody>
      </p:sp>
      <p:sp>
        <p:nvSpPr>
          <p:cNvPr id="3" name="Espace réservé du contenu 2"/>
          <p:cNvSpPr>
            <a:spLocks noGrp="1"/>
          </p:cNvSpPr>
          <p:nvPr>
            <p:ph idx="1"/>
          </p:nvPr>
        </p:nvSpPr>
        <p:spPr>
          <a:xfrm>
            <a:off x="1566406" y="1534602"/>
            <a:ext cx="9938206" cy="4977516"/>
          </a:xfrm>
        </p:spPr>
        <p:txBody>
          <a:bodyPr anchor="ctr">
            <a:normAutofit/>
          </a:bodyPr>
          <a:lstStyle/>
          <a:p>
            <a:r>
              <a:rPr lang="fr-FR" dirty="0"/>
              <a:t>Mais comment pouvons-nous utiliser ces cartes graphiques de haute puissance pour autre chose que la programmation </a:t>
            </a:r>
            <a:r>
              <a:rPr lang="fr-FR" dirty="0" smtClean="0"/>
              <a:t>graphique ?</a:t>
            </a:r>
          </a:p>
          <a:p>
            <a:r>
              <a:rPr lang="fr-FR" dirty="0" smtClean="0"/>
              <a:t>C'est </a:t>
            </a:r>
            <a:r>
              <a:rPr lang="fr-FR" dirty="0"/>
              <a:t>ici qu'interviennent les bibliothèques telles que PyCUDA, OpenCL et </a:t>
            </a:r>
            <a:r>
              <a:rPr lang="fr-FR" dirty="0" smtClean="0"/>
              <a:t>Theano</a:t>
            </a:r>
          </a:p>
          <a:p>
            <a:r>
              <a:rPr lang="fr-FR" dirty="0" smtClean="0"/>
              <a:t>Ces </a:t>
            </a:r>
            <a:r>
              <a:rPr lang="fr-FR" dirty="0"/>
              <a:t>bibliothèques tentent de faire abstraction du code complexe de bas niveau auquel les API graphiques doivent interagir pour utiliser le </a:t>
            </a:r>
            <a:r>
              <a:rPr lang="fr-FR" dirty="0" smtClean="0"/>
              <a:t>GPU</a:t>
            </a:r>
          </a:p>
          <a:p>
            <a:r>
              <a:rPr lang="fr-FR" dirty="0" smtClean="0"/>
              <a:t>Ils </a:t>
            </a:r>
            <a:r>
              <a:rPr lang="fr-FR" dirty="0"/>
              <a:t>simplifient grandement la réutilisation des milliers de cœurs de traitement plus petits disponibles sur le GPU et leur utilisation pour nos programmes coûteux en </a:t>
            </a:r>
            <a:r>
              <a:rPr lang="fr-FR" dirty="0" smtClean="0"/>
              <a:t>calcul</a:t>
            </a:r>
          </a:p>
        </p:txBody>
      </p:sp>
    </p:spTree>
    <p:extLst>
      <p:ext uri="{BB962C8B-B14F-4D97-AF65-F5344CB8AC3E}">
        <p14:creationId xmlns:p14="http://schemas.microsoft.com/office/powerpoint/2010/main" val="352500052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Programmation GPU</a:t>
            </a:r>
            <a:endParaRPr lang="fr-FR" dirty="0"/>
          </a:p>
        </p:txBody>
      </p:sp>
      <p:sp>
        <p:nvSpPr>
          <p:cNvPr id="3" name="Espace réservé du contenu 2"/>
          <p:cNvSpPr>
            <a:spLocks noGrp="1"/>
          </p:cNvSpPr>
          <p:nvPr>
            <p:ph idx="1"/>
          </p:nvPr>
        </p:nvSpPr>
        <p:spPr>
          <a:xfrm>
            <a:off x="1566406" y="1534602"/>
            <a:ext cx="6726804" cy="4977516"/>
          </a:xfrm>
        </p:spPr>
        <p:txBody>
          <a:bodyPr anchor="ctr">
            <a:normAutofit/>
          </a:bodyPr>
          <a:lstStyle/>
          <a:p>
            <a:r>
              <a:rPr lang="fr-FR" dirty="0"/>
              <a:t>Ces unités de traitement graphique (GPU) encapsulent tout ce que les langages de script ne sont </a:t>
            </a:r>
            <a:r>
              <a:rPr lang="fr-FR" dirty="0" smtClean="0"/>
              <a:t>pas</a:t>
            </a:r>
          </a:p>
          <a:p>
            <a:r>
              <a:rPr lang="fr-FR" dirty="0" smtClean="0"/>
              <a:t>Ils </a:t>
            </a:r>
            <a:r>
              <a:rPr lang="fr-FR" dirty="0"/>
              <a:t>sont hautement parallélisables et construits pour un débit </a:t>
            </a:r>
            <a:r>
              <a:rPr lang="fr-FR" dirty="0" smtClean="0"/>
              <a:t>maximum</a:t>
            </a:r>
          </a:p>
          <a:p>
            <a:r>
              <a:rPr lang="fr-FR" dirty="0" smtClean="0"/>
              <a:t>En </a:t>
            </a:r>
            <a:r>
              <a:rPr lang="fr-FR" dirty="0"/>
              <a:t>les utilisant en Python, nous sommes en mesure d'obtenir le meilleur des deux </a:t>
            </a:r>
            <a:r>
              <a:rPr lang="fr-FR" dirty="0" smtClean="0"/>
              <a:t>mondes</a:t>
            </a:r>
          </a:p>
          <a:p>
            <a:r>
              <a:rPr lang="fr-FR" dirty="0" smtClean="0"/>
              <a:t>Nous </a:t>
            </a:r>
            <a:r>
              <a:rPr lang="fr-FR" dirty="0"/>
              <a:t>pouvons utiliser un langage favorisé par des millions de personnes en raison de sa facilité d'utilisation, et rendre nos programmes incroyablement </a:t>
            </a:r>
            <a:r>
              <a:rPr lang="fr-FR" dirty="0" smtClean="0"/>
              <a:t>performants</a:t>
            </a:r>
          </a:p>
        </p:txBody>
      </p:sp>
      <p:pic>
        <p:nvPicPr>
          <p:cNvPr id="4" name="Image 3"/>
          <p:cNvPicPr>
            <a:picLocks noChangeAspect="1"/>
          </p:cNvPicPr>
          <p:nvPr/>
        </p:nvPicPr>
        <p:blipFill>
          <a:blip r:embed="rId3"/>
          <a:stretch>
            <a:fillRect/>
          </a:stretch>
        </p:blipFill>
        <p:spPr>
          <a:xfrm>
            <a:off x="8390614" y="2808922"/>
            <a:ext cx="3505200" cy="24288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87397507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Les limitations de Python</a:t>
            </a:r>
            <a:endParaRPr lang="fr-FR" dirty="0"/>
          </a:p>
        </p:txBody>
      </p:sp>
      <p:sp>
        <p:nvSpPr>
          <p:cNvPr id="3" name="Espace réservé du contenu 2"/>
          <p:cNvSpPr>
            <a:spLocks noGrp="1"/>
          </p:cNvSpPr>
          <p:nvPr>
            <p:ph idx="1"/>
          </p:nvPr>
        </p:nvSpPr>
        <p:spPr>
          <a:xfrm>
            <a:off x="1566406" y="1534602"/>
            <a:ext cx="6504168" cy="4977516"/>
          </a:xfrm>
        </p:spPr>
        <p:txBody>
          <a:bodyPr anchor="ctr">
            <a:normAutofit/>
          </a:bodyPr>
          <a:lstStyle/>
          <a:p>
            <a:r>
              <a:rPr lang="fr-FR" dirty="0"/>
              <a:t>Plus tôt dans le chapitre, j'ai parlé des limites du GIL ou du Global Interpreter Lock présent dans Python, mais qu'est-ce que cela signifie </a:t>
            </a:r>
            <a:r>
              <a:rPr lang="fr-FR" dirty="0" smtClean="0"/>
              <a:t>réellement ?</a:t>
            </a:r>
          </a:p>
          <a:p>
            <a:r>
              <a:rPr lang="fr-FR" dirty="0"/>
              <a:t>Premièrement, je pense qu'il est important de savoir exactement ce que le GIL fait pour </a:t>
            </a:r>
            <a:r>
              <a:rPr lang="fr-FR" dirty="0" smtClean="0"/>
              <a:t>nous</a:t>
            </a:r>
          </a:p>
          <a:p>
            <a:r>
              <a:rPr lang="fr-FR" dirty="0" smtClean="0"/>
              <a:t>Le </a:t>
            </a:r>
            <a:r>
              <a:rPr lang="fr-FR" dirty="0"/>
              <a:t>GIL est essentiellement un verrou d'exclusion mutuelle qui empêche plusieurs threads d'exécuter du code Python en </a:t>
            </a:r>
            <a:r>
              <a:rPr lang="fr-FR" dirty="0" smtClean="0"/>
              <a:t>parallèle</a:t>
            </a:r>
          </a:p>
          <a:p>
            <a:r>
              <a:rPr lang="fr-FR" dirty="0" smtClean="0"/>
              <a:t>C'est </a:t>
            </a:r>
            <a:r>
              <a:rPr lang="fr-FR" dirty="0"/>
              <a:t>un verrou qui ne peut être tenu que par un thread à la fois, et si vous voulez qu'un thread exécute son propre code, il doit d'abord acquérir le verrou avant de pouvoir exécuter son propre </a:t>
            </a:r>
            <a:r>
              <a:rPr lang="fr-FR" dirty="0" smtClean="0"/>
              <a:t>code</a:t>
            </a:r>
          </a:p>
          <a:p>
            <a:r>
              <a:rPr lang="fr-FR" dirty="0" smtClean="0"/>
              <a:t>L'avantage </a:t>
            </a:r>
            <a:r>
              <a:rPr lang="fr-FR" dirty="0"/>
              <a:t>que cela nous procure est que pendant qu'il est verrouillé, rien d'autre ne peut fonctionner en même </a:t>
            </a:r>
            <a:r>
              <a:rPr lang="fr-FR" dirty="0" smtClean="0"/>
              <a:t>temps</a:t>
            </a:r>
          </a:p>
        </p:txBody>
      </p:sp>
      <p:pic>
        <p:nvPicPr>
          <p:cNvPr id="5" name="Image 4"/>
          <p:cNvPicPr>
            <a:picLocks noChangeAspect="1"/>
          </p:cNvPicPr>
          <p:nvPr/>
        </p:nvPicPr>
        <p:blipFill>
          <a:blip r:embed="rId3"/>
          <a:stretch>
            <a:fillRect/>
          </a:stretch>
        </p:blipFill>
        <p:spPr>
          <a:xfrm>
            <a:off x="7871087" y="3124904"/>
            <a:ext cx="4067175" cy="14192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2374258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Les limitations de Python</a:t>
            </a:r>
            <a:endParaRPr lang="fr-FR" dirty="0"/>
          </a:p>
        </p:txBody>
      </p:sp>
      <p:sp>
        <p:nvSpPr>
          <p:cNvPr id="3" name="Espace réservé du contenu 2"/>
          <p:cNvSpPr>
            <a:spLocks noGrp="1"/>
          </p:cNvSpPr>
          <p:nvPr>
            <p:ph idx="1"/>
          </p:nvPr>
        </p:nvSpPr>
        <p:spPr>
          <a:xfrm>
            <a:off x="1566405" y="1534602"/>
            <a:ext cx="10153817" cy="4977516"/>
          </a:xfrm>
        </p:spPr>
        <p:txBody>
          <a:bodyPr anchor="ctr">
            <a:normAutofit/>
          </a:bodyPr>
          <a:lstStyle/>
          <a:p>
            <a:r>
              <a:rPr lang="fr-FR" dirty="0"/>
              <a:t>Dans le diagramme précédent, nous voyons un exemple de la façon dont plusieurs threads sont entravés par ce </a:t>
            </a:r>
            <a:r>
              <a:rPr lang="fr-FR" dirty="0" smtClean="0"/>
              <a:t>GIL</a:t>
            </a:r>
          </a:p>
          <a:p>
            <a:r>
              <a:rPr lang="fr-FR" dirty="0" smtClean="0"/>
              <a:t>Chaque </a:t>
            </a:r>
            <a:r>
              <a:rPr lang="fr-FR" dirty="0"/>
              <a:t>thread doit attendre et acquérir le GIL avant de pouvoir continuer à progresser, puis relâcher le GIL, généralement avant qu'il n'ait pu terminer son </a:t>
            </a:r>
            <a:r>
              <a:rPr lang="fr-FR" dirty="0" smtClean="0"/>
              <a:t>travail</a:t>
            </a:r>
          </a:p>
          <a:p>
            <a:r>
              <a:rPr lang="fr-FR" dirty="0" smtClean="0"/>
              <a:t>Il </a:t>
            </a:r>
            <a:r>
              <a:rPr lang="fr-FR" dirty="0"/>
              <a:t>suit une approche aléatoire à la ronde, et vous n'avez aucune garantie quant au thread qui va acquérir le verrou en </a:t>
            </a:r>
            <a:r>
              <a:rPr lang="fr-FR" dirty="0" smtClean="0"/>
              <a:t>premier</a:t>
            </a:r>
          </a:p>
          <a:p>
            <a:r>
              <a:rPr lang="fr-FR" dirty="0"/>
              <a:t>Pourquoi est-ce nécessaire, vous pourriez </a:t>
            </a:r>
            <a:r>
              <a:rPr lang="fr-FR" dirty="0" smtClean="0"/>
              <a:t>demander ?</a:t>
            </a:r>
          </a:p>
          <a:p>
            <a:r>
              <a:rPr lang="fr-FR" dirty="0" smtClean="0"/>
              <a:t>Eh </a:t>
            </a:r>
            <a:r>
              <a:rPr lang="fr-FR" dirty="0"/>
              <a:t>bien, le GIL a longtemps été une partie de Python, et au fil des années a déclenché de nombreux débats sur son </a:t>
            </a:r>
            <a:r>
              <a:rPr lang="fr-FR" dirty="0" smtClean="0"/>
              <a:t>utilité</a:t>
            </a:r>
          </a:p>
          <a:p>
            <a:r>
              <a:rPr lang="fr-FR" dirty="0" smtClean="0"/>
              <a:t>Mais </a:t>
            </a:r>
            <a:r>
              <a:rPr lang="fr-FR" dirty="0"/>
              <a:t>il a été implémenté avec de bonnes intentions et pour lutter contre la gestion de la mémoire Python </a:t>
            </a:r>
            <a:r>
              <a:rPr lang="fr-FR" dirty="0" smtClean="0"/>
              <a:t>non-thread-</a:t>
            </a:r>
            <a:r>
              <a:rPr lang="fr-FR" dirty="0" err="1" smtClean="0"/>
              <a:t>safe</a:t>
            </a:r>
            <a:endParaRPr lang="fr-FR" dirty="0" smtClean="0"/>
          </a:p>
          <a:p>
            <a:r>
              <a:rPr lang="fr-FR" dirty="0" smtClean="0"/>
              <a:t>Il </a:t>
            </a:r>
            <a:r>
              <a:rPr lang="fr-FR" dirty="0"/>
              <a:t>nous empêche de tirer parti des systèmes multiprocesseurs dans certains scénarios</a:t>
            </a:r>
            <a:endParaRPr lang="fr-FR" dirty="0" smtClean="0"/>
          </a:p>
        </p:txBody>
      </p:sp>
    </p:spTree>
    <p:extLst>
      <p:ext uri="{BB962C8B-B14F-4D97-AF65-F5344CB8AC3E}">
        <p14:creationId xmlns:p14="http://schemas.microsoft.com/office/powerpoint/2010/main" val="396814693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Les limitations de Python</a:t>
            </a:r>
            <a:endParaRPr lang="fr-FR" dirty="0"/>
          </a:p>
        </p:txBody>
      </p:sp>
      <p:sp>
        <p:nvSpPr>
          <p:cNvPr id="3" name="Espace réservé du contenu 2"/>
          <p:cNvSpPr>
            <a:spLocks noGrp="1"/>
          </p:cNvSpPr>
          <p:nvPr>
            <p:ph idx="1"/>
          </p:nvPr>
        </p:nvSpPr>
        <p:spPr>
          <a:xfrm>
            <a:off x="1566405" y="1534602"/>
            <a:ext cx="10153817" cy="4977516"/>
          </a:xfrm>
        </p:spPr>
        <p:txBody>
          <a:bodyPr anchor="ctr">
            <a:normAutofit/>
          </a:bodyPr>
          <a:lstStyle/>
          <a:p>
            <a:r>
              <a:rPr lang="fr-FR" dirty="0"/>
              <a:t>Guido Van Rossum, le créateur de Python, a publié une mise à jour sur la suppression du GIL et de ses avantages dans un post </a:t>
            </a:r>
            <a:r>
              <a:rPr lang="fr-FR" dirty="0" smtClean="0"/>
              <a:t>ici : </a:t>
            </a:r>
          </a:p>
          <a:p>
            <a:r>
              <a:rPr lang="fr-FR" dirty="0" smtClean="0">
                <a:hlinkClick r:id="rId3"/>
              </a:rPr>
              <a:t>http</a:t>
            </a:r>
            <a:r>
              <a:rPr lang="fr-FR" dirty="0">
                <a:hlinkClick r:id="rId3"/>
              </a:rPr>
              <a:t>://</a:t>
            </a:r>
            <a:r>
              <a:rPr lang="fr-FR" dirty="0" smtClean="0">
                <a:hlinkClick r:id="rId3"/>
              </a:rPr>
              <a:t>www.artima.com/weblogs/viewpost.jsp?thread=214235</a:t>
            </a:r>
            <a:endParaRPr lang="fr-FR" dirty="0" smtClean="0"/>
          </a:p>
          <a:p>
            <a:r>
              <a:rPr lang="fr-FR" dirty="0" smtClean="0"/>
              <a:t>Il </a:t>
            </a:r>
            <a:r>
              <a:rPr lang="fr-FR" dirty="0"/>
              <a:t>déclare qu'il ne serait pas contre quelqu'un créant une branche de Python qui soit sans GIL, et il accepterait une fusion de ce code si, et seulement si, cela n'avait pas d'impact négatif sur la performance d'une application </a:t>
            </a:r>
            <a:r>
              <a:rPr lang="fr-FR" dirty="0" smtClean="0"/>
              <a:t>mono threaded</a:t>
            </a:r>
          </a:p>
          <a:p>
            <a:r>
              <a:rPr lang="fr-FR" dirty="0"/>
              <a:t>Il y a eu des tentatives antérieures pour se débarrasser du GIL, mais il a été constaté que l'ajout de tous les verrous supplémentaires pour assurer la sécurité du fil ralentissait réellement une application d'un facteur de plus de </a:t>
            </a:r>
            <a:r>
              <a:rPr lang="fr-FR" dirty="0" smtClean="0"/>
              <a:t>deux</a:t>
            </a:r>
          </a:p>
          <a:p>
            <a:r>
              <a:rPr lang="fr-FR" dirty="0" smtClean="0"/>
              <a:t>En </a:t>
            </a:r>
            <a:r>
              <a:rPr lang="fr-FR" dirty="0"/>
              <a:t>d'autres termes, vous auriez pu faire plus de travail avec un seul processeur qu'avec un peu plus de deux </a:t>
            </a:r>
            <a:r>
              <a:rPr lang="fr-FR" dirty="0" smtClean="0"/>
              <a:t>processeurs</a:t>
            </a:r>
          </a:p>
          <a:p>
            <a:r>
              <a:rPr lang="fr-FR" dirty="0" smtClean="0"/>
              <a:t>Il </a:t>
            </a:r>
            <a:r>
              <a:rPr lang="fr-FR" dirty="0"/>
              <a:t>y a cependant des bibliothèques comme NumPy qui peuvent faire tout ce dont elles ont besoin sans avoir à interagir avec le GIL, et travailler en dehors du GIL est quelque chose que </a:t>
            </a:r>
            <a:r>
              <a:rPr lang="fr-FR" dirty="0" smtClean="0"/>
              <a:t>nous approfondirons </a:t>
            </a:r>
            <a:r>
              <a:rPr lang="fr-FR" dirty="0"/>
              <a:t>dans les prochains chapitres de ce </a:t>
            </a:r>
            <a:r>
              <a:rPr lang="fr-FR" dirty="0" smtClean="0"/>
              <a:t>livre</a:t>
            </a:r>
          </a:p>
        </p:txBody>
      </p:sp>
    </p:spTree>
    <p:extLst>
      <p:ext uri="{BB962C8B-B14F-4D97-AF65-F5344CB8AC3E}">
        <p14:creationId xmlns:p14="http://schemas.microsoft.com/office/powerpoint/2010/main" val="142015104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Les limitations de Python</a:t>
            </a:r>
            <a:endParaRPr lang="fr-FR" dirty="0"/>
          </a:p>
        </p:txBody>
      </p:sp>
      <p:sp>
        <p:nvSpPr>
          <p:cNvPr id="3" name="Espace réservé du contenu 2"/>
          <p:cNvSpPr>
            <a:spLocks noGrp="1"/>
          </p:cNvSpPr>
          <p:nvPr>
            <p:ph idx="1"/>
          </p:nvPr>
        </p:nvSpPr>
        <p:spPr>
          <a:xfrm>
            <a:off x="1566405" y="1534602"/>
            <a:ext cx="10153817" cy="4977516"/>
          </a:xfrm>
        </p:spPr>
        <p:txBody>
          <a:bodyPr anchor="ctr">
            <a:normAutofit/>
          </a:bodyPr>
          <a:lstStyle/>
          <a:p>
            <a:r>
              <a:rPr lang="fr-FR" dirty="0"/>
              <a:t>Il faut également noter qu'il existe d'autres implémentations de Python, telles que Jython et IronPython, qui n'offrent aucune forme de verrouillage d'interpréteur global et, en tant que telles, peuvent exploiter pleinement les systèmes </a:t>
            </a:r>
            <a:r>
              <a:rPr lang="fr-FR" dirty="0" smtClean="0"/>
              <a:t>multiprocesseurs</a:t>
            </a:r>
          </a:p>
          <a:p>
            <a:r>
              <a:rPr lang="fr-FR" dirty="0" smtClean="0"/>
              <a:t>Jython </a:t>
            </a:r>
            <a:r>
              <a:rPr lang="fr-FR" dirty="0"/>
              <a:t>et IronPython s'exécutent sur des machines virtuelles différentes, ce qui leur permet de tirer parti de leurs environnements d'exécution respectifs</a:t>
            </a:r>
            <a:endParaRPr lang="fr-FR" dirty="0" smtClean="0"/>
          </a:p>
        </p:txBody>
      </p:sp>
    </p:spTree>
    <p:extLst>
      <p:ext uri="{BB962C8B-B14F-4D97-AF65-F5344CB8AC3E}">
        <p14:creationId xmlns:p14="http://schemas.microsoft.com/office/powerpoint/2010/main" val="308317166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Jython</a:t>
            </a:r>
            <a:endParaRPr lang="fr-FR" dirty="0"/>
          </a:p>
        </p:txBody>
      </p:sp>
      <p:sp>
        <p:nvSpPr>
          <p:cNvPr id="3" name="Espace réservé du contenu 2"/>
          <p:cNvSpPr>
            <a:spLocks noGrp="1"/>
          </p:cNvSpPr>
          <p:nvPr>
            <p:ph idx="1"/>
          </p:nvPr>
        </p:nvSpPr>
        <p:spPr>
          <a:xfrm>
            <a:off x="1566405" y="1534602"/>
            <a:ext cx="10153817" cy="4977516"/>
          </a:xfrm>
        </p:spPr>
        <p:txBody>
          <a:bodyPr anchor="ctr">
            <a:normAutofit/>
          </a:bodyPr>
          <a:lstStyle/>
          <a:p>
            <a:r>
              <a:rPr lang="fr-FR" dirty="0"/>
              <a:t>Jython est une implémentation de Python qui fonctionne directement avec la plateforme </a:t>
            </a:r>
            <a:r>
              <a:rPr lang="fr-FR" dirty="0" smtClean="0"/>
              <a:t>Java</a:t>
            </a:r>
          </a:p>
          <a:p>
            <a:r>
              <a:rPr lang="fr-FR" dirty="0" smtClean="0"/>
              <a:t>Il </a:t>
            </a:r>
            <a:r>
              <a:rPr lang="fr-FR" dirty="0"/>
              <a:t>peut être utilisé de manière complémentaire avec Java en tant que langage de script, et il a été démontré qu'il surpassait CPython, qui est l'implémentation standard de Python, lorsqu'il travaille avec de grands ensembles de </a:t>
            </a:r>
            <a:r>
              <a:rPr lang="fr-FR" dirty="0" smtClean="0"/>
              <a:t>données</a:t>
            </a:r>
          </a:p>
          <a:p>
            <a:r>
              <a:rPr lang="fr-FR" dirty="0" smtClean="0"/>
              <a:t>Cependant</a:t>
            </a:r>
            <a:r>
              <a:rPr lang="fr-FR" dirty="0"/>
              <a:t>, pour la majorité des choses, l'exécution par un seul noyau de CPython surpasse généralement Jython et son approche </a:t>
            </a:r>
            <a:r>
              <a:rPr lang="fr-FR" dirty="0" smtClean="0"/>
              <a:t>multi cœur</a:t>
            </a:r>
          </a:p>
          <a:p>
            <a:r>
              <a:rPr lang="fr-FR" dirty="0" smtClean="0"/>
              <a:t>L'avantage </a:t>
            </a:r>
            <a:r>
              <a:rPr lang="fr-FR" dirty="0"/>
              <a:t>de l'utilisation de Jython réside dans le fait que vous pouvez faire des choses très intéressantes lorsque vous travaillez en Java, comme importer des bibliothèques et des </a:t>
            </a:r>
            <a:r>
              <a:rPr lang="fr-FR" dirty="0" smtClean="0"/>
              <a:t>framework </a:t>
            </a:r>
            <a:r>
              <a:rPr lang="fr-FR" dirty="0"/>
              <a:t>Java existants, et les utiliser comme s'ils faisaient partie de votre code Python.</a:t>
            </a:r>
            <a:endParaRPr lang="fr-FR" dirty="0" smtClean="0"/>
          </a:p>
        </p:txBody>
      </p:sp>
    </p:spTree>
    <p:extLst>
      <p:ext uri="{BB962C8B-B14F-4D97-AF65-F5344CB8AC3E}">
        <p14:creationId xmlns:p14="http://schemas.microsoft.com/office/powerpoint/2010/main" val="271988870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Histoire de la concurrence</a:t>
            </a:r>
            <a:endParaRPr lang="fr-FR" dirty="0"/>
          </a:p>
        </p:txBody>
      </p:sp>
      <p:sp>
        <p:nvSpPr>
          <p:cNvPr id="3" name="Espace réservé du contenu 2"/>
          <p:cNvSpPr>
            <a:spLocks noGrp="1"/>
          </p:cNvSpPr>
          <p:nvPr>
            <p:ph idx="1"/>
          </p:nvPr>
        </p:nvSpPr>
        <p:spPr>
          <a:xfrm>
            <a:off x="1049572" y="1502797"/>
            <a:ext cx="10455040" cy="4691269"/>
          </a:xfrm>
        </p:spPr>
        <p:txBody>
          <a:bodyPr anchor="ctr">
            <a:normAutofit/>
          </a:bodyPr>
          <a:lstStyle/>
          <a:p>
            <a:pPr algn="just"/>
            <a:r>
              <a:rPr lang="fr-FR" dirty="0"/>
              <a:t>La concurrence, comme dans la plupart des domaines de l'informatique, est encore un domaine incroyablement jeune comparé à d'autres domaines d'étude tels que les mathématiques, et cela vaut la peine de garder cela à </a:t>
            </a:r>
            <a:r>
              <a:rPr lang="fr-FR" dirty="0" smtClean="0"/>
              <a:t>l'esprit</a:t>
            </a:r>
          </a:p>
          <a:p>
            <a:pPr algn="just"/>
            <a:r>
              <a:rPr lang="fr-FR" dirty="0" smtClean="0"/>
              <a:t>Il </a:t>
            </a:r>
            <a:r>
              <a:rPr lang="fr-FR" dirty="0"/>
              <a:t>y a encore un énorme potentiel de changement dans le domaine, et il reste un domaine passionnant pour tous </a:t>
            </a:r>
            <a:r>
              <a:rPr lang="fr-FR" dirty="0" smtClean="0"/>
              <a:t>(universitaires</a:t>
            </a:r>
            <a:r>
              <a:rPr lang="fr-FR" dirty="0"/>
              <a:t>, concepteurs de langage et </a:t>
            </a:r>
            <a:r>
              <a:rPr lang="fr-FR" dirty="0" smtClean="0"/>
              <a:t>développeurs)</a:t>
            </a:r>
          </a:p>
          <a:p>
            <a:pPr algn="just"/>
            <a:r>
              <a:rPr lang="fr-FR" dirty="0"/>
              <a:t>L'introduction de primitives de concurrence de haut niveau et une meilleure prise en charge du langage natif ont vraiment amélioré la façon dont nous, en tant qu'architectes logiciels, mettons en œuvre des solutions </a:t>
            </a:r>
            <a:r>
              <a:rPr lang="fr-FR" dirty="0" smtClean="0"/>
              <a:t>concurrentes</a:t>
            </a:r>
          </a:p>
          <a:p>
            <a:pPr algn="just"/>
            <a:r>
              <a:rPr lang="fr-FR" dirty="0" smtClean="0"/>
              <a:t>Pendant </a:t>
            </a:r>
            <a:r>
              <a:rPr lang="fr-FR" dirty="0"/>
              <a:t>des années, c'était incroyablement difficile à faire, mais avec l'avènement de nouvelles API concurrentes, et la maturation des </a:t>
            </a:r>
            <a:r>
              <a:rPr lang="fr-FR" dirty="0" smtClean="0"/>
              <a:t>framework </a:t>
            </a:r>
            <a:r>
              <a:rPr lang="fr-FR" dirty="0"/>
              <a:t>et des langages, cela commence à devenir beaucoup plus facile pour nous en tant que </a:t>
            </a:r>
            <a:r>
              <a:rPr lang="fr-FR" dirty="0" smtClean="0"/>
              <a:t>développeurs</a:t>
            </a:r>
            <a:endParaRPr lang="fr-FR" dirty="0"/>
          </a:p>
        </p:txBody>
      </p:sp>
    </p:spTree>
    <p:extLst>
      <p:ext uri="{BB962C8B-B14F-4D97-AF65-F5344CB8AC3E}">
        <p14:creationId xmlns:p14="http://schemas.microsoft.com/office/powerpoint/2010/main" val="291761455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IronPython</a:t>
            </a:r>
            <a:endParaRPr lang="fr-FR" dirty="0"/>
          </a:p>
        </p:txBody>
      </p:sp>
      <p:sp>
        <p:nvSpPr>
          <p:cNvPr id="3" name="Espace réservé du contenu 2"/>
          <p:cNvSpPr>
            <a:spLocks noGrp="1"/>
          </p:cNvSpPr>
          <p:nvPr>
            <p:ph idx="1"/>
          </p:nvPr>
        </p:nvSpPr>
        <p:spPr>
          <a:xfrm>
            <a:off x="1566405" y="1534602"/>
            <a:ext cx="10153817" cy="4977516"/>
          </a:xfrm>
        </p:spPr>
        <p:txBody>
          <a:bodyPr anchor="ctr">
            <a:normAutofit/>
          </a:bodyPr>
          <a:lstStyle/>
          <a:p>
            <a:r>
              <a:rPr lang="fr-FR" dirty="0"/>
              <a:t>IronPython est l'équivalent .NET de Jython et fonctionne au-dessus du framework .NET de </a:t>
            </a:r>
            <a:r>
              <a:rPr lang="fr-FR" dirty="0" smtClean="0"/>
              <a:t>Microsoft</a:t>
            </a:r>
          </a:p>
          <a:p>
            <a:r>
              <a:rPr lang="fr-FR" dirty="0" smtClean="0"/>
              <a:t>Encore </a:t>
            </a:r>
            <a:r>
              <a:rPr lang="fr-FR" dirty="0"/>
              <a:t>une fois, vous serez en mesure de l'utiliser de manière complémentaire avec les applications .</a:t>
            </a:r>
            <a:r>
              <a:rPr lang="fr-FR" dirty="0" smtClean="0"/>
              <a:t>NET</a:t>
            </a:r>
          </a:p>
          <a:p>
            <a:r>
              <a:rPr lang="fr-FR" dirty="0" smtClean="0"/>
              <a:t>Ceci </a:t>
            </a:r>
            <a:r>
              <a:rPr lang="fr-FR" dirty="0"/>
              <a:t>est quelque peu bénéfique pour les développeurs .NET, car ils sont capables d'utiliser Python comme langage de script rapide et expressif dans leurs applications .NET</a:t>
            </a:r>
            <a:endParaRPr lang="fr-FR" dirty="0" smtClean="0"/>
          </a:p>
        </p:txBody>
      </p:sp>
    </p:spTree>
    <p:extLst>
      <p:ext uri="{BB962C8B-B14F-4D97-AF65-F5344CB8AC3E}">
        <p14:creationId xmlns:p14="http://schemas.microsoft.com/office/powerpoint/2010/main" val="35299595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Pourquoi utiliser Python ?</a:t>
            </a:r>
            <a:endParaRPr lang="fr-FR" dirty="0"/>
          </a:p>
        </p:txBody>
      </p:sp>
      <p:sp>
        <p:nvSpPr>
          <p:cNvPr id="3" name="Espace réservé du contenu 2"/>
          <p:cNvSpPr>
            <a:spLocks noGrp="1"/>
          </p:cNvSpPr>
          <p:nvPr>
            <p:ph idx="1"/>
          </p:nvPr>
        </p:nvSpPr>
        <p:spPr>
          <a:xfrm>
            <a:off x="1566405" y="1534602"/>
            <a:ext cx="10153817" cy="4977516"/>
          </a:xfrm>
        </p:spPr>
        <p:txBody>
          <a:bodyPr anchor="ctr">
            <a:normAutofit/>
          </a:bodyPr>
          <a:lstStyle/>
          <a:p>
            <a:r>
              <a:rPr lang="fr-FR" dirty="0"/>
              <a:t>Si Python a des limitations évidentes et connues quand il s'agit d'écrire des applications performantes, alors pourquoi continuons-nous à </a:t>
            </a:r>
            <a:r>
              <a:rPr lang="fr-FR" dirty="0" smtClean="0"/>
              <a:t>l'utiliser ?</a:t>
            </a:r>
          </a:p>
          <a:p>
            <a:r>
              <a:rPr lang="fr-FR" dirty="0" smtClean="0"/>
              <a:t>La </a:t>
            </a:r>
            <a:r>
              <a:rPr lang="fr-FR" dirty="0"/>
              <a:t>réponse courte est que c'est un langage fantastique pour faire le travail, et par le travail, je ne parle pas nécessairement d'une tâche coûteuse en termes de </a:t>
            </a:r>
            <a:r>
              <a:rPr lang="fr-FR" dirty="0" smtClean="0"/>
              <a:t>calcul</a:t>
            </a:r>
          </a:p>
          <a:p>
            <a:r>
              <a:rPr lang="fr-FR" dirty="0" smtClean="0"/>
              <a:t>C'est </a:t>
            </a:r>
            <a:r>
              <a:rPr lang="fr-FR" dirty="0"/>
              <a:t>un langage intuitif, facile à comprendre et à comprendre pour ceux qui n'ont pas forcément beaucoup d'expérience en </a:t>
            </a:r>
            <a:r>
              <a:rPr lang="fr-FR" dirty="0" smtClean="0"/>
              <a:t>programmation</a:t>
            </a:r>
          </a:p>
          <a:p>
            <a:r>
              <a:rPr lang="fr-FR" dirty="0" smtClean="0"/>
              <a:t>Le langage </a:t>
            </a:r>
            <a:r>
              <a:rPr lang="fr-FR" dirty="0"/>
              <a:t>a vu un taux d'adoption énorme parmi les scientifiques </a:t>
            </a:r>
            <a:r>
              <a:rPr lang="fr-FR" dirty="0" smtClean="0"/>
              <a:t>des </a:t>
            </a:r>
            <a:r>
              <a:rPr lang="fr-FR" dirty="0"/>
              <a:t>données et les mathématiciens travaillant dans des domaines incroyablement intéressants tels que l'apprentissage automatique et l'analyse quantitative, qui trouvent que c'est un outil incroyablement utile dans leur </a:t>
            </a:r>
            <a:r>
              <a:rPr lang="fr-FR" dirty="0" smtClean="0"/>
              <a:t>arsenal</a:t>
            </a:r>
          </a:p>
          <a:p>
            <a:r>
              <a:rPr lang="fr-FR" dirty="0"/>
              <a:t>Dans les deux écosystèmes Python 2 et 3, vous trouverez un grand nombre de bibliothèques conçues spécifiquement pour ces cas d'utilisation, et en connaissant les limites de Python, nous pouvons les atténuer efficacement, et produire un logiciel efficace et capable de faire exactement ce qui est </a:t>
            </a:r>
            <a:r>
              <a:rPr lang="fr-FR" dirty="0" smtClean="0"/>
              <a:t>requis</a:t>
            </a:r>
          </a:p>
        </p:txBody>
      </p:sp>
    </p:spTree>
    <p:extLst>
      <p:ext uri="{BB962C8B-B14F-4D97-AF65-F5344CB8AC3E}">
        <p14:creationId xmlns:p14="http://schemas.microsoft.com/office/powerpoint/2010/main" val="158156265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Téléchargement d'images</a:t>
            </a:r>
            <a:endParaRPr lang="fr-FR" dirty="0"/>
          </a:p>
        </p:txBody>
      </p:sp>
      <p:sp>
        <p:nvSpPr>
          <p:cNvPr id="3" name="Espace réservé du contenu 2"/>
          <p:cNvSpPr>
            <a:spLocks noGrp="1"/>
          </p:cNvSpPr>
          <p:nvPr>
            <p:ph idx="1"/>
          </p:nvPr>
        </p:nvSpPr>
        <p:spPr>
          <a:xfrm>
            <a:off x="1566405" y="1534602"/>
            <a:ext cx="10153817" cy="4977516"/>
          </a:xfrm>
        </p:spPr>
        <p:txBody>
          <a:bodyPr anchor="ctr">
            <a:normAutofit/>
          </a:bodyPr>
          <a:lstStyle/>
          <a:p>
            <a:r>
              <a:rPr lang="fr-FR" dirty="0"/>
              <a:t>Un excellent exemple des avantages du multithreading est, sans aucun doute, l'utilisation de plusieurs threads pour télécharger plusieurs images ou </a:t>
            </a:r>
            <a:r>
              <a:rPr lang="fr-FR" dirty="0" smtClean="0"/>
              <a:t>fichiers</a:t>
            </a:r>
          </a:p>
          <a:p>
            <a:r>
              <a:rPr lang="fr-FR" dirty="0" smtClean="0"/>
              <a:t>C'est</a:t>
            </a:r>
            <a:r>
              <a:rPr lang="fr-FR" dirty="0"/>
              <a:t>, en fait, l'un des meilleurs cas d'utilisation pour le multithreading en raison de la nature bloquante des </a:t>
            </a:r>
            <a:r>
              <a:rPr lang="fr-FR" dirty="0" smtClean="0"/>
              <a:t>E/S</a:t>
            </a:r>
          </a:p>
          <a:p>
            <a:r>
              <a:rPr lang="fr-FR" dirty="0"/>
              <a:t>Pour mettre en évidence les gains de performance, nous allons récupérer 10 images différentes de http://lorempixel.com/400/200/sports, qui est une API gratuite qui fournit une image différente chaque fois que vous cliquez sur ce </a:t>
            </a:r>
            <a:r>
              <a:rPr lang="fr-FR" dirty="0" smtClean="0"/>
              <a:t>lien</a:t>
            </a:r>
          </a:p>
          <a:p>
            <a:r>
              <a:rPr lang="fr-FR" dirty="0" smtClean="0"/>
              <a:t>Nous </a:t>
            </a:r>
            <a:r>
              <a:rPr lang="fr-FR" dirty="0"/>
              <a:t>allons ensuite stocker ces 10 images différentes dans un dossier temporaire afin que nous puissions les voir </a:t>
            </a:r>
            <a:r>
              <a:rPr lang="fr-FR" dirty="0" smtClean="0"/>
              <a:t>ou </a:t>
            </a:r>
            <a:r>
              <a:rPr lang="fr-FR" dirty="0"/>
              <a:t>les utiliser plus tard</a:t>
            </a:r>
            <a:endParaRPr lang="fr-FR" dirty="0" smtClean="0"/>
          </a:p>
        </p:txBody>
      </p:sp>
    </p:spTree>
    <p:extLst>
      <p:ext uri="{BB962C8B-B14F-4D97-AF65-F5344CB8AC3E}">
        <p14:creationId xmlns:p14="http://schemas.microsoft.com/office/powerpoint/2010/main" val="124743503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Téléchargement d'images : </a:t>
            </a:r>
            <a:r>
              <a:rPr lang="fr-FR" sz="2400" b="1" i="1" dirty="0" smtClean="0">
                <a:solidFill>
                  <a:schemeClr val="accent1"/>
                </a:solidFill>
              </a:rPr>
              <a:t>Séquentiel</a:t>
            </a:r>
            <a:endParaRPr lang="fr-FR" b="1" i="1" dirty="0">
              <a:solidFill>
                <a:schemeClr val="accent1"/>
              </a:solidFill>
            </a:endParaRPr>
          </a:p>
        </p:txBody>
      </p:sp>
      <p:sp>
        <p:nvSpPr>
          <p:cNvPr id="3" name="Espace réservé du contenu 2"/>
          <p:cNvSpPr>
            <a:spLocks noGrp="1"/>
          </p:cNvSpPr>
          <p:nvPr>
            <p:ph idx="1"/>
          </p:nvPr>
        </p:nvSpPr>
        <p:spPr>
          <a:xfrm>
            <a:off x="1566406" y="1534602"/>
            <a:ext cx="5025226" cy="4977516"/>
          </a:xfrm>
        </p:spPr>
        <p:txBody>
          <a:bodyPr anchor="ctr">
            <a:normAutofit/>
          </a:bodyPr>
          <a:lstStyle/>
          <a:p>
            <a:r>
              <a:rPr lang="fr-FR" dirty="0"/>
              <a:t>Premièrement, nous devrions disposer d'une base de référence permettant de mesurer les gains de </a:t>
            </a:r>
            <a:r>
              <a:rPr lang="fr-FR" dirty="0" smtClean="0"/>
              <a:t>performance</a:t>
            </a:r>
          </a:p>
          <a:p>
            <a:r>
              <a:rPr lang="fr-FR" dirty="0" smtClean="0"/>
              <a:t>Pour </a:t>
            </a:r>
            <a:r>
              <a:rPr lang="fr-FR" dirty="0"/>
              <a:t>ce faire, nous écrirons un programme rapide qui téléchargera séquentiellement ces 10 images, comme </a:t>
            </a:r>
            <a:r>
              <a:rPr lang="fr-FR" dirty="0" smtClean="0"/>
              <a:t>suit :</a:t>
            </a:r>
          </a:p>
        </p:txBody>
      </p:sp>
      <p:pic>
        <p:nvPicPr>
          <p:cNvPr id="4" name="Image 3"/>
          <p:cNvPicPr>
            <a:picLocks noChangeAspect="1"/>
          </p:cNvPicPr>
          <p:nvPr/>
        </p:nvPicPr>
        <p:blipFill>
          <a:blip r:embed="rId3"/>
          <a:stretch>
            <a:fillRect/>
          </a:stretch>
        </p:blipFill>
        <p:spPr>
          <a:xfrm>
            <a:off x="7601446" y="1972592"/>
            <a:ext cx="4264403" cy="2962295"/>
          </a:xfrm>
          <a:prstGeom prst="rect">
            <a:avLst/>
          </a:prstGeom>
          <a:ln>
            <a:noFill/>
          </a:ln>
          <a:effectLst>
            <a:outerShdw blurRad="292100" dist="139700" dir="2700000" algn="tl" rotWithShape="0">
              <a:srgbClr val="333333">
                <a:alpha val="65000"/>
              </a:srgbClr>
            </a:outerShdw>
          </a:effectLst>
        </p:spPr>
      </p:pic>
      <p:pic>
        <p:nvPicPr>
          <p:cNvPr id="5" name="Image 4"/>
          <p:cNvPicPr>
            <a:picLocks noChangeAspect="1"/>
          </p:cNvPicPr>
          <p:nvPr/>
        </p:nvPicPr>
        <p:blipFill>
          <a:blip r:embed="rId4"/>
          <a:stretch>
            <a:fillRect/>
          </a:stretch>
        </p:blipFill>
        <p:spPr>
          <a:xfrm>
            <a:off x="7601445" y="5160397"/>
            <a:ext cx="3500611" cy="1351721"/>
          </a:xfrm>
          <a:prstGeom prst="rect">
            <a:avLst/>
          </a:prstGeom>
        </p:spPr>
      </p:pic>
    </p:spTree>
    <p:extLst>
      <p:ext uri="{BB962C8B-B14F-4D97-AF65-F5344CB8AC3E}">
        <p14:creationId xmlns:p14="http://schemas.microsoft.com/office/powerpoint/2010/main" val="277704695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Téléchargement d'images : </a:t>
            </a:r>
            <a:r>
              <a:rPr lang="fr-FR" sz="2400" b="1" i="1" dirty="0" smtClean="0">
                <a:solidFill>
                  <a:schemeClr val="accent1"/>
                </a:solidFill>
              </a:rPr>
              <a:t>Concurrent</a:t>
            </a:r>
            <a:endParaRPr lang="fr-FR" b="1" i="1" dirty="0">
              <a:solidFill>
                <a:schemeClr val="accent1"/>
              </a:solidFill>
            </a:endParaRPr>
          </a:p>
        </p:txBody>
      </p:sp>
      <p:sp>
        <p:nvSpPr>
          <p:cNvPr id="3" name="Espace réservé du contenu 2"/>
          <p:cNvSpPr>
            <a:spLocks noGrp="1"/>
          </p:cNvSpPr>
          <p:nvPr>
            <p:ph idx="1"/>
          </p:nvPr>
        </p:nvSpPr>
        <p:spPr>
          <a:xfrm>
            <a:off x="739471" y="1534602"/>
            <a:ext cx="7092564" cy="5021000"/>
          </a:xfrm>
        </p:spPr>
        <p:txBody>
          <a:bodyPr anchor="ctr">
            <a:normAutofit/>
          </a:bodyPr>
          <a:lstStyle/>
          <a:p>
            <a:r>
              <a:rPr lang="fr-FR" dirty="0"/>
              <a:t>Maintenant que nous avons notre base de référence, il est temps d'écrire un programme rapide qui téléchargera simultanément toutes les images dont nous avons </a:t>
            </a:r>
            <a:r>
              <a:rPr lang="fr-FR" dirty="0" smtClean="0"/>
              <a:t>besoin</a:t>
            </a:r>
          </a:p>
          <a:p>
            <a:r>
              <a:rPr lang="fr-FR" dirty="0" smtClean="0"/>
              <a:t>Nous </a:t>
            </a:r>
            <a:r>
              <a:rPr lang="fr-FR" dirty="0"/>
              <a:t>allons continuer à créer et à démarrer des </a:t>
            </a:r>
            <a:r>
              <a:rPr lang="fr-FR" dirty="0" smtClean="0"/>
              <a:t>threads dans </a:t>
            </a:r>
            <a:r>
              <a:rPr lang="fr-FR" dirty="0"/>
              <a:t>les prochains chapitres, donc ne vous inquiétez pas si vous avez du mal à comprendre le </a:t>
            </a:r>
            <a:r>
              <a:rPr lang="fr-FR" dirty="0" smtClean="0"/>
              <a:t>code</a:t>
            </a:r>
          </a:p>
          <a:p>
            <a:r>
              <a:rPr lang="fr-FR" dirty="0" smtClean="0"/>
              <a:t>Le </a:t>
            </a:r>
            <a:r>
              <a:rPr lang="fr-FR" dirty="0"/>
              <a:t>point clé de ceci est de réaliser les gains de performance potentiels à avoir en écrivant des programmes simultanément</a:t>
            </a:r>
            <a:endParaRPr lang="fr-FR" dirty="0" smtClean="0"/>
          </a:p>
        </p:txBody>
      </p:sp>
      <p:pic>
        <p:nvPicPr>
          <p:cNvPr id="5" name="Image 4"/>
          <p:cNvPicPr>
            <a:picLocks noChangeAspect="1"/>
          </p:cNvPicPr>
          <p:nvPr/>
        </p:nvPicPr>
        <p:blipFill>
          <a:blip r:embed="rId3"/>
          <a:stretch>
            <a:fillRect/>
          </a:stretch>
        </p:blipFill>
        <p:spPr>
          <a:xfrm>
            <a:off x="8046976" y="1375576"/>
            <a:ext cx="3888056" cy="3807184"/>
          </a:xfrm>
          <a:prstGeom prst="rect">
            <a:avLst/>
          </a:prstGeom>
          <a:ln>
            <a:noFill/>
          </a:ln>
          <a:effectLst>
            <a:outerShdw blurRad="292100" dist="139700" dir="2700000" algn="tl" rotWithShape="0">
              <a:srgbClr val="333333">
                <a:alpha val="65000"/>
              </a:srgbClr>
            </a:outerShdw>
          </a:effectLst>
        </p:spPr>
      </p:pic>
      <p:pic>
        <p:nvPicPr>
          <p:cNvPr id="7" name="Image 6"/>
          <p:cNvPicPr>
            <a:picLocks noChangeAspect="1"/>
          </p:cNvPicPr>
          <p:nvPr/>
        </p:nvPicPr>
        <p:blipFill>
          <a:blip r:embed="rId4"/>
          <a:stretch>
            <a:fillRect/>
          </a:stretch>
        </p:blipFill>
        <p:spPr>
          <a:xfrm>
            <a:off x="8046976" y="5270224"/>
            <a:ext cx="3343316" cy="1285378"/>
          </a:xfrm>
          <a:prstGeom prst="rect">
            <a:avLst/>
          </a:prstGeom>
        </p:spPr>
      </p:pic>
    </p:spTree>
    <p:extLst>
      <p:ext uri="{BB962C8B-B14F-4D97-AF65-F5344CB8AC3E}">
        <p14:creationId xmlns:p14="http://schemas.microsoft.com/office/powerpoint/2010/main" val="249074162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Améliorer le calcul</a:t>
            </a:r>
            <a:endParaRPr lang="fr-FR" b="1" i="1" dirty="0">
              <a:solidFill>
                <a:schemeClr val="accent1"/>
              </a:solidFill>
            </a:endParaRPr>
          </a:p>
        </p:txBody>
      </p:sp>
      <p:sp>
        <p:nvSpPr>
          <p:cNvPr id="3" name="Espace réservé du contenu 2"/>
          <p:cNvSpPr>
            <a:spLocks noGrp="1"/>
          </p:cNvSpPr>
          <p:nvPr>
            <p:ph idx="1"/>
          </p:nvPr>
        </p:nvSpPr>
        <p:spPr>
          <a:xfrm>
            <a:off x="739470" y="1534602"/>
            <a:ext cx="11266999" cy="4754880"/>
          </a:xfrm>
        </p:spPr>
        <p:txBody>
          <a:bodyPr anchor="ctr">
            <a:normAutofit/>
          </a:bodyPr>
          <a:lstStyle/>
          <a:p>
            <a:r>
              <a:rPr lang="fr-FR" dirty="0"/>
              <a:t>Ainsi, nous avons vu exactement comment nous pouvons améliorer des choses telles que le téléchargement d'images, mais comment pouvons-nous améliorer la performance de notre calcul de </a:t>
            </a:r>
            <a:r>
              <a:rPr lang="fr-FR" dirty="0" smtClean="0"/>
              <a:t>nombres ?</a:t>
            </a:r>
          </a:p>
          <a:p>
            <a:r>
              <a:rPr lang="fr-FR" dirty="0" smtClean="0"/>
              <a:t>Eh </a:t>
            </a:r>
            <a:r>
              <a:rPr lang="fr-FR" dirty="0"/>
              <a:t>bien, c'est là que le multitraitement brille s'il est utilisé </a:t>
            </a:r>
            <a:r>
              <a:rPr lang="fr-FR" dirty="0" smtClean="0"/>
              <a:t>correctement</a:t>
            </a:r>
          </a:p>
          <a:p>
            <a:r>
              <a:rPr lang="fr-FR" dirty="0" smtClean="0"/>
              <a:t>Dans </a:t>
            </a:r>
            <a:r>
              <a:rPr lang="fr-FR" dirty="0"/>
              <a:t>cet exemple, nous allons essayer de trouver les facteurs premiers de 10 000 nombres aléatoires compris entre 20 000 et 100 000 </a:t>
            </a:r>
            <a:r>
              <a:rPr lang="fr-FR" dirty="0" smtClean="0"/>
              <a:t>000</a:t>
            </a:r>
          </a:p>
          <a:p>
            <a:r>
              <a:rPr lang="fr-FR" dirty="0" smtClean="0"/>
              <a:t>Nous </a:t>
            </a:r>
            <a:r>
              <a:rPr lang="fr-FR" dirty="0"/>
              <a:t>ne sommes pas nécessairement préoccupés par l'ordre d'exécution tant que le travail est effectué et que nous ne partageons pas la mémoire entre nos processus</a:t>
            </a:r>
            <a:endParaRPr lang="fr-FR" dirty="0" smtClean="0"/>
          </a:p>
        </p:txBody>
      </p:sp>
    </p:spTree>
    <p:extLst>
      <p:ext uri="{BB962C8B-B14F-4D97-AF65-F5344CB8AC3E}">
        <p14:creationId xmlns:p14="http://schemas.microsoft.com/office/powerpoint/2010/main" val="419685704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a:t>Factorisation séquentielle</a:t>
            </a:r>
            <a:endParaRPr lang="fr-FR" b="1" i="1" dirty="0">
              <a:solidFill>
                <a:schemeClr val="accent1"/>
              </a:solidFill>
            </a:endParaRPr>
          </a:p>
        </p:txBody>
      </p:sp>
      <p:sp>
        <p:nvSpPr>
          <p:cNvPr id="3" name="Espace réservé du contenu 2"/>
          <p:cNvSpPr>
            <a:spLocks noGrp="1"/>
          </p:cNvSpPr>
          <p:nvPr>
            <p:ph idx="1"/>
          </p:nvPr>
        </p:nvSpPr>
        <p:spPr>
          <a:xfrm>
            <a:off x="739471" y="1534602"/>
            <a:ext cx="4611757" cy="4754880"/>
          </a:xfrm>
        </p:spPr>
        <p:txBody>
          <a:bodyPr anchor="ctr">
            <a:normAutofit/>
          </a:bodyPr>
          <a:lstStyle/>
          <a:p>
            <a:r>
              <a:rPr lang="fr-FR" dirty="0"/>
              <a:t>Encore une fois, nous allons écrire un script qui le fait d'une manière séquentielle, que nous pouvons facilement vérifier fonctionne </a:t>
            </a:r>
            <a:r>
              <a:rPr lang="fr-FR" dirty="0" smtClean="0"/>
              <a:t>correctement :</a:t>
            </a:r>
          </a:p>
        </p:txBody>
      </p:sp>
      <p:pic>
        <p:nvPicPr>
          <p:cNvPr id="4" name="Image 3"/>
          <p:cNvPicPr>
            <a:picLocks noChangeAspect="1"/>
          </p:cNvPicPr>
          <p:nvPr/>
        </p:nvPicPr>
        <p:blipFill>
          <a:blip r:embed="rId3"/>
          <a:stretch>
            <a:fillRect/>
          </a:stretch>
        </p:blipFill>
        <p:spPr>
          <a:xfrm>
            <a:off x="6877242" y="1463040"/>
            <a:ext cx="3519047" cy="3967742"/>
          </a:xfrm>
          <a:prstGeom prst="rect">
            <a:avLst/>
          </a:prstGeom>
          <a:ln>
            <a:noFill/>
          </a:ln>
          <a:effectLst>
            <a:outerShdw blurRad="292100" dist="139700" dir="2700000" algn="tl" rotWithShape="0">
              <a:srgbClr val="333333">
                <a:alpha val="65000"/>
              </a:srgbClr>
            </a:outerShdw>
          </a:effectLst>
        </p:spPr>
      </p:pic>
      <p:pic>
        <p:nvPicPr>
          <p:cNvPr id="5" name="Image 4"/>
          <p:cNvPicPr>
            <a:picLocks noChangeAspect="1"/>
          </p:cNvPicPr>
          <p:nvPr/>
        </p:nvPicPr>
        <p:blipFill>
          <a:blip r:embed="rId4"/>
          <a:stretch>
            <a:fillRect/>
          </a:stretch>
        </p:blipFill>
        <p:spPr>
          <a:xfrm>
            <a:off x="3737113" y="4802359"/>
            <a:ext cx="2985010" cy="125684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23929966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a:t>Factorisation </a:t>
            </a:r>
            <a:r>
              <a:rPr lang="fr-FR" dirty="0" smtClean="0"/>
              <a:t>concurrente</a:t>
            </a:r>
            <a:endParaRPr lang="fr-FR" b="1" i="1" dirty="0">
              <a:solidFill>
                <a:schemeClr val="accent1"/>
              </a:solidFill>
            </a:endParaRPr>
          </a:p>
        </p:txBody>
      </p:sp>
      <p:sp>
        <p:nvSpPr>
          <p:cNvPr id="3" name="Espace réservé du contenu 2"/>
          <p:cNvSpPr>
            <a:spLocks noGrp="1"/>
          </p:cNvSpPr>
          <p:nvPr>
            <p:ph idx="1"/>
          </p:nvPr>
        </p:nvSpPr>
        <p:spPr>
          <a:xfrm>
            <a:off x="739471" y="1534602"/>
            <a:ext cx="5494059" cy="4754880"/>
          </a:xfrm>
        </p:spPr>
        <p:txBody>
          <a:bodyPr anchor="ctr">
            <a:normAutofit/>
          </a:bodyPr>
          <a:lstStyle/>
          <a:p>
            <a:r>
              <a:rPr lang="fr-FR" dirty="0"/>
              <a:t>Voyons maintenant comment nous pouvons améliorer les performances de ce programme en utilisant plusieurs </a:t>
            </a:r>
            <a:r>
              <a:rPr lang="fr-FR" dirty="0" smtClean="0"/>
              <a:t>processus</a:t>
            </a:r>
          </a:p>
          <a:p>
            <a:r>
              <a:rPr lang="fr-FR" dirty="0" smtClean="0"/>
              <a:t>Afin </a:t>
            </a:r>
            <a:r>
              <a:rPr lang="fr-FR" dirty="0"/>
              <a:t>de diviser cette charge de travail, nous allons définir une fonction </a:t>
            </a:r>
            <a:r>
              <a:rPr lang="fr-FR" b="1" i="1" dirty="0">
                <a:solidFill>
                  <a:schemeClr val="accent6"/>
                </a:solidFill>
              </a:rPr>
              <a:t>executeProc</a:t>
            </a:r>
            <a:r>
              <a:rPr lang="fr-FR" dirty="0"/>
              <a:t> qui, au lieu de générer 10 000 nombres aléatoires à factoriser, générera 1 000 nombres </a:t>
            </a:r>
            <a:r>
              <a:rPr lang="fr-FR" dirty="0" smtClean="0"/>
              <a:t>aléatoires</a:t>
            </a:r>
          </a:p>
          <a:p>
            <a:r>
              <a:rPr lang="fr-FR" dirty="0" smtClean="0"/>
              <a:t>Nous </a:t>
            </a:r>
            <a:r>
              <a:rPr lang="fr-FR" dirty="0"/>
              <a:t>allons créer 10 processus, et exécuter la fonction 10 </a:t>
            </a:r>
            <a:r>
              <a:rPr lang="fr-FR" dirty="0" smtClean="0"/>
              <a:t>fois, de </a:t>
            </a:r>
            <a:r>
              <a:rPr lang="fr-FR" dirty="0"/>
              <a:t>sorte que le nombre total de calculs devrait être exactement le même que lorsque nous avons effectué le test </a:t>
            </a:r>
            <a:r>
              <a:rPr lang="fr-FR" dirty="0" smtClean="0"/>
              <a:t>séquentiel</a:t>
            </a:r>
          </a:p>
        </p:txBody>
      </p:sp>
      <p:pic>
        <p:nvPicPr>
          <p:cNvPr id="6" name="Image 5"/>
          <p:cNvPicPr>
            <a:picLocks noChangeAspect="1"/>
          </p:cNvPicPr>
          <p:nvPr/>
        </p:nvPicPr>
        <p:blipFill>
          <a:blip r:embed="rId3"/>
          <a:stretch>
            <a:fillRect/>
          </a:stretch>
        </p:blipFill>
        <p:spPr>
          <a:xfrm>
            <a:off x="8917887" y="1463040"/>
            <a:ext cx="2955935" cy="4607781"/>
          </a:xfrm>
          <a:prstGeom prst="rect">
            <a:avLst/>
          </a:prstGeom>
          <a:ln>
            <a:noFill/>
          </a:ln>
          <a:effectLst>
            <a:outerShdw blurRad="292100" dist="139700" dir="2700000" algn="tl" rotWithShape="0">
              <a:srgbClr val="333333">
                <a:alpha val="65000"/>
              </a:srgbClr>
            </a:outerShdw>
          </a:effectLst>
        </p:spPr>
      </p:pic>
      <p:pic>
        <p:nvPicPr>
          <p:cNvPr id="7" name="Image 6"/>
          <p:cNvPicPr>
            <a:picLocks noChangeAspect="1"/>
          </p:cNvPicPr>
          <p:nvPr/>
        </p:nvPicPr>
        <p:blipFill>
          <a:blip r:embed="rId4"/>
          <a:stretch>
            <a:fillRect/>
          </a:stretch>
        </p:blipFill>
        <p:spPr>
          <a:xfrm>
            <a:off x="6361043" y="5231327"/>
            <a:ext cx="2429331" cy="83949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58403130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Concurrence vs Parallélisme</a:t>
            </a:r>
            <a:endParaRPr lang="fr-FR" b="1" i="1" dirty="0">
              <a:solidFill>
                <a:schemeClr val="accent1"/>
              </a:solidFill>
            </a:endParaRPr>
          </a:p>
        </p:txBody>
      </p:sp>
      <p:sp>
        <p:nvSpPr>
          <p:cNvPr id="3" name="Espace réservé du contenu 2"/>
          <p:cNvSpPr>
            <a:spLocks noGrp="1"/>
          </p:cNvSpPr>
          <p:nvPr>
            <p:ph idx="1"/>
          </p:nvPr>
        </p:nvSpPr>
        <p:spPr>
          <a:xfrm>
            <a:off x="739471" y="1534602"/>
            <a:ext cx="10765141" cy="4754880"/>
          </a:xfrm>
        </p:spPr>
        <p:txBody>
          <a:bodyPr anchor="ctr">
            <a:normAutofit/>
          </a:bodyPr>
          <a:lstStyle/>
          <a:p>
            <a:r>
              <a:rPr lang="fr-FR" dirty="0"/>
              <a:t>La </a:t>
            </a:r>
            <a:r>
              <a:rPr lang="fr-FR" dirty="0" smtClean="0"/>
              <a:t>concurrence </a:t>
            </a:r>
            <a:r>
              <a:rPr lang="fr-FR" dirty="0"/>
              <a:t>et le parallélisme sont deux concepts généralement </a:t>
            </a:r>
            <a:r>
              <a:rPr lang="fr-FR" dirty="0" smtClean="0"/>
              <a:t>confondus</a:t>
            </a:r>
          </a:p>
          <a:p>
            <a:r>
              <a:rPr lang="fr-FR" dirty="0" smtClean="0"/>
              <a:t>La </a:t>
            </a:r>
            <a:r>
              <a:rPr lang="fr-FR" dirty="0"/>
              <a:t>réalité, cependant, est qu'ils sont très différents, et si vous avez conçu un logiciel concurrent au lieu d'avoir besoin d'une exécution parallèle, alors vous pourriez sérieusement affecter le véritable potentiel de performance de votre </a:t>
            </a:r>
            <a:r>
              <a:rPr lang="fr-FR" dirty="0" smtClean="0"/>
              <a:t>logiciel</a:t>
            </a:r>
          </a:p>
          <a:p>
            <a:r>
              <a:rPr lang="fr-FR" dirty="0"/>
              <a:t>Pour cette raison, il est essentiel de savoir exactement ce que les deux concepts signifient afin que vous puissiez comprendre les </a:t>
            </a:r>
            <a:r>
              <a:rPr lang="fr-FR" dirty="0" smtClean="0"/>
              <a:t>différences</a:t>
            </a:r>
          </a:p>
          <a:p>
            <a:r>
              <a:rPr lang="fr-FR" dirty="0" smtClean="0"/>
              <a:t>En </a:t>
            </a:r>
            <a:r>
              <a:rPr lang="fr-FR" dirty="0"/>
              <a:t>connaissant ces différences, vous </a:t>
            </a:r>
            <a:r>
              <a:rPr lang="fr-FR" dirty="0" smtClean="0"/>
              <a:t>aurez les clés pour </a:t>
            </a:r>
            <a:r>
              <a:rPr lang="fr-FR" dirty="0"/>
              <a:t>concevoir vos propres logiciels haute performance en </a:t>
            </a:r>
            <a:r>
              <a:rPr lang="fr-FR" dirty="0" smtClean="0"/>
              <a:t>Python</a:t>
            </a:r>
          </a:p>
        </p:txBody>
      </p:sp>
    </p:spTree>
    <p:extLst>
      <p:ext uri="{BB962C8B-B14F-4D97-AF65-F5344CB8AC3E}">
        <p14:creationId xmlns:p14="http://schemas.microsoft.com/office/powerpoint/2010/main" val="391595924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p:cNvSpPr>
            <a:spLocks noGrp="1"/>
          </p:cNvSpPr>
          <p:nvPr>
            <p:ph type="subTitle" idx="1"/>
          </p:nvPr>
        </p:nvSpPr>
        <p:spPr/>
        <p:txBody>
          <a:bodyPr/>
          <a:lstStyle/>
          <a:p>
            <a:r>
              <a:rPr lang="fr-FR" dirty="0" smtClean="0"/>
              <a:t>Python Concurrence</a:t>
            </a:r>
            <a:endParaRPr lang="fr-FR" dirty="0"/>
          </a:p>
        </p:txBody>
      </p:sp>
      <p:sp>
        <p:nvSpPr>
          <p:cNvPr id="2" name="Titre 1"/>
          <p:cNvSpPr>
            <a:spLocks noGrp="1"/>
          </p:cNvSpPr>
          <p:nvPr>
            <p:ph type="ctrTitle" idx="4294967295"/>
          </p:nvPr>
        </p:nvSpPr>
        <p:spPr>
          <a:xfrm>
            <a:off x="3276600" y="2514600"/>
            <a:ext cx="8915400" cy="2262188"/>
          </a:xfrm>
        </p:spPr>
        <p:txBody>
          <a:bodyPr/>
          <a:lstStyle/>
          <a:p>
            <a:r>
              <a:rPr lang="fr-FR" dirty="0" smtClean="0"/>
              <a:t>Parallélisons !</a:t>
            </a:r>
            <a:endParaRPr lang="fr-FR" dirty="0"/>
          </a:p>
        </p:txBody>
      </p:sp>
    </p:spTree>
    <p:extLst>
      <p:ext uri="{BB962C8B-B14F-4D97-AF65-F5344CB8AC3E}">
        <p14:creationId xmlns:p14="http://schemas.microsoft.com/office/powerpoint/2010/main" val="146851693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Histoire de la concurrence</a:t>
            </a:r>
            <a:endParaRPr lang="fr-FR" dirty="0"/>
          </a:p>
        </p:txBody>
      </p:sp>
      <p:sp>
        <p:nvSpPr>
          <p:cNvPr id="3" name="Espace réservé du contenu 2"/>
          <p:cNvSpPr>
            <a:spLocks noGrp="1"/>
          </p:cNvSpPr>
          <p:nvPr>
            <p:ph idx="1"/>
          </p:nvPr>
        </p:nvSpPr>
        <p:spPr>
          <a:xfrm>
            <a:off x="1049572" y="1502797"/>
            <a:ext cx="10455040" cy="4691269"/>
          </a:xfrm>
        </p:spPr>
        <p:txBody>
          <a:bodyPr anchor="ctr">
            <a:normAutofit/>
          </a:bodyPr>
          <a:lstStyle/>
          <a:p>
            <a:pPr algn="just"/>
            <a:r>
              <a:rPr lang="fr-FR" dirty="0"/>
              <a:t>Les concepteurs de langages sont confrontés à un défi important lorsqu'ils tentent d'implémenter une concurrence non seulement sûre, mais efficace et facile à écrire pour les utilisateurs de cette </a:t>
            </a:r>
            <a:r>
              <a:rPr lang="fr-FR" dirty="0" smtClean="0"/>
              <a:t>langue</a:t>
            </a:r>
          </a:p>
          <a:p>
            <a:pPr algn="just"/>
            <a:r>
              <a:rPr lang="fr-FR" dirty="0" smtClean="0"/>
              <a:t>Les </a:t>
            </a:r>
            <a:r>
              <a:rPr lang="fr-FR" dirty="0"/>
              <a:t>langages de programmation tels que Golang, Rust et même </a:t>
            </a:r>
            <a:r>
              <a:rPr lang="fr-FR" dirty="0" smtClean="0"/>
              <a:t>Python ont </a:t>
            </a:r>
            <a:r>
              <a:rPr lang="fr-FR" dirty="0"/>
              <a:t>fait de grands progrès dans ce domaine, et il est beaucoup plus facile d'exploiter tout le potentiel des machines sur lesquelles vos programmes </a:t>
            </a:r>
            <a:r>
              <a:rPr lang="fr-FR" dirty="0" smtClean="0"/>
              <a:t>fonctionnent</a:t>
            </a:r>
            <a:endParaRPr lang="fr-FR" dirty="0"/>
          </a:p>
        </p:txBody>
      </p:sp>
    </p:spTree>
    <p:extLst>
      <p:ext uri="{BB962C8B-B14F-4D97-AF65-F5344CB8AC3E}">
        <p14:creationId xmlns:p14="http://schemas.microsoft.com/office/powerpoint/2010/main" val="412540193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Comprendre la concurrence</a:t>
            </a:r>
            <a:endParaRPr lang="fr-FR" b="1" i="1" dirty="0">
              <a:solidFill>
                <a:schemeClr val="accent1"/>
              </a:solidFill>
            </a:endParaRPr>
          </a:p>
        </p:txBody>
      </p:sp>
      <p:sp>
        <p:nvSpPr>
          <p:cNvPr id="3" name="Espace réservé du contenu 2"/>
          <p:cNvSpPr>
            <a:spLocks noGrp="1"/>
          </p:cNvSpPr>
          <p:nvPr>
            <p:ph idx="1"/>
          </p:nvPr>
        </p:nvSpPr>
        <p:spPr>
          <a:xfrm>
            <a:off x="739471" y="1534602"/>
            <a:ext cx="10765141" cy="4754880"/>
          </a:xfrm>
        </p:spPr>
        <p:txBody>
          <a:bodyPr anchor="ctr">
            <a:normAutofit/>
          </a:bodyPr>
          <a:lstStyle/>
          <a:p>
            <a:r>
              <a:rPr lang="fr-FR" dirty="0"/>
              <a:t>La concurrence est, essentiellement, </a:t>
            </a:r>
            <a:r>
              <a:rPr lang="fr-FR" dirty="0" smtClean="0"/>
              <a:t>de </a:t>
            </a:r>
            <a:r>
              <a:rPr lang="fr-FR" dirty="0"/>
              <a:t>faire plusieurs choses en même temps, mais pas, spécifiquement, en </a:t>
            </a:r>
            <a:r>
              <a:rPr lang="fr-FR" dirty="0" smtClean="0"/>
              <a:t>parallèle</a:t>
            </a:r>
          </a:p>
          <a:p>
            <a:r>
              <a:rPr lang="fr-FR" dirty="0" smtClean="0"/>
              <a:t>Cela </a:t>
            </a:r>
            <a:r>
              <a:rPr lang="fr-FR" dirty="0"/>
              <a:t>peut nous aider à améliorer les performances perçues de nos applications, et cela peut également améliorer la vitesse à laquelle nos applications </a:t>
            </a:r>
            <a:r>
              <a:rPr lang="fr-FR" dirty="0" smtClean="0"/>
              <a:t>fonctionnent</a:t>
            </a:r>
          </a:p>
          <a:p>
            <a:r>
              <a:rPr lang="fr-FR" dirty="0"/>
              <a:t>La meilleure façon de voir comment la concurrence fonctionne est d'imaginer une personne travaillant sur plusieurs tâches et passant rapidement d'une tâche à </a:t>
            </a:r>
            <a:r>
              <a:rPr lang="fr-FR" dirty="0" smtClean="0"/>
              <a:t>l'autre</a:t>
            </a:r>
          </a:p>
          <a:p>
            <a:r>
              <a:rPr lang="fr-FR" dirty="0" smtClean="0"/>
              <a:t>Imaginez </a:t>
            </a:r>
            <a:r>
              <a:rPr lang="fr-FR" dirty="0"/>
              <a:t>que cette personne travaille simultanément sur un programme et, en même temps, traite des demandes de </a:t>
            </a:r>
            <a:r>
              <a:rPr lang="fr-FR" dirty="0" smtClean="0"/>
              <a:t>support</a:t>
            </a:r>
          </a:p>
          <a:p>
            <a:r>
              <a:rPr lang="fr-FR" dirty="0" smtClean="0"/>
              <a:t>Cette </a:t>
            </a:r>
            <a:r>
              <a:rPr lang="fr-FR" dirty="0"/>
              <a:t>personne se concentrerait principalement sur l'écriture de son programme, et rapidement le contexte passerait à la résolution d'un bug ou à la gestion d'un problème de support s'il y en avait </a:t>
            </a:r>
            <a:r>
              <a:rPr lang="fr-FR" dirty="0" smtClean="0"/>
              <a:t>un</a:t>
            </a:r>
          </a:p>
          <a:p>
            <a:r>
              <a:rPr lang="fr-FR" dirty="0" smtClean="0"/>
              <a:t>Une </a:t>
            </a:r>
            <a:r>
              <a:rPr lang="fr-FR" dirty="0"/>
              <a:t>fois qu'ils ont terminé la tâche de support, ils peuvent à nouveau changer de contexte, pour écrire leur programme très </a:t>
            </a:r>
            <a:r>
              <a:rPr lang="fr-FR" dirty="0" smtClean="0"/>
              <a:t>rapidement</a:t>
            </a:r>
          </a:p>
        </p:txBody>
      </p:sp>
    </p:spTree>
    <p:extLst>
      <p:ext uri="{BB962C8B-B14F-4D97-AF65-F5344CB8AC3E}">
        <p14:creationId xmlns:p14="http://schemas.microsoft.com/office/powerpoint/2010/main" val="375182789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Comprendre la concurrence</a:t>
            </a:r>
            <a:endParaRPr lang="fr-FR" b="1" i="1" dirty="0">
              <a:solidFill>
                <a:schemeClr val="accent1"/>
              </a:solidFill>
            </a:endParaRPr>
          </a:p>
        </p:txBody>
      </p:sp>
      <p:sp>
        <p:nvSpPr>
          <p:cNvPr id="3" name="Espace réservé du contenu 2"/>
          <p:cNvSpPr>
            <a:spLocks noGrp="1"/>
          </p:cNvSpPr>
          <p:nvPr>
            <p:ph idx="1"/>
          </p:nvPr>
        </p:nvSpPr>
        <p:spPr>
          <a:xfrm>
            <a:off x="739471" y="1534602"/>
            <a:ext cx="10765141" cy="4754880"/>
          </a:xfrm>
        </p:spPr>
        <p:txBody>
          <a:bodyPr anchor="ctr">
            <a:normAutofit/>
          </a:bodyPr>
          <a:lstStyle/>
          <a:p>
            <a:r>
              <a:rPr lang="fr-FR" dirty="0"/>
              <a:t>Cependant, en informatique, il existe généralement deux goulets d'étranglement des performances que nous devons surveiller et éviter en écrivant nos </a:t>
            </a:r>
            <a:r>
              <a:rPr lang="fr-FR" dirty="0" smtClean="0"/>
              <a:t>programmes</a:t>
            </a:r>
          </a:p>
          <a:p>
            <a:r>
              <a:rPr lang="fr-FR" dirty="0" smtClean="0"/>
              <a:t>Il </a:t>
            </a:r>
            <a:r>
              <a:rPr lang="fr-FR" dirty="0"/>
              <a:t>est important de connaître les différences entre les deux goulets </a:t>
            </a:r>
            <a:r>
              <a:rPr lang="fr-FR" dirty="0" smtClean="0"/>
              <a:t>d'étranglement</a:t>
            </a:r>
          </a:p>
          <a:p>
            <a:r>
              <a:rPr lang="fr-FR" dirty="0" smtClean="0"/>
              <a:t>Si </a:t>
            </a:r>
            <a:r>
              <a:rPr lang="fr-FR" dirty="0"/>
              <a:t>vous essayez d'appliquer la concurrence à un goulot d'étranglement basé sur le processeur, alors vous constaterez que le programme commence à voir une diminution des </a:t>
            </a:r>
            <a:r>
              <a:rPr lang="fr-FR" dirty="0" smtClean="0"/>
              <a:t>performances</a:t>
            </a:r>
          </a:p>
          <a:p>
            <a:r>
              <a:rPr lang="fr-FR" dirty="0" smtClean="0"/>
              <a:t>Et </a:t>
            </a:r>
            <a:r>
              <a:rPr lang="fr-FR" dirty="0"/>
              <a:t>si vous avez </a:t>
            </a:r>
            <a:r>
              <a:rPr lang="fr-FR" dirty="0" smtClean="0"/>
              <a:t>essayez </a:t>
            </a:r>
            <a:r>
              <a:rPr lang="fr-FR" dirty="0"/>
              <a:t>d'appliquer le parallélisme à une tâche qui nécessite réellement une solution </a:t>
            </a:r>
            <a:r>
              <a:rPr lang="fr-FR" dirty="0" smtClean="0"/>
              <a:t>concurrente, </a:t>
            </a:r>
            <a:r>
              <a:rPr lang="fr-FR" dirty="0"/>
              <a:t>vous pouvez à nouveau voir les mêmes </a:t>
            </a:r>
            <a:r>
              <a:rPr lang="fr-FR" dirty="0" smtClean="0"/>
              <a:t>performances</a:t>
            </a:r>
          </a:p>
        </p:txBody>
      </p:sp>
    </p:spTree>
    <p:extLst>
      <p:ext uri="{BB962C8B-B14F-4D97-AF65-F5344CB8AC3E}">
        <p14:creationId xmlns:p14="http://schemas.microsoft.com/office/powerpoint/2010/main" val="298457291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Propriétés d'un système concurrent</a:t>
            </a:r>
            <a:endParaRPr lang="fr-FR" b="1" i="1" dirty="0">
              <a:solidFill>
                <a:schemeClr val="accent1"/>
              </a:solidFill>
            </a:endParaRPr>
          </a:p>
        </p:txBody>
      </p:sp>
      <p:sp>
        <p:nvSpPr>
          <p:cNvPr id="3" name="Espace réservé du contenu 2"/>
          <p:cNvSpPr>
            <a:spLocks noGrp="1"/>
          </p:cNvSpPr>
          <p:nvPr>
            <p:ph idx="1"/>
          </p:nvPr>
        </p:nvSpPr>
        <p:spPr>
          <a:xfrm>
            <a:off x="739471" y="1534602"/>
            <a:ext cx="10765141" cy="4754880"/>
          </a:xfrm>
        </p:spPr>
        <p:txBody>
          <a:bodyPr anchor="ctr">
            <a:normAutofit/>
          </a:bodyPr>
          <a:lstStyle/>
          <a:p>
            <a:r>
              <a:rPr lang="fr-FR" dirty="0"/>
              <a:t>Tous les systèmes concurrents partagent un ensemble de propriétés </a:t>
            </a:r>
            <a:r>
              <a:rPr lang="fr-FR" dirty="0" smtClean="0"/>
              <a:t>similaire</a:t>
            </a:r>
          </a:p>
          <a:p>
            <a:r>
              <a:rPr lang="fr-FR" dirty="0" smtClean="0"/>
              <a:t>Ceux-ci </a:t>
            </a:r>
            <a:r>
              <a:rPr lang="fr-FR" dirty="0"/>
              <a:t>peuvent être définis comme </a:t>
            </a:r>
            <a:r>
              <a:rPr lang="fr-FR" dirty="0" smtClean="0"/>
              <a:t>suit :</a:t>
            </a:r>
          </a:p>
          <a:p>
            <a:pPr lvl="1"/>
            <a:r>
              <a:rPr lang="fr-FR" b="1" u="sng" dirty="0" smtClean="0"/>
              <a:t>Acteurs multiples :</a:t>
            </a:r>
            <a:r>
              <a:rPr lang="fr-FR" dirty="0" smtClean="0"/>
              <a:t> </a:t>
            </a:r>
            <a:r>
              <a:rPr lang="fr-FR" dirty="0"/>
              <a:t>Ceci représente les différents processus et threads qui essaient tous de progresser activement sur leurs propres tâches. Nous pourrions avoir plusieurs processus qui contiennent plusieurs threads essayant tous de s'exécuter en même </a:t>
            </a:r>
            <a:r>
              <a:rPr lang="fr-FR" dirty="0" smtClean="0"/>
              <a:t>temps</a:t>
            </a:r>
          </a:p>
          <a:p>
            <a:pPr lvl="1"/>
            <a:r>
              <a:rPr lang="fr-FR" b="1" u="sng" dirty="0" smtClean="0"/>
              <a:t>Ressources partagées :</a:t>
            </a:r>
            <a:r>
              <a:rPr lang="fr-FR" dirty="0" smtClean="0"/>
              <a:t> Cette </a:t>
            </a:r>
            <a:r>
              <a:rPr lang="fr-FR" dirty="0"/>
              <a:t>fonctionnalité représente la mémoire, le disque et les autres ressources que les acteurs du groupe précédent doivent utiliser pour effectuer ce qu'ils doivent </a:t>
            </a:r>
            <a:r>
              <a:rPr lang="fr-FR" dirty="0" smtClean="0"/>
              <a:t>faire</a:t>
            </a:r>
          </a:p>
          <a:p>
            <a:pPr lvl="1"/>
            <a:r>
              <a:rPr lang="fr-FR" b="1" u="sng" dirty="0" smtClean="0"/>
              <a:t>Règles :</a:t>
            </a:r>
            <a:r>
              <a:rPr lang="fr-FR" dirty="0" smtClean="0"/>
              <a:t> </a:t>
            </a:r>
            <a:r>
              <a:rPr lang="fr-FR" dirty="0"/>
              <a:t>Il s'agit d'un ensemble strict de règles que tous les systèmes concurrents doivent suivre et qui définissent quand les acteurs peuvent et ne peuvent pas acquérir de verrous, accéder à la mémoire, modifier l'état, etc. Ces règles sont essentielles pour que ces systèmes concurrents fonctionnent, sinon, nos programmes se </a:t>
            </a:r>
            <a:r>
              <a:rPr lang="fr-FR" dirty="0" smtClean="0"/>
              <a:t>déchireraient les uns les autres</a:t>
            </a:r>
          </a:p>
        </p:txBody>
      </p:sp>
    </p:spTree>
    <p:extLst>
      <p:ext uri="{BB962C8B-B14F-4D97-AF65-F5344CB8AC3E}">
        <p14:creationId xmlns:p14="http://schemas.microsoft.com/office/powerpoint/2010/main" val="358523862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a:t>Goulots d'étranglement </a:t>
            </a:r>
            <a:r>
              <a:rPr lang="fr-FR" dirty="0" smtClean="0"/>
              <a:t>d'E/S</a:t>
            </a:r>
            <a:endParaRPr lang="fr-FR" b="1" i="1" dirty="0">
              <a:solidFill>
                <a:schemeClr val="accent1"/>
              </a:solidFill>
            </a:endParaRPr>
          </a:p>
        </p:txBody>
      </p:sp>
      <p:sp>
        <p:nvSpPr>
          <p:cNvPr id="3" name="Espace réservé du contenu 2"/>
          <p:cNvSpPr>
            <a:spLocks noGrp="1"/>
          </p:cNvSpPr>
          <p:nvPr>
            <p:ph idx="1"/>
          </p:nvPr>
        </p:nvSpPr>
        <p:spPr>
          <a:xfrm>
            <a:off x="739471" y="1534602"/>
            <a:ext cx="10765141" cy="4754880"/>
          </a:xfrm>
        </p:spPr>
        <p:txBody>
          <a:bodyPr anchor="ctr">
            <a:normAutofit/>
          </a:bodyPr>
          <a:lstStyle/>
          <a:p>
            <a:r>
              <a:rPr lang="fr-FR" dirty="0"/>
              <a:t>Les </a:t>
            </a:r>
            <a:r>
              <a:rPr lang="fr-FR" dirty="0" smtClean="0"/>
              <a:t>goulots </a:t>
            </a:r>
            <a:r>
              <a:rPr lang="fr-FR" dirty="0"/>
              <a:t>d'étranglement </a:t>
            </a:r>
            <a:r>
              <a:rPr lang="fr-FR" dirty="0" smtClean="0"/>
              <a:t>d'E/S sont </a:t>
            </a:r>
            <a:r>
              <a:rPr lang="fr-FR" dirty="0"/>
              <a:t>des goulots d'étranglement où votre ordinateur passe plus de temps à attendre diverses entrées et sorties qu'à traiter les </a:t>
            </a:r>
            <a:r>
              <a:rPr lang="fr-FR" dirty="0" smtClean="0"/>
              <a:t>informations</a:t>
            </a:r>
          </a:p>
          <a:p>
            <a:r>
              <a:rPr lang="fr-FR" dirty="0"/>
              <a:t>Vous trouverez généralement ce type de goulot d'étranglement lorsque vous travaillez avec une application lourde </a:t>
            </a:r>
            <a:r>
              <a:rPr lang="fr-FR" dirty="0" smtClean="0"/>
              <a:t>en E/S</a:t>
            </a:r>
          </a:p>
          <a:p>
            <a:r>
              <a:rPr lang="fr-FR" dirty="0" smtClean="0"/>
              <a:t>Nous </a:t>
            </a:r>
            <a:r>
              <a:rPr lang="fr-FR" dirty="0"/>
              <a:t>pourrions considérer votre navigateur Web standard comme un exemple d'application </a:t>
            </a:r>
            <a:r>
              <a:rPr lang="fr-FR" dirty="0" smtClean="0"/>
              <a:t>aux E/S lourdes</a:t>
            </a:r>
          </a:p>
          <a:p>
            <a:r>
              <a:rPr lang="fr-FR" dirty="0" smtClean="0"/>
              <a:t>Dans </a:t>
            </a:r>
            <a:r>
              <a:rPr lang="fr-FR" dirty="0"/>
              <a:t>un navigateur, nous passons généralement beaucoup plus de temps à attendre que les requêtes réseau se terminent pour charger des feuilles de style, des scripts ou des pages HTML plutôt que de les afficher à </a:t>
            </a:r>
            <a:r>
              <a:rPr lang="fr-FR" dirty="0" smtClean="0"/>
              <a:t>l'écran</a:t>
            </a:r>
          </a:p>
          <a:p>
            <a:r>
              <a:rPr lang="fr-FR" dirty="0"/>
              <a:t>Si la vitesse à laquelle les données sont demandées est plus lente que la vitesse à laquelle elles sont consommées, alors vous avez un goulot d'étranglement </a:t>
            </a:r>
            <a:r>
              <a:rPr lang="fr-FR" dirty="0" smtClean="0"/>
              <a:t>d'E/S</a:t>
            </a:r>
          </a:p>
        </p:txBody>
      </p:sp>
    </p:spTree>
    <p:extLst>
      <p:ext uri="{BB962C8B-B14F-4D97-AF65-F5344CB8AC3E}">
        <p14:creationId xmlns:p14="http://schemas.microsoft.com/office/powerpoint/2010/main" val="281193336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a:t>Goulots d'étranglement </a:t>
            </a:r>
            <a:r>
              <a:rPr lang="fr-FR" dirty="0" smtClean="0"/>
              <a:t>d'E/S</a:t>
            </a:r>
            <a:endParaRPr lang="fr-FR" b="1" i="1" dirty="0">
              <a:solidFill>
                <a:schemeClr val="accent1"/>
              </a:solidFill>
            </a:endParaRPr>
          </a:p>
        </p:txBody>
      </p:sp>
      <p:sp>
        <p:nvSpPr>
          <p:cNvPr id="3" name="Espace réservé du contenu 2"/>
          <p:cNvSpPr>
            <a:spLocks noGrp="1"/>
          </p:cNvSpPr>
          <p:nvPr>
            <p:ph idx="1"/>
          </p:nvPr>
        </p:nvSpPr>
        <p:spPr>
          <a:xfrm>
            <a:off x="739471" y="1534602"/>
            <a:ext cx="10765141" cy="4754880"/>
          </a:xfrm>
        </p:spPr>
        <p:txBody>
          <a:bodyPr anchor="ctr">
            <a:normAutofit/>
          </a:bodyPr>
          <a:lstStyle/>
          <a:p>
            <a:r>
              <a:rPr lang="fr-FR" dirty="0"/>
              <a:t>L'un des principaux moyens d'améliorer la vitesse de ces applications est soit d'améliorer la vitesse des </a:t>
            </a:r>
            <a:r>
              <a:rPr lang="fr-FR" dirty="0" smtClean="0"/>
              <a:t>E/S </a:t>
            </a:r>
            <a:r>
              <a:rPr lang="fr-FR" dirty="0"/>
              <a:t>sous-jacentes en achetant du matériel plus coûteux et plus rapide, soit d'améliorer la façon dont nous traitons ces demandes </a:t>
            </a:r>
            <a:r>
              <a:rPr lang="fr-FR" dirty="0" smtClean="0"/>
              <a:t>d'E/S</a:t>
            </a:r>
          </a:p>
          <a:p>
            <a:r>
              <a:rPr lang="fr-FR" dirty="0"/>
              <a:t>Un excellent exemple de programme lié par les goulots d'étranglement </a:t>
            </a:r>
            <a:r>
              <a:rPr lang="fr-FR" dirty="0" smtClean="0"/>
              <a:t>d'E/S </a:t>
            </a:r>
            <a:r>
              <a:rPr lang="fr-FR" dirty="0"/>
              <a:t>serait un robot d'indexation </a:t>
            </a:r>
            <a:r>
              <a:rPr lang="fr-FR" dirty="0" smtClean="0"/>
              <a:t>Web</a:t>
            </a:r>
          </a:p>
          <a:p>
            <a:r>
              <a:rPr lang="fr-FR" dirty="0" smtClean="0"/>
              <a:t>L'objectif </a:t>
            </a:r>
            <a:r>
              <a:rPr lang="fr-FR" dirty="0"/>
              <a:t>principal d'un robot d'exploration Web est désormais de parcourir le Web et d'indexer les pages Web pour qu'elles puissent être prises en compte lorsque Google exécute son algorithme de classement des résultats pour déterminer les 10 premiers résultats d'un mot clé </a:t>
            </a:r>
            <a:r>
              <a:rPr lang="fr-FR" dirty="0" smtClean="0"/>
              <a:t>donné</a:t>
            </a:r>
          </a:p>
        </p:txBody>
      </p:sp>
    </p:spTree>
    <p:extLst>
      <p:ext uri="{BB962C8B-B14F-4D97-AF65-F5344CB8AC3E}">
        <p14:creationId xmlns:p14="http://schemas.microsoft.com/office/powerpoint/2010/main" val="2819801689"/>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a:t>Goulots d'étranglement </a:t>
            </a:r>
            <a:r>
              <a:rPr lang="fr-FR" dirty="0" smtClean="0"/>
              <a:t>d'E/S</a:t>
            </a:r>
            <a:endParaRPr lang="fr-FR" b="1" i="1" dirty="0">
              <a:solidFill>
                <a:schemeClr val="accent1"/>
              </a:solidFill>
            </a:endParaRPr>
          </a:p>
        </p:txBody>
      </p:sp>
      <p:sp>
        <p:nvSpPr>
          <p:cNvPr id="3" name="Espace réservé du contenu 2"/>
          <p:cNvSpPr>
            <a:spLocks noGrp="1"/>
          </p:cNvSpPr>
          <p:nvPr>
            <p:ph idx="1"/>
          </p:nvPr>
        </p:nvSpPr>
        <p:spPr>
          <a:xfrm>
            <a:off x="739471" y="1534602"/>
            <a:ext cx="4428877" cy="4754880"/>
          </a:xfrm>
        </p:spPr>
        <p:txBody>
          <a:bodyPr anchor="ctr">
            <a:normAutofit/>
          </a:bodyPr>
          <a:lstStyle/>
          <a:p>
            <a:r>
              <a:rPr lang="fr-FR" dirty="0"/>
              <a:t>Nous allons commencer par créer un script très simple qui ne demande qu'une page et combien de temps il faut pour demander cette page </a:t>
            </a:r>
            <a:r>
              <a:rPr lang="fr-FR" dirty="0" smtClean="0"/>
              <a:t>web</a:t>
            </a:r>
          </a:p>
        </p:txBody>
      </p:sp>
      <p:pic>
        <p:nvPicPr>
          <p:cNvPr id="4" name="Image 3"/>
          <p:cNvPicPr>
            <a:picLocks noChangeAspect="1"/>
          </p:cNvPicPr>
          <p:nvPr/>
        </p:nvPicPr>
        <p:blipFill>
          <a:blip r:embed="rId3"/>
          <a:stretch>
            <a:fillRect/>
          </a:stretch>
        </p:blipFill>
        <p:spPr>
          <a:xfrm>
            <a:off x="5263598" y="1534602"/>
            <a:ext cx="6515100" cy="3714750"/>
          </a:xfrm>
          <a:prstGeom prst="rect">
            <a:avLst/>
          </a:prstGeom>
          <a:ln>
            <a:noFill/>
          </a:ln>
          <a:effectLst>
            <a:outerShdw blurRad="292100" dist="139700" dir="2700000" algn="tl" rotWithShape="0">
              <a:srgbClr val="333333">
                <a:alpha val="65000"/>
              </a:srgbClr>
            </a:outerShdw>
          </a:effectLst>
        </p:spPr>
      </p:pic>
      <p:pic>
        <p:nvPicPr>
          <p:cNvPr id="5" name="Image 4"/>
          <p:cNvPicPr>
            <a:picLocks noChangeAspect="1"/>
          </p:cNvPicPr>
          <p:nvPr/>
        </p:nvPicPr>
        <p:blipFill>
          <a:blip r:embed="rId4"/>
          <a:stretch>
            <a:fillRect/>
          </a:stretch>
        </p:blipFill>
        <p:spPr>
          <a:xfrm>
            <a:off x="5263598" y="5346755"/>
            <a:ext cx="4181475" cy="5238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61436266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a:t>Goulots d'étranglement </a:t>
            </a:r>
            <a:r>
              <a:rPr lang="fr-FR" dirty="0" smtClean="0"/>
              <a:t>d'E/S</a:t>
            </a:r>
            <a:endParaRPr lang="fr-FR" b="1" i="1" dirty="0">
              <a:solidFill>
                <a:schemeClr val="accent1"/>
              </a:solidFill>
            </a:endParaRPr>
          </a:p>
        </p:txBody>
      </p:sp>
      <p:sp>
        <p:nvSpPr>
          <p:cNvPr id="3" name="Espace réservé du contenu 2"/>
          <p:cNvSpPr>
            <a:spLocks noGrp="1"/>
          </p:cNvSpPr>
          <p:nvPr>
            <p:ph idx="1"/>
          </p:nvPr>
        </p:nvSpPr>
        <p:spPr>
          <a:xfrm>
            <a:off x="739471" y="1534602"/>
            <a:ext cx="5828306" cy="4754880"/>
          </a:xfrm>
        </p:spPr>
        <p:txBody>
          <a:bodyPr anchor="ctr">
            <a:normAutofit/>
          </a:bodyPr>
          <a:lstStyle/>
          <a:p>
            <a:r>
              <a:rPr lang="fr-FR" dirty="0"/>
              <a:t>Maintenant, disons que nous voulions ajouter un peu de complexité et suivre les liens vers d'autres pages afin que nous puissions les indexer dans le </a:t>
            </a:r>
            <a:r>
              <a:rPr lang="fr-FR" dirty="0" smtClean="0"/>
              <a:t>futur</a:t>
            </a:r>
          </a:p>
          <a:p>
            <a:r>
              <a:rPr lang="fr-FR" dirty="0" smtClean="0"/>
              <a:t>Nous </a:t>
            </a:r>
            <a:r>
              <a:rPr lang="fr-FR" dirty="0"/>
              <a:t>pourrions utiliser une bibliothèque comme </a:t>
            </a:r>
            <a:r>
              <a:rPr lang="fr-FR" b="1" i="1" dirty="0">
                <a:solidFill>
                  <a:schemeClr val="accent1"/>
                </a:solidFill>
              </a:rPr>
              <a:t>BeautifulSoup</a:t>
            </a:r>
            <a:r>
              <a:rPr lang="fr-FR" dirty="0"/>
              <a:t> afin de rendre nos vies un peu plus </a:t>
            </a:r>
            <a:r>
              <a:rPr lang="fr-FR" dirty="0" smtClean="0"/>
              <a:t>faciles</a:t>
            </a:r>
          </a:p>
          <a:p>
            <a:r>
              <a:rPr lang="fr-FR" dirty="0"/>
              <a:t>Vous remarquerez à partir de cette sortie que le temps d'aller chercher la page est supérieur à </a:t>
            </a:r>
            <a:r>
              <a:rPr lang="fr-FR" dirty="0" smtClean="0"/>
              <a:t>une demie seconde</a:t>
            </a:r>
          </a:p>
          <a:p>
            <a:r>
              <a:rPr lang="fr-FR" dirty="0" smtClean="0"/>
              <a:t>Maintenant</a:t>
            </a:r>
            <a:r>
              <a:rPr lang="fr-FR" dirty="0"/>
              <a:t>, imaginons que si nous voulions exécuter notre robot d'exploration pour un million de pages Web différentes, notre temps d'exécution total serait environ un million de fois plus </a:t>
            </a:r>
            <a:r>
              <a:rPr lang="fr-FR" dirty="0" smtClean="0"/>
              <a:t>long…</a:t>
            </a:r>
          </a:p>
        </p:txBody>
      </p:sp>
      <p:pic>
        <p:nvPicPr>
          <p:cNvPr id="6" name="Image 5"/>
          <p:cNvPicPr>
            <a:picLocks noChangeAspect="1"/>
          </p:cNvPicPr>
          <p:nvPr/>
        </p:nvPicPr>
        <p:blipFill>
          <a:blip r:embed="rId3"/>
          <a:stretch>
            <a:fillRect/>
          </a:stretch>
        </p:blipFill>
        <p:spPr>
          <a:xfrm>
            <a:off x="6846072" y="1852521"/>
            <a:ext cx="4961531" cy="3473072"/>
          </a:xfrm>
          <a:prstGeom prst="rect">
            <a:avLst/>
          </a:prstGeom>
          <a:ln>
            <a:noFill/>
          </a:ln>
          <a:effectLst>
            <a:outerShdw blurRad="292100" dist="139700" dir="2700000" algn="tl" rotWithShape="0">
              <a:srgbClr val="333333">
                <a:alpha val="65000"/>
              </a:srgbClr>
            </a:outerShdw>
          </a:effectLst>
        </p:spPr>
      </p:pic>
      <p:pic>
        <p:nvPicPr>
          <p:cNvPr id="7" name="Image 6"/>
          <p:cNvPicPr>
            <a:picLocks noChangeAspect="1"/>
          </p:cNvPicPr>
          <p:nvPr/>
        </p:nvPicPr>
        <p:blipFill>
          <a:blip r:embed="rId4"/>
          <a:stretch>
            <a:fillRect/>
          </a:stretch>
        </p:blipFill>
        <p:spPr>
          <a:xfrm>
            <a:off x="6846072" y="5395986"/>
            <a:ext cx="4219575" cy="6381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76230135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a:t>Goulots d'étranglement </a:t>
            </a:r>
            <a:r>
              <a:rPr lang="fr-FR" dirty="0" smtClean="0"/>
              <a:t>d'E/S</a:t>
            </a:r>
            <a:endParaRPr lang="fr-FR" b="1" i="1" dirty="0">
              <a:solidFill>
                <a:schemeClr val="accent1"/>
              </a:solidFill>
            </a:endParaRPr>
          </a:p>
        </p:txBody>
      </p:sp>
      <p:sp>
        <p:nvSpPr>
          <p:cNvPr id="3" name="Espace réservé du contenu 2"/>
          <p:cNvSpPr>
            <a:spLocks noGrp="1"/>
          </p:cNvSpPr>
          <p:nvPr>
            <p:ph idx="1"/>
          </p:nvPr>
        </p:nvSpPr>
        <p:spPr>
          <a:xfrm>
            <a:off x="1653871" y="1534602"/>
            <a:ext cx="9446150" cy="4754880"/>
          </a:xfrm>
        </p:spPr>
        <p:txBody>
          <a:bodyPr anchor="ctr">
            <a:normAutofit/>
          </a:bodyPr>
          <a:lstStyle/>
          <a:p>
            <a:r>
              <a:rPr lang="fr-FR" dirty="0"/>
              <a:t>La vraie cause principale de ce temps d'exécution énorme résulterait purement et simplement du goulot d'étranglement des </a:t>
            </a:r>
            <a:r>
              <a:rPr lang="fr-FR" dirty="0" smtClean="0"/>
              <a:t>E/S </a:t>
            </a:r>
            <a:r>
              <a:rPr lang="fr-FR" dirty="0"/>
              <a:t>auquel nous sommes confrontés dans notre </a:t>
            </a:r>
            <a:r>
              <a:rPr lang="fr-FR" dirty="0" smtClean="0"/>
              <a:t>programme</a:t>
            </a:r>
          </a:p>
          <a:p>
            <a:r>
              <a:rPr lang="fr-FR" dirty="0" smtClean="0"/>
              <a:t>Nous </a:t>
            </a:r>
            <a:r>
              <a:rPr lang="fr-FR" dirty="0"/>
              <a:t>passons énormément de temps à attendre sur nos demandes réseau, et une fraction de ce temps à analyser notre page récupérée pour d'autres liens à </a:t>
            </a:r>
            <a:r>
              <a:rPr lang="fr-FR" dirty="0" smtClean="0"/>
              <a:t>explorer</a:t>
            </a:r>
          </a:p>
        </p:txBody>
      </p:sp>
    </p:spTree>
    <p:extLst>
      <p:ext uri="{BB962C8B-B14F-4D97-AF65-F5344CB8AC3E}">
        <p14:creationId xmlns:p14="http://schemas.microsoft.com/office/powerpoint/2010/main" val="171819694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Comprendre le parallélisme</a:t>
            </a:r>
            <a:endParaRPr lang="fr-FR" b="1" i="1" dirty="0">
              <a:solidFill>
                <a:schemeClr val="accent1"/>
              </a:solidFill>
            </a:endParaRPr>
          </a:p>
        </p:txBody>
      </p:sp>
      <p:sp>
        <p:nvSpPr>
          <p:cNvPr id="3" name="Espace réservé du contenu 2"/>
          <p:cNvSpPr>
            <a:spLocks noGrp="1"/>
          </p:cNvSpPr>
          <p:nvPr>
            <p:ph idx="1"/>
          </p:nvPr>
        </p:nvSpPr>
        <p:spPr>
          <a:xfrm>
            <a:off x="1653870" y="1534602"/>
            <a:ext cx="10002741" cy="4754880"/>
          </a:xfrm>
        </p:spPr>
        <p:txBody>
          <a:bodyPr anchor="ctr">
            <a:normAutofit/>
          </a:bodyPr>
          <a:lstStyle/>
          <a:p>
            <a:r>
              <a:rPr lang="fr-FR" dirty="0" smtClean="0"/>
              <a:t>Au début, </a:t>
            </a:r>
            <a:r>
              <a:rPr lang="fr-FR" dirty="0"/>
              <a:t>nous avons abordé un peu les capacités de multitraitement de Python, et comment nous pourrions l'utiliser pour tirer parti d'un plus grand nombre de cœurs de traitement dans notre </a:t>
            </a:r>
            <a:r>
              <a:rPr lang="fr-FR" dirty="0" smtClean="0"/>
              <a:t>matériel</a:t>
            </a:r>
          </a:p>
          <a:p>
            <a:r>
              <a:rPr lang="fr-FR" dirty="0" smtClean="0"/>
              <a:t>Mais </a:t>
            </a:r>
            <a:r>
              <a:rPr lang="fr-FR" dirty="0"/>
              <a:t>que voulons-nous dire lorsque nous disons que nos programmes fonctionnent en </a:t>
            </a:r>
            <a:r>
              <a:rPr lang="fr-FR" dirty="0" smtClean="0"/>
              <a:t>parallèle ?</a:t>
            </a:r>
          </a:p>
          <a:p>
            <a:r>
              <a:rPr lang="fr-FR" dirty="0"/>
              <a:t>Le parallélisme est l'art d'exécuter deux ou plusieurs actions simultanément, par opposition à la simultanéité dans laquelle vous faites des progrès sur deux ou plusieurs choses en même </a:t>
            </a:r>
            <a:r>
              <a:rPr lang="fr-FR" dirty="0" smtClean="0"/>
              <a:t>temps</a:t>
            </a:r>
          </a:p>
          <a:p>
            <a:r>
              <a:rPr lang="fr-FR" dirty="0" smtClean="0"/>
              <a:t>C'est </a:t>
            </a:r>
            <a:r>
              <a:rPr lang="fr-FR" dirty="0"/>
              <a:t>une distinction importante, et afin d'obtenir un véritable parallélisme, nous aurons besoin de plusieurs processeurs pour exécuter </a:t>
            </a:r>
            <a:r>
              <a:rPr lang="fr-FR" dirty="0" smtClean="0"/>
              <a:t>nos codes </a:t>
            </a:r>
            <a:r>
              <a:rPr lang="fr-FR" dirty="0"/>
              <a:t>en même </a:t>
            </a:r>
            <a:r>
              <a:rPr lang="fr-FR" dirty="0" smtClean="0"/>
              <a:t>temps</a:t>
            </a:r>
          </a:p>
        </p:txBody>
      </p:sp>
    </p:spTree>
    <p:extLst>
      <p:ext uri="{BB962C8B-B14F-4D97-AF65-F5344CB8AC3E}">
        <p14:creationId xmlns:p14="http://schemas.microsoft.com/office/powerpoint/2010/main" val="142360294"/>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Comprendre le parallélisme</a:t>
            </a:r>
            <a:endParaRPr lang="fr-FR" b="1" i="1" dirty="0">
              <a:solidFill>
                <a:schemeClr val="accent1"/>
              </a:solidFill>
            </a:endParaRPr>
          </a:p>
        </p:txBody>
      </p:sp>
      <p:sp>
        <p:nvSpPr>
          <p:cNvPr id="3" name="Espace réservé du contenu 2"/>
          <p:cNvSpPr>
            <a:spLocks noGrp="1"/>
          </p:cNvSpPr>
          <p:nvPr>
            <p:ph idx="1"/>
          </p:nvPr>
        </p:nvSpPr>
        <p:spPr>
          <a:xfrm>
            <a:off x="1653870" y="1534602"/>
            <a:ext cx="10002741" cy="4754880"/>
          </a:xfrm>
        </p:spPr>
        <p:txBody>
          <a:bodyPr anchor="ctr">
            <a:normAutofit/>
          </a:bodyPr>
          <a:lstStyle/>
          <a:p>
            <a:r>
              <a:rPr lang="fr-FR" dirty="0"/>
              <a:t>Une bonne analogie pour le traitement parallèle est de penser à une file d'attente pour le </a:t>
            </a:r>
            <a:r>
              <a:rPr lang="fr-FR" dirty="0" smtClean="0"/>
              <a:t>pain</a:t>
            </a:r>
          </a:p>
          <a:p>
            <a:r>
              <a:rPr lang="fr-FR" dirty="0" smtClean="0"/>
              <a:t>Si </a:t>
            </a:r>
            <a:r>
              <a:rPr lang="fr-FR" dirty="0"/>
              <a:t>vous avez, par exemple, deux files d'attente de 20 personnes, toutes en attente </a:t>
            </a:r>
            <a:r>
              <a:rPr lang="fr-FR" dirty="0" smtClean="0"/>
              <a:t>d'avoir une baguette servie par la boulangère, ce </a:t>
            </a:r>
            <a:r>
              <a:rPr lang="fr-FR" dirty="0"/>
              <a:t>serait un exemple de </a:t>
            </a:r>
            <a:r>
              <a:rPr lang="fr-FR" dirty="0" smtClean="0"/>
              <a:t>concurrence</a:t>
            </a:r>
          </a:p>
          <a:p>
            <a:r>
              <a:rPr lang="fr-FR" dirty="0" smtClean="0"/>
              <a:t>Maintenant</a:t>
            </a:r>
            <a:r>
              <a:rPr lang="fr-FR" dirty="0"/>
              <a:t>, </a:t>
            </a:r>
            <a:r>
              <a:rPr lang="fr-FR" dirty="0" smtClean="0"/>
              <a:t>ajoutez </a:t>
            </a:r>
            <a:r>
              <a:rPr lang="fr-FR" dirty="0"/>
              <a:t>une deuxième </a:t>
            </a:r>
            <a:r>
              <a:rPr lang="fr-FR" dirty="0" smtClean="0"/>
              <a:t>serveuse dans la boulangerie, ce </a:t>
            </a:r>
            <a:r>
              <a:rPr lang="fr-FR" dirty="0"/>
              <a:t>serait alors un exemple de quelque chose qui se passe en </a:t>
            </a:r>
            <a:r>
              <a:rPr lang="fr-FR" dirty="0" smtClean="0"/>
              <a:t>parallèle</a:t>
            </a:r>
          </a:p>
          <a:p>
            <a:r>
              <a:rPr lang="fr-FR" dirty="0" smtClean="0"/>
              <a:t>C'est </a:t>
            </a:r>
            <a:r>
              <a:rPr lang="fr-FR" dirty="0"/>
              <a:t>exactement comme cela que fonctionne le traitement en parallèle - chacune des </a:t>
            </a:r>
            <a:r>
              <a:rPr lang="fr-FR" dirty="0" smtClean="0"/>
              <a:t>serveuses </a:t>
            </a:r>
            <a:r>
              <a:rPr lang="fr-FR" dirty="0"/>
              <a:t>dans cette </a:t>
            </a:r>
            <a:r>
              <a:rPr lang="fr-FR" dirty="0" smtClean="0"/>
              <a:t>boulangerie </a:t>
            </a:r>
            <a:r>
              <a:rPr lang="fr-FR" dirty="0"/>
              <a:t>représente un noyau de traitement, et est capable de faire des progrès sur les tâches </a:t>
            </a:r>
            <a:r>
              <a:rPr lang="fr-FR" dirty="0" smtClean="0"/>
              <a:t>simultanément</a:t>
            </a:r>
          </a:p>
        </p:txBody>
      </p:sp>
    </p:spTree>
    <p:extLst>
      <p:ext uri="{BB962C8B-B14F-4D97-AF65-F5344CB8AC3E}">
        <p14:creationId xmlns:p14="http://schemas.microsoft.com/office/powerpoint/2010/main" val="83475191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a:t>Qu'est-ce qu'un </a:t>
            </a:r>
            <a:r>
              <a:rPr lang="fr-FR" dirty="0" smtClean="0"/>
              <a:t>thread ?</a:t>
            </a:r>
            <a:endParaRPr lang="fr-FR" dirty="0"/>
          </a:p>
        </p:txBody>
      </p:sp>
      <p:sp>
        <p:nvSpPr>
          <p:cNvPr id="3" name="Espace réservé du contenu 2"/>
          <p:cNvSpPr>
            <a:spLocks noGrp="1"/>
          </p:cNvSpPr>
          <p:nvPr>
            <p:ph idx="1"/>
          </p:nvPr>
        </p:nvSpPr>
        <p:spPr>
          <a:xfrm>
            <a:off x="1049572" y="1590261"/>
            <a:ext cx="10455040" cy="4810539"/>
          </a:xfrm>
        </p:spPr>
        <p:txBody>
          <a:bodyPr anchor="ctr">
            <a:normAutofit lnSpcReduction="10000"/>
          </a:bodyPr>
          <a:lstStyle/>
          <a:p>
            <a:pPr algn="just"/>
            <a:endParaRPr lang="fr-FR" dirty="0"/>
          </a:p>
          <a:p>
            <a:pPr algn="just"/>
            <a:r>
              <a:rPr lang="fr-FR" dirty="0" smtClean="0"/>
              <a:t>Un </a:t>
            </a:r>
            <a:r>
              <a:rPr lang="fr-FR" dirty="0"/>
              <a:t>thread peut être défini comme un flux ordonné d'instructions pouvant être programmé pour s'exécuter comme tel par les systèmes </a:t>
            </a:r>
            <a:r>
              <a:rPr lang="fr-FR" dirty="0" smtClean="0"/>
              <a:t>d'exploitation</a:t>
            </a:r>
          </a:p>
          <a:p>
            <a:pPr algn="just"/>
            <a:r>
              <a:rPr lang="fr-FR" dirty="0" smtClean="0"/>
              <a:t>Ces </a:t>
            </a:r>
            <a:r>
              <a:rPr lang="fr-FR" dirty="0"/>
              <a:t>threads, typiquement, vivent dans des processus, et consistent en un compteur de programme, une pile, et un ensemble de registres ainsi qu'un </a:t>
            </a:r>
            <a:r>
              <a:rPr lang="fr-FR" dirty="0" smtClean="0"/>
              <a:t>identifiant</a:t>
            </a:r>
          </a:p>
          <a:p>
            <a:pPr algn="just"/>
            <a:r>
              <a:rPr lang="fr-FR" dirty="0" smtClean="0"/>
              <a:t>Ces </a:t>
            </a:r>
            <a:r>
              <a:rPr lang="fr-FR" dirty="0"/>
              <a:t>threads sont la plus petite unité d'exécution à laquelle un processeur peut allouer du </a:t>
            </a:r>
            <a:r>
              <a:rPr lang="fr-FR" dirty="0" smtClean="0"/>
              <a:t>temps</a:t>
            </a:r>
          </a:p>
          <a:p>
            <a:pPr algn="just"/>
            <a:r>
              <a:rPr lang="fr-FR" dirty="0"/>
              <a:t>Les threads peuvent interagir avec des ressources partagées et la communication est possible entre plusieurs </a:t>
            </a:r>
            <a:r>
              <a:rPr lang="fr-FR" dirty="0" smtClean="0"/>
              <a:t>threads</a:t>
            </a:r>
          </a:p>
          <a:p>
            <a:pPr algn="just"/>
            <a:r>
              <a:rPr lang="fr-FR" dirty="0" smtClean="0"/>
              <a:t>Ils </a:t>
            </a:r>
            <a:r>
              <a:rPr lang="fr-FR" dirty="0"/>
              <a:t>sont également capables de partager de la mémoire, de lire et d'écrire différentes adresses de mémoire, mais c'est là un </a:t>
            </a:r>
            <a:r>
              <a:rPr lang="fr-FR" dirty="0" smtClean="0"/>
              <a:t>problème</a:t>
            </a:r>
          </a:p>
          <a:p>
            <a:pPr algn="just"/>
            <a:r>
              <a:rPr lang="fr-FR" dirty="0" smtClean="0"/>
              <a:t>Lorsque </a:t>
            </a:r>
            <a:r>
              <a:rPr lang="fr-FR" dirty="0"/>
              <a:t>deux threads commencent à partager de la mémoire et que vous n'avez aucun moyen de garantir l'ordre d'exécution d'un thread, vous pouvez commencer à voir des problèmes ou des bogues mineurs qui vous donnent des valeurs erronées ou font planter votre </a:t>
            </a:r>
            <a:r>
              <a:rPr lang="fr-FR" dirty="0" smtClean="0"/>
              <a:t>système</a:t>
            </a:r>
            <a:endParaRPr lang="fr-FR" dirty="0"/>
          </a:p>
        </p:txBody>
      </p:sp>
    </p:spTree>
    <p:extLst>
      <p:ext uri="{BB962C8B-B14F-4D97-AF65-F5344CB8AC3E}">
        <p14:creationId xmlns:p14="http://schemas.microsoft.com/office/powerpoint/2010/main" val="98982328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Comprendre le parallélisme</a:t>
            </a:r>
            <a:endParaRPr lang="fr-FR" b="1" i="1" dirty="0">
              <a:solidFill>
                <a:schemeClr val="accent1"/>
              </a:solidFill>
            </a:endParaRPr>
          </a:p>
        </p:txBody>
      </p:sp>
      <p:grpSp>
        <p:nvGrpSpPr>
          <p:cNvPr id="16" name="Groupe 15"/>
          <p:cNvGrpSpPr/>
          <p:nvPr/>
        </p:nvGrpSpPr>
        <p:grpSpPr>
          <a:xfrm>
            <a:off x="3741615" y="2207771"/>
            <a:ext cx="3943371" cy="2979983"/>
            <a:chOff x="4226644" y="2080550"/>
            <a:chExt cx="3943371" cy="2979983"/>
          </a:xfrm>
        </p:grpSpPr>
        <p:pic>
          <p:nvPicPr>
            <p:cNvPr id="1026" name="Picture 2" descr="Image associé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26644" y="2080550"/>
              <a:ext cx="1864056" cy="608247"/>
            </a:xfrm>
            <a:prstGeom prst="rect">
              <a:avLst/>
            </a:prstGeom>
            <a:noFill/>
            <a:extLst>
              <a:ext uri="{909E8E84-426E-40DD-AFC4-6F175D3DCCD1}">
                <a14:hiddenFill xmlns:a14="http://schemas.microsoft.com/office/drawing/2010/main">
                  <a:solidFill>
                    <a:srgbClr val="FFFFFF"/>
                  </a:solidFill>
                </a14:hiddenFill>
              </a:ext>
            </a:extLst>
          </p:spPr>
        </p:pic>
        <p:pic>
          <p:nvPicPr>
            <p:cNvPr id="4" name="Image 3"/>
            <p:cNvPicPr>
              <a:picLocks noChangeAspect="1"/>
            </p:cNvPicPr>
            <p:nvPr/>
          </p:nvPicPr>
          <p:blipFill>
            <a:blip r:embed="rId4"/>
            <a:stretch>
              <a:fillRect/>
            </a:stretch>
          </p:blipFill>
          <p:spPr>
            <a:xfrm>
              <a:off x="4226644" y="2790218"/>
              <a:ext cx="1865538" cy="609653"/>
            </a:xfrm>
            <a:prstGeom prst="rect">
              <a:avLst/>
            </a:prstGeom>
          </p:spPr>
        </p:pic>
        <p:pic>
          <p:nvPicPr>
            <p:cNvPr id="5" name="Image 4"/>
            <p:cNvPicPr>
              <a:picLocks noChangeAspect="1"/>
            </p:cNvPicPr>
            <p:nvPr/>
          </p:nvPicPr>
          <p:blipFill>
            <a:blip r:embed="rId5"/>
            <a:stretch>
              <a:fillRect/>
            </a:stretch>
          </p:blipFill>
          <p:spPr>
            <a:xfrm>
              <a:off x="4226644" y="3737586"/>
              <a:ext cx="1865538" cy="1322947"/>
            </a:xfrm>
            <a:prstGeom prst="rect">
              <a:avLst/>
            </a:prstGeom>
          </p:spPr>
        </p:pic>
        <p:sp>
          <p:nvSpPr>
            <p:cNvPr id="6" name="Rectangle 5"/>
            <p:cNvSpPr/>
            <p:nvPr/>
          </p:nvSpPr>
          <p:spPr>
            <a:xfrm>
              <a:off x="7206764" y="2380223"/>
              <a:ext cx="946205" cy="5009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dirty="0" smtClean="0"/>
                <a:t>Serveuse</a:t>
              </a:r>
              <a:endParaRPr lang="fr-FR" sz="1000" dirty="0"/>
            </a:p>
          </p:txBody>
        </p:sp>
        <p:sp>
          <p:nvSpPr>
            <p:cNvPr id="7" name="Flèche vers le bas 6"/>
            <p:cNvSpPr/>
            <p:nvPr/>
          </p:nvSpPr>
          <p:spPr>
            <a:xfrm rot="17760145">
              <a:off x="6531384" y="1948781"/>
              <a:ext cx="246490" cy="87492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8" name="Image 7"/>
            <p:cNvPicPr>
              <a:picLocks noChangeAspect="1"/>
            </p:cNvPicPr>
            <p:nvPr/>
          </p:nvPicPr>
          <p:blipFill>
            <a:blip r:embed="rId6"/>
            <a:stretch>
              <a:fillRect/>
            </a:stretch>
          </p:blipFill>
          <p:spPr>
            <a:xfrm rot="18053279">
              <a:off x="6228813" y="2744724"/>
              <a:ext cx="841321" cy="530398"/>
            </a:xfrm>
            <a:prstGeom prst="rect">
              <a:avLst/>
            </a:prstGeom>
          </p:spPr>
        </p:pic>
        <p:sp>
          <p:nvSpPr>
            <p:cNvPr id="11" name="Flèche vers le bas 10"/>
            <p:cNvSpPr/>
            <p:nvPr/>
          </p:nvSpPr>
          <p:spPr>
            <a:xfrm rot="16200000">
              <a:off x="6526228" y="3619982"/>
              <a:ext cx="246490" cy="87492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Flèche vers le bas 13"/>
            <p:cNvSpPr/>
            <p:nvPr/>
          </p:nvSpPr>
          <p:spPr>
            <a:xfrm rot="16200000">
              <a:off x="6515626" y="4241443"/>
              <a:ext cx="246490" cy="87492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9" name="Image 8"/>
            <p:cNvPicPr>
              <a:picLocks noChangeAspect="1"/>
            </p:cNvPicPr>
            <p:nvPr/>
          </p:nvPicPr>
          <p:blipFill>
            <a:blip r:embed="rId7"/>
            <a:stretch>
              <a:fillRect/>
            </a:stretch>
          </p:blipFill>
          <p:spPr>
            <a:xfrm>
              <a:off x="7206764" y="3798338"/>
              <a:ext cx="963251" cy="518205"/>
            </a:xfrm>
            <a:prstGeom prst="rect">
              <a:avLst/>
            </a:prstGeom>
          </p:spPr>
        </p:pic>
        <p:pic>
          <p:nvPicPr>
            <p:cNvPr id="15" name="Image 14"/>
            <p:cNvPicPr>
              <a:picLocks noChangeAspect="1"/>
            </p:cNvPicPr>
            <p:nvPr/>
          </p:nvPicPr>
          <p:blipFill>
            <a:blip r:embed="rId7"/>
            <a:stretch>
              <a:fillRect/>
            </a:stretch>
          </p:blipFill>
          <p:spPr>
            <a:xfrm>
              <a:off x="7206764" y="4419799"/>
              <a:ext cx="963251" cy="518205"/>
            </a:xfrm>
            <a:prstGeom prst="rect">
              <a:avLst/>
            </a:prstGeom>
          </p:spPr>
        </p:pic>
      </p:grpSp>
      <p:sp>
        <p:nvSpPr>
          <p:cNvPr id="17" name="ZoneTexte 16"/>
          <p:cNvSpPr txBox="1"/>
          <p:nvPr/>
        </p:nvSpPr>
        <p:spPr>
          <a:xfrm>
            <a:off x="6627230" y="3131033"/>
            <a:ext cx="2770310" cy="246221"/>
          </a:xfrm>
          <a:prstGeom prst="rect">
            <a:avLst/>
          </a:prstGeom>
          <a:noFill/>
        </p:spPr>
        <p:txBody>
          <a:bodyPr wrap="none" rtlCol="0">
            <a:spAutoFit/>
          </a:bodyPr>
          <a:lstStyle/>
          <a:p>
            <a:r>
              <a:rPr lang="fr-FR" sz="1000" b="1" i="1" dirty="0" smtClean="0">
                <a:solidFill>
                  <a:schemeClr val="accent1"/>
                </a:solidFill>
              </a:rPr>
              <a:t>Concurrence : 2 files d'attente, 1 serveuse</a:t>
            </a:r>
            <a:endParaRPr lang="fr-FR" sz="1000" b="1" i="1" dirty="0">
              <a:solidFill>
                <a:schemeClr val="accent1"/>
              </a:solidFill>
            </a:endParaRPr>
          </a:p>
        </p:txBody>
      </p:sp>
      <p:sp>
        <p:nvSpPr>
          <p:cNvPr id="19" name="ZoneTexte 18"/>
          <p:cNvSpPr txBox="1"/>
          <p:nvPr/>
        </p:nvSpPr>
        <p:spPr>
          <a:xfrm>
            <a:off x="6627230" y="5187882"/>
            <a:ext cx="2749471" cy="246221"/>
          </a:xfrm>
          <a:prstGeom prst="rect">
            <a:avLst/>
          </a:prstGeom>
          <a:noFill/>
        </p:spPr>
        <p:txBody>
          <a:bodyPr wrap="none" rtlCol="0">
            <a:spAutoFit/>
          </a:bodyPr>
          <a:lstStyle/>
          <a:p>
            <a:r>
              <a:rPr lang="fr-FR" sz="1000" b="1" i="1" dirty="0" smtClean="0">
                <a:solidFill>
                  <a:schemeClr val="accent1"/>
                </a:solidFill>
              </a:rPr>
              <a:t>Parallélisme : 2 files d'attente, 2 serveuses</a:t>
            </a:r>
            <a:endParaRPr lang="fr-FR" sz="1000" b="1" i="1" dirty="0">
              <a:solidFill>
                <a:schemeClr val="accent1"/>
              </a:solidFill>
            </a:endParaRPr>
          </a:p>
        </p:txBody>
      </p:sp>
    </p:spTree>
    <p:extLst>
      <p:ext uri="{BB962C8B-B14F-4D97-AF65-F5344CB8AC3E}">
        <p14:creationId xmlns:p14="http://schemas.microsoft.com/office/powerpoint/2010/main" val="3462528409"/>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Comprendre le parallélisme</a:t>
            </a:r>
            <a:endParaRPr lang="fr-FR" b="1" i="1" dirty="0">
              <a:solidFill>
                <a:schemeClr val="accent1"/>
              </a:solidFill>
            </a:endParaRPr>
          </a:p>
        </p:txBody>
      </p:sp>
      <p:sp>
        <p:nvSpPr>
          <p:cNvPr id="3" name="Espace réservé du contenu 2"/>
          <p:cNvSpPr>
            <a:spLocks noGrp="1"/>
          </p:cNvSpPr>
          <p:nvPr>
            <p:ph idx="1"/>
          </p:nvPr>
        </p:nvSpPr>
        <p:spPr>
          <a:xfrm>
            <a:off x="1653870" y="1534602"/>
            <a:ext cx="10002741" cy="4754880"/>
          </a:xfrm>
        </p:spPr>
        <p:txBody>
          <a:bodyPr anchor="ctr">
            <a:normAutofit/>
          </a:bodyPr>
          <a:lstStyle/>
          <a:p>
            <a:r>
              <a:rPr lang="fr-FR" dirty="0"/>
              <a:t>Un exemple concret qui met en évidence la véritable puissance du traitement parallèle est la carte graphique de votre </a:t>
            </a:r>
            <a:r>
              <a:rPr lang="fr-FR" dirty="0" smtClean="0"/>
              <a:t>ordinateur</a:t>
            </a:r>
          </a:p>
          <a:p>
            <a:r>
              <a:rPr lang="fr-FR" dirty="0" smtClean="0"/>
              <a:t>Ces </a:t>
            </a:r>
            <a:r>
              <a:rPr lang="fr-FR" dirty="0"/>
              <a:t>cartes graphiques ont tendance à avoir des centaines, voire des milliers, de cœurs de traitement individuels qui vivent indépendamment, et peuvent calculer des choses en même </a:t>
            </a:r>
            <a:r>
              <a:rPr lang="fr-FR" dirty="0" smtClean="0"/>
              <a:t>temps</a:t>
            </a:r>
          </a:p>
          <a:p>
            <a:r>
              <a:rPr lang="fr-FR" dirty="0" smtClean="0"/>
              <a:t>La </a:t>
            </a:r>
            <a:r>
              <a:rPr lang="fr-FR" dirty="0"/>
              <a:t>raison pour laquelle nous sommes en mesure d'exécuter des jeux PC haut de gamme à de telles cadences est due au fait que nous avons pu mettre autant de cœurs parallèles sur ces </a:t>
            </a:r>
            <a:r>
              <a:rPr lang="fr-FR" dirty="0" smtClean="0"/>
              <a:t>cartes</a:t>
            </a:r>
          </a:p>
        </p:txBody>
      </p:sp>
    </p:spTree>
    <p:extLst>
      <p:ext uri="{BB962C8B-B14F-4D97-AF65-F5344CB8AC3E}">
        <p14:creationId xmlns:p14="http://schemas.microsoft.com/office/powerpoint/2010/main" val="2530543627"/>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Goulots d'étranglement CPU</a:t>
            </a:r>
            <a:endParaRPr lang="fr-FR" b="1" i="1" dirty="0">
              <a:solidFill>
                <a:schemeClr val="accent1"/>
              </a:solidFill>
            </a:endParaRPr>
          </a:p>
        </p:txBody>
      </p:sp>
      <p:sp>
        <p:nvSpPr>
          <p:cNvPr id="3" name="Espace réservé du contenu 2"/>
          <p:cNvSpPr>
            <a:spLocks noGrp="1"/>
          </p:cNvSpPr>
          <p:nvPr>
            <p:ph idx="1"/>
          </p:nvPr>
        </p:nvSpPr>
        <p:spPr>
          <a:xfrm>
            <a:off x="1653870" y="1534602"/>
            <a:ext cx="10002741" cy="4754880"/>
          </a:xfrm>
        </p:spPr>
        <p:txBody>
          <a:bodyPr anchor="ctr">
            <a:normAutofit/>
          </a:bodyPr>
          <a:lstStyle/>
          <a:p>
            <a:r>
              <a:rPr lang="fr-FR" dirty="0"/>
              <a:t>Un goulot d'étranglement lié à l'UC est généralement l'inverse d'un goulot d'étranglement lié aux </a:t>
            </a:r>
            <a:r>
              <a:rPr lang="fr-FR" dirty="0" smtClean="0"/>
              <a:t>E/S</a:t>
            </a:r>
          </a:p>
          <a:p>
            <a:r>
              <a:rPr lang="fr-FR" dirty="0" smtClean="0"/>
              <a:t>Ce </a:t>
            </a:r>
            <a:r>
              <a:rPr lang="fr-FR" dirty="0"/>
              <a:t>goulot d'étranglement se trouve dans les applications qui effectuent beaucoup de calculs fastidieux ou toute autre tâche coûteuse en termes de </a:t>
            </a:r>
            <a:r>
              <a:rPr lang="fr-FR" dirty="0" smtClean="0"/>
              <a:t>calcul</a:t>
            </a:r>
          </a:p>
          <a:p>
            <a:r>
              <a:rPr lang="fr-FR" dirty="0" smtClean="0"/>
              <a:t>Ce </a:t>
            </a:r>
            <a:r>
              <a:rPr lang="fr-FR" dirty="0"/>
              <a:t>sont des programmes pour lesquels la vitesse à laquelle ils s'exécutent est liée à la vitesse du </a:t>
            </a:r>
            <a:r>
              <a:rPr lang="fr-FR" dirty="0" smtClean="0"/>
              <a:t>CPU</a:t>
            </a:r>
          </a:p>
          <a:p>
            <a:r>
              <a:rPr lang="fr-FR" dirty="0" smtClean="0"/>
              <a:t>Si </a:t>
            </a:r>
            <a:r>
              <a:rPr lang="fr-FR" dirty="0"/>
              <a:t>vous lancez un CPU plus rapide dans votre machine, vous devriez voir une augmentation directe de la vitesse de ces </a:t>
            </a:r>
            <a:r>
              <a:rPr lang="fr-FR" dirty="0" smtClean="0"/>
              <a:t>programmes</a:t>
            </a:r>
          </a:p>
          <a:p>
            <a:r>
              <a:rPr lang="fr-FR" b="1" i="1" dirty="0">
                <a:solidFill>
                  <a:schemeClr val="accent1"/>
                </a:solidFill>
              </a:rPr>
              <a:t>Si le taux de traitement des données dépasse de loin celui auquel vous demandez des données, vous avez un goulot d'étranglement lié aux </a:t>
            </a:r>
            <a:r>
              <a:rPr lang="fr-FR" b="1" i="1" dirty="0" smtClean="0">
                <a:solidFill>
                  <a:schemeClr val="accent1"/>
                </a:solidFill>
              </a:rPr>
              <a:t>CPU</a:t>
            </a:r>
          </a:p>
        </p:txBody>
      </p:sp>
    </p:spTree>
    <p:extLst>
      <p:ext uri="{BB962C8B-B14F-4D97-AF65-F5344CB8AC3E}">
        <p14:creationId xmlns:p14="http://schemas.microsoft.com/office/powerpoint/2010/main" val="3545045797"/>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Concurrence et Parallélisme sur le CPU</a:t>
            </a:r>
            <a:endParaRPr lang="fr-FR" b="1" i="1" dirty="0">
              <a:solidFill>
                <a:schemeClr val="accent1"/>
              </a:solidFill>
            </a:endParaRPr>
          </a:p>
        </p:txBody>
      </p:sp>
      <p:sp>
        <p:nvSpPr>
          <p:cNvPr id="3" name="Espace réservé du contenu 2"/>
          <p:cNvSpPr>
            <a:spLocks noGrp="1"/>
          </p:cNvSpPr>
          <p:nvPr>
            <p:ph idx="1"/>
          </p:nvPr>
        </p:nvSpPr>
        <p:spPr>
          <a:xfrm>
            <a:off x="1653870" y="1534602"/>
            <a:ext cx="10002741" cy="4754880"/>
          </a:xfrm>
        </p:spPr>
        <p:txBody>
          <a:bodyPr anchor="ctr">
            <a:normAutofit/>
          </a:bodyPr>
          <a:lstStyle/>
          <a:p>
            <a:r>
              <a:rPr lang="fr-FR" dirty="0"/>
              <a:t>Comprendre les différences décrites dans </a:t>
            </a:r>
            <a:r>
              <a:rPr lang="fr-FR" dirty="0" smtClean="0"/>
              <a:t>les sections précédentes </a:t>
            </a:r>
            <a:r>
              <a:rPr lang="fr-FR" dirty="0"/>
              <a:t>entre la </a:t>
            </a:r>
            <a:r>
              <a:rPr lang="fr-FR" dirty="0" smtClean="0"/>
              <a:t>concurrence </a:t>
            </a:r>
            <a:r>
              <a:rPr lang="fr-FR" dirty="0"/>
              <a:t>et le parallélisme est essentiel, mais il est également très important de mieux comprendre les systèmes sur lesquels votre logiciel </a:t>
            </a:r>
            <a:r>
              <a:rPr lang="fr-FR" dirty="0" smtClean="0"/>
              <a:t>fonctionnera</a:t>
            </a:r>
          </a:p>
          <a:p>
            <a:r>
              <a:rPr lang="fr-FR" dirty="0" smtClean="0"/>
              <a:t>Avoir </a:t>
            </a:r>
            <a:r>
              <a:rPr lang="fr-FR" dirty="0"/>
              <a:t>une appréciation des différents styles d'architecture ainsi que la mécanique de bas niveau vous aide à prendre les décisions les plus éclairées dans la conception de votre </a:t>
            </a:r>
            <a:r>
              <a:rPr lang="fr-FR" dirty="0" smtClean="0"/>
              <a:t>logiciel</a:t>
            </a:r>
            <a:endParaRPr lang="fr-FR" b="1" i="1" dirty="0" smtClean="0">
              <a:solidFill>
                <a:schemeClr val="accent1"/>
              </a:solidFill>
            </a:endParaRPr>
          </a:p>
        </p:txBody>
      </p:sp>
    </p:spTree>
    <p:extLst>
      <p:ext uri="{BB962C8B-B14F-4D97-AF65-F5344CB8AC3E}">
        <p14:creationId xmlns:p14="http://schemas.microsoft.com/office/powerpoint/2010/main" val="603206419"/>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a:t>Single-</a:t>
            </a:r>
            <a:r>
              <a:rPr lang="fr-FR" dirty="0" err="1"/>
              <a:t>core</a:t>
            </a:r>
            <a:r>
              <a:rPr lang="fr-FR" dirty="0"/>
              <a:t> </a:t>
            </a:r>
            <a:r>
              <a:rPr lang="fr-FR" dirty="0" smtClean="0"/>
              <a:t>CPUs</a:t>
            </a:r>
            <a:endParaRPr lang="fr-FR" b="1" i="1" dirty="0">
              <a:solidFill>
                <a:schemeClr val="accent1"/>
              </a:solidFill>
            </a:endParaRPr>
          </a:p>
        </p:txBody>
      </p:sp>
      <p:sp>
        <p:nvSpPr>
          <p:cNvPr id="3" name="Espace réservé du contenu 2"/>
          <p:cNvSpPr>
            <a:spLocks noGrp="1"/>
          </p:cNvSpPr>
          <p:nvPr>
            <p:ph idx="1"/>
          </p:nvPr>
        </p:nvSpPr>
        <p:spPr>
          <a:xfrm>
            <a:off x="1653870" y="1534602"/>
            <a:ext cx="10002741" cy="4754880"/>
          </a:xfrm>
        </p:spPr>
        <p:txBody>
          <a:bodyPr anchor="ctr">
            <a:normAutofit/>
          </a:bodyPr>
          <a:lstStyle/>
          <a:p>
            <a:r>
              <a:rPr lang="fr-FR" dirty="0"/>
              <a:t>Les processeurs à un seul cœur n'exécuteront jamais qu'un seul thread à la fois, car c'est tout ce dont ils sont </a:t>
            </a:r>
            <a:r>
              <a:rPr lang="fr-FR" dirty="0" smtClean="0"/>
              <a:t>capables</a:t>
            </a:r>
          </a:p>
          <a:p>
            <a:r>
              <a:rPr lang="fr-FR" dirty="0" smtClean="0"/>
              <a:t>Cependant</a:t>
            </a:r>
            <a:r>
              <a:rPr lang="fr-FR" dirty="0"/>
              <a:t>, afin de s'assurer que nous ne voyons pas nos applications suspendues et </a:t>
            </a:r>
            <a:r>
              <a:rPr lang="fr-FR" dirty="0" smtClean="0"/>
              <a:t>qu'elles ne répondent </a:t>
            </a:r>
            <a:r>
              <a:rPr lang="fr-FR" dirty="0"/>
              <a:t>pas, ces processeurs basculent rapidement entre plusieurs threads d'exécution plusieurs milliers de fois par </a:t>
            </a:r>
            <a:r>
              <a:rPr lang="fr-FR" dirty="0" smtClean="0"/>
              <a:t>seconde</a:t>
            </a:r>
          </a:p>
          <a:p>
            <a:r>
              <a:rPr lang="fr-FR" dirty="0" smtClean="0"/>
              <a:t>Cette </a:t>
            </a:r>
            <a:r>
              <a:rPr lang="fr-FR" dirty="0"/>
              <a:t>commutation entre threads est ce que l'on appelle un «changement de contexte», et consiste à stocker toutes les informations nécessaires pour un thread à un moment donné, puis à le restaurer à un point différent plus bas sur la </a:t>
            </a:r>
            <a:r>
              <a:rPr lang="fr-FR" dirty="0" smtClean="0"/>
              <a:t>ligne</a:t>
            </a:r>
          </a:p>
          <a:p>
            <a:r>
              <a:rPr lang="fr-FR" dirty="0">
                <a:solidFill>
                  <a:schemeClr val="tx1"/>
                </a:solidFill>
              </a:rPr>
              <a:t>L'utilisation de ce mécanisme d'enregistrement et de restauration en continu des threads nous permet de progresser sur un certain nombre de threads dans une seconde donnée, et il semble que l'ordinateur fasse plusieurs choses à la </a:t>
            </a:r>
            <a:r>
              <a:rPr lang="fr-FR" dirty="0" smtClean="0">
                <a:solidFill>
                  <a:schemeClr val="tx1"/>
                </a:solidFill>
              </a:rPr>
              <a:t>fois</a:t>
            </a:r>
          </a:p>
          <a:p>
            <a:r>
              <a:rPr lang="fr-FR" dirty="0" smtClean="0">
                <a:solidFill>
                  <a:schemeClr val="tx1"/>
                </a:solidFill>
              </a:rPr>
              <a:t>En </a:t>
            </a:r>
            <a:r>
              <a:rPr lang="fr-FR" dirty="0">
                <a:solidFill>
                  <a:schemeClr val="tx1"/>
                </a:solidFill>
              </a:rPr>
              <a:t>fait, il ne fait qu'une chose à la fois, mais à un rythme tel qu'il est imperceptible pour les utilisateurs de cette </a:t>
            </a:r>
            <a:r>
              <a:rPr lang="fr-FR" dirty="0" smtClean="0">
                <a:solidFill>
                  <a:schemeClr val="tx1"/>
                </a:solidFill>
              </a:rPr>
              <a:t>machine</a:t>
            </a:r>
          </a:p>
        </p:txBody>
      </p:sp>
    </p:spTree>
    <p:extLst>
      <p:ext uri="{BB962C8B-B14F-4D97-AF65-F5344CB8AC3E}">
        <p14:creationId xmlns:p14="http://schemas.microsoft.com/office/powerpoint/2010/main" val="3878394333"/>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a:t>Single-</a:t>
            </a:r>
            <a:r>
              <a:rPr lang="fr-FR" dirty="0" err="1"/>
              <a:t>core</a:t>
            </a:r>
            <a:r>
              <a:rPr lang="fr-FR" dirty="0"/>
              <a:t> CPUs</a:t>
            </a:r>
            <a:endParaRPr lang="fr-FR" b="1" i="1" dirty="0">
              <a:solidFill>
                <a:schemeClr val="accent1"/>
              </a:solidFill>
            </a:endParaRPr>
          </a:p>
        </p:txBody>
      </p:sp>
      <p:sp>
        <p:nvSpPr>
          <p:cNvPr id="3" name="Espace réservé du contenu 2"/>
          <p:cNvSpPr>
            <a:spLocks noGrp="1"/>
          </p:cNvSpPr>
          <p:nvPr>
            <p:ph idx="1"/>
          </p:nvPr>
        </p:nvSpPr>
        <p:spPr>
          <a:xfrm>
            <a:off x="1653870" y="1534602"/>
            <a:ext cx="10002741" cy="4754880"/>
          </a:xfrm>
        </p:spPr>
        <p:txBody>
          <a:bodyPr anchor="ctr">
            <a:normAutofit/>
          </a:bodyPr>
          <a:lstStyle/>
          <a:p>
            <a:r>
              <a:rPr lang="fr-FR" dirty="0"/>
              <a:t>Lors de l'écriture d'applications multithread en Python, il est important de noter que ces commutateurs de contexte sont, par calcul, assez </a:t>
            </a:r>
            <a:r>
              <a:rPr lang="fr-FR" dirty="0" smtClean="0"/>
              <a:t>coûteux</a:t>
            </a:r>
          </a:p>
          <a:p>
            <a:r>
              <a:rPr lang="fr-FR" dirty="0" smtClean="0"/>
              <a:t>Il </a:t>
            </a:r>
            <a:r>
              <a:rPr lang="fr-FR" dirty="0"/>
              <a:t>n'y a malheureusement aucun moyen de contourner cela, et une grande partie de la conception des systèmes d'exploitation de nos jours consiste à optimiser ces commutateurs de contexte afin de ne pas ressentir autant la </a:t>
            </a:r>
            <a:r>
              <a:rPr lang="fr-FR" dirty="0" smtClean="0"/>
              <a:t>douleur</a:t>
            </a:r>
            <a:endParaRPr lang="fr-FR" dirty="0" smtClean="0">
              <a:solidFill>
                <a:schemeClr val="tx1"/>
              </a:solidFill>
            </a:endParaRPr>
          </a:p>
        </p:txBody>
      </p:sp>
    </p:spTree>
    <p:extLst>
      <p:ext uri="{BB962C8B-B14F-4D97-AF65-F5344CB8AC3E}">
        <p14:creationId xmlns:p14="http://schemas.microsoft.com/office/powerpoint/2010/main" val="3002157406"/>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a:t>Single-</a:t>
            </a:r>
            <a:r>
              <a:rPr lang="fr-FR" dirty="0" err="1"/>
              <a:t>core</a:t>
            </a:r>
            <a:r>
              <a:rPr lang="fr-FR" dirty="0"/>
              <a:t> CPUs</a:t>
            </a:r>
            <a:endParaRPr lang="fr-FR" b="1" i="1" dirty="0">
              <a:solidFill>
                <a:schemeClr val="accent1"/>
              </a:solidFill>
            </a:endParaRPr>
          </a:p>
        </p:txBody>
      </p:sp>
      <p:sp>
        <p:nvSpPr>
          <p:cNvPr id="3" name="Espace réservé du contenu 2"/>
          <p:cNvSpPr>
            <a:spLocks noGrp="1"/>
          </p:cNvSpPr>
          <p:nvPr>
            <p:ph idx="1"/>
          </p:nvPr>
        </p:nvSpPr>
        <p:spPr>
          <a:xfrm>
            <a:off x="1653870" y="1534602"/>
            <a:ext cx="10002741" cy="4754880"/>
          </a:xfrm>
        </p:spPr>
        <p:txBody>
          <a:bodyPr anchor="ctr">
            <a:normAutofit/>
          </a:bodyPr>
          <a:lstStyle/>
          <a:p>
            <a:r>
              <a:rPr lang="fr-FR" dirty="0"/>
              <a:t>Les avantages des processeurs </a:t>
            </a:r>
            <a:r>
              <a:rPr lang="fr-FR" dirty="0" smtClean="0"/>
              <a:t>mono cœur </a:t>
            </a:r>
            <a:r>
              <a:rPr lang="fr-FR" dirty="0"/>
              <a:t>sont les </a:t>
            </a:r>
            <a:r>
              <a:rPr lang="fr-FR" dirty="0" smtClean="0"/>
              <a:t>suivants :</a:t>
            </a:r>
          </a:p>
          <a:p>
            <a:pPr lvl="1"/>
            <a:r>
              <a:rPr lang="fr-FR" sz="1800" dirty="0" smtClean="0"/>
              <a:t>Ils </a:t>
            </a:r>
            <a:r>
              <a:rPr lang="fr-FR" sz="1800" dirty="0"/>
              <a:t>ne nécessitent pas de protocoles de communication complexes entre plusieurs </a:t>
            </a:r>
            <a:r>
              <a:rPr lang="fr-FR" sz="1800" dirty="0" smtClean="0"/>
              <a:t>cœurs</a:t>
            </a:r>
          </a:p>
          <a:p>
            <a:pPr lvl="1"/>
            <a:r>
              <a:rPr lang="fr-FR" sz="1800" dirty="0" smtClean="0"/>
              <a:t>Les </a:t>
            </a:r>
            <a:r>
              <a:rPr lang="fr-FR" sz="1800" dirty="0"/>
              <a:t>processeurs </a:t>
            </a:r>
            <a:r>
              <a:rPr lang="fr-FR" sz="1800" dirty="0" smtClean="0"/>
              <a:t>mono cœur </a:t>
            </a:r>
            <a:r>
              <a:rPr lang="fr-FR" sz="1800" dirty="0"/>
              <a:t>nécessitent moins de puissance, ce qui les rend plus adaptés aux </a:t>
            </a:r>
            <a:r>
              <a:rPr lang="fr-FR" sz="1800" dirty="0" smtClean="0"/>
              <a:t>périphériques du type IoT</a:t>
            </a:r>
          </a:p>
          <a:p>
            <a:r>
              <a:rPr lang="fr-FR" dirty="0" smtClean="0"/>
              <a:t>Les </a:t>
            </a:r>
            <a:r>
              <a:rPr lang="fr-FR" dirty="0"/>
              <a:t>processeurs </a:t>
            </a:r>
            <a:r>
              <a:rPr lang="fr-FR" dirty="0" smtClean="0"/>
              <a:t>mono cœurs </a:t>
            </a:r>
            <a:r>
              <a:rPr lang="fr-FR" dirty="0"/>
              <a:t>présentent toutefois les inconvénients </a:t>
            </a:r>
            <a:r>
              <a:rPr lang="fr-FR" dirty="0" smtClean="0"/>
              <a:t>suivants :</a:t>
            </a:r>
          </a:p>
          <a:p>
            <a:pPr lvl="1"/>
            <a:r>
              <a:rPr lang="fr-FR" sz="1800" dirty="0" smtClean="0"/>
              <a:t>Leur </a:t>
            </a:r>
            <a:r>
              <a:rPr lang="fr-FR" sz="1800" dirty="0"/>
              <a:t>vitesse est limitée et les applications plus volumineuses les empêchent de fonctionner et de </a:t>
            </a:r>
            <a:r>
              <a:rPr lang="fr-FR" sz="1800" dirty="0" smtClean="0"/>
              <a:t>geler</a:t>
            </a:r>
          </a:p>
          <a:p>
            <a:pPr lvl="1"/>
            <a:r>
              <a:rPr lang="fr-FR" sz="1800" dirty="0" smtClean="0"/>
              <a:t>Les </a:t>
            </a:r>
            <a:r>
              <a:rPr lang="fr-FR" sz="1800" dirty="0"/>
              <a:t>problèmes de dissipation thermique imposent une limite stricte à la vitesse à laquelle un processeur </a:t>
            </a:r>
            <a:r>
              <a:rPr lang="fr-FR" sz="1800" dirty="0" smtClean="0"/>
              <a:t>mono cœur </a:t>
            </a:r>
            <a:r>
              <a:rPr lang="fr-FR" sz="1800" dirty="0"/>
              <a:t>peut </a:t>
            </a:r>
            <a:r>
              <a:rPr lang="fr-FR" sz="1800" dirty="0" smtClean="0"/>
              <a:t>fonctionner</a:t>
            </a:r>
            <a:endParaRPr lang="fr-FR" sz="1800" dirty="0" smtClean="0">
              <a:solidFill>
                <a:schemeClr val="tx1"/>
              </a:solidFill>
            </a:endParaRPr>
          </a:p>
        </p:txBody>
      </p:sp>
    </p:spTree>
    <p:extLst>
      <p:ext uri="{BB962C8B-B14F-4D97-AF65-F5344CB8AC3E}">
        <p14:creationId xmlns:p14="http://schemas.microsoft.com/office/powerpoint/2010/main" val="2607939151"/>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Fréquence d'horloge</a:t>
            </a:r>
            <a:endParaRPr lang="fr-FR" b="1" i="1" dirty="0">
              <a:solidFill>
                <a:schemeClr val="accent1"/>
              </a:solidFill>
            </a:endParaRPr>
          </a:p>
        </p:txBody>
      </p:sp>
      <p:sp>
        <p:nvSpPr>
          <p:cNvPr id="3" name="Espace réservé du contenu 2"/>
          <p:cNvSpPr>
            <a:spLocks noGrp="1"/>
          </p:cNvSpPr>
          <p:nvPr>
            <p:ph idx="1"/>
          </p:nvPr>
        </p:nvSpPr>
        <p:spPr>
          <a:xfrm>
            <a:off x="1653870" y="1534602"/>
            <a:ext cx="10002741" cy="4754880"/>
          </a:xfrm>
        </p:spPr>
        <p:txBody>
          <a:bodyPr anchor="ctr">
            <a:normAutofit/>
          </a:bodyPr>
          <a:lstStyle/>
          <a:p>
            <a:r>
              <a:rPr lang="fr-FR" dirty="0"/>
              <a:t>L'une des principales limitations d'une application </a:t>
            </a:r>
            <a:r>
              <a:rPr lang="fr-FR" dirty="0" smtClean="0"/>
              <a:t>mono cœur </a:t>
            </a:r>
            <a:r>
              <a:rPr lang="fr-FR" dirty="0"/>
              <a:t>s'exécutant sur une machine est la vitesse d'horloge du </a:t>
            </a:r>
            <a:r>
              <a:rPr lang="fr-FR" dirty="0" smtClean="0"/>
              <a:t>processeur</a:t>
            </a:r>
          </a:p>
          <a:p>
            <a:r>
              <a:rPr lang="fr-FR" dirty="0" smtClean="0"/>
              <a:t>Quand </a:t>
            </a:r>
            <a:r>
              <a:rPr lang="fr-FR" dirty="0"/>
              <a:t>nous parlons de la fréquence d'horloge, nous parlons essentiellement du nombre de cycles d'horloge qu'un processeur peut exécuter chaque </a:t>
            </a:r>
            <a:r>
              <a:rPr lang="fr-FR" dirty="0" smtClean="0"/>
              <a:t>seconde</a:t>
            </a:r>
          </a:p>
          <a:p>
            <a:r>
              <a:rPr lang="fr-FR" dirty="0" smtClean="0"/>
              <a:t>Au </a:t>
            </a:r>
            <a:r>
              <a:rPr lang="fr-FR" dirty="0"/>
              <a:t>cours des 10 dernières années, nous avons observé que les fabricants réussissaient à surpasser la loi de Moore, qui consistait essentiellement à observer que le nombre de transistors que l'on pouvait placer sur un morceau de silicium doublait à peu près tous les deux </a:t>
            </a:r>
            <a:r>
              <a:rPr lang="fr-FR" dirty="0" smtClean="0"/>
              <a:t>ans</a:t>
            </a:r>
          </a:p>
          <a:p>
            <a:r>
              <a:rPr lang="fr-FR" dirty="0">
                <a:solidFill>
                  <a:schemeClr val="tx1"/>
                </a:solidFill>
              </a:rPr>
              <a:t>Ce doublement des transistors tous les deux ans a ouvert la voie à des gains exponentiels dans les fréquences d'horloge monoprocesseur, et les processeurs sont passés de la fréquence basse à la fréquence 4-5 GHz que nous voyons maintenant sur le processeur i7 6700k </a:t>
            </a:r>
            <a:r>
              <a:rPr lang="fr-FR" dirty="0" smtClean="0">
                <a:solidFill>
                  <a:schemeClr val="tx1"/>
                </a:solidFill>
              </a:rPr>
              <a:t>d'Intel</a:t>
            </a:r>
            <a:endParaRPr lang="fr-FR" sz="1800" dirty="0" smtClean="0">
              <a:solidFill>
                <a:schemeClr val="tx1"/>
              </a:solidFill>
            </a:endParaRPr>
          </a:p>
        </p:txBody>
      </p:sp>
    </p:spTree>
    <p:extLst>
      <p:ext uri="{BB962C8B-B14F-4D97-AF65-F5344CB8AC3E}">
        <p14:creationId xmlns:p14="http://schemas.microsoft.com/office/powerpoint/2010/main" val="1134225848"/>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Fréquence d'horloge</a:t>
            </a:r>
            <a:endParaRPr lang="fr-FR" b="1" i="1" dirty="0">
              <a:solidFill>
                <a:schemeClr val="accent1"/>
              </a:solidFill>
            </a:endParaRPr>
          </a:p>
        </p:txBody>
      </p:sp>
      <p:sp>
        <p:nvSpPr>
          <p:cNvPr id="3" name="Espace réservé du contenu 2"/>
          <p:cNvSpPr>
            <a:spLocks noGrp="1"/>
          </p:cNvSpPr>
          <p:nvPr>
            <p:ph idx="1"/>
          </p:nvPr>
        </p:nvSpPr>
        <p:spPr>
          <a:xfrm>
            <a:off x="1653870" y="1534602"/>
            <a:ext cx="10002741" cy="4754880"/>
          </a:xfrm>
        </p:spPr>
        <p:txBody>
          <a:bodyPr anchor="ctr">
            <a:normAutofit/>
          </a:bodyPr>
          <a:lstStyle/>
          <a:p>
            <a:r>
              <a:rPr lang="fr-FR" dirty="0"/>
              <a:t>Mais avec des transistors de seulement quelques nanomètres de diamètre, cela arrive inévitablement à sa </a:t>
            </a:r>
            <a:r>
              <a:rPr lang="fr-FR" dirty="0" smtClean="0"/>
              <a:t>fin</a:t>
            </a:r>
          </a:p>
          <a:p>
            <a:r>
              <a:rPr lang="fr-FR" dirty="0" smtClean="0"/>
              <a:t>Nous </a:t>
            </a:r>
            <a:r>
              <a:rPr lang="fr-FR" dirty="0"/>
              <a:t>avons commencé à dépasser les limites de la physique et, malheureusement, si nous allons plus loin, nous commencerons à être affectés par les effets du tunnel </a:t>
            </a:r>
            <a:r>
              <a:rPr lang="fr-FR" dirty="0" smtClean="0"/>
              <a:t>quantique</a:t>
            </a:r>
          </a:p>
          <a:p>
            <a:r>
              <a:rPr lang="fr-FR" dirty="0" smtClean="0"/>
              <a:t>En </a:t>
            </a:r>
            <a:r>
              <a:rPr lang="fr-FR" dirty="0"/>
              <a:t>raison de ces limitations physiques, nous devons commencer à regarder d'autres méthodes afin d'améliorer les vitesses auxquelles nous sommes capables de calculer les </a:t>
            </a:r>
            <a:r>
              <a:rPr lang="fr-FR" dirty="0" smtClean="0"/>
              <a:t>choses</a:t>
            </a:r>
          </a:p>
          <a:p>
            <a:r>
              <a:rPr lang="fr-FR" dirty="0">
                <a:solidFill>
                  <a:schemeClr val="tx1"/>
                </a:solidFill>
              </a:rPr>
              <a:t>C'est ici qu'intervient le modèle d'extensibilité de </a:t>
            </a:r>
            <a:r>
              <a:rPr lang="fr-FR" dirty="0" smtClean="0">
                <a:solidFill>
                  <a:schemeClr val="tx1"/>
                </a:solidFill>
              </a:rPr>
              <a:t>Martelli</a:t>
            </a:r>
            <a:endParaRPr lang="fr-FR" sz="1800" dirty="0" smtClean="0">
              <a:solidFill>
                <a:schemeClr val="tx1"/>
              </a:solidFill>
            </a:endParaRPr>
          </a:p>
        </p:txBody>
      </p:sp>
    </p:spTree>
    <p:extLst>
      <p:ext uri="{BB962C8B-B14F-4D97-AF65-F5344CB8AC3E}">
        <p14:creationId xmlns:p14="http://schemas.microsoft.com/office/powerpoint/2010/main" val="787888259"/>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Fréquence d'horloge</a:t>
            </a:r>
            <a:endParaRPr lang="fr-FR" b="1" i="1" dirty="0">
              <a:solidFill>
                <a:schemeClr val="accent1"/>
              </a:solidFill>
            </a:endParaRPr>
          </a:p>
        </p:txBody>
      </p:sp>
      <p:sp>
        <p:nvSpPr>
          <p:cNvPr id="3" name="Espace réservé du contenu 2"/>
          <p:cNvSpPr>
            <a:spLocks noGrp="1"/>
          </p:cNvSpPr>
          <p:nvPr>
            <p:ph idx="1"/>
          </p:nvPr>
        </p:nvSpPr>
        <p:spPr>
          <a:xfrm>
            <a:off x="1653870" y="1534602"/>
            <a:ext cx="10002741" cy="4754880"/>
          </a:xfrm>
        </p:spPr>
        <p:txBody>
          <a:bodyPr anchor="ctr">
            <a:normAutofit/>
          </a:bodyPr>
          <a:lstStyle/>
          <a:p>
            <a:r>
              <a:rPr lang="fr-FR" dirty="0"/>
              <a:t>Mais avec des transistors de seulement quelques nanomètres de diamètre, cela arrive inévitablement à sa </a:t>
            </a:r>
            <a:r>
              <a:rPr lang="fr-FR" dirty="0" smtClean="0"/>
              <a:t>fin</a:t>
            </a:r>
          </a:p>
          <a:p>
            <a:r>
              <a:rPr lang="fr-FR" dirty="0" smtClean="0"/>
              <a:t>Nous </a:t>
            </a:r>
            <a:r>
              <a:rPr lang="fr-FR" dirty="0"/>
              <a:t>avons commencé à dépasser les limites de la physique et, malheureusement, si nous allons plus loin, nous commencerons à être affectés par les effets du tunnel </a:t>
            </a:r>
            <a:r>
              <a:rPr lang="fr-FR" dirty="0" smtClean="0"/>
              <a:t>quantique</a:t>
            </a:r>
          </a:p>
          <a:p>
            <a:r>
              <a:rPr lang="fr-FR" dirty="0" smtClean="0"/>
              <a:t>En </a:t>
            </a:r>
            <a:r>
              <a:rPr lang="fr-FR" dirty="0"/>
              <a:t>raison de ces limitations physiques, nous devons commencer à regarder d'autres méthodes afin d'améliorer les vitesses auxquelles nous sommes capables de calculer les </a:t>
            </a:r>
            <a:r>
              <a:rPr lang="fr-FR" dirty="0" smtClean="0"/>
              <a:t>choses</a:t>
            </a:r>
          </a:p>
          <a:p>
            <a:r>
              <a:rPr lang="fr-FR" dirty="0">
                <a:solidFill>
                  <a:schemeClr val="tx1"/>
                </a:solidFill>
              </a:rPr>
              <a:t>C'est ici qu'intervient le modèle d'extensibilité de </a:t>
            </a:r>
            <a:r>
              <a:rPr lang="fr-FR" dirty="0" smtClean="0">
                <a:solidFill>
                  <a:schemeClr val="tx1"/>
                </a:solidFill>
              </a:rPr>
              <a:t>Martelli</a:t>
            </a:r>
            <a:endParaRPr lang="fr-FR" sz="1800" dirty="0" smtClean="0">
              <a:solidFill>
                <a:schemeClr val="tx1"/>
              </a:solidFill>
            </a:endParaRPr>
          </a:p>
        </p:txBody>
      </p:sp>
    </p:spTree>
    <p:extLst>
      <p:ext uri="{BB962C8B-B14F-4D97-AF65-F5344CB8AC3E}">
        <p14:creationId xmlns:p14="http://schemas.microsoft.com/office/powerpoint/2010/main" val="240222549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a:t>Qu'est-ce qu'un </a:t>
            </a:r>
            <a:r>
              <a:rPr lang="fr-FR" dirty="0" smtClean="0"/>
              <a:t>thread ?</a:t>
            </a:r>
            <a:endParaRPr lang="fr-FR" dirty="0"/>
          </a:p>
        </p:txBody>
      </p:sp>
      <p:sp>
        <p:nvSpPr>
          <p:cNvPr id="3" name="Espace réservé du contenu 2"/>
          <p:cNvSpPr>
            <a:spLocks noGrp="1"/>
          </p:cNvSpPr>
          <p:nvPr>
            <p:ph idx="1"/>
          </p:nvPr>
        </p:nvSpPr>
        <p:spPr>
          <a:xfrm>
            <a:off x="1049572" y="1590261"/>
            <a:ext cx="10455040" cy="1288111"/>
          </a:xfrm>
        </p:spPr>
        <p:txBody>
          <a:bodyPr anchor="ctr">
            <a:normAutofit/>
          </a:bodyPr>
          <a:lstStyle/>
          <a:p>
            <a:pPr algn="just"/>
            <a:endParaRPr lang="fr-FR" dirty="0"/>
          </a:p>
          <a:p>
            <a:pPr algn="just"/>
            <a:r>
              <a:rPr lang="fr-FR" dirty="0"/>
              <a:t>La figure suivante montre comment plusieurs threads peuvent exister sur plusieurs processeurs </a:t>
            </a:r>
            <a:r>
              <a:rPr lang="fr-FR" dirty="0" smtClean="0"/>
              <a:t>différents</a:t>
            </a:r>
            <a:endParaRPr lang="fr-FR" dirty="0"/>
          </a:p>
        </p:txBody>
      </p:sp>
      <p:pic>
        <p:nvPicPr>
          <p:cNvPr id="4" name="Image 3"/>
          <p:cNvPicPr>
            <a:picLocks noChangeAspect="1"/>
          </p:cNvPicPr>
          <p:nvPr/>
        </p:nvPicPr>
        <p:blipFill>
          <a:blip r:embed="rId3"/>
          <a:stretch>
            <a:fillRect/>
          </a:stretch>
        </p:blipFill>
        <p:spPr>
          <a:xfrm>
            <a:off x="4681468" y="2878372"/>
            <a:ext cx="3191248" cy="199777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01265745"/>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solidFill>
                  <a:schemeClr val="tx1"/>
                </a:solidFill>
              </a:rPr>
              <a:t>Modèle </a:t>
            </a:r>
            <a:r>
              <a:rPr lang="fr-FR" dirty="0">
                <a:solidFill>
                  <a:schemeClr val="tx1"/>
                </a:solidFill>
              </a:rPr>
              <a:t>d'extensibilité de Martelli</a:t>
            </a:r>
          </a:p>
        </p:txBody>
      </p:sp>
      <p:sp>
        <p:nvSpPr>
          <p:cNvPr id="3" name="Espace réservé du contenu 2"/>
          <p:cNvSpPr>
            <a:spLocks noGrp="1"/>
          </p:cNvSpPr>
          <p:nvPr>
            <p:ph idx="1"/>
          </p:nvPr>
        </p:nvSpPr>
        <p:spPr>
          <a:xfrm>
            <a:off x="1653870" y="1534602"/>
            <a:ext cx="10002741" cy="4754880"/>
          </a:xfrm>
        </p:spPr>
        <p:txBody>
          <a:bodyPr anchor="ctr">
            <a:normAutofit/>
          </a:bodyPr>
          <a:lstStyle/>
          <a:p>
            <a:r>
              <a:rPr lang="fr-FR" dirty="0"/>
              <a:t>L'auteur </a:t>
            </a:r>
            <a:r>
              <a:rPr lang="fr-FR" dirty="0" smtClean="0"/>
              <a:t>du "Python Cookbook", </a:t>
            </a:r>
            <a:r>
              <a:rPr lang="fr-FR" dirty="0"/>
              <a:t>Alex Martelli, a proposé un modèle sur l'évolutivité, dont Raymond Hettinger a parlé dans son brillant exposé d'une heure sur "Thinking about Concurrency" qu'il a donné </a:t>
            </a:r>
            <a:r>
              <a:rPr lang="fr-FR" dirty="0" smtClean="0"/>
              <a:t>à la </a:t>
            </a:r>
            <a:r>
              <a:rPr lang="fr-FR" dirty="0"/>
              <a:t>PyCon Russia </a:t>
            </a:r>
            <a:r>
              <a:rPr lang="fr-FR" dirty="0" smtClean="0"/>
              <a:t>2016</a:t>
            </a:r>
          </a:p>
          <a:p>
            <a:r>
              <a:rPr lang="fr-FR" dirty="0" smtClean="0"/>
              <a:t>Ce </a:t>
            </a:r>
            <a:r>
              <a:rPr lang="fr-FR" dirty="0"/>
              <a:t>modèle représente trois types de problèmes et </a:t>
            </a:r>
            <a:r>
              <a:rPr lang="fr-FR" dirty="0" smtClean="0"/>
              <a:t>programmes :</a:t>
            </a:r>
          </a:p>
          <a:p>
            <a:pPr lvl="1"/>
            <a:r>
              <a:rPr lang="fr-FR" sz="1800" dirty="0">
                <a:solidFill>
                  <a:schemeClr val="tx1"/>
                </a:solidFill>
              </a:rPr>
              <a:t>1 </a:t>
            </a:r>
            <a:r>
              <a:rPr lang="fr-FR" sz="1800" dirty="0" smtClean="0">
                <a:solidFill>
                  <a:schemeClr val="tx1"/>
                </a:solidFill>
              </a:rPr>
              <a:t>cœur : </a:t>
            </a:r>
            <a:r>
              <a:rPr lang="fr-FR" sz="1800" dirty="0">
                <a:solidFill>
                  <a:schemeClr val="tx1"/>
                </a:solidFill>
              </a:rPr>
              <a:t>Ceci fait référence aux programmes mono-thread et </a:t>
            </a:r>
            <a:r>
              <a:rPr lang="fr-FR" sz="1800" dirty="0" smtClean="0">
                <a:solidFill>
                  <a:schemeClr val="tx1"/>
                </a:solidFill>
              </a:rPr>
              <a:t>single-</a:t>
            </a:r>
            <a:r>
              <a:rPr lang="fr-FR" sz="1800" dirty="0" err="1" smtClean="0">
                <a:solidFill>
                  <a:schemeClr val="tx1"/>
                </a:solidFill>
              </a:rPr>
              <a:t>process</a:t>
            </a:r>
            <a:endParaRPr lang="fr-FR" sz="1800" dirty="0" smtClean="0">
              <a:solidFill>
                <a:schemeClr val="tx1"/>
              </a:solidFill>
            </a:endParaRPr>
          </a:p>
          <a:p>
            <a:pPr lvl="1"/>
            <a:r>
              <a:rPr lang="fr-FR" sz="1800" dirty="0" smtClean="0">
                <a:solidFill>
                  <a:schemeClr val="tx1"/>
                </a:solidFill>
              </a:rPr>
              <a:t>2-8 </a:t>
            </a:r>
            <a:r>
              <a:rPr lang="fr-FR" sz="1800" dirty="0">
                <a:solidFill>
                  <a:schemeClr val="tx1"/>
                </a:solidFill>
              </a:rPr>
              <a:t>cœurs: Ceci fait référence aux programmes multithread et </a:t>
            </a:r>
            <a:r>
              <a:rPr lang="fr-FR" sz="1800" dirty="0" smtClean="0">
                <a:solidFill>
                  <a:schemeClr val="tx1"/>
                </a:solidFill>
              </a:rPr>
              <a:t>multitraitement</a:t>
            </a:r>
          </a:p>
          <a:p>
            <a:pPr lvl="1"/>
            <a:r>
              <a:rPr lang="fr-FR" sz="1800" dirty="0" smtClean="0">
                <a:solidFill>
                  <a:schemeClr val="tx1"/>
                </a:solidFill>
              </a:rPr>
              <a:t>9</a:t>
            </a:r>
            <a:r>
              <a:rPr lang="fr-FR" sz="1800" dirty="0">
                <a:solidFill>
                  <a:schemeClr val="tx1"/>
                </a:solidFill>
              </a:rPr>
              <a:t>+ cœurs: Ceci fait référence </a:t>
            </a:r>
            <a:r>
              <a:rPr lang="fr-FR" sz="1800" dirty="0" smtClean="0">
                <a:solidFill>
                  <a:schemeClr val="tx1"/>
                </a:solidFill>
              </a:rPr>
              <a:t>au </a:t>
            </a:r>
            <a:r>
              <a:rPr lang="fr-FR" sz="1800" dirty="0">
                <a:solidFill>
                  <a:schemeClr val="tx1"/>
                </a:solidFill>
              </a:rPr>
              <a:t>calcul distribué</a:t>
            </a:r>
            <a:endParaRPr lang="fr-FR" sz="1800" dirty="0" smtClean="0">
              <a:solidFill>
                <a:schemeClr val="tx1"/>
              </a:solidFill>
            </a:endParaRPr>
          </a:p>
        </p:txBody>
      </p:sp>
    </p:spTree>
    <p:extLst>
      <p:ext uri="{BB962C8B-B14F-4D97-AF65-F5344CB8AC3E}">
        <p14:creationId xmlns:p14="http://schemas.microsoft.com/office/powerpoint/2010/main" val="3297018358"/>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solidFill>
                  <a:schemeClr val="tx1"/>
                </a:solidFill>
              </a:rPr>
              <a:t>Modèle </a:t>
            </a:r>
            <a:r>
              <a:rPr lang="fr-FR" dirty="0">
                <a:solidFill>
                  <a:schemeClr val="tx1"/>
                </a:solidFill>
              </a:rPr>
              <a:t>d'extensibilité de Martelli</a:t>
            </a:r>
          </a:p>
        </p:txBody>
      </p:sp>
      <p:sp>
        <p:nvSpPr>
          <p:cNvPr id="3" name="Espace réservé du contenu 2"/>
          <p:cNvSpPr>
            <a:spLocks noGrp="1"/>
          </p:cNvSpPr>
          <p:nvPr>
            <p:ph idx="1"/>
          </p:nvPr>
        </p:nvSpPr>
        <p:spPr>
          <a:xfrm>
            <a:off x="1781092" y="1534602"/>
            <a:ext cx="9875520" cy="5025224"/>
          </a:xfrm>
        </p:spPr>
        <p:txBody>
          <a:bodyPr anchor="ctr">
            <a:normAutofit/>
          </a:bodyPr>
          <a:lstStyle/>
          <a:p>
            <a:r>
              <a:rPr lang="fr-FR" dirty="0"/>
              <a:t>La première catégorie, la catégorie </a:t>
            </a:r>
            <a:r>
              <a:rPr lang="fr-FR" dirty="0" smtClean="0"/>
              <a:t>mono cœur </a:t>
            </a:r>
            <a:r>
              <a:rPr lang="fr-FR" dirty="0"/>
              <a:t>à un seul thread, est capable de gérer un nombre croissant de problèmes en raison de l'amélioration constante de la vitesse des processeurs à un seul cœur, et par conséquent, la seconde catégorie est rendue de plus en plus </a:t>
            </a:r>
            <a:r>
              <a:rPr lang="fr-FR" dirty="0" smtClean="0"/>
              <a:t>obsolète</a:t>
            </a:r>
          </a:p>
          <a:p>
            <a:r>
              <a:rPr lang="fr-FR" dirty="0" smtClean="0"/>
              <a:t>Nous </a:t>
            </a:r>
            <a:r>
              <a:rPr lang="fr-FR" dirty="0"/>
              <a:t>atteindrons finalement une limite avec la vitesse à laquelle un système de base de 2-8 peut fonctionner, et nous devrons alors commencer à regarder d'autres méthodes, telles que plusieurs systèmes de CPU ou même l'informatique </a:t>
            </a:r>
            <a:r>
              <a:rPr lang="fr-FR" dirty="0" smtClean="0"/>
              <a:t>distribuée</a:t>
            </a:r>
          </a:p>
          <a:p>
            <a:r>
              <a:rPr lang="fr-FR" dirty="0">
                <a:solidFill>
                  <a:schemeClr val="tx1"/>
                </a:solidFill>
              </a:rPr>
              <a:t>Si votre problème vaut la peine d'être résolu rapidement et nécessite beaucoup de puissance, alors l'approche sensée consiste à utiliser la catégorie informatique répartie et à faire tourner plusieurs machines et plusieurs instances de votre programme afin de résoudre vos problèmes de manière vraiment </a:t>
            </a:r>
            <a:r>
              <a:rPr lang="fr-FR" dirty="0" smtClean="0">
                <a:solidFill>
                  <a:schemeClr val="tx1"/>
                </a:solidFill>
              </a:rPr>
              <a:t>parallèle</a:t>
            </a:r>
          </a:p>
        </p:txBody>
      </p:sp>
    </p:spTree>
    <p:extLst>
      <p:ext uri="{BB962C8B-B14F-4D97-AF65-F5344CB8AC3E}">
        <p14:creationId xmlns:p14="http://schemas.microsoft.com/office/powerpoint/2010/main" val="4245057800"/>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solidFill>
                  <a:schemeClr val="tx1"/>
                </a:solidFill>
              </a:rPr>
              <a:t>Modèle </a:t>
            </a:r>
            <a:r>
              <a:rPr lang="fr-FR" dirty="0">
                <a:solidFill>
                  <a:schemeClr val="tx1"/>
                </a:solidFill>
              </a:rPr>
              <a:t>d'extensibilité de Martelli</a:t>
            </a:r>
          </a:p>
        </p:txBody>
      </p:sp>
      <p:sp>
        <p:nvSpPr>
          <p:cNvPr id="3" name="Espace réservé du contenu 2"/>
          <p:cNvSpPr>
            <a:spLocks noGrp="1"/>
          </p:cNvSpPr>
          <p:nvPr>
            <p:ph idx="1"/>
          </p:nvPr>
        </p:nvSpPr>
        <p:spPr>
          <a:xfrm>
            <a:off x="1900362" y="1534602"/>
            <a:ext cx="9756250" cy="5025224"/>
          </a:xfrm>
        </p:spPr>
        <p:txBody>
          <a:bodyPr anchor="ctr">
            <a:normAutofit/>
          </a:bodyPr>
          <a:lstStyle/>
          <a:p>
            <a:r>
              <a:rPr lang="fr-FR" dirty="0">
                <a:solidFill>
                  <a:schemeClr val="tx1"/>
                </a:solidFill>
              </a:rPr>
              <a:t>Les grands systèmes d'entreprise qui traitent des centaines de millions de requêtes sont les principaux habitants de cette catégorie</a:t>
            </a:r>
          </a:p>
          <a:p>
            <a:r>
              <a:rPr lang="fr-FR" dirty="0">
                <a:solidFill>
                  <a:schemeClr val="tx1"/>
                </a:solidFill>
              </a:rPr>
              <a:t>Vous trouverez généralement que ces systèmes d'entreprise sont déployés sur des dizaines, voire des centaines, de serveurs haute performance et incroyablement puissants dans divers endroits à travers le </a:t>
            </a:r>
            <a:r>
              <a:rPr lang="fr-FR" dirty="0" smtClean="0">
                <a:solidFill>
                  <a:schemeClr val="tx1"/>
                </a:solidFill>
              </a:rPr>
              <a:t>monde</a:t>
            </a:r>
            <a:endParaRPr lang="fr-FR" dirty="0">
              <a:solidFill>
                <a:schemeClr val="tx1"/>
              </a:solidFill>
            </a:endParaRPr>
          </a:p>
        </p:txBody>
      </p:sp>
    </p:spTree>
    <p:extLst>
      <p:ext uri="{BB962C8B-B14F-4D97-AF65-F5344CB8AC3E}">
        <p14:creationId xmlns:p14="http://schemas.microsoft.com/office/powerpoint/2010/main" val="2416676107"/>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838930"/>
          </a:xfrm>
        </p:spPr>
        <p:txBody>
          <a:bodyPr>
            <a:normAutofit fontScale="90000"/>
          </a:bodyPr>
          <a:lstStyle/>
          <a:p>
            <a:r>
              <a:rPr lang="fr-FR" dirty="0">
                <a:solidFill>
                  <a:schemeClr val="tx1"/>
                </a:solidFill>
              </a:rPr>
              <a:t>Partage de temps - le planificateur de tâches</a:t>
            </a:r>
          </a:p>
        </p:txBody>
      </p:sp>
      <p:sp>
        <p:nvSpPr>
          <p:cNvPr id="3" name="Espace réservé du contenu 2"/>
          <p:cNvSpPr>
            <a:spLocks noGrp="1"/>
          </p:cNvSpPr>
          <p:nvPr>
            <p:ph idx="1"/>
          </p:nvPr>
        </p:nvSpPr>
        <p:spPr>
          <a:xfrm>
            <a:off x="1900362" y="1534602"/>
            <a:ext cx="9756250" cy="5025224"/>
          </a:xfrm>
        </p:spPr>
        <p:txBody>
          <a:bodyPr anchor="ctr">
            <a:normAutofit/>
          </a:bodyPr>
          <a:lstStyle/>
          <a:p>
            <a:r>
              <a:rPr lang="fr-FR" dirty="0">
                <a:solidFill>
                  <a:schemeClr val="tx1"/>
                </a:solidFill>
              </a:rPr>
              <a:t>L'un des éléments les plus importants du système d'exploitation est le planificateur de </a:t>
            </a:r>
            <a:r>
              <a:rPr lang="fr-FR" dirty="0" smtClean="0">
                <a:solidFill>
                  <a:schemeClr val="tx1"/>
                </a:solidFill>
              </a:rPr>
              <a:t>tâches</a:t>
            </a:r>
          </a:p>
          <a:p>
            <a:r>
              <a:rPr lang="fr-FR" dirty="0" smtClean="0">
                <a:solidFill>
                  <a:schemeClr val="tx1"/>
                </a:solidFill>
              </a:rPr>
              <a:t>Il agit </a:t>
            </a:r>
            <a:r>
              <a:rPr lang="fr-FR" dirty="0">
                <a:solidFill>
                  <a:schemeClr val="tx1"/>
                </a:solidFill>
              </a:rPr>
              <a:t>comme le </a:t>
            </a:r>
            <a:r>
              <a:rPr lang="fr-FR" dirty="0" smtClean="0">
                <a:solidFill>
                  <a:schemeClr val="tx1"/>
                </a:solidFill>
              </a:rPr>
              <a:t>chef d'orchestre</a:t>
            </a:r>
            <a:r>
              <a:rPr lang="fr-FR" dirty="0">
                <a:solidFill>
                  <a:schemeClr val="tx1"/>
                </a:solidFill>
              </a:rPr>
              <a:t>, et dirige tout avec une précision impeccable et un timing et une discipline </a:t>
            </a:r>
            <a:r>
              <a:rPr lang="fr-FR" dirty="0" smtClean="0">
                <a:solidFill>
                  <a:schemeClr val="tx1"/>
                </a:solidFill>
              </a:rPr>
              <a:t>incroyables</a:t>
            </a:r>
          </a:p>
          <a:p>
            <a:r>
              <a:rPr lang="fr-FR" dirty="0" smtClean="0">
                <a:solidFill>
                  <a:schemeClr val="tx1"/>
                </a:solidFill>
              </a:rPr>
              <a:t>Ce </a:t>
            </a:r>
            <a:r>
              <a:rPr lang="fr-FR" dirty="0">
                <a:solidFill>
                  <a:schemeClr val="tx1"/>
                </a:solidFill>
              </a:rPr>
              <a:t>maestro n'a qu'un seul but réel, c'est de s'assurer que chaque tâche a une chance de se terminer jusqu'à </a:t>
            </a:r>
            <a:r>
              <a:rPr lang="fr-FR" dirty="0" smtClean="0">
                <a:solidFill>
                  <a:schemeClr val="tx1"/>
                </a:solidFill>
              </a:rPr>
              <a:t>l'achèvement</a:t>
            </a:r>
          </a:p>
          <a:p>
            <a:r>
              <a:rPr lang="fr-FR" dirty="0" smtClean="0">
                <a:solidFill>
                  <a:schemeClr val="tx1"/>
                </a:solidFill>
              </a:rPr>
              <a:t>Le </a:t>
            </a:r>
            <a:r>
              <a:rPr lang="fr-FR" dirty="0">
                <a:solidFill>
                  <a:schemeClr val="tx1"/>
                </a:solidFill>
              </a:rPr>
              <a:t>moment et le lieu de l'exécution d'une tâche sont cependant non </a:t>
            </a:r>
            <a:r>
              <a:rPr lang="fr-FR" dirty="0" smtClean="0">
                <a:solidFill>
                  <a:schemeClr val="tx1"/>
                </a:solidFill>
              </a:rPr>
              <a:t>déterministes</a:t>
            </a:r>
          </a:p>
          <a:p>
            <a:r>
              <a:rPr lang="fr-FR" dirty="0" smtClean="0">
                <a:solidFill>
                  <a:schemeClr val="tx1"/>
                </a:solidFill>
              </a:rPr>
              <a:t>C'est-à-dire</a:t>
            </a:r>
            <a:r>
              <a:rPr lang="fr-FR" dirty="0">
                <a:solidFill>
                  <a:schemeClr val="tx1"/>
                </a:solidFill>
              </a:rPr>
              <a:t>, si nous avons donné à un planificateur de tâches deux processus concurrents identiques l'un après l'autre, il n'y a aucune garantie que le premier processus se terminera en </a:t>
            </a:r>
            <a:r>
              <a:rPr lang="fr-FR" dirty="0" smtClean="0">
                <a:solidFill>
                  <a:schemeClr val="tx1"/>
                </a:solidFill>
              </a:rPr>
              <a:t>premier</a:t>
            </a:r>
          </a:p>
          <a:p>
            <a:r>
              <a:rPr lang="fr-FR" dirty="0" smtClean="0">
                <a:solidFill>
                  <a:schemeClr val="tx1"/>
                </a:solidFill>
              </a:rPr>
              <a:t>Cette </a:t>
            </a:r>
            <a:r>
              <a:rPr lang="fr-FR" dirty="0">
                <a:solidFill>
                  <a:schemeClr val="tx1"/>
                </a:solidFill>
              </a:rPr>
              <a:t>nature non déterministe est ce qui rend la programmation concurrente si </a:t>
            </a:r>
            <a:r>
              <a:rPr lang="fr-FR" dirty="0" smtClean="0">
                <a:solidFill>
                  <a:schemeClr val="tx1"/>
                </a:solidFill>
              </a:rPr>
              <a:t>difficile</a:t>
            </a:r>
            <a:endParaRPr lang="fr-FR" dirty="0">
              <a:solidFill>
                <a:schemeClr val="tx1"/>
              </a:solidFill>
            </a:endParaRPr>
          </a:p>
        </p:txBody>
      </p:sp>
    </p:spTree>
    <p:extLst>
      <p:ext uri="{BB962C8B-B14F-4D97-AF65-F5344CB8AC3E}">
        <p14:creationId xmlns:p14="http://schemas.microsoft.com/office/powerpoint/2010/main" val="58527856"/>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838930"/>
          </a:xfrm>
        </p:spPr>
        <p:txBody>
          <a:bodyPr>
            <a:normAutofit fontScale="90000"/>
          </a:bodyPr>
          <a:lstStyle/>
          <a:p>
            <a:r>
              <a:rPr lang="fr-FR" dirty="0">
                <a:solidFill>
                  <a:schemeClr val="tx1"/>
                </a:solidFill>
              </a:rPr>
              <a:t>Partage de temps - le planificateur de tâches</a:t>
            </a:r>
          </a:p>
        </p:txBody>
      </p:sp>
      <p:sp>
        <p:nvSpPr>
          <p:cNvPr id="3" name="Espace réservé du contenu 2"/>
          <p:cNvSpPr>
            <a:spLocks noGrp="1"/>
          </p:cNvSpPr>
          <p:nvPr>
            <p:ph idx="1"/>
          </p:nvPr>
        </p:nvSpPr>
        <p:spPr>
          <a:xfrm>
            <a:off x="1065475" y="1335819"/>
            <a:ext cx="6432605" cy="5224007"/>
          </a:xfrm>
        </p:spPr>
        <p:txBody>
          <a:bodyPr anchor="ctr">
            <a:normAutofit/>
          </a:bodyPr>
          <a:lstStyle/>
          <a:p>
            <a:r>
              <a:rPr lang="fr-FR" dirty="0">
                <a:solidFill>
                  <a:schemeClr val="tx1"/>
                </a:solidFill>
              </a:rPr>
              <a:t>Un excellent exemple qui met en évidence ce comportement non-déterministe est le code </a:t>
            </a:r>
            <a:r>
              <a:rPr lang="fr-FR" dirty="0" smtClean="0">
                <a:solidFill>
                  <a:schemeClr val="tx1"/>
                </a:solidFill>
              </a:rPr>
              <a:t>ci-contre</a:t>
            </a:r>
          </a:p>
          <a:p>
            <a:r>
              <a:rPr lang="fr-FR" dirty="0">
                <a:solidFill>
                  <a:schemeClr val="tx1"/>
                </a:solidFill>
              </a:rPr>
              <a:t>Ici, </a:t>
            </a:r>
            <a:r>
              <a:rPr lang="fr-FR" dirty="0" smtClean="0">
                <a:solidFill>
                  <a:schemeClr val="tx1"/>
                </a:solidFill>
              </a:rPr>
              <a:t>nous </a:t>
            </a:r>
            <a:r>
              <a:rPr lang="fr-FR" dirty="0">
                <a:solidFill>
                  <a:schemeClr val="tx1"/>
                </a:solidFill>
              </a:rPr>
              <a:t>avons deux threads concurrents en Python qui tentent chacun d'atteindre leur propre </a:t>
            </a:r>
            <a:r>
              <a:rPr lang="fr-FR" dirty="0" smtClean="0">
                <a:solidFill>
                  <a:schemeClr val="tx1"/>
                </a:solidFill>
              </a:rPr>
              <a:t>objectif :</a:t>
            </a:r>
          </a:p>
          <a:p>
            <a:r>
              <a:rPr lang="fr-FR" dirty="0" smtClean="0">
                <a:solidFill>
                  <a:schemeClr val="tx1"/>
                </a:solidFill>
              </a:rPr>
              <a:t>décrémenter </a:t>
            </a:r>
            <a:r>
              <a:rPr lang="fr-FR" dirty="0">
                <a:solidFill>
                  <a:schemeClr val="tx1"/>
                </a:solidFill>
              </a:rPr>
              <a:t>le compteur à 1 000 ou, inversement, l'augmenter à 1 </a:t>
            </a:r>
            <a:r>
              <a:rPr lang="fr-FR" dirty="0" smtClean="0">
                <a:solidFill>
                  <a:schemeClr val="tx1"/>
                </a:solidFill>
              </a:rPr>
              <a:t>000</a:t>
            </a:r>
          </a:p>
          <a:p>
            <a:r>
              <a:rPr lang="fr-FR" dirty="0" smtClean="0">
                <a:solidFill>
                  <a:schemeClr val="tx1"/>
                </a:solidFill>
              </a:rPr>
              <a:t>Dans </a:t>
            </a:r>
            <a:r>
              <a:rPr lang="fr-FR" dirty="0">
                <a:solidFill>
                  <a:schemeClr val="tx1"/>
                </a:solidFill>
              </a:rPr>
              <a:t>un processeur </a:t>
            </a:r>
            <a:r>
              <a:rPr lang="fr-FR" dirty="0" smtClean="0">
                <a:solidFill>
                  <a:schemeClr val="tx1"/>
                </a:solidFill>
              </a:rPr>
              <a:t>mono cœur, </a:t>
            </a:r>
            <a:r>
              <a:rPr lang="fr-FR" dirty="0">
                <a:solidFill>
                  <a:schemeClr val="tx1"/>
                </a:solidFill>
              </a:rPr>
              <a:t>il y a la possibilité que le travailleur A réussisse à terminer sa tâche avant que le travailleur B ait une chance d'exécuter, et la même chose peut être dite pour le travailleur </a:t>
            </a:r>
            <a:r>
              <a:rPr lang="fr-FR" dirty="0" smtClean="0">
                <a:solidFill>
                  <a:schemeClr val="tx1"/>
                </a:solidFill>
              </a:rPr>
              <a:t>B</a:t>
            </a:r>
          </a:p>
          <a:p>
            <a:r>
              <a:rPr lang="fr-FR" dirty="0" smtClean="0">
                <a:solidFill>
                  <a:schemeClr val="tx1"/>
                </a:solidFill>
              </a:rPr>
              <a:t> </a:t>
            </a:r>
            <a:r>
              <a:rPr lang="fr-FR" dirty="0">
                <a:solidFill>
                  <a:schemeClr val="tx1"/>
                </a:solidFill>
              </a:rPr>
              <a:t>Cependant, il y a une troisième possibilité potentielle, et c'est que le planificateur de tâches continue à basculer entre le travailleur A et le travailleur B un nombre infini de fois et ne jamais terminer</a:t>
            </a:r>
          </a:p>
        </p:txBody>
      </p:sp>
      <p:pic>
        <p:nvPicPr>
          <p:cNvPr id="4" name="Image 3"/>
          <p:cNvPicPr>
            <a:picLocks noChangeAspect="1"/>
          </p:cNvPicPr>
          <p:nvPr/>
        </p:nvPicPr>
        <p:blipFill>
          <a:blip r:embed="rId3"/>
          <a:stretch>
            <a:fillRect/>
          </a:stretch>
        </p:blipFill>
        <p:spPr>
          <a:xfrm>
            <a:off x="7650315" y="1463040"/>
            <a:ext cx="4373458" cy="5096786"/>
          </a:xfrm>
          <a:prstGeom prst="rect">
            <a:avLst/>
          </a:prstGeom>
        </p:spPr>
      </p:pic>
    </p:spTree>
    <p:extLst>
      <p:ext uri="{BB962C8B-B14F-4D97-AF65-F5344CB8AC3E}">
        <p14:creationId xmlns:p14="http://schemas.microsoft.com/office/powerpoint/2010/main" val="1612265858"/>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838930"/>
          </a:xfrm>
        </p:spPr>
        <p:txBody>
          <a:bodyPr>
            <a:normAutofit fontScale="90000"/>
          </a:bodyPr>
          <a:lstStyle/>
          <a:p>
            <a:r>
              <a:rPr lang="fr-FR" dirty="0">
                <a:solidFill>
                  <a:schemeClr val="tx1"/>
                </a:solidFill>
              </a:rPr>
              <a:t>Partage de temps - le planificateur de tâches</a:t>
            </a:r>
          </a:p>
        </p:txBody>
      </p:sp>
      <p:sp>
        <p:nvSpPr>
          <p:cNvPr id="3" name="Espace réservé du contenu 2"/>
          <p:cNvSpPr>
            <a:spLocks noGrp="1"/>
          </p:cNvSpPr>
          <p:nvPr>
            <p:ph idx="1"/>
          </p:nvPr>
        </p:nvSpPr>
        <p:spPr>
          <a:xfrm>
            <a:off x="1065475" y="1836751"/>
            <a:ext cx="10925092" cy="3967701"/>
          </a:xfrm>
        </p:spPr>
        <p:txBody>
          <a:bodyPr anchor="ctr">
            <a:normAutofit/>
          </a:bodyPr>
          <a:lstStyle/>
          <a:p>
            <a:r>
              <a:rPr lang="fr-FR" dirty="0">
                <a:solidFill>
                  <a:schemeClr val="tx1"/>
                </a:solidFill>
              </a:rPr>
              <a:t>Le code précédent, incidemment, montre également l'un des dangers de plusieurs threads accédant à des ressources partagées sans aucune forme de </a:t>
            </a:r>
            <a:r>
              <a:rPr lang="fr-FR" dirty="0" smtClean="0">
                <a:solidFill>
                  <a:schemeClr val="tx1"/>
                </a:solidFill>
              </a:rPr>
              <a:t>synchronisation</a:t>
            </a:r>
          </a:p>
          <a:p>
            <a:r>
              <a:rPr lang="fr-FR" dirty="0" smtClean="0">
                <a:solidFill>
                  <a:schemeClr val="tx1"/>
                </a:solidFill>
              </a:rPr>
              <a:t>Il </a:t>
            </a:r>
            <a:r>
              <a:rPr lang="fr-FR" dirty="0">
                <a:solidFill>
                  <a:schemeClr val="tx1"/>
                </a:solidFill>
              </a:rPr>
              <a:t>n'y a aucun moyen précis de déterminer ce qui arrivera à notre comptoir, et à ce titre, notre programme pourrait être considéré comme peu fiable</a:t>
            </a:r>
          </a:p>
        </p:txBody>
      </p:sp>
    </p:spTree>
    <p:extLst>
      <p:ext uri="{BB962C8B-B14F-4D97-AF65-F5344CB8AC3E}">
        <p14:creationId xmlns:p14="http://schemas.microsoft.com/office/powerpoint/2010/main" val="857654215"/>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838930"/>
          </a:xfrm>
        </p:spPr>
        <p:txBody>
          <a:bodyPr>
            <a:normAutofit/>
          </a:bodyPr>
          <a:lstStyle/>
          <a:p>
            <a:r>
              <a:rPr lang="fr-FR" dirty="0">
                <a:solidFill>
                  <a:schemeClr val="tx1"/>
                </a:solidFill>
              </a:rPr>
              <a:t>Processeurs </a:t>
            </a:r>
            <a:r>
              <a:rPr lang="fr-FR" dirty="0" smtClean="0">
                <a:solidFill>
                  <a:schemeClr val="tx1"/>
                </a:solidFill>
              </a:rPr>
              <a:t>multi-cœurs</a:t>
            </a:r>
            <a:endParaRPr lang="fr-FR" dirty="0">
              <a:solidFill>
                <a:schemeClr val="tx1"/>
              </a:solidFill>
            </a:endParaRPr>
          </a:p>
        </p:txBody>
      </p:sp>
      <p:sp>
        <p:nvSpPr>
          <p:cNvPr id="3" name="Espace réservé du contenu 2"/>
          <p:cNvSpPr>
            <a:spLocks noGrp="1"/>
          </p:cNvSpPr>
          <p:nvPr>
            <p:ph idx="1"/>
          </p:nvPr>
        </p:nvSpPr>
        <p:spPr>
          <a:xfrm>
            <a:off x="1065475" y="1836751"/>
            <a:ext cx="10925092" cy="3967701"/>
          </a:xfrm>
        </p:spPr>
        <p:txBody>
          <a:bodyPr anchor="ctr">
            <a:normAutofit/>
          </a:bodyPr>
          <a:lstStyle/>
          <a:p>
            <a:r>
              <a:rPr lang="fr-FR" dirty="0">
                <a:solidFill>
                  <a:schemeClr val="tx1"/>
                </a:solidFill>
              </a:rPr>
              <a:t>Nous avons maintenant une idée de la façon dont les processeurs mono-cœur fonctionnent, mais maintenant il est temps de jeter un coup d'œil aux processeurs </a:t>
            </a:r>
            <a:r>
              <a:rPr lang="fr-FR" dirty="0" smtClean="0">
                <a:solidFill>
                  <a:schemeClr val="tx1"/>
                </a:solidFill>
              </a:rPr>
              <a:t>multi-cœurs</a:t>
            </a:r>
          </a:p>
          <a:p>
            <a:r>
              <a:rPr lang="fr-FR" dirty="0" smtClean="0">
                <a:solidFill>
                  <a:schemeClr val="tx1"/>
                </a:solidFill>
              </a:rPr>
              <a:t>Les </a:t>
            </a:r>
            <a:r>
              <a:rPr lang="fr-FR" dirty="0">
                <a:solidFill>
                  <a:schemeClr val="tx1"/>
                </a:solidFill>
              </a:rPr>
              <a:t>processeurs </a:t>
            </a:r>
            <a:r>
              <a:rPr lang="fr-FR" dirty="0" smtClean="0">
                <a:solidFill>
                  <a:schemeClr val="tx1"/>
                </a:solidFill>
              </a:rPr>
              <a:t>multi-cœurs </a:t>
            </a:r>
            <a:r>
              <a:rPr lang="fr-FR" dirty="0">
                <a:solidFill>
                  <a:schemeClr val="tx1"/>
                </a:solidFill>
              </a:rPr>
              <a:t>contiennent plusieurs unités de traitement indépendantes ou «</a:t>
            </a:r>
            <a:r>
              <a:rPr lang="fr-FR" dirty="0" smtClean="0">
                <a:solidFill>
                  <a:schemeClr val="tx1"/>
                </a:solidFill>
              </a:rPr>
              <a:t>noyaux»</a:t>
            </a:r>
          </a:p>
          <a:p>
            <a:r>
              <a:rPr lang="fr-FR" dirty="0" smtClean="0">
                <a:solidFill>
                  <a:schemeClr val="tx1"/>
                </a:solidFill>
              </a:rPr>
              <a:t>Chaque </a:t>
            </a:r>
            <a:r>
              <a:rPr lang="fr-FR" dirty="0">
                <a:solidFill>
                  <a:schemeClr val="tx1"/>
                </a:solidFill>
              </a:rPr>
              <a:t>noyau contient tout ce dont il a besoin pour exécuter une séquence d'instructions </a:t>
            </a:r>
            <a:r>
              <a:rPr lang="fr-FR" dirty="0" smtClean="0">
                <a:solidFill>
                  <a:schemeClr val="tx1"/>
                </a:solidFill>
              </a:rPr>
              <a:t>stockées</a:t>
            </a:r>
          </a:p>
        </p:txBody>
      </p:sp>
    </p:spTree>
    <p:extLst>
      <p:ext uri="{BB962C8B-B14F-4D97-AF65-F5344CB8AC3E}">
        <p14:creationId xmlns:p14="http://schemas.microsoft.com/office/powerpoint/2010/main" val="2535479431"/>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838930"/>
          </a:xfrm>
        </p:spPr>
        <p:txBody>
          <a:bodyPr>
            <a:normAutofit/>
          </a:bodyPr>
          <a:lstStyle/>
          <a:p>
            <a:r>
              <a:rPr lang="fr-FR" dirty="0">
                <a:solidFill>
                  <a:schemeClr val="tx1"/>
                </a:solidFill>
              </a:rPr>
              <a:t>Processeurs </a:t>
            </a:r>
            <a:r>
              <a:rPr lang="fr-FR" dirty="0" smtClean="0">
                <a:solidFill>
                  <a:schemeClr val="tx1"/>
                </a:solidFill>
              </a:rPr>
              <a:t>multi-cœurs</a:t>
            </a:r>
            <a:endParaRPr lang="fr-FR" dirty="0">
              <a:solidFill>
                <a:schemeClr val="tx1"/>
              </a:solidFill>
            </a:endParaRPr>
          </a:p>
        </p:txBody>
      </p:sp>
      <p:sp>
        <p:nvSpPr>
          <p:cNvPr id="3" name="Espace réservé du contenu 2"/>
          <p:cNvSpPr>
            <a:spLocks noGrp="1"/>
          </p:cNvSpPr>
          <p:nvPr>
            <p:ph idx="1"/>
          </p:nvPr>
        </p:nvSpPr>
        <p:spPr>
          <a:xfrm>
            <a:off x="1065475" y="1836751"/>
            <a:ext cx="10925092" cy="4349364"/>
          </a:xfrm>
        </p:spPr>
        <p:txBody>
          <a:bodyPr anchor="ctr">
            <a:normAutofit/>
          </a:bodyPr>
          <a:lstStyle/>
          <a:p>
            <a:r>
              <a:rPr lang="fr-FR" dirty="0" smtClean="0">
                <a:solidFill>
                  <a:schemeClr val="tx1"/>
                </a:solidFill>
              </a:rPr>
              <a:t>Ces noyaux suivent chacun leur propre cycle, qui consiste en le processus suivant :</a:t>
            </a:r>
          </a:p>
          <a:p>
            <a:pPr lvl="1"/>
            <a:r>
              <a:rPr lang="fr-FR" b="1" u="sng" dirty="0" smtClean="0">
                <a:solidFill>
                  <a:schemeClr val="tx1"/>
                </a:solidFill>
              </a:rPr>
              <a:t>Récupérer : </a:t>
            </a:r>
            <a:r>
              <a:rPr lang="fr-FR" dirty="0">
                <a:solidFill>
                  <a:schemeClr val="tx1"/>
                </a:solidFill>
              </a:rPr>
              <a:t>Cette étape consiste à récupérer des instructions dans la mémoire du programme. Ceci est dicté par un compteur de programme (PC), qui identifie l'emplacement de l'étape suivante à </a:t>
            </a:r>
            <a:r>
              <a:rPr lang="fr-FR" dirty="0" smtClean="0">
                <a:solidFill>
                  <a:schemeClr val="tx1"/>
                </a:solidFill>
              </a:rPr>
              <a:t>exécuter</a:t>
            </a:r>
          </a:p>
          <a:p>
            <a:pPr lvl="1"/>
            <a:r>
              <a:rPr lang="fr-FR" b="1" u="sng" dirty="0" smtClean="0">
                <a:solidFill>
                  <a:schemeClr val="tx1"/>
                </a:solidFill>
              </a:rPr>
              <a:t>Décoder : </a:t>
            </a:r>
            <a:r>
              <a:rPr lang="fr-FR" dirty="0">
                <a:solidFill>
                  <a:schemeClr val="tx1"/>
                </a:solidFill>
              </a:rPr>
              <a:t>Le noyau convertit l'instruction qu'il vient d'extraire et la convertit en une série de signaux qui déclencheront d'autres parties du </a:t>
            </a:r>
            <a:r>
              <a:rPr lang="fr-FR" dirty="0" smtClean="0">
                <a:solidFill>
                  <a:schemeClr val="tx1"/>
                </a:solidFill>
              </a:rPr>
              <a:t>processeur</a:t>
            </a:r>
          </a:p>
          <a:p>
            <a:pPr lvl="1"/>
            <a:r>
              <a:rPr lang="fr-FR" b="1" u="sng" dirty="0" smtClean="0">
                <a:solidFill>
                  <a:schemeClr val="tx1"/>
                </a:solidFill>
              </a:rPr>
              <a:t>Exécuter : </a:t>
            </a:r>
            <a:r>
              <a:rPr lang="fr-FR" dirty="0">
                <a:solidFill>
                  <a:schemeClr val="tx1"/>
                </a:solidFill>
              </a:rPr>
              <a:t>Enfin, nous exécutons l'étape d'exécution. C'est ici que nous exécutons l'instruction que nous venons d'extraire et de décoder, et les résultats de cette exécution sont ensuite stockés dans un registre </a:t>
            </a:r>
            <a:r>
              <a:rPr lang="fr-FR" dirty="0" smtClean="0">
                <a:solidFill>
                  <a:schemeClr val="tx1"/>
                </a:solidFill>
              </a:rPr>
              <a:t>CPU</a:t>
            </a:r>
          </a:p>
          <a:p>
            <a:r>
              <a:rPr lang="fr-FR" dirty="0">
                <a:solidFill>
                  <a:schemeClr val="tx1"/>
                </a:solidFill>
              </a:rPr>
              <a:t>Avoir plusieurs cœurs nous offre l'avantage de pouvoir travailler indépendamment sur plusieurs cycles Fetch -&gt; Decode -&gt; </a:t>
            </a:r>
            <a:r>
              <a:rPr lang="fr-FR" dirty="0" smtClean="0">
                <a:solidFill>
                  <a:schemeClr val="tx1"/>
                </a:solidFill>
              </a:rPr>
              <a:t>Execute</a:t>
            </a:r>
          </a:p>
          <a:p>
            <a:r>
              <a:rPr lang="fr-FR" dirty="0" smtClean="0">
                <a:solidFill>
                  <a:schemeClr val="tx1"/>
                </a:solidFill>
              </a:rPr>
              <a:t>Ce </a:t>
            </a:r>
            <a:r>
              <a:rPr lang="fr-FR" dirty="0">
                <a:solidFill>
                  <a:schemeClr val="tx1"/>
                </a:solidFill>
              </a:rPr>
              <a:t>style d'architecture nous permet de créer des programmes plus performants qui tirent parti de cette exécution </a:t>
            </a:r>
            <a:r>
              <a:rPr lang="fr-FR" dirty="0" smtClean="0">
                <a:solidFill>
                  <a:schemeClr val="tx1"/>
                </a:solidFill>
              </a:rPr>
              <a:t>parallèle</a:t>
            </a:r>
            <a:endParaRPr lang="fr-FR" dirty="0">
              <a:solidFill>
                <a:schemeClr val="tx1"/>
              </a:solidFill>
            </a:endParaRPr>
          </a:p>
        </p:txBody>
      </p:sp>
    </p:spTree>
    <p:extLst>
      <p:ext uri="{BB962C8B-B14F-4D97-AF65-F5344CB8AC3E}">
        <p14:creationId xmlns:p14="http://schemas.microsoft.com/office/powerpoint/2010/main" val="1973778946"/>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838930"/>
          </a:xfrm>
        </p:spPr>
        <p:txBody>
          <a:bodyPr>
            <a:normAutofit/>
          </a:bodyPr>
          <a:lstStyle/>
          <a:p>
            <a:r>
              <a:rPr lang="fr-FR" dirty="0">
                <a:solidFill>
                  <a:schemeClr val="tx1"/>
                </a:solidFill>
              </a:rPr>
              <a:t>Processeurs </a:t>
            </a:r>
            <a:r>
              <a:rPr lang="fr-FR" dirty="0" smtClean="0">
                <a:solidFill>
                  <a:schemeClr val="tx1"/>
                </a:solidFill>
              </a:rPr>
              <a:t>multi-cœurs</a:t>
            </a:r>
            <a:endParaRPr lang="fr-FR" dirty="0">
              <a:solidFill>
                <a:schemeClr val="tx1"/>
              </a:solidFill>
            </a:endParaRPr>
          </a:p>
        </p:txBody>
      </p:sp>
      <p:sp>
        <p:nvSpPr>
          <p:cNvPr id="3" name="Espace réservé du contenu 2"/>
          <p:cNvSpPr>
            <a:spLocks noGrp="1"/>
          </p:cNvSpPr>
          <p:nvPr>
            <p:ph idx="1"/>
          </p:nvPr>
        </p:nvSpPr>
        <p:spPr>
          <a:xfrm>
            <a:off x="1065475" y="1836751"/>
            <a:ext cx="10925092" cy="4349364"/>
          </a:xfrm>
        </p:spPr>
        <p:txBody>
          <a:bodyPr anchor="ctr">
            <a:normAutofit/>
          </a:bodyPr>
          <a:lstStyle/>
          <a:p>
            <a:r>
              <a:rPr lang="fr-FR" dirty="0">
                <a:solidFill>
                  <a:schemeClr val="tx1"/>
                </a:solidFill>
              </a:rPr>
              <a:t>Les avantages des processeurs </a:t>
            </a:r>
            <a:r>
              <a:rPr lang="fr-FR" dirty="0" smtClean="0">
                <a:solidFill>
                  <a:schemeClr val="tx1"/>
                </a:solidFill>
              </a:rPr>
              <a:t>multi-cœurs </a:t>
            </a:r>
            <a:r>
              <a:rPr lang="fr-FR" dirty="0">
                <a:solidFill>
                  <a:schemeClr val="tx1"/>
                </a:solidFill>
              </a:rPr>
              <a:t>sont les </a:t>
            </a:r>
            <a:r>
              <a:rPr lang="fr-FR" dirty="0" smtClean="0">
                <a:solidFill>
                  <a:schemeClr val="tx1"/>
                </a:solidFill>
              </a:rPr>
              <a:t>suivants :</a:t>
            </a:r>
          </a:p>
          <a:p>
            <a:pPr lvl="1"/>
            <a:r>
              <a:rPr lang="fr-FR" dirty="0" smtClean="0">
                <a:solidFill>
                  <a:schemeClr val="tx1"/>
                </a:solidFill>
              </a:rPr>
              <a:t>Nous </a:t>
            </a:r>
            <a:r>
              <a:rPr lang="fr-FR" dirty="0">
                <a:solidFill>
                  <a:schemeClr val="tx1"/>
                </a:solidFill>
              </a:rPr>
              <a:t>ne sommes plus limités par les mêmes limitations de performances qu'un processeur </a:t>
            </a:r>
            <a:r>
              <a:rPr lang="fr-FR" dirty="0" smtClean="0">
                <a:solidFill>
                  <a:schemeClr val="tx1"/>
                </a:solidFill>
              </a:rPr>
              <a:t>mono-cœur</a:t>
            </a:r>
          </a:p>
          <a:p>
            <a:pPr lvl="1"/>
            <a:r>
              <a:rPr lang="fr-FR" dirty="0" smtClean="0">
                <a:solidFill>
                  <a:schemeClr val="tx1"/>
                </a:solidFill>
              </a:rPr>
              <a:t>Les </a:t>
            </a:r>
            <a:r>
              <a:rPr lang="fr-FR" dirty="0">
                <a:solidFill>
                  <a:schemeClr val="tx1"/>
                </a:solidFill>
              </a:rPr>
              <a:t>applications capables de tirer parti de plusieurs cœurs auront tendance à fonctionner plus rapidement si elles sont bien </a:t>
            </a:r>
            <a:r>
              <a:rPr lang="fr-FR" dirty="0" smtClean="0">
                <a:solidFill>
                  <a:schemeClr val="tx1"/>
                </a:solidFill>
              </a:rPr>
              <a:t>conçues</a:t>
            </a:r>
          </a:p>
          <a:p>
            <a:r>
              <a:rPr lang="fr-FR" dirty="0" smtClean="0">
                <a:solidFill>
                  <a:schemeClr val="tx1"/>
                </a:solidFill>
              </a:rPr>
              <a:t>Les </a:t>
            </a:r>
            <a:r>
              <a:rPr lang="fr-FR" dirty="0">
                <a:solidFill>
                  <a:schemeClr val="tx1"/>
                </a:solidFill>
              </a:rPr>
              <a:t>inconvénients des processeurs </a:t>
            </a:r>
            <a:r>
              <a:rPr lang="fr-FR" dirty="0" smtClean="0">
                <a:solidFill>
                  <a:schemeClr val="tx1"/>
                </a:solidFill>
              </a:rPr>
              <a:t>multi-cœurs :</a:t>
            </a:r>
          </a:p>
          <a:p>
            <a:pPr lvl="1"/>
            <a:r>
              <a:rPr lang="fr-FR" dirty="0" smtClean="0">
                <a:solidFill>
                  <a:schemeClr val="tx1"/>
                </a:solidFill>
              </a:rPr>
              <a:t>Ils </a:t>
            </a:r>
            <a:r>
              <a:rPr lang="fr-FR" dirty="0">
                <a:solidFill>
                  <a:schemeClr val="tx1"/>
                </a:solidFill>
              </a:rPr>
              <a:t>nécessitent plus de puissance que votre processeur </a:t>
            </a:r>
            <a:r>
              <a:rPr lang="fr-FR" dirty="0" smtClean="0">
                <a:solidFill>
                  <a:schemeClr val="tx1"/>
                </a:solidFill>
              </a:rPr>
              <a:t>mono-</a:t>
            </a:r>
            <a:r>
              <a:rPr lang="fr-FR" dirty="0" err="1" smtClean="0">
                <a:solidFill>
                  <a:schemeClr val="tx1"/>
                </a:solidFill>
              </a:rPr>
              <a:t>coeur</a:t>
            </a:r>
            <a:r>
              <a:rPr lang="fr-FR" dirty="0" smtClean="0">
                <a:solidFill>
                  <a:schemeClr val="tx1"/>
                </a:solidFill>
              </a:rPr>
              <a:t> typique</a:t>
            </a:r>
          </a:p>
          <a:p>
            <a:pPr lvl="1"/>
            <a:r>
              <a:rPr lang="fr-FR" dirty="0" smtClean="0">
                <a:solidFill>
                  <a:schemeClr val="tx1"/>
                </a:solidFill>
              </a:rPr>
              <a:t>La </a:t>
            </a:r>
            <a:r>
              <a:rPr lang="fr-FR" dirty="0">
                <a:solidFill>
                  <a:schemeClr val="tx1"/>
                </a:solidFill>
              </a:rPr>
              <a:t>communication </a:t>
            </a:r>
            <a:r>
              <a:rPr lang="fr-FR" dirty="0" smtClean="0">
                <a:solidFill>
                  <a:schemeClr val="tx1"/>
                </a:solidFill>
              </a:rPr>
              <a:t>inter-</a:t>
            </a:r>
            <a:r>
              <a:rPr lang="fr-FR" dirty="0" err="1" smtClean="0">
                <a:solidFill>
                  <a:schemeClr val="tx1"/>
                </a:solidFill>
              </a:rPr>
              <a:t>coeurs</a:t>
            </a:r>
            <a:r>
              <a:rPr lang="fr-FR" dirty="0" smtClean="0">
                <a:solidFill>
                  <a:schemeClr val="tx1"/>
                </a:solidFill>
              </a:rPr>
              <a:t> </a:t>
            </a:r>
            <a:r>
              <a:rPr lang="fr-FR" dirty="0">
                <a:solidFill>
                  <a:schemeClr val="tx1"/>
                </a:solidFill>
              </a:rPr>
              <a:t>n'est pas </a:t>
            </a:r>
            <a:r>
              <a:rPr lang="fr-FR" dirty="0" smtClean="0">
                <a:solidFill>
                  <a:schemeClr val="tx1"/>
                </a:solidFill>
              </a:rPr>
              <a:t>d'une exploitation simple</a:t>
            </a:r>
          </a:p>
          <a:p>
            <a:pPr lvl="1"/>
            <a:r>
              <a:rPr lang="fr-FR" dirty="0" smtClean="0">
                <a:solidFill>
                  <a:schemeClr val="tx1"/>
                </a:solidFill>
              </a:rPr>
              <a:t>Nous </a:t>
            </a:r>
            <a:r>
              <a:rPr lang="fr-FR" dirty="0">
                <a:solidFill>
                  <a:schemeClr val="tx1"/>
                </a:solidFill>
              </a:rPr>
              <a:t>avons plusieurs façons de le faire, sur lesquelles </a:t>
            </a:r>
            <a:r>
              <a:rPr lang="fr-FR" dirty="0" smtClean="0">
                <a:solidFill>
                  <a:schemeClr val="tx1"/>
                </a:solidFill>
              </a:rPr>
              <a:t>nous reviendrons</a:t>
            </a:r>
            <a:endParaRPr lang="fr-FR" dirty="0">
              <a:solidFill>
                <a:schemeClr val="tx1"/>
              </a:solidFill>
            </a:endParaRPr>
          </a:p>
        </p:txBody>
      </p:sp>
    </p:spTree>
    <p:extLst>
      <p:ext uri="{BB962C8B-B14F-4D97-AF65-F5344CB8AC3E}">
        <p14:creationId xmlns:p14="http://schemas.microsoft.com/office/powerpoint/2010/main" val="3967898983"/>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838930"/>
          </a:xfrm>
        </p:spPr>
        <p:txBody>
          <a:bodyPr>
            <a:normAutofit/>
          </a:bodyPr>
          <a:lstStyle/>
          <a:p>
            <a:r>
              <a:rPr lang="fr-FR" dirty="0">
                <a:solidFill>
                  <a:schemeClr val="tx1"/>
                </a:solidFill>
              </a:rPr>
              <a:t>Styles d'architecture </a:t>
            </a:r>
            <a:r>
              <a:rPr lang="fr-FR" dirty="0" smtClean="0">
                <a:solidFill>
                  <a:schemeClr val="tx1"/>
                </a:solidFill>
              </a:rPr>
              <a:t>de systèmes</a:t>
            </a:r>
            <a:endParaRPr lang="fr-FR" dirty="0">
              <a:solidFill>
                <a:schemeClr val="tx1"/>
              </a:solidFill>
            </a:endParaRPr>
          </a:p>
        </p:txBody>
      </p:sp>
      <p:sp>
        <p:nvSpPr>
          <p:cNvPr id="3" name="Espace réservé du contenu 2"/>
          <p:cNvSpPr>
            <a:spLocks noGrp="1"/>
          </p:cNvSpPr>
          <p:nvPr>
            <p:ph idx="1"/>
          </p:nvPr>
        </p:nvSpPr>
        <p:spPr>
          <a:xfrm>
            <a:off x="1065475" y="1836751"/>
            <a:ext cx="10925092" cy="4349364"/>
          </a:xfrm>
        </p:spPr>
        <p:txBody>
          <a:bodyPr anchor="ctr">
            <a:normAutofit/>
          </a:bodyPr>
          <a:lstStyle/>
          <a:p>
            <a:r>
              <a:rPr lang="fr-FR" dirty="0">
                <a:solidFill>
                  <a:schemeClr val="tx1"/>
                </a:solidFill>
              </a:rPr>
              <a:t>Lors de la conception de vos programmes, il est important de noter qu'il existe un certain nombre de styles d'architecture de mémoire différents qui répondent aux besoins d'une gamme de cas d'utilisation </a:t>
            </a:r>
            <a:r>
              <a:rPr lang="fr-FR" dirty="0" smtClean="0">
                <a:solidFill>
                  <a:schemeClr val="tx1"/>
                </a:solidFill>
              </a:rPr>
              <a:t>différents</a:t>
            </a:r>
          </a:p>
          <a:p>
            <a:r>
              <a:rPr lang="fr-FR" dirty="0" smtClean="0">
                <a:solidFill>
                  <a:schemeClr val="tx1"/>
                </a:solidFill>
              </a:rPr>
              <a:t>Un </a:t>
            </a:r>
            <a:r>
              <a:rPr lang="fr-FR" dirty="0">
                <a:solidFill>
                  <a:schemeClr val="tx1"/>
                </a:solidFill>
              </a:rPr>
              <a:t>style d'architecture de la mémoire peut être excellent pour les tâches de calcul parallèle et l'informatique scientifique, mais il est quelque peu compliqué en ce qui concerne vos tâches informatiques domestiques </a:t>
            </a:r>
            <a:r>
              <a:rPr lang="fr-FR" dirty="0" smtClean="0">
                <a:solidFill>
                  <a:schemeClr val="tx1"/>
                </a:solidFill>
              </a:rPr>
              <a:t>standard</a:t>
            </a:r>
            <a:endParaRPr lang="fr-FR" dirty="0">
              <a:solidFill>
                <a:schemeClr val="tx1"/>
              </a:solidFill>
            </a:endParaRPr>
          </a:p>
        </p:txBody>
      </p:sp>
    </p:spTree>
    <p:extLst>
      <p:ext uri="{BB962C8B-B14F-4D97-AF65-F5344CB8AC3E}">
        <p14:creationId xmlns:p14="http://schemas.microsoft.com/office/powerpoint/2010/main" val="21571519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Types de threads</a:t>
            </a:r>
            <a:endParaRPr lang="fr-FR" dirty="0"/>
          </a:p>
        </p:txBody>
      </p:sp>
      <p:sp>
        <p:nvSpPr>
          <p:cNvPr id="3" name="Espace réservé du contenu 2"/>
          <p:cNvSpPr>
            <a:spLocks noGrp="1"/>
          </p:cNvSpPr>
          <p:nvPr>
            <p:ph idx="1"/>
          </p:nvPr>
        </p:nvSpPr>
        <p:spPr>
          <a:xfrm>
            <a:off x="1049572" y="1590261"/>
            <a:ext cx="10455040" cy="4818490"/>
          </a:xfrm>
        </p:spPr>
        <p:txBody>
          <a:bodyPr anchor="ctr">
            <a:normAutofit/>
          </a:bodyPr>
          <a:lstStyle/>
          <a:p>
            <a:pPr algn="just"/>
            <a:r>
              <a:rPr lang="fr-FR" dirty="0" smtClean="0"/>
              <a:t>Dans </a:t>
            </a:r>
            <a:r>
              <a:rPr lang="fr-FR" dirty="0"/>
              <a:t>un système d'exploitation typique, nous avons généralement deux types de threads </a:t>
            </a:r>
            <a:r>
              <a:rPr lang="fr-FR" dirty="0" smtClean="0"/>
              <a:t>distincts:</a:t>
            </a:r>
          </a:p>
          <a:p>
            <a:pPr lvl="1" algn="just"/>
            <a:r>
              <a:rPr lang="fr-FR" sz="1800" dirty="0" smtClean="0"/>
              <a:t>Threads </a:t>
            </a:r>
            <a:r>
              <a:rPr lang="fr-FR" sz="1800" dirty="0"/>
              <a:t>au niveau </a:t>
            </a:r>
            <a:r>
              <a:rPr lang="fr-FR" sz="1800" dirty="0" smtClean="0"/>
              <a:t>utilisateur : </a:t>
            </a:r>
            <a:r>
              <a:rPr lang="fr-FR" sz="1800" dirty="0"/>
              <a:t>Threads que nous pouvons activement créer, exécuter et tuer pour toutes nos </a:t>
            </a:r>
            <a:r>
              <a:rPr lang="fr-FR" sz="1800" dirty="0" smtClean="0"/>
              <a:t>tâches</a:t>
            </a:r>
          </a:p>
          <a:p>
            <a:pPr lvl="1" algn="just"/>
            <a:r>
              <a:rPr lang="fr-FR" sz="1800" dirty="0" smtClean="0"/>
              <a:t>Threads </a:t>
            </a:r>
            <a:r>
              <a:rPr lang="fr-FR" sz="1800" dirty="0"/>
              <a:t>au niveau du </a:t>
            </a:r>
            <a:r>
              <a:rPr lang="fr-FR" sz="1800" dirty="0" smtClean="0"/>
              <a:t>noyau : </a:t>
            </a:r>
            <a:r>
              <a:rPr lang="fr-FR" sz="1800" dirty="0"/>
              <a:t>Threads de très bas niveau au nom du système </a:t>
            </a:r>
            <a:r>
              <a:rPr lang="fr-FR" sz="1800" dirty="0" smtClean="0"/>
              <a:t>d'exploitation</a:t>
            </a:r>
          </a:p>
          <a:p>
            <a:pPr algn="just"/>
            <a:r>
              <a:rPr lang="fr-FR" dirty="0" smtClean="0"/>
              <a:t>Python </a:t>
            </a:r>
            <a:r>
              <a:rPr lang="fr-FR" dirty="0"/>
              <a:t>fonctionne au niveau de l'utilisateur, et donc, tout ce que nous couvrons dans ce </a:t>
            </a:r>
            <a:r>
              <a:rPr lang="fr-FR" dirty="0" smtClean="0"/>
              <a:t>document sera</a:t>
            </a:r>
            <a:r>
              <a:rPr lang="fr-FR" dirty="0"/>
              <a:t>, principalement, axé sur ces threads au niveau de l'utilisateur</a:t>
            </a:r>
          </a:p>
        </p:txBody>
      </p:sp>
    </p:spTree>
    <p:extLst>
      <p:ext uri="{BB962C8B-B14F-4D97-AF65-F5344CB8AC3E}">
        <p14:creationId xmlns:p14="http://schemas.microsoft.com/office/powerpoint/2010/main" val="1737980884"/>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838930"/>
          </a:xfrm>
        </p:spPr>
        <p:txBody>
          <a:bodyPr>
            <a:normAutofit/>
          </a:bodyPr>
          <a:lstStyle/>
          <a:p>
            <a:r>
              <a:rPr lang="fr-FR" dirty="0">
                <a:solidFill>
                  <a:schemeClr val="tx1"/>
                </a:solidFill>
              </a:rPr>
              <a:t>Styles d'architecture </a:t>
            </a:r>
            <a:r>
              <a:rPr lang="fr-FR" dirty="0" smtClean="0">
                <a:solidFill>
                  <a:schemeClr val="tx1"/>
                </a:solidFill>
              </a:rPr>
              <a:t>de systèmes</a:t>
            </a:r>
            <a:endParaRPr lang="fr-FR" dirty="0">
              <a:solidFill>
                <a:schemeClr val="tx1"/>
              </a:solidFill>
            </a:endParaRPr>
          </a:p>
        </p:txBody>
      </p:sp>
      <p:sp>
        <p:nvSpPr>
          <p:cNvPr id="3" name="Espace réservé du contenu 2"/>
          <p:cNvSpPr>
            <a:spLocks noGrp="1"/>
          </p:cNvSpPr>
          <p:nvPr>
            <p:ph idx="1"/>
          </p:nvPr>
        </p:nvSpPr>
        <p:spPr>
          <a:xfrm>
            <a:off x="1065475" y="1836751"/>
            <a:ext cx="10925092" cy="4349364"/>
          </a:xfrm>
        </p:spPr>
        <p:txBody>
          <a:bodyPr anchor="ctr">
            <a:normAutofit/>
          </a:bodyPr>
          <a:lstStyle/>
          <a:p>
            <a:r>
              <a:rPr lang="fr-FR" dirty="0">
                <a:solidFill>
                  <a:schemeClr val="tx1"/>
                </a:solidFill>
              </a:rPr>
              <a:t>Lorsque nous catégorisons ces différents styles, nous avons tendance à suivre une taxonomie proposée par un homme nommé Michael Flynn en </a:t>
            </a:r>
            <a:r>
              <a:rPr lang="fr-FR" dirty="0" smtClean="0">
                <a:solidFill>
                  <a:schemeClr val="tx1"/>
                </a:solidFill>
              </a:rPr>
              <a:t>1972</a:t>
            </a:r>
          </a:p>
          <a:p>
            <a:r>
              <a:rPr lang="fr-FR" dirty="0" smtClean="0">
                <a:solidFill>
                  <a:schemeClr val="tx1"/>
                </a:solidFill>
              </a:rPr>
              <a:t>Cette </a:t>
            </a:r>
            <a:r>
              <a:rPr lang="fr-FR" dirty="0">
                <a:solidFill>
                  <a:schemeClr val="tx1"/>
                </a:solidFill>
              </a:rPr>
              <a:t>taxonomie définit quatre styles différents d'architecture </a:t>
            </a:r>
            <a:r>
              <a:rPr lang="fr-FR" dirty="0" smtClean="0">
                <a:solidFill>
                  <a:schemeClr val="tx1"/>
                </a:solidFill>
              </a:rPr>
              <a:t>informatique</a:t>
            </a:r>
          </a:p>
          <a:p>
            <a:r>
              <a:rPr lang="fr-FR" dirty="0" smtClean="0">
                <a:solidFill>
                  <a:schemeClr val="tx1"/>
                </a:solidFill>
              </a:rPr>
              <a:t>Ceux-ci sont :</a:t>
            </a:r>
          </a:p>
          <a:p>
            <a:pPr lvl="1"/>
            <a:r>
              <a:rPr lang="en-US" dirty="0" smtClean="0">
                <a:solidFill>
                  <a:schemeClr val="tx1"/>
                </a:solidFill>
              </a:rPr>
              <a:t>SISD : </a:t>
            </a:r>
            <a:r>
              <a:rPr lang="en-US" dirty="0">
                <a:solidFill>
                  <a:schemeClr val="tx1"/>
                </a:solidFill>
              </a:rPr>
              <a:t>single instruction stream, single data </a:t>
            </a:r>
            <a:r>
              <a:rPr lang="en-US" dirty="0" smtClean="0">
                <a:solidFill>
                  <a:schemeClr val="tx1"/>
                </a:solidFill>
              </a:rPr>
              <a:t>stream</a:t>
            </a:r>
          </a:p>
          <a:p>
            <a:pPr lvl="1"/>
            <a:r>
              <a:rPr lang="en-US" dirty="0" smtClean="0">
                <a:solidFill>
                  <a:schemeClr val="tx1"/>
                </a:solidFill>
              </a:rPr>
              <a:t>SIMD : </a:t>
            </a:r>
            <a:r>
              <a:rPr lang="en-US" dirty="0">
                <a:solidFill>
                  <a:schemeClr val="tx1"/>
                </a:solidFill>
              </a:rPr>
              <a:t>single instruction stream, multiple data </a:t>
            </a:r>
            <a:r>
              <a:rPr lang="en-US" dirty="0" smtClean="0">
                <a:solidFill>
                  <a:schemeClr val="tx1"/>
                </a:solidFill>
              </a:rPr>
              <a:t>stream</a:t>
            </a:r>
          </a:p>
          <a:p>
            <a:pPr lvl="1"/>
            <a:r>
              <a:rPr lang="en-US" dirty="0" smtClean="0">
                <a:solidFill>
                  <a:schemeClr val="tx1"/>
                </a:solidFill>
              </a:rPr>
              <a:t>MISD : </a:t>
            </a:r>
            <a:r>
              <a:rPr lang="en-US" dirty="0">
                <a:solidFill>
                  <a:schemeClr val="tx1"/>
                </a:solidFill>
              </a:rPr>
              <a:t>multiple instruction stream, single data </a:t>
            </a:r>
            <a:r>
              <a:rPr lang="en-US" dirty="0" smtClean="0">
                <a:solidFill>
                  <a:schemeClr val="tx1"/>
                </a:solidFill>
              </a:rPr>
              <a:t>stream</a:t>
            </a:r>
          </a:p>
          <a:p>
            <a:pPr lvl="1"/>
            <a:r>
              <a:rPr lang="en-US" dirty="0" smtClean="0">
                <a:solidFill>
                  <a:schemeClr val="tx1"/>
                </a:solidFill>
              </a:rPr>
              <a:t>MIMD</a:t>
            </a:r>
            <a:r>
              <a:rPr lang="en-US" dirty="0">
                <a:solidFill>
                  <a:schemeClr val="tx1"/>
                </a:solidFill>
              </a:rPr>
              <a:t>: multiple instruction stream, multiple data </a:t>
            </a:r>
            <a:r>
              <a:rPr lang="en-US" dirty="0" smtClean="0">
                <a:solidFill>
                  <a:schemeClr val="tx1"/>
                </a:solidFill>
              </a:rPr>
              <a:t>stream</a:t>
            </a:r>
            <a:endParaRPr lang="fr-FR" dirty="0">
              <a:solidFill>
                <a:schemeClr val="tx1"/>
              </a:solidFill>
            </a:endParaRPr>
          </a:p>
        </p:txBody>
      </p:sp>
    </p:spTree>
    <p:extLst>
      <p:ext uri="{BB962C8B-B14F-4D97-AF65-F5344CB8AC3E}">
        <p14:creationId xmlns:p14="http://schemas.microsoft.com/office/powerpoint/2010/main" val="4032645862"/>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838930"/>
          </a:xfrm>
        </p:spPr>
        <p:txBody>
          <a:bodyPr>
            <a:normAutofit/>
          </a:bodyPr>
          <a:lstStyle/>
          <a:p>
            <a:r>
              <a:rPr lang="fr-FR" dirty="0" smtClean="0">
                <a:solidFill>
                  <a:schemeClr val="tx1"/>
                </a:solidFill>
              </a:rPr>
              <a:t>SISD</a:t>
            </a:r>
            <a:endParaRPr lang="fr-FR" dirty="0">
              <a:solidFill>
                <a:schemeClr val="tx1"/>
              </a:solidFill>
            </a:endParaRPr>
          </a:p>
        </p:txBody>
      </p:sp>
      <p:sp>
        <p:nvSpPr>
          <p:cNvPr id="3" name="Espace réservé du contenu 2"/>
          <p:cNvSpPr>
            <a:spLocks noGrp="1"/>
          </p:cNvSpPr>
          <p:nvPr>
            <p:ph idx="1"/>
          </p:nvPr>
        </p:nvSpPr>
        <p:spPr>
          <a:xfrm>
            <a:off x="1065475" y="1836751"/>
            <a:ext cx="10925092" cy="4349364"/>
          </a:xfrm>
        </p:spPr>
        <p:txBody>
          <a:bodyPr anchor="ctr">
            <a:normAutofit/>
          </a:bodyPr>
          <a:lstStyle/>
          <a:p>
            <a:r>
              <a:rPr lang="fr-FR" dirty="0">
                <a:solidFill>
                  <a:schemeClr val="tx1"/>
                </a:solidFill>
              </a:rPr>
              <a:t>Flux d'instructions uniques, flux de données uniques ont tendance à être vos systèmes </a:t>
            </a:r>
            <a:r>
              <a:rPr lang="fr-FR" dirty="0" smtClean="0">
                <a:solidFill>
                  <a:schemeClr val="tx1"/>
                </a:solidFill>
              </a:rPr>
              <a:t>monoprocesseur</a:t>
            </a:r>
          </a:p>
          <a:p>
            <a:r>
              <a:rPr lang="fr-FR" dirty="0" smtClean="0">
                <a:solidFill>
                  <a:schemeClr val="tx1"/>
                </a:solidFill>
              </a:rPr>
              <a:t>Ces </a:t>
            </a:r>
            <a:r>
              <a:rPr lang="fr-FR" dirty="0">
                <a:solidFill>
                  <a:schemeClr val="tx1"/>
                </a:solidFill>
              </a:rPr>
              <a:t>systèmes ont un flux séquentiel de données qui les reçoit, et une seule unité de traitement qui est utilisée pour exécuter ce </a:t>
            </a:r>
            <a:r>
              <a:rPr lang="fr-FR" dirty="0" smtClean="0">
                <a:solidFill>
                  <a:schemeClr val="tx1"/>
                </a:solidFill>
              </a:rPr>
              <a:t>flux</a:t>
            </a:r>
          </a:p>
          <a:p>
            <a:r>
              <a:rPr lang="fr-FR" dirty="0" smtClean="0">
                <a:solidFill>
                  <a:schemeClr val="tx1"/>
                </a:solidFill>
              </a:rPr>
              <a:t>Ce </a:t>
            </a:r>
            <a:r>
              <a:rPr lang="fr-FR" dirty="0">
                <a:solidFill>
                  <a:schemeClr val="tx1"/>
                </a:solidFill>
              </a:rPr>
              <a:t>style d'architecture représente généralement </a:t>
            </a:r>
            <a:r>
              <a:rPr lang="fr-FR" dirty="0" smtClean="0">
                <a:solidFill>
                  <a:schemeClr val="tx1"/>
                </a:solidFill>
              </a:rPr>
              <a:t>les machines "Von Neumann" </a:t>
            </a:r>
            <a:r>
              <a:rPr lang="fr-FR" dirty="0">
                <a:solidFill>
                  <a:schemeClr val="tx1"/>
                </a:solidFill>
              </a:rPr>
              <a:t>classiques, et pendant un grand nombre d'années, avant que les processeurs </a:t>
            </a:r>
            <a:r>
              <a:rPr lang="fr-FR" dirty="0" smtClean="0">
                <a:solidFill>
                  <a:schemeClr val="tx1"/>
                </a:solidFill>
              </a:rPr>
              <a:t>multi-</a:t>
            </a:r>
            <a:r>
              <a:rPr lang="fr-FR" dirty="0" err="1" smtClean="0">
                <a:solidFill>
                  <a:schemeClr val="tx1"/>
                </a:solidFill>
              </a:rPr>
              <a:t>coeurs</a:t>
            </a:r>
            <a:r>
              <a:rPr lang="fr-FR" dirty="0" smtClean="0">
                <a:solidFill>
                  <a:schemeClr val="tx1"/>
                </a:solidFill>
              </a:rPr>
              <a:t> </a:t>
            </a:r>
            <a:r>
              <a:rPr lang="fr-FR" dirty="0">
                <a:solidFill>
                  <a:schemeClr val="tx1"/>
                </a:solidFill>
              </a:rPr>
              <a:t>deviennent populaires, cela représentait </a:t>
            </a:r>
            <a:r>
              <a:rPr lang="fr-FR" dirty="0" smtClean="0">
                <a:solidFill>
                  <a:schemeClr val="tx1"/>
                </a:solidFill>
              </a:rPr>
              <a:t>un ordinateur </a:t>
            </a:r>
            <a:r>
              <a:rPr lang="fr-FR" dirty="0">
                <a:solidFill>
                  <a:schemeClr val="tx1"/>
                </a:solidFill>
              </a:rPr>
              <a:t>domestique </a:t>
            </a:r>
            <a:r>
              <a:rPr lang="fr-FR" dirty="0" smtClean="0">
                <a:solidFill>
                  <a:schemeClr val="tx1"/>
                </a:solidFill>
              </a:rPr>
              <a:t>typique</a:t>
            </a:r>
          </a:p>
          <a:p>
            <a:r>
              <a:rPr lang="fr-FR" dirty="0" smtClean="0">
                <a:solidFill>
                  <a:schemeClr val="tx1"/>
                </a:solidFill>
              </a:rPr>
              <a:t>Vous avez </a:t>
            </a:r>
            <a:r>
              <a:rPr lang="fr-FR" dirty="0">
                <a:solidFill>
                  <a:schemeClr val="tx1"/>
                </a:solidFill>
              </a:rPr>
              <a:t>un seul processeur qui gère tout ce dont vous avez </a:t>
            </a:r>
            <a:r>
              <a:rPr lang="fr-FR" dirty="0" smtClean="0">
                <a:solidFill>
                  <a:schemeClr val="tx1"/>
                </a:solidFill>
              </a:rPr>
              <a:t>besoin</a:t>
            </a:r>
          </a:p>
          <a:p>
            <a:r>
              <a:rPr lang="fr-FR" dirty="0" smtClean="0">
                <a:solidFill>
                  <a:schemeClr val="tx1"/>
                </a:solidFill>
              </a:rPr>
              <a:t>Ceux-ci</a:t>
            </a:r>
            <a:r>
              <a:rPr lang="fr-FR" dirty="0">
                <a:solidFill>
                  <a:schemeClr val="tx1"/>
                </a:solidFill>
              </a:rPr>
              <a:t>, cependant, seraient incapables de choses telles que le parallélisme d'instruction et le parallélisme de données, et des choses telles que le traitement de graphiques étaient incroyablement imposantes sur ces systèmes</a:t>
            </a:r>
          </a:p>
        </p:txBody>
      </p:sp>
    </p:spTree>
    <p:extLst>
      <p:ext uri="{BB962C8B-B14F-4D97-AF65-F5344CB8AC3E}">
        <p14:creationId xmlns:p14="http://schemas.microsoft.com/office/powerpoint/2010/main" val="3099321598"/>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838930"/>
          </a:xfrm>
        </p:spPr>
        <p:txBody>
          <a:bodyPr>
            <a:normAutofit/>
          </a:bodyPr>
          <a:lstStyle/>
          <a:p>
            <a:r>
              <a:rPr lang="fr-FR" dirty="0" smtClean="0">
                <a:solidFill>
                  <a:schemeClr val="tx1"/>
                </a:solidFill>
              </a:rPr>
              <a:t>SISD</a:t>
            </a:r>
            <a:endParaRPr lang="fr-FR" dirty="0">
              <a:solidFill>
                <a:schemeClr val="tx1"/>
              </a:solidFill>
            </a:endParaRPr>
          </a:p>
        </p:txBody>
      </p:sp>
      <p:sp>
        <p:nvSpPr>
          <p:cNvPr id="3" name="Espace réservé du contenu 2"/>
          <p:cNvSpPr>
            <a:spLocks noGrp="1"/>
          </p:cNvSpPr>
          <p:nvPr>
            <p:ph idx="1"/>
          </p:nvPr>
        </p:nvSpPr>
        <p:spPr>
          <a:xfrm>
            <a:off x="1065475" y="1836751"/>
            <a:ext cx="7132320" cy="4349364"/>
          </a:xfrm>
        </p:spPr>
        <p:txBody>
          <a:bodyPr anchor="ctr">
            <a:normAutofit/>
          </a:bodyPr>
          <a:lstStyle/>
          <a:p>
            <a:r>
              <a:rPr lang="fr-FR" dirty="0">
                <a:solidFill>
                  <a:schemeClr val="tx1"/>
                </a:solidFill>
              </a:rPr>
              <a:t>La figure suivante montre un aperçu de l'aspect d'un système </a:t>
            </a:r>
            <a:r>
              <a:rPr lang="fr-FR" dirty="0" smtClean="0">
                <a:solidFill>
                  <a:schemeClr val="tx1"/>
                </a:solidFill>
              </a:rPr>
              <a:t>monoprocesseur</a:t>
            </a:r>
          </a:p>
          <a:p>
            <a:r>
              <a:rPr lang="fr-FR" dirty="0" smtClean="0">
                <a:solidFill>
                  <a:schemeClr val="tx1"/>
                </a:solidFill>
              </a:rPr>
              <a:t>Il </a:t>
            </a:r>
            <a:r>
              <a:rPr lang="fr-FR" dirty="0">
                <a:solidFill>
                  <a:schemeClr val="tx1"/>
                </a:solidFill>
              </a:rPr>
              <a:t>comporte une source de données traitée par une seule unité de </a:t>
            </a:r>
            <a:r>
              <a:rPr lang="fr-FR" dirty="0" smtClean="0">
                <a:solidFill>
                  <a:schemeClr val="tx1"/>
                </a:solidFill>
              </a:rPr>
              <a:t>traitement</a:t>
            </a:r>
            <a:endParaRPr lang="fr-FR" dirty="0">
              <a:solidFill>
                <a:schemeClr val="tx1"/>
              </a:solidFill>
            </a:endParaRPr>
          </a:p>
          <a:p>
            <a:r>
              <a:rPr lang="fr-FR" dirty="0" smtClean="0">
                <a:solidFill>
                  <a:schemeClr val="tx1"/>
                </a:solidFill>
              </a:rPr>
              <a:t>Ce </a:t>
            </a:r>
            <a:r>
              <a:rPr lang="fr-FR" dirty="0">
                <a:solidFill>
                  <a:schemeClr val="tx1"/>
                </a:solidFill>
              </a:rPr>
              <a:t>style d'architecture présente tous les avantages et les inconvénients que nous avons soulignés plus haut dans le chapitre lorsque nous couvrions les processeurs </a:t>
            </a:r>
            <a:r>
              <a:rPr lang="fr-FR" dirty="0" smtClean="0">
                <a:solidFill>
                  <a:schemeClr val="tx1"/>
                </a:solidFill>
              </a:rPr>
              <a:t>mono-cœur</a:t>
            </a:r>
          </a:p>
          <a:p>
            <a:r>
              <a:rPr lang="fr-FR" dirty="0" smtClean="0">
                <a:solidFill>
                  <a:schemeClr val="tx1"/>
                </a:solidFill>
              </a:rPr>
              <a:t>Un </a:t>
            </a:r>
            <a:r>
              <a:rPr lang="fr-FR" dirty="0">
                <a:solidFill>
                  <a:schemeClr val="tx1"/>
                </a:solidFill>
              </a:rPr>
              <a:t>exemple de monoprocesseur pourrait être l'Intel Pentium 4.</a:t>
            </a:r>
          </a:p>
        </p:txBody>
      </p:sp>
      <p:pic>
        <p:nvPicPr>
          <p:cNvPr id="4" name="Image 3"/>
          <p:cNvPicPr>
            <a:picLocks noChangeAspect="1"/>
          </p:cNvPicPr>
          <p:nvPr/>
        </p:nvPicPr>
        <p:blipFill>
          <a:blip r:embed="rId3"/>
          <a:stretch>
            <a:fillRect/>
          </a:stretch>
        </p:blipFill>
        <p:spPr>
          <a:xfrm>
            <a:off x="8624887" y="2750323"/>
            <a:ext cx="2257425" cy="22479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784765920"/>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838930"/>
          </a:xfrm>
        </p:spPr>
        <p:txBody>
          <a:bodyPr>
            <a:normAutofit/>
          </a:bodyPr>
          <a:lstStyle/>
          <a:p>
            <a:r>
              <a:rPr lang="fr-FR" dirty="0" smtClean="0">
                <a:solidFill>
                  <a:schemeClr val="tx1"/>
                </a:solidFill>
              </a:rPr>
              <a:t>SIMD</a:t>
            </a:r>
            <a:endParaRPr lang="fr-FR" dirty="0">
              <a:solidFill>
                <a:schemeClr val="tx1"/>
              </a:solidFill>
            </a:endParaRPr>
          </a:p>
        </p:txBody>
      </p:sp>
      <p:sp>
        <p:nvSpPr>
          <p:cNvPr id="3" name="Espace réservé du contenu 2"/>
          <p:cNvSpPr>
            <a:spLocks noGrp="1"/>
          </p:cNvSpPr>
          <p:nvPr>
            <p:ph idx="1"/>
          </p:nvPr>
        </p:nvSpPr>
        <p:spPr>
          <a:xfrm>
            <a:off x="1065475" y="1836751"/>
            <a:ext cx="7132320" cy="4349364"/>
          </a:xfrm>
        </p:spPr>
        <p:txBody>
          <a:bodyPr anchor="ctr">
            <a:normAutofit lnSpcReduction="10000"/>
          </a:bodyPr>
          <a:lstStyle/>
          <a:p>
            <a:r>
              <a:rPr lang="fr-FR" dirty="0">
                <a:solidFill>
                  <a:schemeClr val="tx1"/>
                </a:solidFill>
              </a:rPr>
              <a:t>SIMD (flux d'instructions unique, flux de données multiples) </a:t>
            </a:r>
            <a:endParaRPr lang="fr-FR" dirty="0" smtClean="0">
              <a:solidFill>
                <a:schemeClr val="tx1"/>
              </a:solidFill>
            </a:endParaRPr>
          </a:p>
          <a:p>
            <a:r>
              <a:rPr lang="fr-FR" dirty="0" smtClean="0">
                <a:solidFill>
                  <a:schemeClr val="tx1"/>
                </a:solidFill>
              </a:rPr>
              <a:t>L'architecture </a:t>
            </a:r>
            <a:r>
              <a:rPr lang="fr-FR" dirty="0">
                <a:solidFill>
                  <a:schemeClr val="tx1"/>
                </a:solidFill>
              </a:rPr>
              <a:t>de flux de données multiples est la mieux adaptée pour travailler avec des systèmes qui traitent beaucoup de </a:t>
            </a:r>
            <a:r>
              <a:rPr lang="fr-FR" dirty="0" smtClean="0">
                <a:solidFill>
                  <a:schemeClr val="tx1"/>
                </a:solidFill>
              </a:rPr>
              <a:t>multimédia</a:t>
            </a:r>
          </a:p>
          <a:p>
            <a:r>
              <a:rPr lang="fr-FR" dirty="0" smtClean="0">
                <a:solidFill>
                  <a:schemeClr val="tx1"/>
                </a:solidFill>
              </a:rPr>
              <a:t>Ceux-ci </a:t>
            </a:r>
            <a:r>
              <a:rPr lang="fr-FR" dirty="0">
                <a:solidFill>
                  <a:schemeClr val="tx1"/>
                </a:solidFill>
              </a:rPr>
              <a:t>sont idéaux pour faire des choses telles que les graphiques 3D en raison de la façon dont ils peuvent manipuler des </a:t>
            </a:r>
            <a:r>
              <a:rPr lang="fr-FR" dirty="0" smtClean="0">
                <a:solidFill>
                  <a:schemeClr val="tx1"/>
                </a:solidFill>
              </a:rPr>
              <a:t>vecteurs</a:t>
            </a:r>
          </a:p>
          <a:p>
            <a:r>
              <a:rPr lang="fr-FR" dirty="0" smtClean="0">
                <a:solidFill>
                  <a:schemeClr val="tx1"/>
                </a:solidFill>
              </a:rPr>
              <a:t>Par </a:t>
            </a:r>
            <a:r>
              <a:rPr lang="fr-FR" dirty="0">
                <a:solidFill>
                  <a:schemeClr val="tx1"/>
                </a:solidFill>
              </a:rPr>
              <a:t>exemple, disons que vous avez deux tableaux distincts, [10,15,20,25] et [20, 15,10, </a:t>
            </a:r>
            <a:r>
              <a:rPr lang="fr-FR" dirty="0" smtClean="0">
                <a:solidFill>
                  <a:schemeClr val="tx1"/>
                </a:solidFill>
              </a:rPr>
              <a:t>5]</a:t>
            </a:r>
          </a:p>
          <a:p>
            <a:r>
              <a:rPr lang="fr-FR" dirty="0" smtClean="0">
                <a:solidFill>
                  <a:schemeClr val="tx1"/>
                </a:solidFill>
              </a:rPr>
              <a:t>Dans </a:t>
            </a:r>
            <a:r>
              <a:rPr lang="fr-FR" dirty="0">
                <a:solidFill>
                  <a:schemeClr val="tx1"/>
                </a:solidFill>
              </a:rPr>
              <a:t>une architecture SIMD, vous pouvez les ajouter en une opération pour obtenir [</a:t>
            </a:r>
            <a:r>
              <a:rPr lang="fr-FR" dirty="0" smtClean="0">
                <a:solidFill>
                  <a:schemeClr val="tx1"/>
                </a:solidFill>
              </a:rPr>
              <a:t>30,30,30,30]</a:t>
            </a:r>
          </a:p>
          <a:p>
            <a:r>
              <a:rPr lang="fr-FR" dirty="0" smtClean="0">
                <a:solidFill>
                  <a:schemeClr val="tx1"/>
                </a:solidFill>
              </a:rPr>
              <a:t>Si </a:t>
            </a:r>
            <a:r>
              <a:rPr lang="fr-FR" dirty="0">
                <a:solidFill>
                  <a:schemeClr val="tx1"/>
                </a:solidFill>
              </a:rPr>
              <a:t>nous devions le faire sur l'architecture scalaire, nous devions effectuer quatre opérations d'ajout distinctes, comme illustré dans la figure </a:t>
            </a:r>
            <a:r>
              <a:rPr lang="fr-FR" dirty="0" smtClean="0">
                <a:solidFill>
                  <a:schemeClr val="tx1"/>
                </a:solidFill>
              </a:rPr>
              <a:t>ci-contre</a:t>
            </a:r>
            <a:endParaRPr lang="fr-FR" dirty="0">
              <a:solidFill>
                <a:schemeClr val="tx1"/>
              </a:solidFill>
            </a:endParaRPr>
          </a:p>
        </p:txBody>
      </p:sp>
      <p:pic>
        <p:nvPicPr>
          <p:cNvPr id="5" name="Image 4"/>
          <p:cNvPicPr>
            <a:picLocks noChangeAspect="1"/>
          </p:cNvPicPr>
          <p:nvPr/>
        </p:nvPicPr>
        <p:blipFill>
          <a:blip r:embed="rId3"/>
          <a:stretch>
            <a:fillRect/>
          </a:stretch>
        </p:blipFill>
        <p:spPr>
          <a:xfrm>
            <a:off x="8428038" y="2827723"/>
            <a:ext cx="3076575" cy="16478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405037831"/>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838930"/>
          </a:xfrm>
        </p:spPr>
        <p:txBody>
          <a:bodyPr>
            <a:normAutofit/>
          </a:bodyPr>
          <a:lstStyle/>
          <a:p>
            <a:r>
              <a:rPr lang="fr-FR" dirty="0" smtClean="0">
                <a:solidFill>
                  <a:schemeClr val="tx1"/>
                </a:solidFill>
              </a:rPr>
              <a:t>SIMD</a:t>
            </a:r>
            <a:endParaRPr lang="fr-FR" dirty="0">
              <a:solidFill>
                <a:schemeClr val="tx1"/>
              </a:solidFill>
            </a:endParaRPr>
          </a:p>
        </p:txBody>
      </p:sp>
      <p:sp>
        <p:nvSpPr>
          <p:cNvPr id="3" name="Espace réservé du contenu 2"/>
          <p:cNvSpPr>
            <a:spLocks noGrp="1"/>
          </p:cNvSpPr>
          <p:nvPr>
            <p:ph idx="1"/>
          </p:nvPr>
        </p:nvSpPr>
        <p:spPr>
          <a:xfrm>
            <a:off x="1065474" y="1463040"/>
            <a:ext cx="10614991" cy="4723075"/>
          </a:xfrm>
        </p:spPr>
        <p:txBody>
          <a:bodyPr anchor="ctr">
            <a:normAutofit/>
          </a:bodyPr>
          <a:lstStyle/>
          <a:p>
            <a:r>
              <a:rPr lang="fr-FR" dirty="0">
                <a:solidFill>
                  <a:schemeClr val="tx1"/>
                </a:solidFill>
              </a:rPr>
              <a:t>Le meilleur exemple de ce style d'architecture peut être trouvé dans votre unité de traitement </a:t>
            </a:r>
            <a:r>
              <a:rPr lang="fr-FR" dirty="0" smtClean="0">
                <a:solidFill>
                  <a:schemeClr val="tx1"/>
                </a:solidFill>
              </a:rPr>
              <a:t>graphique</a:t>
            </a:r>
          </a:p>
          <a:p>
            <a:r>
              <a:rPr lang="fr-FR" dirty="0" smtClean="0">
                <a:solidFill>
                  <a:schemeClr val="tx1"/>
                </a:solidFill>
              </a:rPr>
              <a:t>Dans </a:t>
            </a:r>
            <a:r>
              <a:rPr lang="fr-FR" dirty="0">
                <a:solidFill>
                  <a:schemeClr val="tx1"/>
                </a:solidFill>
              </a:rPr>
              <a:t>la programmation graphique OpenGL, vous avez des objets appelés Vertex Array Objects ou VAO, et ces VAO contiennent généralement plusieurs Vertex Buffer Objects qui décrivent un objet 3D donné dans un </a:t>
            </a:r>
            <a:r>
              <a:rPr lang="fr-FR" dirty="0" smtClean="0">
                <a:solidFill>
                  <a:schemeClr val="tx1"/>
                </a:solidFill>
              </a:rPr>
              <a:t>jeu</a:t>
            </a:r>
          </a:p>
          <a:p>
            <a:r>
              <a:rPr lang="fr-FR" dirty="0" smtClean="0">
                <a:solidFill>
                  <a:schemeClr val="tx1"/>
                </a:solidFill>
              </a:rPr>
              <a:t>Si </a:t>
            </a:r>
            <a:r>
              <a:rPr lang="fr-FR" dirty="0">
                <a:solidFill>
                  <a:schemeClr val="tx1"/>
                </a:solidFill>
              </a:rPr>
              <a:t>quelqu'un devait, par exemple, déplacer son personnage, chaque élément de chaque objet Vertex Buffer devrait être recalculé incroyablement rapidement afin de nous permettre de voir le personnage se déplacer doucement sur nos </a:t>
            </a:r>
            <a:r>
              <a:rPr lang="fr-FR" dirty="0" smtClean="0">
                <a:solidFill>
                  <a:schemeClr val="tx1"/>
                </a:solidFill>
              </a:rPr>
              <a:t>écrans</a:t>
            </a:r>
          </a:p>
          <a:p>
            <a:r>
              <a:rPr lang="fr-FR" dirty="0">
                <a:solidFill>
                  <a:schemeClr val="tx1"/>
                </a:solidFill>
              </a:rPr>
              <a:t>C'est là que brille la puissance de l'architecture </a:t>
            </a:r>
            <a:r>
              <a:rPr lang="fr-FR" dirty="0" smtClean="0">
                <a:solidFill>
                  <a:schemeClr val="tx1"/>
                </a:solidFill>
              </a:rPr>
              <a:t>SIMD</a:t>
            </a:r>
          </a:p>
          <a:p>
            <a:r>
              <a:rPr lang="fr-FR" dirty="0" smtClean="0">
                <a:solidFill>
                  <a:schemeClr val="tx1"/>
                </a:solidFill>
              </a:rPr>
              <a:t>Nous </a:t>
            </a:r>
            <a:r>
              <a:rPr lang="fr-FR" dirty="0">
                <a:solidFill>
                  <a:schemeClr val="tx1"/>
                </a:solidFill>
              </a:rPr>
              <a:t>passons tous nos éléments dans des VAO </a:t>
            </a:r>
            <a:r>
              <a:rPr lang="fr-FR" dirty="0" smtClean="0">
                <a:solidFill>
                  <a:schemeClr val="tx1"/>
                </a:solidFill>
              </a:rPr>
              <a:t>distincts</a:t>
            </a:r>
          </a:p>
          <a:p>
            <a:r>
              <a:rPr lang="fr-FR" dirty="0" smtClean="0">
                <a:solidFill>
                  <a:schemeClr val="tx1"/>
                </a:solidFill>
              </a:rPr>
              <a:t>Une </a:t>
            </a:r>
            <a:r>
              <a:rPr lang="fr-FR" dirty="0">
                <a:solidFill>
                  <a:schemeClr val="tx1"/>
                </a:solidFill>
              </a:rPr>
              <a:t>fois que ces VAO ont été peuplés, nous pouvons alors dire que nous voulons tout multiplier dans ce VAO avec une matrice de </a:t>
            </a:r>
            <a:r>
              <a:rPr lang="fr-FR" dirty="0" smtClean="0">
                <a:solidFill>
                  <a:schemeClr val="tx1"/>
                </a:solidFill>
              </a:rPr>
              <a:t>rotation</a:t>
            </a:r>
          </a:p>
          <a:p>
            <a:r>
              <a:rPr lang="fr-FR" dirty="0" smtClean="0">
                <a:solidFill>
                  <a:schemeClr val="tx1"/>
                </a:solidFill>
              </a:rPr>
              <a:t>Cela </a:t>
            </a:r>
            <a:r>
              <a:rPr lang="fr-FR" dirty="0">
                <a:solidFill>
                  <a:schemeClr val="tx1"/>
                </a:solidFill>
              </a:rPr>
              <a:t>conduit alors très rapidement à effectuer la même action sur chaque élément beaucoup plus efficacement qu'une architecture non-vectorielle </a:t>
            </a:r>
            <a:r>
              <a:rPr lang="fr-FR" dirty="0" smtClean="0">
                <a:solidFill>
                  <a:schemeClr val="tx1"/>
                </a:solidFill>
              </a:rPr>
              <a:t>ne pourrait le faire</a:t>
            </a:r>
            <a:endParaRPr lang="fr-FR" dirty="0">
              <a:solidFill>
                <a:schemeClr val="tx1"/>
              </a:solidFill>
            </a:endParaRPr>
          </a:p>
        </p:txBody>
      </p:sp>
    </p:spTree>
    <p:extLst>
      <p:ext uri="{BB962C8B-B14F-4D97-AF65-F5344CB8AC3E}">
        <p14:creationId xmlns:p14="http://schemas.microsoft.com/office/powerpoint/2010/main" val="1233265613"/>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838930"/>
          </a:xfrm>
        </p:spPr>
        <p:txBody>
          <a:bodyPr>
            <a:normAutofit/>
          </a:bodyPr>
          <a:lstStyle/>
          <a:p>
            <a:r>
              <a:rPr lang="fr-FR" dirty="0" smtClean="0">
                <a:solidFill>
                  <a:schemeClr val="tx1"/>
                </a:solidFill>
              </a:rPr>
              <a:t>SIMD</a:t>
            </a:r>
            <a:endParaRPr lang="fr-FR" dirty="0">
              <a:solidFill>
                <a:schemeClr val="tx1"/>
              </a:solidFill>
            </a:endParaRPr>
          </a:p>
        </p:txBody>
      </p:sp>
      <p:sp>
        <p:nvSpPr>
          <p:cNvPr id="3" name="Espace réservé du contenu 2"/>
          <p:cNvSpPr>
            <a:spLocks noGrp="1"/>
          </p:cNvSpPr>
          <p:nvPr>
            <p:ph idx="1"/>
          </p:nvPr>
        </p:nvSpPr>
        <p:spPr>
          <a:xfrm>
            <a:off x="1065475" y="1463040"/>
            <a:ext cx="7347006" cy="4723075"/>
          </a:xfrm>
        </p:spPr>
        <p:txBody>
          <a:bodyPr anchor="ctr">
            <a:normAutofit/>
          </a:bodyPr>
          <a:lstStyle/>
          <a:p>
            <a:r>
              <a:rPr lang="fr-FR" dirty="0">
                <a:solidFill>
                  <a:schemeClr val="tx1"/>
                </a:solidFill>
              </a:rPr>
              <a:t>Le diagramme suivant montre une vue d'ensemble de haut niveau d'une architecture </a:t>
            </a:r>
            <a:r>
              <a:rPr lang="fr-FR" dirty="0" smtClean="0">
                <a:solidFill>
                  <a:schemeClr val="tx1"/>
                </a:solidFill>
              </a:rPr>
              <a:t>SIMD</a:t>
            </a:r>
          </a:p>
          <a:p>
            <a:r>
              <a:rPr lang="fr-FR" dirty="0" smtClean="0">
                <a:solidFill>
                  <a:schemeClr val="tx1"/>
                </a:solidFill>
              </a:rPr>
              <a:t>Nous </a:t>
            </a:r>
            <a:r>
              <a:rPr lang="fr-FR" dirty="0">
                <a:solidFill>
                  <a:schemeClr val="tx1"/>
                </a:solidFill>
              </a:rPr>
              <a:t>avons plusieurs flux de données, qui peuvent représenter plusieurs vecteurs, et un certain nombre d'unités de traitement, toutes capables d'agir sur une seule instruction à un moment </a:t>
            </a:r>
            <a:r>
              <a:rPr lang="fr-FR" dirty="0" smtClean="0">
                <a:solidFill>
                  <a:schemeClr val="tx1"/>
                </a:solidFill>
              </a:rPr>
              <a:t>donné</a:t>
            </a:r>
          </a:p>
          <a:p>
            <a:r>
              <a:rPr lang="fr-FR" dirty="0" smtClean="0">
                <a:solidFill>
                  <a:schemeClr val="tx1"/>
                </a:solidFill>
              </a:rPr>
              <a:t>Les </a:t>
            </a:r>
            <a:r>
              <a:rPr lang="fr-FR" dirty="0">
                <a:solidFill>
                  <a:schemeClr val="tx1"/>
                </a:solidFill>
              </a:rPr>
              <a:t>cartes graphiques ont généralement des centaines d'unités de traitement </a:t>
            </a:r>
            <a:r>
              <a:rPr lang="fr-FR" dirty="0" smtClean="0">
                <a:solidFill>
                  <a:schemeClr val="tx1"/>
                </a:solidFill>
              </a:rPr>
              <a:t>individuelles</a:t>
            </a:r>
          </a:p>
          <a:p>
            <a:r>
              <a:rPr lang="fr-FR" dirty="0">
                <a:solidFill>
                  <a:schemeClr val="tx1"/>
                </a:solidFill>
              </a:rPr>
              <a:t>Les principaux avantages de SIMD sont les </a:t>
            </a:r>
            <a:r>
              <a:rPr lang="fr-FR" dirty="0" smtClean="0">
                <a:solidFill>
                  <a:schemeClr val="tx1"/>
                </a:solidFill>
              </a:rPr>
              <a:t>suivants :</a:t>
            </a:r>
          </a:p>
          <a:p>
            <a:pPr lvl="1"/>
            <a:r>
              <a:rPr lang="fr-FR" dirty="0" smtClean="0">
                <a:solidFill>
                  <a:schemeClr val="tx1"/>
                </a:solidFill>
              </a:rPr>
              <a:t>Nous </a:t>
            </a:r>
            <a:r>
              <a:rPr lang="fr-FR" dirty="0">
                <a:solidFill>
                  <a:schemeClr val="tx1"/>
                </a:solidFill>
              </a:rPr>
              <a:t>sommes en mesure d'effectuer la même opération sur plusieurs éléments en utilisant une </a:t>
            </a:r>
            <a:r>
              <a:rPr lang="fr-FR" dirty="0" smtClean="0">
                <a:solidFill>
                  <a:schemeClr val="tx1"/>
                </a:solidFill>
              </a:rPr>
              <a:t>instruction</a:t>
            </a:r>
          </a:p>
          <a:p>
            <a:pPr lvl="1"/>
            <a:r>
              <a:rPr lang="fr-FR" dirty="0" smtClean="0">
                <a:solidFill>
                  <a:schemeClr val="tx1"/>
                </a:solidFill>
              </a:rPr>
              <a:t>Comme </a:t>
            </a:r>
            <a:r>
              <a:rPr lang="fr-FR" dirty="0">
                <a:solidFill>
                  <a:schemeClr val="tx1"/>
                </a:solidFill>
              </a:rPr>
              <a:t>le nombre de cœurs sur les cartes graphiques modernes augmente, ainsi le débit de ces cartes, grâce à cette architecture utiliser tous les avantages de ce style </a:t>
            </a:r>
            <a:r>
              <a:rPr lang="fr-FR" dirty="0" smtClean="0">
                <a:solidFill>
                  <a:schemeClr val="tx1"/>
                </a:solidFill>
              </a:rPr>
              <a:t>d'architecture</a:t>
            </a:r>
            <a:endParaRPr lang="fr-FR" dirty="0">
              <a:solidFill>
                <a:schemeClr val="tx1"/>
              </a:solidFill>
            </a:endParaRPr>
          </a:p>
        </p:txBody>
      </p:sp>
      <p:pic>
        <p:nvPicPr>
          <p:cNvPr id="4" name="Image 3"/>
          <p:cNvPicPr>
            <a:picLocks noChangeAspect="1"/>
          </p:cNvPicPr>
          <p:nvPr/>
        </p:nvPicPr>
        <p:blipFill>
          <a:blip r:embed="rId3"/>
          <a:stretch>
            <a:fillRect/>
          </a:stretch>
        </p:blipFill>
        <p:spPr>
          <a:xfrm>
            <a:off x="9530880" y="2719636"/>
            <a:ext cx="1733550" cy="17049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989163364"/>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838930"/>
          </a:xfrm>
        </p:spPr>
        <p:txBody>
          <a:bodyPr>
            <a:normAutofit/>
          </a:bodyPr>
          <a:lstStyle/>
          <a:p>
            <a:r>
              <a:rPr lang="fr-FR" dirty="0" smtClean="0">
                <a:solidFill>
                  <a:schemeClr val="tx1"/>
                </a:solidFill>
              </a:rPr>
              <a:t>MISD</a:t>
            </a:r>
            <a:endParaRPr lang="fr-FR" dirty="0">
              <a:solidFill>
                <a:schemeClr val="tx1"/>
              </a:solidFill>
            </a:endParaRPr>
          </a:p>
        </p:txBody>
      </p:sp>
      <p:sp>
        <p:nvSpPr>
          <p:cNvPr id="3" name="Espace réservé du contenu 2"/>
          <p:cNvSpPr>
            <a:spLocks noGrp="1"/>
          </p:cNvSpPr>
          <p:nvPr>
            <p:ph idx="1"/>
          </p:nvPr>
        </p:nvSpPr>
        <p:spPr>
          <a:xfrm>
            <a:off x="1065475" y="1463040"/>
            <a:ext cx="10376452" cy="4723075"/>
          </a:xfrm>
        </p:spPr>
        <p:txBody>
          <a:bodyPr anchor="ctr">
            <a:normAutofit/>
          </a:bodyPr>
          <a:lstStyle/>
          <a:p>
            <a:r>
              <a:rPr lang="fr-FR" dirty="0">
                <a:solidFill>
                  <a:schemeClr val="tx1"/>
                </a:solidFill>
              </a:rPr>
              <a:t>Les flux d'instructions multiples, les flux de données uniques ou le MISD est un style d'architecture quelque peu mal aimé, sans aucun exemple réel actuellement disponible </a:t>
            </a:r>
            <a:r>
              <a:rPr lang="fr-FR" dirty="0" smtClean="0">
                <a:solidFill>
                  <a:schemeClr val="tx1"/>
                </a:solidFill>
              </a:rPr>
              <a:t>commercialement</a:t>
            </a:r>
          </a:p>
          <a:p>
            <a:r>
              <a:rPr lang="fr-FR" dirty="0" smtClean="0">
                <a:solidFill>
                  <a:schemeClr val="tx1"/>
                </a:solidFill>
              </a:rPr>
              <a:t>Il </a:t>
            </a:r>
            <a:r>
              <a:rPr lang="fr-FR" dirty="0">
                <a:solidFill>
                  <a:schemeClr val="tx1"/>
                </a:solidFill>
              </a:rPr>
              <a:t>est généralement assez difficile de trouver un cas d'utilisation dans lequel un style d'architecture MISD est approprié, et se prêterait bien à un </a:t>
            </a:r>
            <a:r>
              <a:rPr lang="fr-FR" dirty="0" smtClean="0">
                <a:solidFill>
                  <a:schemeClr val="tx1"/>
                </a:solidFill>
              </a:rPr>
              <a:t>problème</a:t>
            </a:r>
          </a:p>
          <a:p>
            <a:r>
              <a:rPr lang="fr-FR" dirty="0" smtClean="0">
                <a:solidFill>
                  <a:schemeClr val="tx1"/>
                </a:solidFill>
              </a:rPr>
              <a:t>Aucun </a:t>
            </a:r>
            <a:r>
              <a:rPr lang="fr-FR" dirty="0">
                <a:solidFill>
                  <a:schemeClr val="tx1"/>
                </a:solidFill>
              </a:rPr>
              <a:t>véritable exemple d'architecture MISD n'est disponible commercialement </a:t>
            </a:r>
            <a:r>
              <a:rPr lang="fr-FR" dirty="0" smtClean="0">
                <a:solidFill>
                  <a:schemeClr val="tx1"/>
                </a:solidFill>
              </a:rPr>
              <a:t>aujourd'hui</a:t>
            </a:r>
            <a:endParaRPr lang="fr-FR" dirty="0">
              <a:solidFill>
                <a:schemeClr val="tx1"/>
              </a:solidFill>
            </a:endParaRPr>
          </a:p>
        </p:txBody>
      </p:sp>
    </p:spTree>
    <p:extLst>
      <p:ext uri="{BB962C8B-B14F-4D97-AF65-F5344CB8AC3E}">
        <p14:creationId xmlns:p14="http://schemas.microsoft.com/office/powerpoint/2010/main" val="3174219798"/>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838930"/>
          </a:xfrm>
        </p:spPr>
        <p:txBody>
          <a:bodyPr>
            <a:normAutofit/>
          </a:bodyPr>
          <a:lstStyle/>
          <a:p>
            <a:r>
              <a:rPr lang="fr-FR" dirty="0" smtClean="0">
                <a:solidFill>
                  <a:schemeClr val="tx1"/>
                </a:solidFill>
              </a:rPr>
              <a:t>MIMD</a:t>
            </a:r>
            <a:endParaRPr lang="fr-FR" dirty="0">
              <a:solidFill>
                <a:schemeClr val="tx1"/>
              </a:solidFill>
            </a:endParaRPr>
          </a:p>
        </p:txBody>
      </p:sp>
      <p:sp>
        <p:nvSpPr>
          <p:cNvPr id="3" name="Espace réservé du contenu 2"/>
          <p:cNvSpPr>
            <a:spLocks noGrp="1"/>
          </p:cNvSpPr>
          <p:nvPr>
            <p:ph idx="1"/>
          </p:nvPr>
        </p:nvSpPr>
        <p:spPr>
          <a:xfrm>
            <a:off x="1065475" y="1463040"/>
            <a:ext cx="8269356" cy="4969565"/>
          </a:xfrm>
        </p:spPr>
        <p:txBody>
          <a:bodyPr anchor="ctr">
            <a:normAutofit/>
          </a:bodyPr>
          <a:lstStyle/>
          <a:p>
            <a:r>
              <a:rPr lang="fr-FR" dirty="0">
                <a:solidFill>
                  <a:schemeClr val="tx1"/>
                </a:solidFill>
              </a:rPr>
              <a:t>Les flux d'instructions multiples, les flux de données multiples constituent la taxonomie la plus diversifiée et encapsulent tous les processeurs </a:t>
            </a:r>
            <a:r>
              <a:rPr lang="fr-FR" dirty="0" smtClean="0">
                <a:solidFill>
                  <a:schemeClr val="tx1"/>
                </a:solidFill>
              </a:rPr>
              <a:t>multi-cœurs modernes</a:t>
            </a:r>
          </a:p>
          <a:p>
            <a:r>
              <a:rPr lang="fr-FR" dirty="0" smtClean="0">
                <a:solidFill>
                  <a:schemeClr val="tx1"/>
                </a:solidFill>
              </a:rPr>
              <a:t>Chacun </a:t>
            </a:r>
            <a:r>
              <a:rPr lang="fr-FR" dirty="0">
                <a:solidFill>
                  <a:schemeClr val="tx1"/>
                </a:solidFill>
              </a:rPr>
              <a:t>des cœurs qui composent ces processeurs est capable de fonctionner indépendamment et en </a:t>
            </a:r>
            <a:r>
              <a:rPr lang="fr-FR" dirty="0" smtClean="0">
                <a:solidFill>
                  <a:schemeClr val="tx1"/>
                </a:solidFill>
              </a:rPr>
              <a:t>parallèle</a:t>
            </a:r>
          </a:p>
          <a:p>
            <a:r>
              <a:rPr lang="fr-FR" dirty="0" smtClean="0">
                <a:solidFill>
                  <a:schemeClr val="tx1"/>
                </a:solidFill>
              </a:rPr>
              <a:t>Contrairement </a:t>
            </a:r>
            <a:r>
              <a:rPr lang="fr-FR" dirty="0">
                <a:solidFill>
                  <a:schemeClr val="tx1"/>
                </a:solidFill>
              </a:rPr>
              <a:t>à nos machines SIMD, les machines basées sur MIMD sont capables d'exécuter un certain nombre d'opérations distinctes sur plusieurs jeux de données en parallèle, par opposition à une seule opération sur plusieurs jeux de </a:t>
            </a:r>
            <a:r>
              <a:rPr lang="fr-FR" dirty="0" smtClean="0">
                <a:solidFill>
                  <a:schemeClr val="tx1"/>
                </a:solidFill>
              </a:rPr>
              <a:t>données</a:t>
            </a:r>
          </a:p>
          <a:p>
            <a:r>
              <a:rPr lang="fr-FR" dirty="0">
                <a:solidFill>
                  <a:schemeClr val="tx1"/>
                </a:solidFill>
              </a:rPr>
              <a:t>Le diagramme </a:t>
            </a:r>
            <a:r>
              <a:rPr lang="fr-FR" dirty="0" smtClean="0">
                <a:solidFill>
                  <a:schemeClr val="tx1"/>
                </a:solidFill>
              </a:rPr>
              <a:t>ci-contre montre </a:t>
            </a:r>
            <a:r>
              <a:rPr lang="fr-FR" dirty="0">
                <a:solidFill>
                  <a:schemeClr val="tx1"/>
                </a:solidFill>
              </a:rPr>
              <a:t>un exemple d'un certain nombre d'unités de traitement différentes, toutes avec un certain nombre de flux de données d'entrée différents agissant tous </a:t>
            </a:r>
            <a:r>
              <a:rPr lang="fr-FR" dirty="0" smtClean="0">
                <a:solidFill>
                  <a:schemeClr val="tx1"/>
                </a:solidFill>
              </a:rPr>
              <a:t>indépendamment</a:t>
            </a:r>
          </a:p>
          <a:p>
            <a:r>
              <a:rPr lang="fr-FR" dirty="0">
                <a:solidFill>
                  <a:schemeClr val="tx1"/>
                </a:solidFill>
              </a:rPr>
              <a:t>Un multiprocesseur normal utilise typiquement l'architecture MIMD.</a:t>
            </a:r>
          </a:p>
        </p:txBody>
      </p:sp>
      <p:pic>
        <p:nvPicPr>
          <p:cNvPr id="4" name="Image 3"/>
          <p:cNvPicPr>
            <a:picLocks noChangeAspect="1"/>
          </p:cNvPicPr>
          <p:nvPr/>
        </p:nvPicPr>
        <p:blipFill>
          <a:blip r:embed="rId3"/>
          <a:stretch>
            <a:fillRect/>
          </a:stretch>
        </p:blipFill>
        <p:spPr>
          <a:xfrm>
            <a:off x="9710323" y="2925417"/>
            <a:ext cx="1866777" cy="186677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390500400"/>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687855"/>
          </a:xfrm>
        </p:spPr>
        <p:txBody>
          <a:bodyPr>
            <a:normAutofit fontScale="90000"/>
          </a:bodyPr>
          <a:lstStyle/>
          <a:p>
            <a:r>
              <a:rPr lang="fr-FR" dirty="0">
                <a:solidFill>
                  <a:schemeClr val="tx1"/>
                </a:solidFill>
              </a:rPr>
              <a:t>Style d'architecture de mémoire informatique</a:t>
            </a:r>
          </a:p>
        </p:txBody>
      </p:sp>
      <p:sp>
        <p:nvSpPr>
          <p:cNvPr id="3" name="Espace réservé du contenu 2"/>
          <p:cNvSpPr>
            <a:spLocks noGrp="1"/>
          </p:cNvSpPr>
          <p:nvPr>
            <p:ph idx="1"/>
          </p:nvPr>
        </p:nvSpPr>
        <p:spPr>
          <a:xfrm>
            <a:off x="1065474" y="1463040"/>
            <a:ext cx="10940995" cy="4969565"/>
          </a:xfrm>
        </p:spPr>
        <p:txBody>
          <a:bodyPr anchor="ctr">
            <a:normAutofit/>
          </a:bodyPr>
          <a:lstStyle/>
          <a:p>
            <a:r>
              <a:rPr lang="fr-FR" dirty="0">
                <a:solidFill>
                  <a:schemeClr val="tx1"/>
                </a:solidFill>
              </a:rPr>
              <a:t>Lorsque nous commençons à accélérer nos programmes en introduisant des concepts tels que la concurrence et le parallélisme, nous commençons à faire face à de nouveaux défis qui doivent être réfléchis et traités de manière </a:t>
            </a:r>
            <a:r>
              <a:rPr lang="fr-FR" dirty="0" smtClean="0">
                <a:solidFill>
                  <a:schemeClr val="tx1"/>
                </a:solidFill>
              </a:rPr>
              <a:t>appropriée</a:t>
            </a:r>
          </a:p>
          <a:p>
            <a:r>
              <a:rPr lang="fr-FR" dirty="0" smtClean="0">
                <a:solidFill>
                  <a:schemeClr val="tx1"/>
                </a:solidFill>
              </a:rPr>
              <a:t>L'un </a:t>
            </a:r>
            <a:r>
              <a:rPr lang="fr-FR" dirty="0">
                <a:solidFill>
                  <a:schemeClr val="tx1"/>
                </a:solidFill>
              </a:rPr>
              <a:t>des plus grands défis auxquels nous sommes confrontés est la vitesse à laquelle nous pouvons accéder aux </a:t>
            </a:r>
            <a:r>
              <a:rPr lang="fr-FR" dirty="0" smtClean="0">
                <a:solidFill>
                  <a:schemeClr val="tx1"/>
                </a:solidFill>
              </a:rPr>
              <a:t>données</a:t>
            </a:r>
          </a:p>
          <a:p>
            <a:r>
              <a:rPr lang="fr-FR" dirty="0" smtClean="0">
                <a:solidFill>
                  <a:schemeClr val="tx1"/>
                </a:solidFill>
              </a:rPr>
              <a:t>Il </a:t>
            </a:r>
            <a:r>
              <a:rPr lang="fr-FR" dirty="0">
                <a:solidFill>
                  <a:schemeClr val="tx1"/>
                </a:solidFill>
              </a:rPr>
              <a:t>est important de noter à ce stade que si nous ne pouvons pas accéder aux données assez rapidement, cela devient un goulot d'étranglement pour nos programmes, et peu importe comment nous concevons nos systèmes de façon experte, nous ne verrons jamais de gains de </a:t>
            </a:r>
            <a:r>
              <a:rPr lang="fr-FR" dirty="0" smtClean="0">
                <a:solidFill>
                  <a:schemeClr val="tx1"/>
                </a:solidFill>
              </a:rPr>
              <a:t>performance</a:t>
            </a:r>
            <a:endParaRPr lang="fr-FR" dirty="0">
              <a:solidFill>
                <a:schemeClr val="tx1"/>
              </a:solidFill>
            </a:endParaRPr>
          </a:p>
        </p:txBody>
      </p:sp>
    </p:spTree>
    <p:extLst>
      <p:ext uri="{BB962C8B-B14F-4D97-AF65-F5344CB8AC3E}">
        <p14:creationId xmlns:p14="http://schemas.microsoft.com/office/powerpoint/2010/main" val="1036096103"/>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687855"/>
          </a:xfrm>
        </p:spPr>
        <p:txBody>
          <a:bodyPr>
            <a:normAutofit fontScale="90000"/>
          </a:bodyPr>
          <a:lstStyle/>
          <a:p>
            <a:r>
              <a:rPr lang="fr-FR" dirty="0">
                <a:solidFill>
                  <a:schemeClr val="tx1"/>
                </a:solidFill>
              </a:rPr>
              <a:t>Style d'architecture de mémoire informatique</a:t>
            </a:r>
          </a:p>
        </p:txBody>
      </p:sp>
      <p:sp>
        <p:nvSpPr>
          <p:cNvPr id="3" name="Espace réservé du contenu 2"/>
          <p:cNvSpPr>
            <a:spLocks noGrp="1"/>
          </p:cNvSpPr>
          <p:nvPr>
            <p:ph idx="1"/>
          </p:nvPr>
        </p:nvSpPr>
        <p:spPr>
          <a:xfrm>
            <a:off x="1065474" y="1463040"/>
            <a:ext cx="10940995" cy="4969565"/>
          </a:xfrm>
        </p:spPr>
        <p:txBody>
          <a:bodyPr anchor="ctr">
            <a:normAutofit/>
          </a:bodyPr>
          <a:lstStyle/>
          <a:p>
            <a:r>
              <a:rPr lang="fr-FR" dirty="0">
                <a:solidFill>
                  <a:schemeClr val="tx1"/>
                </a:solidFill>
              </a:rPr>
              <a:t>Les concepteurs d'ordinateurs recherchent de plus en plus des moyens d'améliorer la facilité avec laquelle nous pouvons développer de nouvelles solutions parallèles aux </a:t>
            </a:r>
            <a:r>
              <a:rPr lang="fr-FR" dirty="0" smtClean="0">
                <a:solidFill>
                  <a:schemeClr val="tx1"/>
                </a:solidFill>
              </a:rPr>
              <a:t>problèmes</a:t>
            </a:r>
          </a:p>
          <a:p>
            <a:r>
              <a:rPr lang="fr-FR" dirty="0" smtClean="0">
                <a:solidFill>
                  <a:schemeClr val="tx1"/>
                </a:solidFill>
              </a:rPr>
              <a:t>L'une </a:t>
            </a:r>
            <a:r>
              <a:rPr lang="fr-FR" dirty="0">
                <a:solidFill>
                  <a:schemeClr val="tx1"/>
                </a:solidFill>
              </a:rPr>
              <a:t>des façons dont ils ont réussi à améliorer les choses est de fournir un espace d'adressage physique unique auquel tous nos multiples cœurs peuvent accéder au sein d'un </a:t>
            </a:r>
            <a:r>
              <a:rPr lang="fr-FR" dirty="0" smtClean="0">
                <a:solidFill>
                  <a:schemeClr val="tx1"/>
                </a:solidFill>
              </a:rPr>
              <a:t>processeur</a:t>
            </a:r>
          </a:p>
          <a:p>
            <a:r>
              <a:rPr lang="fr-FR" dirty="0" smtClean="0">
                <a:solidFill>
                  <a:schemeClr val="tx1"/>
                </a:solidFill>
              </a:rPr>
              <a:t>Cela </a:t>
            </a:r>
            <a:r>
              <a:rPr lang="fr-FR" dirty="0">
                <a:solidFill>
                  <a:schemeClr val="tx1"/>
                </a:solidFill>
              </a:rPr>
              <a:t>nous enlève une certaine quantité de complexité, en tant que programmeurs, et nous permet de nous concentrer plutôt sur la sécurité de notre </a:t>
            </a:r>
            <a:r>
              <a:rPr lang="fr-FR" dirty="0" smtClean="0">
                <a:solidFill>
                  <a:schemeClr val="tx1"/>
                </a:solidFill>
              </a:rPr>
              <a:t>code</a:t>
            </a:r>
          </a:p>
          <a:p>
            <a:r>
              <a:rPr lang="fr-FR" dirty="0">
                <a:solidFill>
                  <a:schemeClr val="tx1"/>
                </a:solidFill>
              </a:rPr>
              <a:t>Il existe un certain nombre de ces différents styles d'architecture utilisés dans un large éventail de scénarios </a:t>
            </a:r>
            <a:r>
              <a:rPr lang="fr-FR" dirty="0" smtClean="0">
                <a:solidFill>
                  <a:schemeClr val="tx1"/>
                </a:solidFill>
              </a:rPr>
              <a:t>différents</a:t>
            </a:r>
          </a:p>
          <a:p>
            <a:r>
              <a:rPr lang="fr-FR" dirty="0" smtClean="0">
                <a:solidFill>
                  <a:schemeClr val="tx1"/>
                </a:solidFill>
              </a:rPr>
              <a:t>Les </a:t>
            </a:r>
            <a:r>
              <a:rPr lang="fr-FR" dirty="0">
                <a:solidFill>
                  <a:schemeClr val="tx1"/>
                </a:solidFill>
              </a:rPr>
              <a:t>deux styles architecturaux principaux utilisés par les concepteurs de systèmes ont tendance à être ceux qui suivent un modèle d'accès mémoire uniforme ou un modèle d'accès mémoire non uniforme, respectivement UMA et </a:t>
            </a:r>
            <a:r>
              <a:rPr lang="fr-FR" dirty="0" smtClean="0">
                <a:solidFill>
                  <a:schemeClr val="tx1"/>
                </a:solidFill>
              </a:rPr>
              <a:t>NUMA</a:t>
            </a:r>
          </a:p>
        </p:txBody>
      </p:sp>
    </p:spTree>
    <p:extLst>
      <p:ext uri="{BB962C8B-B14F-4D97-AF65-F5344CB8AC3E}">
        <p14:creationId xmlns:p14="http://schemas.microsoft.com/office/powerpoint/2010/main" val="69492764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a:t>Qu'est-ce que le </a:t>
            </a:r>
            <a:r>
              <a:rPr lang="fr-FR" dirty="0" smtClean="0"/>
              <a:t>multithreading ?</a:t>
            </a:r>
            <a:endParaRPr lang="fr-FR" dirty="0"/>
          </a:p>
        </p:txBody>
      </p:sp>
      <p:sp>
        <p:nvSpPr>
          <p:cNvPr id="3" name="Espace réservé du contenu 2"/>
          <p:cNvSpPr>
            <a:spLocks noGrp="1"/>
          </p:cNvSpPr>
          <p:nvPr>
            <p:ph idx="1"/>
          </p:nvPr>
        </p:nvSpPr>
        <p:spPr>
          <a:xfrm>
            <a:off x="1049572" y="1590261"/>
            <a:ext cx="10455040" cy="4818490"/>
          </a:xfrm>
        </p:spPr>
        <p:txBody>
          <a:bodyPr anchor="ctr">
            <a:normAutofit/>
          </a:bodyPr>
          <a:lstStyle/>
          <a:p>
            <a:pPr algn="just"/>
            <a:r>
              <a:rPr lang="fr-FR" dirty="0"/>
              <a:t>Lorsque les gens parlent de processeurs multithread, ils font généralement référence à un processeur qui peut exécuter plusieurs threads simultanément, ce qu'ils sont capables de faire en utilisant un seul cœur capable de changer très rapidement le contexte entre plusieurs </a:t>
            </a:r>
            <a:r>
              <a:rPr lang="fr-FR" dirty="0" smtClean="0"/>
              <a:t>threads</a:t>
            </a:r>
          </a:p>
          <a:p>
            <a:pPr algn="just"/>
            <a:r>
              <a:rPr lang="fr-FR" dirty="0" smtClean="0"/>
              <a:t>Ce </a:t>
            </a:r>
            <a:r>
              <a:rPr lang="fr-FR" dirty="0"/>
              <a:t>contexte de commutation se déroule en si peu de temps que l'on pourrait penser que plusieurs threads fonctionnent en parallèle alors qu'en réalité </a:t>
            </a:r>
            <a:r>
              <a:rPr lang="fr-FR" dirty="0" smtClean="0"/>
              <a:t>ce n'est pas le cas</a:t>
            </a:r>
          </a:p>
          <a:p>
            <a:pPr algn="just"/>
            <a:r>
              <a:rPr lang="fr-FR" dirty="0"/>
              <a:t>Lorsque vous essayez de comprendre le multithreading, il est préférable de considérer un programme multithread comme un </a:t>
            </a:r>
            <a:r>
              <a:rPr lang="fr-FR" dirty="0" smtClean="0"/>
              <a:t>bureau</a:t>
            </a:r>
          </a:p>
          <a:p>
            <a:pPr algn="just"/>
            <a:r>
              <a:rPr lang="fr-FR" dirty="0" smtClean="0"/>
              <a:t>Dans </a:t>
            </a:r>
            <a:r>
              <a:rPr lang="fr-FR" dirty="0"/>
              <a:t>un programme monothread, il n'y aurait qu'une seule personne travaillant dans ce bureau à tout moment, manipulant tout le travail de manière </a:t>
            </a:r>
            <a:r>
              <a:rPr lang="fr-FR" dirty="0" smtClean="0"/>
              <a:t>séquentielle</a:t>
            </a:r>
          </a:p>
          <a:p>
            <a:pPr algn="just"/>
            <a:r>
              <a:rPr lang="fr-FR" dirty="0" smtClean="0"/>
              <a:t>Cela </a:t>
            </a:r>
            <a:r>
              <a:rPr lang="fr-FR" dirty="0"/>
              <a:t>deviendrait un problème si l'on considère ce qui se passe lorsque ce travailleur solitaire s'embourbe dans la paperasserie administrative et est incapable de passer à un travail </a:t>
            </a:r>
            <a:r>
              <a:rPr lang="fr-FR" dirty="0" smtClean="0"/>
              <a:t>différent</a:t>
            </a:r>
            <a:endParaRPr lang="fr-FR" dirty="0"/>
          </a:p>
        </p:txBody>
      </p:sp>
    </p:spTree>
    <p:extLst>
      <p:ext uri="{BB962C8B-B14F-4D97-AF65-F5344CB8AC3E}">
        <p14:creationId xmlns:p14="http://schemas.microsoft.com/office/powerpoint/2010/main" val="551864241"/>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687855"/>
          </a:xfrm>
        </p:spPr>
        <p:txBody>
          <a:bodyPr>
            <a:normAutofit/>
          </a:bodyPr>
          <a:lstStyle/>
          <a:p>
            <a:r>
              <a:rPr lang="fr-FR" dirty="0" smtClean="0">
                <a:solidFill>
                  <a:schemeClr val="tx1"/>
                </a:solidFill>
              </a:rPr>
              <a:t>UMA</a:t>
            </a:r>
            <a:endParaRPr lang="fr-FR" dirty="0">
              <a:solidFill>
                <a:schemeClr val="tx1"/>
              </a:solidFill>
            </a:endParaRPr>
          </a:p>
        </p:txBody>
      </p:sp>
      <p:sp>
        <p:nvSpPr>
          <p:cNvPr id="3" name="Espace réservé du contenu 2"/>
          <p:cNvSpPr>
            <a:spLocks noGrp="1"/>
          </p:cNvSpPr>
          <p:nvPr>
            <p:ph idx="1"/>
          </p:nvPr>
        </p:nvSpPr>
        <p:spPr>
          <a:xfrm>
            <a:off x="1065474" y="1463040"/>
            <a:ext cx="10940995" cy="4969565"/>
          </a:xfrm>
        </p:spPr>
        <p:txBody>
          <a:bodyPr anchor="ctr">
            <a:normAutofit/>
          </a:bodyPr>
          <a:lstStyle/>
          <a:p>
            <a:r>
              <a:rPr lang="fr-FR" dirty="0">
                <a:solidFill>
                  <a:schemeClr val="tx1"/>
                </a:solidFill>
              </a:rPr>
              <a:t>UMA (Uniform Memory Access) est un style d'architecture qui dispose d'un espace mémoire partagé pouvant être utilisé de manière uniforme par n'importe quel nombre de cœurs de </a:t>
            </a:r>
            <a:r>
              <a:rPr lang="fr-FR" dirty="0" smtClean="0">
                <a:solidFill>
                  <a:schemeClr val="tx1"/>
                </a:solidFill>
              </a:rPr>
              <a:t>traitement</a:t>
            </a:r>
          </a:p>
          <a:p>
            <a:r>
              <a:rPr lang="fr-FR" dirty="0" smtClean="0">
                <a:solidFill>
                  <a:schemeClr val="tx1"/>
                </a:solidFill>
              </a:rPr>
              <a:t>En </a:t>
            </a:r>
            <a:r>
              <a:rPr lang="fr-FR" dirty="0">
                <a:solidFill>
                  <a:schemeClr val="tx1"/>
                </a:solidFill>
              </a:rPr>
              <a:t>termes simples, cela signifie qu'indépendamment de l'endroit où ce noyau réside, il pourra accéder directement à un emplacement mémoire en même temps, quelle que soit la proximité de la </a:t>
            </a:r>
            <a:r>
              <a:rPr lang="fr-FR" dirty="0" smtClean="0">
                <a:solidFill>
                  <a:schemeClr val="tx1"/>
                </a:solidFill>
              </a:rPr>
              <a:t>mémoire</a:t>
            </a:r>
          </a:p>
          <a:p>
            <a:r>
              <a:rPr lang="fr-FR" dirty="0" smtClean="0">
                <a:solidFill>
                  <a:schemeClr val="tx1"/>
                </a:solidFill>
              </a:rPr>
              <a:t>Ce </a:t>
            </a:r>
            <a:r>
              <a:rPr lang="fr-FR" dirty="0">
                <a:solidFill>
                  <a:schemeClr val="tx1"/>
                </a:solidFill>
              </a:rPr>
              <a:t>style d'architecture est également connu sous le nom de multiprocesseurs à mémoire partagée symétrique ou SMP en abrégé.</a:t>
            </a:r>
            <a:endParaRPr lang="fr-FR" dirty="0" smtClean="0">
              <a:solidFill>
                <a:schemeClr val="tx1"/>
              </a:solidFill>
            </a:endParaRPr>
          </a:p>
        </p:txBody>
      </p:sp>
    </p:spTree>
    <p:extLst>
      <p:ext uri="{BB962C8B-B14F-4D97-AF65-F5344CB8AC3E}">
        <p14:creationId xmlns:p14="http://schemas.microsoft.com/office/powerpoint/2010/main" val="724755263"/>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687855"/>
          </a:xfrm>
        </p:spPr>
        <p:txBody>
          <a:bodyPr>
            <a:normAutofit/>
          </a:bodyPr>
          <a:lstStyle/>
          <a:p>
            <a:r>
              <a:rPr lang="fr-FR" dirty="0" smtClean="0">
                <a:solidFill>
                  <a:schemeClr val="tx1"/>
                </a:solidFill>
              </a:rPr>
              <a:t>UMA</a:t>
            </a:r>
            <a:endParaRPr lang="fr-FR" dirty="0">
              <a:solidFill>
                <a:schemeClr val="tx1"/>
              </a:solidFill>
            </a:endParaRPr>
          </a:p>
        </p:txBody>
      </p:sp>
      <p:sp>
        <p:nvSpPr>
          <p:cNvPr id="3" name="Espace réservé du contenu 2"/>
          <p:cNvSpPr>
            <a:spLocks noGrp="1"/>
          </p:cNvSpPr>
          <p:nvPr>
            <p:ph idx="1"/>
          </p:nvPr>
        </p:nvSpPr>
        <p:spPr>
          <a:xfrm>
            <a:off x="1065474" y="1463040"/>
            <a:ext cx="5716989" cy="4969565"/>
          </a:xfrm>
        </p:spPr>
        <p:txBody>
          <a:bodyPr anchor="ctr">
            <a:normAutofit/>
          </a:bodyPr>
          <a:lstStyle/>
          <a:p>
            <a:r>
              <a:rPr lang="fr-FR" dirty="0">
                <a:solidFill>
                  <a:schemeClr val="tx1"/>
                </a:solidFill>
              </a:rPr>
              <a:t>L'image suivante montre comment un système de type UMA pourrait être </a:t>
            </a:r>
            <a:r>
              <a:rPr lang="fr-FR" dirty="0" smtClean="0">
                <a:solidFill>
                  <a:schemeClr val="tx1"/>
                </a:solidFill>
              </a:rPr>
              <a:t>assemblé</a:t>
            </a:r>
          </a:p>
          <a:p>
            <a:r>
              <a:rPr lang="fr-FR" dirty="0" smtClean="0">
                <a:solidFill>
                  <a:schemeClr val="tx1"/>
                </a:solidFill>
              </a:rPr>
              <a:t>Chaque </a:t>
            </a:r>
            <a:r>
              <a:rPr lang="fr-FR" dirty="0">
                <a:solidFill>
                  <a:schemeClr val="tx1"/>
                </a:solidFill>
              </a:rPr>
              <a:t>processeur s'interface avec un bus, qui effectue l'ensemble de l'accès à la </a:t>
            </a:r>
            <a:r>
              <a:rPr lang="fr-FR" dirty="0" smtClean="0">
                <a:solidFill>
                  <a:schemeClr val="tx1"/>
                </a:solidFill>
              </a:rPr>
              <a:t>mémoire</a:t>
            </a:r>
          </a:p>
          <a:p>
            <a:r>
              <a:rPr lang="fr-FR" dirty="0" smtClean="0">
                <a:solidFill>
                  <a:schemeClr val="tx1"/>
                </a:solidFill>
              </a:rPr>
              <a:t>Chaque </a:t>
            </a:r>
            <a:r>
              <a:rPr lang="fr-FR" dirty="0">
                <a:solidFill>
                  <a:schemeClr val="tx1"/>
                </a:solidFill>
              </a:rPr>
              <a:t>processeur ajouté à ce système augmente la pression sur la bande passante du bus, et nous ne sommes donc pas en mesure de l'adapter de la même manière que nous le ferions si nous utilisions une architecture NUMA</a:t>
            </a:r>
            <a:endParaRPr lang="fr-FR" dirty="0" smtClean="0">
              <a:solidFill>
                <a:schemeClr val="tx1"/>
              </a:solidFill>
            </a:endParaRPr>
          </a:p>
        </p:txBody>
      </p:sp>
      <p:pic>
        <p:nvPicPr>
          <p:cNvPr id="4" name="Image 3"/>
          <p:cNvPicPr>
            <a:picLocks noChangeAspect="1"/>
          </p:cNvPicPr>
          <p:nvPr/>
        </p:nvPicPr>
        <p:blipFill>
          <a:blip r:embed="rId3"/>
          <a:stretch>
            <a:fillRect/>
          </a:stretch>
        </p:blipFill>
        <p:spPr>
          <a:xfrm>
            <a:off x="7151688" y="2740633"/>
            <a:ext cx="4352925" cy="20764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240189244"/>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687855"/>
          </a:xfrm>
        </p:spPr>
        <p:txBody>
          <a:bodyPr>
            <a:normAutofit/>
          </a:bodyPr>
          <a:lstStyle/>
          <a:p>
            <a:r>
              <a:rPr lang="fr-FR" dirty="0" smtClean="0">
                <a:solidFill>
                  <a:schemeClr val="tx1"/>
                </a:solidFill>
              </a:rPr>
              <a:t>UMA</a:t>
            </a:r>
            <a:endParaRPr lang="fr-FR" dirty="0">
              <a:solidFill>
                <a:schemeClr val="tx1"/>
              </a:solidFill>
            </a:endParaRPr>
          </a:p>
        </p:txBody>
      </p:sp>
      <p:sp>
        <p:nvSpPr>
          <p:cNvPr id="3" name="Espace réservé du contenu 2"/>
          <p:cNvSpPr>
            <a:spLocks noGrp="1"/>
          </p:cNvSpPr>
          <p:nvPr>
            <p:ph idx="1"/>
          </p:nvPr>
        </p:nvSpPr>
        <p:spPr>
          <a:xfrm>
            <a:off x="1844703" y="1463040"/>
            <a:ext cx="9659910" cy="4969565"/>
          </a:xfrm>
        </p:spPr>
        <p:txBody>
          <a:bodyPr anchor="ctr">
            <a:normAutofit/>
          </a:bodyPr>
          <a:lstStyle/>
          <a:p>
            <a:r>
              <a:rPr lang="fr-FR" dirty="0">
                <a:solidFill>
                  <a:schemeClr val="tx1"/>
                </a:solidFill>
              </a:rPr>
              <a:t>Les avantages de l'UMA sont les </a:t>
            </a:r>
            <a:r>
              <a:rPr lang="fr-FR" dirty="0" smtClean="0">
                <a:solidFill>
                  <a:schemeClr val="tx1"/>
                </a:solidFill>
              </a:rPr>
              <a:t>suivants :</a:t>
            </a:r>
          </a:p>
          <a:p>
            <a:pPr lvl="1"/>
            <a:r>
              <a:rPr lang="fr-FR" dirty="0" smtClean="0">
                <a:solidFill>
                  <a:schemeClr val="tx1"/>
                </a:solidFill>
              </a:rPr>
              <a:t>Tout </a:t>
            </a:r>
            <a:r>
              <a:rPr lang="fr-FR" dirty="0">
                <a:solidFill>
                  <a:schemeClr val="tx1"/>
                </a:solidFill>
              </a:rPr>
              <a:t>l'accès à la RAM prend exactement le même laps de </a:t>
            </a:r>
            <a:r>
              <a:rPr lang="fr-FR" dirty="0" smtClean="0">
                <a:solidFill>
                  <a:schemeClr val="tx1"/>
                </a:solidFill>
              </a:rPr>
              <a:t>temps</a:t>
            </a:r>
          </a:p>
          <a:p>
            <a:pPr lvl="1"/>
            <a:r>
              <a:rPr lang="fr-FR" dirty="0" smtClean="0">
                <a:solidFill>
                  <a:schemeClr val="tx1"/>
                </a:solidFill>
              </a:rPr>
              <a:t>Le </a:t>
            </a:r>
            <a:r>
              <a:rPr lang="fr-FR" dirty="0">
                <a:solidFill>
                  <a:schemeClr val="tx1"/>
                </a:solidFill>
              </a:rPr>
              <a:t>cache est cohérent et </a:t>
            </a:r>
            <a:r>
              <a:rPr lang="fr-FR" dirty="0" smtClean="0">
                <a:solidFill>
                  <a:schemeClr val="tx1"/>
                </a:solidFill>
              </a:rPr>
              <a:t>consistant</a:t>
            </a:r>
          </a:p>
          <a:p>
            <a:pPr lvl="1"/>
            <a:r>
              <a:rPr lang="fr-FR" dirty="0" smtClean="0">
                <a:solidFill>
                  <a:schemeClr val="tx1"/>
                </a:solidFill>
              </a:rPr>
              <a:t>La </a:t>
            </a:r>
            <a:r>
              <a:rPr lang="fr-FR" dirty="0">
                <a:solidFill>
                  <a:schemeClr val="tx1"/>
                </a:solidFill>
              </a:rPr>
              <a:t>conception du matériel est plus </a:t>
            </a:r>
            <a:r>
              <a:rPr lang="fr-FR" dirty="0" smtClean="0">
                <a:solidFill>
                  <a:schemeClr val="tx1"/>
                </a:solidFill>
              </a:rPr>
              <a:t>simple</a:t>
            </a:r>
          </a:p>
          <a:p>
            <a:r>
              <a:rPr lang="fr-FR" dirty="0">
                <a:solidFill>
                  <a:schemeClr val="tx1"/>
                </a:solidFill>
              </a:rPr>
              <a:t>Cependant, il existe un inconvénient de </a:t>
            </a:r>
            <a:r>
              <a:rPr lang="fr-FR" dirty="0" smtClean="0">
                <a:solidFill>
                  <a:schemeClr val="tx1"/>
                </a:solidFill>
              </a:rPr>
              <a:t>UMA :</a:t>
            </a:r>
          </a:p>
          <a:p>
            <a:pPr lvl="1"/>
            <a:r>
              <a:rPr lang="fr-FR" dirty="0" smtClean="0">
                <a:solidFill>
                  <a:schemeClr val="tx1"/>
                </a:solidFill>
              </a:rPr>
              <a:t>les </a:t>
            </a:r>
            <a:r>
              <a:rPr lang="fr-FR" dirty="0">
                <a:solidFill>
                  <a:schemeClr val="tx1"/>
                </a:solidFill>
              </a:rPr>
              <a:t>systèmes UMA disposent d'un bus mémoire à partir duquel tous les systèmes accèdent à la </a:t>
            </a:r>
            <a:r>
              <a:rPr lang="fr-FR" dirty="0" smtClean="0">
                <a:solidFill>
                  <a:schemeClr val="tx1"/>
                </a:solidFill>
              </a:rPr>
              <a:t>mémoire</a:t>
            </a:r>
          </a:p>
          <a:p>
            <a:pPr lvl="1"/>
            <a:r>
              <a:rPr lang="fr-FR" dirty="0" smtClean="0">
                <a:solidFill>
                  <a:schemeClr val="tx1"/>
                </a:solidFill>
              </a:rPr>
              <a:t>Malheureusement</a:t>
            </a:r>
            <a:r>
              <a:rPr lang="fr-FR" dirty="0">
                <a:solidFill>
                  <a:schemeClr val="tx1"/>
                </a:solidFill>
              </a:rPr>
              <a:t>, cela présente des </a:t>
            </a:r>
            <a:r>
              <a:rPr lang="fr-FR" dirty="0" smtClean="0">
                <a:solidFill>
                  <a:schemeClr val="tx1"/>
                </a:solidFill>
              </a:rPr>
              <a:t>problèmes de mise à l'échelle</a:t>
            </a:r>
          </a:p>
        </p:txBody>
      </p:sp>
    </p:spTree>
    <p:extLst>
      <p:ext uri="{BB962C8B-B14F-4D97-AF65-F5344CB8AC3E}">
        <p14:creationId xmlns:p14="http://schemas.microsoft.com/office/powerpoint/2010/main" val="4219644434"/>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687855"/>
          </a:xfrm>
        </p:spPr>
        <p:txBody>
          <a:bodyPr>
            <a:normAutofit/>
          </a:bodyPr>
          <a:lstStyle/>
          <a:p>
            <a:r>
              <a:rPr lang="fr-FR" dirty="0" smtClean="0">
                <a:solidFill>
                  <a:schemeClr val="tx1"/>
                </a:solidFill>
              </a:rPr>
              <a:t>NUMA</a:t>
            </a:r>
            <a:endParaRPr lang="fr-FR" dirty="0">
              <a:solidFill>
                <a:schemeClr val="tx1"/>
              </a:solidFill>
            </a:endParaRPr>
          </a:p>
        </p:txBody>
      </p:sp>
      <p:sp>
        <p:nvSpPr>
          <p:cNvPr id="3" name="Espace réservé du contenu 2"/>
          <p:cNvSpPr>
            <a:spLocks noGrp="1"/>
          </p:cNvSpPr>
          <p:nvPr>
            <p:ph idx="1"/>
          </p:nvPr>
        </p:nvSpPr>
        <p:spPr>
          <a:xfrm>
            <a:off x="1844703" y="1463040"/>
            <a:ext cx="9659910" cy="4969565"/>
          </a:xfrm>
        </p:spPr>
        <p:txBody>
          <a:bodyPr anchor="ctr">
            <a:normAutofit/>
          </a:bodyPr>
          <a:lstStyle/>
          <a:p>
            <a:r>
              <a:rPr lang="fr-FR" dirty="0">
                <a:solidFill>
                  <a:schemeClr val="tx1"/>
                </a:solidFill>
              </a:rPr>
              <a:t>NUMA (accès mémoire non uniforme) est un style d'architecture dans lequel l'accès à la mémoire peut être plus rapide que d'autres en fonction du processeur </a:t>
            </a:r>
            <a:r>
              <a:rPr lang="fr-FR" dirty="0" smtClean="0">
                <a:solidFill>
                  <a:schemeClr val="tx1"/>
                </a:solidFill>
              </a:rPr>
              <a:t>demandé</a:t>
            </a:r>
          </a:p>
          <a:p>
            <a:r>
              <a:rPr lang="fr-FR" dirty="0" smtClean="0">
                <a:solidFill>
                  <a:schemeClr val="tx1"/>
                </a:solidFill>
              </a:rPr>
              <a:t>Cela </a:t>
            </a:r>
            <a:r>
              <a:rPr lang="fr-FR" dirty="0">
                <a:solidFill>
                  <a:schemeClr val="tx1"/>
                </a:solidFill>
              </a:rPr>
              <a:t>peut être dû à l'emplacement du processeur par rapport à la </a:t>
            </a:r>
            <a:r>
              <a:rPr lang="fr-FR" dirty="0" smtClean="0">
                <a:solidFill>
                  <a:schemeClr val="tx1"/>
                </a:solidFill>
              </a:rPr>
              <a:t>mémoire</a:t>
            </a:r>
          </a:p>
          <a:p>
            <a:r>
              <a:rPr lang="fr-FR" dirty="0" smtClean="0">
                <a:solidFill>
                  <a:schemeClr val="tx1"/>
                </a:solidFill>
              </a:rPr>
              <a:t>Juste après, un </a:t>
            </a:r>
            <a:r>
              <a:rPr lang="fr-FR" dirty="0">
                <a:solidFill>
                  <a:schemeClr val="tx1"/>
                </a:solidFill>
              </a:rPr>
              <a:t>diagramme qui montre exactement comment un certain nombre de processeurs s'interconnectent dans le style </a:t>
            </a:r>
            <a:r>
              <a:rPr lang="fr-FR" dirty="0" smtClean="0">
                <a:solidFill>
                  <a:schemeClr val="tx1"/>
                </a:solidFill>
              </a:rPr>
              <a:t>NUMA</a:t>
            </a:r>
          </a:p>
          <a:p>
            <a:r>
              <a:rPr lang="fr-FR" dirty="0" smtClean="0">
                <a:solidFill>
                  <a:schemeClr val="tx1"/>
                </a:solidFill>
              </a:rPr>
              <a:t>Chacun </a:t>
            </a:r>
            <a:r>
              <a:rPr lang="fr-FR" dirty="0">
                <a:solidFill>
                  <a:schemeClr val="tx1"/>
                </a:solidFill>
              </a:rPr>
              <a:t>a son propre cache, l'accès à la mémoire principale, et des </a:t>
            </a:r>
            <a:r>
              <a:rPr lang="fr-FR" dirty="0" smtClean="0">
                <a:solidFill>
                  <a:schemeClr val="tx1"/>
                </a:solidFill>
              </a:rPr>
              <a:t>E/S </a:t>
            </a:r>
            <a:r>
              <a:rPr lang="fr-FR" dirty="0">
                <a:solidFill>
                  <a:schemeClr val="tx1"/>
                </a:solidFill>
              </a:rPr>
              <a:t>indépendantes, et chacun est connecté au réseau </a:t>
            </a:r>
            <a:r>
              <a:rPr lang="fr-FR" dirty="0" smtClean="0">
                <a:solidFill>
                  <a:schemeClr val="tx1"/>
                </a:solidFill>
              </a:rPr>
              <a:t>d'interconnexion</a:t>
            </a:r>
          </a:p>
        </p:txBody>
      </p:sp>
    </p:spTree>
    <p:extLst>
      <p:ext uri="{BB962C8B-B14F-4D97-AF65-F5344CB8AC3E}">
        <p14:creationId xmlns:p14="http://schemas.microsoft.com/office/powerpoint/2010/main" val="812003006"/>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687855"/>
          </a:xfrm>
        </p:spPr>
        <p:txBody>
          <a:bodyPr>
            <a:normAutofit/>
          </a:bodyPr>
          <a:lstStyle/>
          <a:p>
            <a:r>
              <a:rPr lang="fr-FR" dirty="0" smtClean="0">
                <a:solidFill>
                  <a:schemeClr val="tx1"/>
                </a:solidFill>
              </a:rPr>
              <a:t>NUMA</a:t>
            </a:r>
            <a:endParaRPr lang="fr-FR" dirty="0">
              <a:solidFill>
                <a:schemeClr val="tx1"/>
              </a:solidFill>
            </a:endParaRPr>
          </a:p>
        </p:txBody>
      </p:sp>
      <p:sp>
        <p:nvSpPr>
          <p:cNvPr id="3" name="Espace réservé du contenu 2"/>
          <p:cNvSpPr>
            <a:spLocks noGrp="1"/>
          </p:cNvSpPr>
          <p:nvPr>
            <p:ph idx="1"/>
          </p:nvPr>
        </p:nvSpPr>
        <p:spPr>
          <a:xfrm>
            <a:off x="898498" y="1463040"/>
            <a:ext cx="7251590" cy="4969565"/>
          </a:xfrm>
        </p:spPr>
        <p:txBody>
          <a:bodyPr anchor="ctr">
            <a:normAutofit/>
          </a:bodyPr>
          <a:lstStyle/>
          <a:p>
            <a:r>
              <a:rPr lang="fr-FR" dirty="0">
                <a:solidFill>
                  <a:schemeClr val="tx1"/>
                </a:solidFill>
              </a:rPr>
              <a:t>NUMA présente un avantage </a:t>
            </a:r>
            <a:r>
              <a:rPr lang="fr-FR" dirty="0" smtClean="0">
                <a:solidFill>
                  <a:schemeClr val="tx1"/>
                </a:solidFill>
              </a:rPr>
              <a:t>majeur :</a:t>
            </a:r>
          </a:p>
          <a:p>
            <a:pPr lvl="1"/>
            <a:r>
              <a:rPr lang="fr-FR" dirty="0" smtClean="0">
                <a:solidFill>
                  <a:schemeClr val="tx1"/>
                </a:solidFill>
              </a:rPr>
              <a:t>Les </a:t>
            </a:r>
            <a:r>
              <a:rPr lang="fr-FR" dirty="0">
                <a:solidFill>
                  <a:schemeClr val="tx1"/>
                </a:solidFill>
              </a:rPr>
              <a:t>machines NUMA sont plus évolutives que leurs homologues à accès </a:t>
            </a:r>
            <a:r>
              <a:rPr lang="fr-FR" dirty="0" smtClean="0">
                <a:solidFill>
                  <a:schemeClr val="tx1"/>
                </a:solidFill>
              </a:rPr>
              <a:t>uniforme</a:t>
            </a:r>
          </a:p>
          <a:p>
            <a:r>
              <a:rPr lang="fr-FR" dirty="0" smtClean="0">
                <a:solidFill>
                  <a:schemeClr val="tx1"/>
                </a:solidFill>
              </a:rPr>
              <a:t>Les </a:t>
            </a:r>
            <a:r>
              <a:rPr lang="fr-FR" dirty="0">
                <a:solidFill>
                  <a:schemeClr val="tx1"/>
                </a:solidFill>
              </a:rPr>
              <a:t>inconvénients de NUMA sont les </a:t>
            </a:r>
            <a:r>
              <a:rPr lang="fr-FR" dirty="0" smtClean="0">
                <a:solidFill>
                  <a:schemeClr val="tx1"/>
                </a:solidFill>
              </a:rPr>
              <a:t>suivants :</a:t>
            </a:r>
          </a:p>
          <a:p>
            <a:pPr lvl="1"/>
            <a:r>
              <a:rPr lang="fr-FR" dirty="0" smtClean="0">
                <a:solidFill>
                  <a:schemeClr val="tx1"/>
                </a:solidFill>
              </a:rPr>
              <a:t>Des </a:t>
            </a:r>
            <a:r>
              <a:rPr lang="fr-FR" dirty="0">
                <a:solidFill>
                  <a:schemeClr val="tx1"/>
                </a:solidFill>
              </a:rPr>
              <a:t>temps d'accès mémoire non déterministes peuvent conduire à des temps d'accès très courts si la mémoire est locale ou beaucoup plus longue fois si la mémoire est dans des emplacements de mémoire </a:t>
            </a:r>
            <a:r>
              <a:rPr lang="fr-FR" dirty="0" smtClean="0">
                <a:solidFill>
                  <a:schemeClr val="tx1"/>
                </a:solidFill>
              </a:rPr>
              <a:t>distants</a:t>
            </a:r>
          </a:p>
          <a:p>
            <a:pPr lvl="1"/>
            <a:r>
              <a:rPr lang="fr-FR" dirty="0" smtClean="0">
                <a:solidFill>
                  <a:schemeClr val="tx1"/>
                </a:solidFill>
              </a:rPr>
              <a:t>Les </a:t>
            </a:r>
            <a:r>
              <a:rPr lang="fr-FR" dirty="0">
                <a:solidFill>
                  <a:schemeClr val="tx1"/>
                </a:solidFill>
              </a:rPr>
              <a:t>processeurs doivent observer les modifications apportées par d'autres </a:t>
            </a:r>
            <a:r>
              <a:rPr lang="fr-FR" dirty="0" smtClean="0">
                <a:solidFill>
                  <a:schemeClr val="tx1"/>
                </a:solidFill>
              </a:rPr>
              <a:t>processeurs</a:t>
            </a:r>
          </a:p>
          <a:p>
            <a:pPr lvl="1"/>
            <a:r>
              <a:rPr lang="fr-FR" dirty="0" smtClean="0">
                <a:solidFill>
                  <a:schemeClr val="tx1"/>
                </a:solidFill>
              </a:rPr>
              <a:t>Le </a:t>
            </a:r>
            <a:r>
              <a:rPr lang="fr-FR" dirty="0">
                <a:solidFill>
                  <a:schemeClr val="tx1"/>
                </a:solidFill>
              </a:rPr>
              <a:t>temps qu'il faut pour </a:t>
            </a:r>
            <a:r>
              <a:rPr lang="fr-FR" dirty="0" smtClean="0">
                <a:solidFill>
                  <a:schemeClr val="tx1"/>
                </a:solidFill>
              </a:rPr>
              <a:t>observer ces modifications </a:t>
            </a:r>
            <a:r>
              <a:rPr lang="fr-FR" dirty="0">
                <a:solidFill>
                  <a:schemeClr val="tx1"/>
                </a:solidFill>
              </a:rPr>
              <a:t>augmente en fonction du nombre de processeurs qui en font partie</a:t>
            </a:r>
            <a:endParaRPr lang="fr-FR" dirty="0" smtClean="0">
              <a:solidFill>
                <a:schemeClr val="tx1"/>
              </a:solidFill>
            </a:endParaRPr>
          </a:p>
        </p:txBody>
      </p:sp>
      <p:pic>
        <p:nvPicPr>
          <p:cNvPr id="4" name="Image 3"/>
          <p:cNvPicPr>
            <a:picLocks noChangeAspect="1"/>
          </p:cNvPicPr>
          <p:nvPr/>
        </p:nvPicPr>
        <p:blipFill>
          <a:blip r:embed="rId3"/>
          <a:stretch>
            <a:fillRect/>
          </a:stretch>
        </p:blipFill>
        <p:spPr>
          <a:xfrm>
            <a:off x="8251558" y="2560320"/>
            <a:ext cx="3682438" cy="260674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706620588"/>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p:cNvSpPr>
            <a:spLocks noGrp="1"/>
          </p:cNvSpPr>
          <p:nvPr>
            <p:ph type="subTitle" idx="1"/>
          </p:nvPr>
        </p:nvSpPr>
        <p:spPr/>
        <p:txBody>
          <a:bodyPr/>
          <a:lstStyle/>
          <a:p>
            <a:r>
              <a:rPr lang="fr-FR" dirty="0" smtClean="0"/>
              <a:t>Python Concurrence</a:t>
            </a:r>
            <a:endParaRPr lang="fr-FR" dirty="0"/>
          </a:p>
        </p:txBody>
      </p:sp>
      <p:sp>
        <p:nvSpPr>
          <p:cNvPr id="2" name="Titre 1"/>
          <p:cNvSpPr>
            <a:spLocks noGrp="1"/>
          </p:cNvSpPr>
          <p:nvPr>
            <p:ph type="ctrTitle" idx="4294967295"/>
          </p:nvPr>
        </p:nvSpPr>
        <p:spPr>
          <a:xfrm>
            <a:off x="3276600" y="2514600"/>
            <a:ext cx="8915400" cy="2262188"/>
          </a:xfrm>
        </p:spPr>
        <p:txBody>
          <a:bodyPr/>
          <a:lstStyle/>
          <a:p>
            <a:r>
              <a:rPr lang="fr-FR" dirty="0" smtClean="0"/>
              <a:t>Cycle de vie d'un thread</a:t>
            </a:r>
            <a:endParaRPr lang="fr-FR" dirty="0"/>
          </a:p>
        </p:txBody>
      </p:sp>
    </p:spTree>
    <p:extLst>
      <p:ext uri="{BB962C8B-B14F-4D97-AF65-F5344CB8AC3E}">
        <p14:creationId xmlns:p14="http://schemas.microsoft.com/office/powerpoint/2010/main" val="1470527203"/>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687855"/>
          </a:xfrm>
        </p:spPr>
        <p:txBody>
          <a:bodyPr>
            <a:normAutofit/>
          </a:bodyPr>
          <a:lstStyle/>
          <a:p>
            <a:r>
              <a:rPr lang="fr-FR" dirty="0" smtClean="0">
                <a:solidFill>
                  <a:schemeClr val="tx1"/>
                </a:solidFill>
              </a:rPr>
              <a:t>Vie d'un thread</a:t>
            </a:r>
            <a:endParaRPr lang="fr-FR" dirty="0">
              <a:solidFill>
                <a:schemeClr val="tx1"/>
              </a:solidFill>
            </a:endParaRPr>
          </a:p>
        </p:txBody>
      </p:sp>
      <p:sp>
        <p:nvSpPr>
          <p:cNvPr id="3" name="Espace réservé du contenu 2"/>
          <p:cNvSpPr>
            <a:spLocks noGrp="1"/>
          </p:cNvSpPr>
          <p:nvPr>
            <p:ph idx="1"/>
          </p:nvPr>
        </p:nvSpPr>
        <p:spPr>
          <a:xfrm>
            <a:off x="898498" y="1463040"/>
            <a:ext cx="10925092" cy="4770783"/>
          </a:xfrm>
        </p:spPr>
        <p:txBody>
          <a:bodyPr anchor="ctr">
            <a:normAutofit/>
          </a:bodyPr>
          <a:lstStyle/>
          <a:p>
            <a:r>
              <a:rPr lang="fr-FR" dirty="0" smtClean="0">
                <a:solidFill>
                  <a:schemeClr val="tx1"/>
                </a:solidFill>
              </a:rPr>
              <a:t>Nous </a:t>
            </a:r>
            <a:r>
              <a:rPr lang="fr-FR" dirty="0">
                <a:solidFill>
                  <a:schemeClr val="tx1"/>
                </a:solidFill>
              </a:rPr>
              <a:t>avons examiné en profondeur les concepts de </a:t>
            </a:r>
            <a:r>
              <a:rPr lang="fr-FR" dirty="0" smtClean="0">
                <a:solidFill>
                  <a:schemeClr val="tx1"/>
                </a:solidFill>
              </a:rPr>
              <a:t>concurrence </a:t>
            </a:r>
            <a:r>
              <a:rPr lang="fr-FR" dirty="0">
                <a:solidFill>
                  <a:schemeClr val="tx1"/>
                </a:solidFill>
              </a:rPr>
              <a:t>et de parallélisme, ainsi que certains des problèmes clés auxquels nous sommes confrontés dans les applications Python </a:t>
            </a:r>
            <a:r>
              <a:rPr lang="fr-FR" dirty="0" smtClean="0">
                <a:solidFill>
                  <a:schemeClr val="tx1"/>
                </a:solidFill>
              </a:rPr>
              <a:t>multithread</a:t>
            </a:r>
          </a:p>
          <a:p>
            <a:r>
              <a:rPr lang="fr-FR" dirty="0" smtClean="0">
                <a:solidFill>
                  <a:schemeClr val="tx1"/>
                </a:solidFill>
              </a:rPr>
              <a:t>Il </a:t>
            </a:r>
            <a:r>
              <a:rPr lang="fr-FR" dirty="0">
                <a:solidFill>
                  <a:schemeClr val="tx1"/>
                </a:solidFill>
              </a:rPr>
              <a:t>est maintenant temps de voir comment nous pouvons commencer à travailler avec des threads et les manipuler selon notre volonté.</a:t>
            </a:r>
          </a:p>
          <a:p>
            <a:r>
              <a:rPr lang="fr-FR" dirty="0" smtClean="0">
                <a:solidFill>
                  <a:schemeClr val="tx1"/>
                </a:solidFill>
              </a:rPr>
              <a:t>Nous plongerons maintenant </a:t>
            </a:r>
            <a:r>
              <a:rPr lang="fr-FR" dirty="0">
                <a:solidFill>
                  <a:schemeClr val="tx1"/>
                </a:solidFill>
              </a:rPr>
              <a:t>dans la vie d'un </a:t>
            </a:r>
            <a:r>
              <a:rPr lang="fr-FR" dirty="0" smtClean="0">
                <a:solidFill>
                  <a:schemeClr val="tx1"/>
                </a:solidFill>
              </a:rPr>
              <a:t>thread</a:t>
            </a:r>
          </a:p>
          <a:p>
            <a:r>
              <a:rPr lang="fr-FR" dirty="0" smtClean="0">
                <a:solidFill>
                  <a:schemeClr val="tx1"/>
                </a:solidFill>
              </a:rPr>
              <a:t>Nous </a:t>
            </a:r>
            <a:r>
              <a:rPr lang="fr-FR" dirty="0">
                <a:solidFill>
                  <a:schemeClr val="tx1"/>
                </a:solidFill>
              </a:rPr>
              <a:t>aborderons différents sujets tels </a:t>
            </a:r>
            <a:r>
              <a:rPr lang="fr-FR" dirty="0" smtClean="0">
                <a:solidFill>
                  <a:schemeClr val="tx1"/>
                </a:solidFill>
              </a:rPr>
              <a:t>que :</a:t>
            </a:r>
          </a:p>
          <a:p>
            <a:pPr lvl="1"/>
            <a:r>
              <a:rPr lang="fr-FR" dirty="0" smtClean="0">
                <a:solidFill>
                  <a:schemeClr val="tx1"/>
                </a:solidFill>
              </a:rPr>
              <a:t>Les </a:t>
            </a:r>
            <a:r>
              <a:rPr lang="fr-FR" dirty="0">
                <a:solidFill>
                  <a:schemeClr val="tx1"/>
                </a:solidFill>
              </a:rPr>
              <a:t>différents états d'un thread dans Différents types de threads - Windows vs </a:t>
            </a:r>
            <a:r>
              <a:rPr lang="fr-FR" dirty="0" smtClean="0">
                <a:solidFill>
                  <a:schemeClr val="tx1"/>
                </a:solidFill>
              </a:rPr>
              <a:t>POSIX</a:t>
            </a:r>
          </a:p>
          <a:p>
            <a:pPr lvl="1"/>
            <a:r>
              <a:rPr lang="fr-FR" dirty="0" smtClean="0">
                <a:solidFill>
                  <a:schemeClr val="tx1"/>
                </a:solidFill>
              </a:rPr>
              <a:t>Les </a:t>
            </a:r>
            <a:r>
              <a:rPr lang="fr-FR" dirty="0">
                <a:solidFill>
                  <a:schemeClr val="tx1"/>
                </a:solidFill>
              </a:rPr>
              <a:t>meilleures pratiques quand il s'agit de démarrer vos propres </a:t>
            </a:r>
            <a:r>
              <a:rPr lang="fr-FR" dirty="0" smtClean="0">
                <a:solidFill>
                  <a:schemeClr val="tx1"/>
                </a:solidFill>
              </a:rPr>
              <a:t>threads</a:t>
            </a:r>
          </a:p>
          <a:p>
            <a:pPr lvl="1"/>
            <a:r>
              <a:rPr lang="fr-FR" dirty="0" smtClean="0">
                <a:solidFill>
                  <a:schemeClr val="tx1"/>
                </a:solidFill>
              </a:rPr>
              <a:t>Comment </a:t>
            </a:r>
            <a:r>
              <a:rPr lang="fr-FR" dirty="0">
                <a:solidFill>
                  <a:schemeClr val="tx1"/>
                </a:solidFill>
              </a:rPr>
              <a:t>nous pouvons vous faciliter la vie quand il s'agit de travailler avec </a:t>
            </a:r>
            <a:r>
              <a:rPr lang="fr-FR" dirty="0" smtClean="0">
                <a:solidFill>
                  <a:schemeClr val="tx1"/>
                </a:solidFill>
              </a:rPr>
              <a:t>de nombreux threads</a:t>
            </a:r>
          </a:p>
          <a:p>
            <a:pPr lvl="1"/>
            <a:r>
              <a:rPr lang="fr-FR" dirty="0" smtClean="0">
                <a:solidFill>
                  <a:schemeClr val="tx1"/>
                </a:solidFill>
              </a:rPr>
              <a:t>Enfin</a:t>
            </a:r>
            <a:r>
              <a:rPr lang="fr-FR" dirty="0">
                <a:solidFill>
                  <a:schemeClr val="tx1"/>
                </a:solidFill>
              </a:rPr>
              <a:t>, nous verrons comment nous pouvons terminer les threads et les différents modèles de multithreading</a:t>
            </a:r>
            <a:endParaRPr lang="fr-FR" dirty="0" smtClean="0">
              <a:solidFill>
                <a:schemeClr val="tx1"/>
              </a:solidFill>
            </a:endParaRPr>
          </a:p>
        </p:txBody>
      </p:sp>
    </p:spTree>
    <p:extLst>
      <p:ext uri="{BB962C8B-B14F-4D97-AF65-F5344CB8AC3E}">
        <p14:creationId xmlns:p14="http://schemas.microsoft.com/office/powerpoint/2010/main" val="1303018247"/>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687855"/>
          </a:xfrm>
        </p:spPr>
        <p:txBody>
          <a:bodyPr>
            <a:normAutofit/>
          </a:bodyPr>
          <a:lstStyle/>
          <a:p>
            <a:r>
              <a:rPr lang="fr-FR" dirty="0" smtClean="0">
                <a:solidFill>
                  <a:schemeClr val="tx1"/>
                </a:solidFill>
              </a:rPr>
              <a:t>Les threads en Python</a:t>
            </a:r>
            <a:endParaRPr lang="fr-FR" dirty="0">
              <a:solidFill>
                <a:schemeClr val="tx1"/>
              </a:solidFill>
            </a:endParaRPr>
          </a:p>
        </p:txBody>
      </p:sp>
      <p:sp>
        <p:nvSpPr>
          <p:cNvPr id="3" name="Espace réservé du contenu 2"/>
          <p:cNvSpPr>
            <a:spLocks noGrp="1"/>
          </p:cNvSpPr>
          <p:nvPr>
            <p:ph idx="1"/>
          </p:nvPr>
        </p:nvSpPr>
        <p:spPr>
          <a:xfrm>
            <a:off x="898498" y="1463040"/>
            <a:ext cx="10925092" cy="4770783"/>
          </a:xfrm>
        </p:spPr>
        <p:txBody>
          <a:bodyPr anchor="ctr">
            <a:normAutofit/>
          </a:bodyPr>
          <a:lstStyle/>
          <a:p>
            <a:r>
              <a:rPr lang="fr-FR" dirty="0">
                <a:solidFill>
                  <a:schemeClr val="tx1"/>
                </a:solidFill>
              </a:rPr>
              <a:t>Avant d'entrer dans le détail de la vie d'un </a:t>
            </a:r>
            <a:r>
              <a:rPr lang="fr-FR" dirty="0" smtClean="0">
                <a:solidFill>
                  <a:schemeClr val="tx1"/>
                </a:solidFill>
              </a:rPr>
              <a:t>thread, il </a:t>
            </a:r>
            <a:r>
              <a:rPr lang="fr-FR" dirty="0">
                <a:solidFill>
                  <a:schemeClr val="tx1"/>
                </a:solidFill>
              </a:rPr>
              <a:t>est important de savoir ce que nous allons instancier en termes </a:t>
            </a:r>
            <a:r>
              <a:rPr lang="fr-FR" dirty="0" smtClean="0">
                <a:solidFill>
                  <a:schemeClr val="tx1"/>
                </a:solidFill>
              </a:rPr>
              <a:t>réels</a:t>
            </a:r>
          </a:p>
          <a:p>
            <a:r>
              <a:rPr lang="fr-FR" dirty="0" smtClean="0">
                <a:solidFill>
                  <a:schemeClr val="tx1"/>
                </a:solidFill>
              </a:rPr>
              <a:t>Pour </a:t>
            </a:r>
            <a:r>
              <a:rPr lang="fr-FR" dirty="0">
                <a:solidFill>
                  <a:schemeClr val="tx1"/>
                </a:solidFill>
              </a:rPr>
              <a:t>le savoir, cependant, nous aurons besoin de jeter un </a:t>
            </a:r>
            <a:r>
              <a:rPr lang="fr-FR" dirty="0" smtClean="0">
                <a:solidFill>
                  <a:schemeClr val="tx1"/>
                </a:solidFill>
              </a:rPr>
              <a:t>œil </a:t>
            </a:r>
            <a:r>
              <a:rPr lang="fr-FR" dirty="0">
                <a:solidFill>
                  <a:schemeClr val="tx1"/>
                </a:solidFill>
              </a:rPr>
              <a:t>à la définition de la classe </a:t>
            </a:r>
            <a:r>
              <a:rPr lang="fr-FR" b="1" i="1" dirty="0">
                <a:solidFill>
                  <a:schemeClr val="accent1"/>
                </a:solidFill>
              </a:rPr>
              <a:t>Thread</a:t>
            </a:r>
            <a:r>
              <a:rPr lang="fr-FR" dirty="0">
                <a:solidFill>
                  <a:schemeClr val="tx1"/>
                </a:solidFill>
              </a:rPr>
              <a:t> de Python qui peut être trouvée dans </a:t>
            </a:r>
            <a:r>
              <a:rPr lang="fr-FR" b="1" i="1" dirty="0" smtClean="0">
                <a:solidFill>
                  <a:schemeClr val="accent1"/>
                </a:solidFill>
              </a:rPr>
              <a:t>threading.py</a:t>
            </a:r>
          </a:p>
          <a:p>
            <a:r>
              <a:rPr lang="fr-FR" dirty="0">
                <a:solidFill>
                  <a:schemeClr val="tx1"/>
                </a:solidFill>
              </a:rPr>
              <a:t>Dans ce fichier, vous devriez voir la définition de classe pour la classe </a:t>
            </a:r>
            <a:r>
              <a:rPr lang="fr-FR" dirty="0" smtClean="0">
                <a:solidFill>
                  <a:schemeClr val="tx1"/>
                </a:solidFill>
              </a:rPr>
              <a:t>Thread</a:t>
            </a:r>
          </a:p>
          <a:p>
            <a:r>
              <a:rPr lang="fr-FR" dirty="0" smtClean="0">
                <a:solidFill>
                  <a:schemeClr val="tx1"/>
                </a:solidFill>
              </a:rPr>
              <a:t>Elle </a:t>
            </a:r>
            <a:r>
              <a:rPr lang="fr-FR" dirty="0">
                <a:solidFill>
                  <a:schemeClr val="tx1"/>
                </a:solidFill>
              </a:rPr>
              <a:t>a une fonction constructeur qui ressemble à </a:t>
            </a:r>
            <a:r>
              <a:rPr lang="fr-FR" dirty="0" smtClean="0">
                <a:solidFill>
                  <a:schemeClr val="tx1"/>
                </a:solidFill>
              </a:rPr>
              <a:t>ceci :</a:t>
            </a:r>
          </a:p>
        </p:txBody>
      </p:sp>
      <p:pic>
        <p:nvPicPr>
          <p:cNvPr id="4" name="Image 3"/>
          <p:cNvPicPr>
            <a:picLocks noChangeAspect="1"/>
          </p:cNvPicPr>
          <p:nvPr/>
        </p:nvPicPr>
        <p:blipFill>
          <a:blip r:embed="rId3"/>
          <a:stretch>
            <a:fillRect/>
          </a:stretch>
        </p:blipFill>
        <p:spPr>
          <a:xfrm>
            <a:off x="3755956" y="5169093"/>
            <a:ext cx="5210175" cy="4000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639907530"/>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687855"/>
          </a:xfrm>
        </p:spPr>
        <p:txBody>
          <a:bodyPr>
            <a:normAutofit/>
          </a:bodyPr>
          <a:lstStyle/>
          <a:p>
            <a:r>
              <a:rPr lang="fr-FR" dirty="0" smtClean="0">
                <a:solidFill>
                  <a:schemeClr val="tx1"/>
                </a:solidFill>
              </a:rPr>
              <a:t>Les threads en Python</a:t>
            </a:r>
            <a:endParaRPr lang="fr-FR" dirty="0">
              <a:solidFill>
                <a:schemeClr val="tx1"/>
              </a:solidFill>
            </a:endParaRPr>
          </a:p>
        </p:txBody>
      </p:sp>
      <p:sp>
        <p:nvSpPr>
          <p:cNvPr id="3" name="Espace réservé du contenu 2"/>
          <p:cNvSpPr>
            <a:spLocks noGrp="1"/>
          </p:cNvSpPr>
          <p:nvPr>
            <p:ph idx="1"/>
          </p:nvPr>
        </p:nvSpPr>
        <p:spPr>
          <a:xfrm>
            <a:off x="898498" y="1463040"/>
            <a:ext cx="10925092" cy="4770783"/>
          </a:xfrm>
        </p:spPr>
        <p:txBody>
          <a:bodyPr anchor="ctr">
            <a:normAutofit/>
          </a:bodyPr>
          <a:lstStyle/>
          <a:p>
            <a:r>
              <a:rPr lang="fr-FR" dirty="0">
                <a:solidFill>
                  <a:schemeClr val="tx1"/>
                </a:solidFill>
              </a:rPr>
              <a:t>Ce constructeur précédent prend en compte cinq arguments réels, qui sont définis comme suit dans cette définition de </a:t>
            </a:r>
            <a:r>
              <a:rPr lang="fr-FR" dirty="0" smtClean="0">
                <a:solidFill>
                  <a:schemeClr val="tx1"/>
                </a:solidFill>
              </a:rPr>
              <a:t>classe :</a:t>
            </a:r>
          </a:p>
          <a:p>
            <a:pPr lvl="1"/>
            <a:r>
              <a:rPr lang="fr-FR" b="1" i="1" dirty="0">
                <a:solidFill>
                  <a:schemeClr val="accent6"/>
                </a:solidFill>
              </a:rPr>
              <a:t>g</a:t>
            </a:r>
            <a:r>
              <a:rPr lang="fr-FR" b="1" i="1" dirty="0" smtClean="0">
                <a:solidFill>
                  <a:schemeClr val="accent6"/>
                </a:solidFill>
              </a:rPr>
              <a:t>roup</a:t>
            </a:r>
            <a:r>
              <a:rPr lang="fr-FR" dirty="0" smtClean="0">
                <a:solidFill>
                  <a:schemeClr val="tx1"/>
                </a:solidFill>
              </a:rPr>
              <a:t> : </a:t>
            </a:r>
            <a:r>
              <a:rPr lang="fr-FR" dirty="0">
                <a:solidFill>
                  <a:schemeClr val="tx1"/>
                </a:solidFill>
              </a:rPr>
              <a:t>C'est un paramètre spécial qui est réservé pour une future </a:t>
            </a:r>
            <a:r>
              <a:rPr lang="fr-FR" dirty="0" smtClean="0">
                <a:solidFill>
                  <a:schemeClr val="tx1"/>
                </a:solidFill>
              </a:rPr>
              <a:t>extension</a:t>
            </a:r>
          </a:p>
          <a:p>
            <a:pPr lvl="1"/>
            <a:r>
              <a:rPr lang="fr-FR" b="1" i="1" dirty="0" smtClean="0">
                <a:solidFill>
                  <a:schemeClr val="accent6"/>
                </a:solidFill>
              </a:rPr>
              <a:t>target</a:t>
            </a:r>
            <a:r>
              <a:rPr lang="fr-FR" dirty="0" smtClean="0">
                <a:solidFill>
                  <a:schemeClr val="tx1"/>
                </a:solidFill>
              </a:rPr>
              <a:t> : </a:t>
            </a:r>
            <a:r>
              <a:rPr lang="fr-FR" dirty="0">
                <a:solidFill>
                  <a:schemeClr val="tx1"/>
                </a:solidFill>
              </a:rPr>
              <a:t>Ceci est l'objet appelable à appeler par la méthode </a:t>
            </a:r>
            <a:r>
              <a:rPr lang="fr-FR" b="1" i="1" dirty="0" smtClean="0">
                <a:solidFill>
                  <a:schemeClr val="accent6"/>
                </a:solidFill>
              </a:rPr>
              <a:t>run()</a:t>
            </a:r>
            <a:r>
              <a:rPr lang="fr-FR" dirty="0" smtClean="0">
                <a:solidFill>
                  <a:schemeClr val="tx1"/>
                </a:solidFill>
              </a:rPr>
              <a:t>. </a:t>
            </a:r>
            <a:r>
              <a:rPr lang="fr-FR" dirty="0">
                <a:solidFill>
                  <a:schemeClr val="tx1"/>
                </a:solidFill>
              </a:rPr>
              <a:t>Si </a:t>
            </a:r>
            <a:r>
              <a:rPr lang="fr-FR" dirty="0" smtClean="0">
                <a:solidFill>
                  <a:schemeClr val="tx1"/>
                </a:solidFill>
              </a:rPr>
              <a:t>il </a:t>
            </a:r>
            <a:r>
              <a:rPr lang="fr-FR" dirty="0">
                <a:solidFill>
                  <a:schemeClr val="tx1"/>
                </a:solidFill>
              </a:rPr>
              <a:t>n'est pas </a:t>
            </a:r>
            <a:r>
              <a:rPr lang="fr-FR" dirty="0" smtClean="0">
                <a:solidFill>
                  <a:schemeClr val="tx1"/>
                </a:solidFill>
              </a:rPr>
              <a:t>transmis, </a:t>
            </a:r>
            <a:r>
              <a:rPr lang="fr-FR" dirty="0">
                <a:solidFill>
                  <a:schemeClr val="tx1"/>
                </a:solidFill>
              </a:rPr>
              <a:t>cette valeur par défaut est None et rien ne sera </a:t>
            </a:r>
            <a:r>
              <a:rPr lang="fr-FR" dirty="0" smtClean="0">
                <a:solidFill>
                  <a:schemeClr val="tx1"/>
                </a:solidFill>
              </a:rPr>
              <a:t>démarré</a:t>
            </a:r>
          </a:p>
          <a:p>
            <a:pPr lvl="1"/>
            <a:r>
              <a:rPr lang="fr-FR" b="1" i="1" dirty="0" smtClean="0">
                <a:solidFill>
                  <a:schemeClr val="accent6"/>
                </a:solidFill>
              </a:rPr>
              <a:t>name</a:t>
            </a:r>
            <a:r>
              <a:rPr lang="fr-FR" dirty="0">
                <a:solidFill>
                  <a:schemeClr val="tx1"/>
                </a:solidFill>
              </a:rPr>
              <a:t>: Ceci est le nom du </a:t>
            </a:r>
            <a:r>
              <a:rPr lang="fr-FR" dirty="0" smtClean="0">
                <a:solidFill>
                  <a:schemeClr val="tx1"/>
                </a:solidFill>
              </a:rPr>
              <a:t>thread</a:t>
            </a:r>
          </a:p>
          <a:p>
            <a:pPr lvl="1"/>
            <a:r>
              <a:rPr lang="fr-FR" b="1" i="1" dirty="0" smtClean="0">
                <a:solidFill>
                  <a:schemeClr val="accent6"/>
                </a:solidFill>
              </a:rPr>
              <a:t>args</a:t>
            </a:r>
            <a:r>
              <a:rPr lang="fr-FR" dirty="0" smtClean="0">
                <a:solidFill>
                  <a:schemeClr val="tx1"/>
                </a:solidFill>
              </a:rPr>
              <a:t> : </a:t>
            </a:r>
            <a:r>
              <a:rPr lang="fr-FR" dirty="0">
                <a:solidFill>
                  <a:schemeClr val="tx1"/>
                </a:solidFill>
              </a:rPr>
              <a:t>C'est l'argument tuple pour l'invocation de la cible. </a:t>
            </a:r>
            <a:r>
              <a:rPr lang="fr-FR" dirty="0" smtClean="0">
                <a:solidFill>
                  <a:schemeClr val="tx1"/>
                </a:solidFill>
              </a:rPr>
              <a:t>Il vaut </a:t>
            </a:r>
            <a:r>
              <a:rPr lang="fr-FR" dirty="0">
                <a:solidFill>
                  <a:schemeClr val="tx1"/>
                </a:solidFill>
              </a:rPr>
              <a:t>par défaut </a:t>
            </a:r>
            <a:r>
              <a:rPr lang="fr-FR" b="1" i="1" dirty="0" smtClean="0">
                <a:solidFill>
                  <a:schemeClr val="accent6"/>
                </a:solidFill>
              </a:rPr>
              <a:t>()</a:t>
            </a:r>
          </a:p>
          <a:p>
            <a:pPr lvl="1"/>
            <a:r>
              <a:rPr lang="fr-FR" b="1" i="1" dirty="0">
                <a:solidFill>
                  <a:schemeClr val="accent6"/>
                </a:solidFill>
              </a:rPr>
              <a:t>k</a:t>
            </a:r>
            <a:r>
              <a:rPr lang="fr-FR" b="1" i="1" dirty="0" smtClean="0">
                <a:solidFill>
                  <a:schemeClr val="accent6"/>
                </a:solidFill>
              </a:rPr>
              <a:t>wargs</a:t>
            </a:r>
            <a:r>
              <a:rPr lang="fr-FR" dirty="0" smtClean="0">
                <a:solidFill>
                  <a:schemeClr val="tx1"/>
                </a:solidFill>
              </a:rPr>
              <a:t> : </a:t>
            </a:r>
            <a:r>
              <a:rPr lang="fr-FR" dirty="0">
                <a:solidFill>
                  <a:schemeClr val="tx1"/>
                </a:solidFill>
              </a:rPr>
              <a:t>Ceci est un dictionnaire d'arguments de mots-clés pour appeler le constructeur de la classe de </a:t>
            </a:r>
            <a:r>
              <a:rPr lang="fr-FR" dirty="0" smtClean="0">
                <a:solidFill>
                  <a:schemeClr val="tx1"/>
                </a:solidFill>
              </a:rPr>
              <a:t>base</a:t>
            </a:r>
          </a:p>
        </p:txBody>
      </p:sp>
    </p:spTree>
    <p:extLst>
      <p:ext uri="{BB962C8B-B14F-4D97-AF65-F5344CB8AC3E}">
        <p14:creationId xmlns:p14="http://schemas.microsoft.com/office/powerpoint/2010/main" val="2017188221"/>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687855"/>
          </a:xfrm>
        </p:spPr>
        <p:txBody>
          <a:bodyPr>
            <a:normAutofit/>
          </a:bodyPr>
          <a:lstStyle/>
          <a:p>
            <a:r>
              <a:rPr lang="fr-FR" dirty="0" smtClean="0">
                <a:solidFill>
                  <a:schemeClr val="tx1"/>
                </a:solidFill>
              </a:rPr>
              <a:t>Etats possibles des threads</a:t>
            </a:r>
            <a:endParaRPr lang="fr-FR" dirty="0">
              <a:solidFill>
                <a:schemeClr val="tx1"/>
              </a:solidFill>
            </a:endParaRPr>
          </a:p>
        </p:txBody>
      </p:sp>
      <p:sp>
        <p:nvSpPr>
          <p:cNvPr id="3" name="Espace réservé du contenu 2"/>
          <p:cNvSpPr>
            <a:spLocks noGrp="1"/>
          </p:cNvSpPr>
          <p:nvPr>
            <p:ph idx="1"/>
          </p:nvPr>
        </p:nvSpPr>
        <p:spPr>
          <a:xfrm>
            <a:off x="898498" y="1463040"/>
            <a:ext cx="10925092" cy="4770783"/>
          </a:xfrm>
        </p:spPr>
        <p:txBody>
          <a:bodyPr anchor="ctr">
            <a:normAutofit fontScale="85000" lnSpcReduction="10000"/>
          </a:bodyPr>
          <a:lstStyle/>
          <a:p>
            <a:r>
              <a:rPr lang="fr-FR" dirty="0">
                <a:solidFill>
                  <a:schemeClr val="tx1"/>
                </a:solidFill>
              </a:rPr>
              <a:t>Les threads peuvent exister dans cinq états </a:t>
            </a:r>
            <a:r>
              <a:rPr lang="fr-FR" dirty="0" smtClean="0">
                <a:solidFill>
                  <a:schemeClr val="tx1"/>
                </a:solidFill>
              </a:rPr>
              <a:t>distincts : </a:t>
            </a:r>
            <a:r>
              <a:rPr lang="fr-FR" dirty="0">
                <a:solidFill>
                  <a:schemeClr val="tx1"/>
                </a:solidFill>
              </a:rPr>
              <a:t>running, not-running, runnable, starting et </a:t>
            </a:r>
            <a:r>
              <a:rPr lang="fr-FR" dirty="0" smtClean="0">
                <a:solidFill>
                  <a:schemeClr val="tx1"/>
                </a:solidFill>
              </a:rPr>
              <a:t>ended</a:t>
            </a:r>
          </a:p>
          <a:p>
            <a:r>
              <a:rPr lang="fr-FR" dirty="0" smtClean="0">
                <a:solidFill>
                  <a:schemeClr val="tx1"/>
                </a:solidFill>
              </a:rPr>
              <a:t>Lorsque </a:t>
            </a:r>
            <a:r>
              <a:rPr lang="fr-FR" dirty="0">
                <a:solidFill>
                  <a:schemeClr val="tx1"/>
                </a:solidFill>
              </a:rPr>
              <a:t>nous créons un thread, nous n'avons généralement pas alloué de ressources à ce thread pour le </a:t>
            </a:r>
            <a:r>
              <a:rPr lang="fr-FR" dirty="0" smtClean="0">
                <a:solidFill>
                  <a:schemeClr val="tx1"/>
                </a:solidFill>
              </a:rPr>
              <a:t>moment</a:t>
            </a:r>
          </a:p>
          <a:p>
            <a:r>
              <a:rPr lang="fr-FR" dirty="0" smtClean="0">
                <a:solidFill>
                  <a:schemeClr val="tx1"/>
                </a:solidFill>
              </a:rPr>
              <a:t>Il </a:t>
            </a:r>
            <a:r>
              <a:rPr lang="fr-FR" dirty="0">
                <a:solidFill>
                  <a:schemeClr val="tx1"/>
                </a:solidFill>
              </a:rPr>
              <a:t>n'existe dans aucun état, car il n'a pas été initialisé, et il ne peut être démarré ou </a:t>
            </a:r>
            <a:r>
              <a:rPr lang="fr-FR" dirty="0" smtClean="0">
                <a:solidFill>
                  <a:schemeClr val="tx1"/>
                </a:solidFill>
              </a:rPr>
              <a:t>arrêté</a:t>
            </a:r>
          </a:p>
          <a:p>
            <a:r>
              <a:rPr lang="fr-FR" b="1" i="1" dirty="0" smtClean="0">
                <a:solidFill>
                  <a:schemeClr val="accent1"/>
                </a:solidFill>
              </a:rPr>
              <a:t>Nouveau thread</a:t>
            </a:r>
            <a:r>
              <a:rPr lang="fr-FR" dirty="0" smtClean="0">
                <a:solidFill>
                  <a:schemeClr val="tx1"/>
                </a:solidFill>
              </a:rPr>
              <a:t> : </a:t>
            </a:r>
            <a:r>
              <a:rPr lang="fr-FR" dirty="0">
                <a:solidFill>
                  <a:schemeClr val="tx1"/>
                </a:solidFill>
              </a:rPr>
              <a:t>Dans l'état du nouveau thread, notre thread n'a pas démarré et aucune ressource n'a été allouée. C'est simplement une instance d'un </a:t>
            </a:r>
            <a:r>
              <a:rPr lang="fr-FR" dirty="0" smtClean="0">
                <a:solidFill>
                  <a:schemeClr val="tx1"/>
                </a:solidFill>
              </a:rPr>
              <a:t>objet</a:t>
            </a:r>
          </a:p>
          <a:p>
            <a:r>
              <a:rPr lang="fr-FR" b="1" i="1" dirty="0" err="1" smtClean="0">
                <a:solidFill>
                  <a:schemeClr val="accent1"/>
                </a:solidFill>
              </a:rPr>
              <a:t>Executable</a:t>
            </a:r>
            <a:r>
              <a:rPr lang="fr-FR" dirty="0" smtClean="0">
                <a:solidFill>
                  <a:schemeClr val="tx1"/>
                </a:solidFill>
              </a:rPr>
              <a:t> : </a:t>
            </a:r>
            <a:r>
              <a:rPr lang="fr-FR" dirty="0">
                <a:solidFill>
                  <a:schemeClr val="tx1"/>
                </a:solidFill>
              </a:rPr>
              <a:t>C'est l'état où le thread est en attente d'exécution, il dispose de toutes les ressources nécessaires pour continuer, et la seule chose qui le retient est que le planificateur de tâches ne l'a pas </a:t>
            </a:r>
            <a:r>
              <a:rPr lang="fr-FR" dirty="0" smtClean="0">
                <a:solidFill>
                  <a:schemeClr val="tx1"/>
                </a:solidFill>
              </a:rPr>
              <a:t>planifié</a:t>
            </a:r>
          </a:p>
          <a:p>
            <a:r>
              <a:rPr lang="fr-FR" b="1" i="1" dirty="0" smtClean="0">
                <a:solidFill>
                  <a:schemeClr val="accent1"/>
                </a:solidFill>
              </a:rPr>
              <a:t>Exécution</a:t>
            </a:r>
            <a:r>
              <a:rPr lang="fr-FR" dirty="0" smtClean="0">
                <a:solidFill>
                  <a:schemeClr val="tx1"/>
                </a:solidFill>
              </a:rPr>
              <a:t> : </a:t>
            </a:r>
            <a:r>
              <a:rPr lang="fr-FR" dirty="0">
                <a:solidFill>
                  <a:schemeClr val="tx1"/>
                </a:solidFill>
              </a:rPr>
              <a:t>dans cet état, le thread fait des progrès - il exécute la tâche pour laquelle il a été conçu et a été choisi par le planificateur de tâches pour l'exécuter. De cet état, notre thread peut entrer dans un état mort si nous choisissons de le tuer, ou il pourrait entrer dans un </a:t>
            </a:r>
            <a:r>
              <a:rPr lang="fr-FR" dirty="0" smtClean="0">
                <a:solidFill>
                  <a:schemeClr val="tx1"/>
                </a:solidFill>
              </a:rPr>
              <a:t>état </a:t>
            </a:r>
            <a:r>
              <a:rPr lang="fr-FR" b="1" i="1" dirty="0" smtClean="0">
                <a:solidFill>
                  <a:schemeClr val="accent1"/>
                </a:solidFill>
              </a:rPr>
              <a:t>Not-running</a:t>
            </a:r>
          </a:p>
          <a:p>
            <a:r>
              <a:rPr lang="fr-FR" b="1" i="1" dirty="0" smtClean="0">
                <a:solidFill>
                  <a:schemeClr val="accent1"/>
                </a:solidFill>
              </a:rPr>
              <a:t>Not-running</a:t>
            </a:r>
            <a:r>
              <a:rPr lang="fr-FR" dirty="0" smtClean="0">
                <a:solidFill>
                  <a:schemeClr val="tx1"/>
                </a:solidFill>
              </a:rPr>
              <a:t> : </a:t>
            </a:r>
            <a:r>
              <a:rPr lang="fr-FR" dirty="0">
                <a:solidFill>
                  <a:schemeClr val="tx1"/>
                </a:solidFill>
              </a:rPr>
              <a:t>C'est quand le thread a été suspendu d'une manière ou d'une autre. Cela peut être dû à un certain nombre de raisons, telles que l'attente de la réponse d'une demande </a:t>
            </a:r>
            <a:r>
              <a:rPr lang="fr-FR" dirty="0" smtClean="0">
                <a:solidFill>
                  <a:schemeClr val="tx1"/>
                </a:solidFill>
              </a:rPr>
              <a:t>d'E/S </a:t>
            </a:r>
            <a:r>
              <a:rPr lang="fr-FR" dirty="0">
                <a:solidFill>
                  <a:schemeClr val="tx1"/>
                </a:solidFill>
              </a:rPr>
              <a:t>longue durée. Ou il pourrait être délibérément bloqué jusqu'à ce qu'un autre thread ait terminé son </a:t>
            </a:r>
            <a:r>
              <a:rPr lang="fr-FR" dirty="0" smtClean="0">
                <a:solidFill>
                  <a:schemeClr val="tx1"/>
                </a:solidFill>
              </a:rPr>
              <a:t>exécution</a:t>
            </a:r>
          </a:p>
          <a:p>
            <a:r>
              <a:rPr lang="fr-FR" b="1" i="1" dirty="0" smtClean="0">
                <a:solidFill>
                  <a:schemeClr val="accent1"/>
                </a:solidFill>
              </a:rPr>
              <a:t>Dead</a:t>
            </a:r>
            <a:r>
              <a:rPr lang="fr-FR" dirty="0" smtClean="0">
                <a:solidFill>
                  <a:schemeClr val="tx1"/>
                </a:solidFill>
              </a:rPr>
              <a:t> : </a:t>
            </a:r>
            <a:r>
              <a:rPr lang="fr-FR" dirty="0">
                <a:solidFill>
                  <a:schemeClr val="tx1"/>
                </a:solidFill>
              </a:rPr>
              <a:t>Un thread peut atteindre cet état de deux manières différentes. Il peut, tout comme nous, mourir de causes naturelles ou être tué de façon </a:t>
            </a:r>
            <a:r>
              <a:rPr lang="fr-FR" dirty="0" smtClean="0">
                <a:solidFill>
                  <a:schemeClr val="tx1"/>
                </a:solidFill>
              </a:rPr>
              <a:t>anormale</a:t>
            </a:r>
          </a:p>
        </p:txBody>
      </p:sp>
    </p:spTree>
    <p:extLst>
      <p:ext uri="{BB962C8B-B14F-4D97-AF65-F5344CB8AC3E}">
        <p14:creationId xmlns:p14="http://schemas.microsoft.com/office/powerpoint/2010/main" val="784621744"/>
      </p:ext>
    </p:extLst>
  </p:cSld>
  <p:clrMapOvr>
    <a:masterClrMapping/>
  </p:clrMapOvr>
  <p:timing>
    <p:tnLst>
      <p:par>
        <p:cTn id="1" dur="indefinite" restart="never" nodeType="tmRoot"/>
      </p:par>
    </p:tnLst>
  </p:timing>
</p:sld>
</file>

<file path=ppt/theme/theme1.xml><?xml version="1.0" encoding="utf-8"?>
<a:theme xmlns:a="http://schemas.openxmlformats.org/drawingml/2006/main" name="Brin">
  <a:themeElements>
    <a:clrScheme name="Brin">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Brin">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rin">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7245</TotalTime>
  <Words>15063</Words>
  <Application>Microsoft Office PowerPoint</Application>
  <PresentationFormat>Grand écran</PresentationFormat>
  <Paragraphs>1016</Paragraphs>
  <Slides>176</Slides>
  <Notes>166</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176</vt:i4>
      </vt:variant>
    </vt:vector>
  </HeadingPairs>
  <TitlesOfParts>
    <vt:vector size="181" baseType="lpstr">
      <vt:lpstr>Arial</vt:lpstr>
      <vt:lpstr>Calibri</vt:lpstr>
      <vt:lpstr>Century Gothic</vt:lpstr>
      <vt:lpstr>Wingdings 3</vt:lpstr>
      <vt:lpstr>Brin</vt:lpstr>
      <vt:lpstr>Python Concurrence</vt:lpstr>
      <vt:lpstr>Accélérons tout ça !</vt:lpstr>
      <vt:lpstr>Histoire de la concurrence</vt:lpstr>
      <vt:lpstr>Histoire de la concurrence</vt:lpstr>
      <vt:lpstr>Histoire de la concurrence</vt:lpstr>
      <vt:lpstr>Qu'est-ce qu'un thread ?</vt:lpstr>
      <vt:lpstr>Qu'est-ce qu'un thread ?</vt:lpstr>
      <vt:lpstr>Types de threads</vt:lpstr>
      <vt:lpstr>Qu'est-ce que le multithreading ?</vt:lpstr>
      <vt:lpstr>Qu'est-ce que le multithreading ?</vt:lpstr>
      <vt:lpstr>Qu'est-ce que le multithreading ?</vt:lpstr>
      <vt:lpstr>Qu'est-ce qu'un processus ?</vt:lpstr>
      <vt:lpstr>Qu'est-ce qu'un processus ?</vt:lpstr>
      <vt:lpstr>Qu'est-ce qu'un processus ?</vt:lpstr>
      <vt:lpstr>Qu'est-ce qu'un processus ?</vt:lpstr>
      <vt:lpstr>Propriétés des processus ?</vt:lpstr>
      <vt:lpstr>Propriétés des processus ?</vt:lpstr>
      <vt:lpstr>Propriétés des processus ?</vt:lpstr>
      <vt:lpstr>Multi processing ?</vt:lpstr>
      <vt:lpstr>Multi processing ?</vt:lpstr>
      <vt:lpstr>Multi processing ?</vt:lpstr>
      <vt:lpstr>Programmation événementielle</vt:lpstr>
      <vt:lpstr>Programmation événementielle</vt:lpstr>
      <vt:lpstr>Programmation événementielle</vt:lpstr>
      <vt:lpstr>Programmation événementielle</vt:lpstr>
      <vt:lpstr>Turtle</vt:lpstr>
      <vt:lpstr>Turtle</vt:lpstr>
      <vt:lpstr>Programmation réactive</vt:lpstr>
      <vt:lpstr>ReactiveX - RxPy</vt:lpstr>
      <vt:lpstr>ReactiveX - RxPy</vt:lpstr>
      <vt:lpstr>ReactiveX - RxPy</vt:lpstr>
      <vt:lpstr>Programmation GPU</vt:lpstr>
      <vt:lpstr>Programmation GPU</vt:lpstr>
      <vt:lpstr>Programmation GPU</vt:lpstr>
      <vt:lpstr>Les limitations de Python</vt:lpstr>
      <vt:lpstr>Les limitations de Python</vt:lpstr>
      <vt:lpstr>Les limitations de Python</vt:lpstr>
      <vt:lpstr>Les limitations de Python</vt:lpstr>
      <vt:lpstr>Jython</vt:lpstr>
      <vt:lpstr>IronPython</vt:lpstr>
      <vt:lpstr>Pourquoi utiliser Python ?</vt:lpstr>
      <vt:lpstr>Téléchargement d'images</vt:lpstr>
      <vt:lpstr>Téléchargement d'images : Séquentiel</vt:lpstr>
      <vt:lpstr>Téléchargement d'images : Concurrent</vt:lpstr>
      <vt:lpstr>Améliorer le calcul</vt:lpstr>
      <vt:lpstr>Factorisation séquentielle</vt:lpstr>
      <vt:lpstr>Factorisation concurrente</vt:lpstr>
      <vt:lpstr>Concurrence vs Parallélisme</vt:lpstr>
      <vt:lpstr>Parallélisons !</vt:lpstr>
      <vt:lpstr>Comprendre la concurrence</vt:lpstr>
      <vt:lpstr>Comprendre la concurrence</vt:lpstr>
      <vt:lpstr>Propriétés d'un système concurrent</vt:lpstr>
      <vt:lpstr>Goulots d'étranglement d'E/S</vt:lpstr>
      <vt:lpstr>Goulots d'étranglement d'E/S</vt:lpstr>
      <vt:lpstr>Goulots d'étranglement d'E/S</vt:lpstr>
      <vt:lpstr>Goulots d'étranglement d'E/S</vt:lpstr>
      <vt:lpstr>Goulots d'étranglement d'E/S</vt:lpstr>
      <vt:lpstr>Comprendre le parallélisme</vt:lpstr>
      <vt:lpstr>Comprendre le parallélisme</vt:lpstr>
      <vt:lpstr>Comprendre le parallélisme</vt:lpstr>
      <vt:lpstr>Comprendre le parallélisme</vt:lpstr>
      <vt:lpstr>Goulots d'étranglement CPU</vt:lpstr>
      <vt:lpstr>Concurrence et Parallélisme sur le CPU</vt:lpstr>
      <vt:lpstr>Single-core CPUs</vt:lpstr>
      <vt:lpstr>Single-core CPUs</vt:lpstr>
      <vt:lpstr>Single-core CPUs</vt:lpstr>
      <vt:lpstr>Fréquence d'horloge</vt:lpstr>
      <vt:lpstr>Fréquence d'horloge</vt:lpstr>
      <vt:lpstr>Fréquence d'horloge</vt:lpstr>
      <vt:lpstr>Modèle d'extensibilité de Martelli</vt:lpstr>
      <vt:lpstr>Modèle d'extensibilité de Martelli</vt:lpstr>
      <vt:lpstr>Modèle d'extensibilité de Martelli</vt:lpstr>
      <vt:lpstr>Partage de temps - le planificateur de tâches</vt:lpstr>
      <vt:lpstr>Partage de temps - le planificateur de tâches</vt:lpstr>
      <vt:lpstr>Partage de temps - le planificateur de tâches</vt:lpstr>
      <vt:lpstr>Processeurs multi-cœurs</vt:lpstr>
      <vt:lpstr>Processeurs multi-cœurs</vt:lpstr>
      <vt:lpstr>Processeurs multi-cœurs</vt:lpstr>
      <vt:lpstr>Styles d'architecture de systèmes</vt:lpstr>
      <vt:lpstr>Styles d'architecture de systèmes</vt:lpstr>
      <vt:lpstr>SISD</vt:lpstr>
      <vt:lpstr>SISD</vt:lpstr>
      <vt:lpstr>SIMD</vt:lpstr>
      <vt:lpstr>SIMD</vt:lpstr>
      <vt:lpstr>SIMD</vt:lpstr>
      <vt:lpstr>MISD</vt:lpstr>
      <vt:lpstr>MIMD</vt:lpstr>
      <vt:lpstr>Style d'architecture de mémoire informatique</vt:lpstr>
      <vt:lpstr>Style d'architecture de mémoire informatique</vt:lpstr>
      <vt:lpstr>UMA</vt:lpstr>
      <vt:lpstr>UMA</vt:lpstr>
      <vt:lpstr>UMA</vt:lpstr>
      <vt:lpstr>NUMA</vt:lpstr>
      <vt:lpstr>NUMA</vt:lpstr>
      <vt:lpstr>Cycle de vie d'un thread</vt:lpstr>
      <vt:lpstr>Vie d'un thread</vt:lpstr>
      <vt:lpstr>Les threads en Python</vt:lpstr>
      <vt:lpstr>Les threads en Python</vt:lpstr>
      <vt:lpstr>Etats possibles des threads</vt:lpstr>
      <vt:lpstr>Etats possibles des threads</vt:lpstr>
      <vt:lpstr>Etats possibles des threads</vt:lpstr>
      <vt:lpstr>Différents types de threads</vt:lpstr>
      <vt:lpstr>Threads POSIX</vt:lpstr>
      <vt:lpstr>Démarrer un thread</vt:lpstr>
      <vt:lpstr>Hériter de la classe thread</vt:lpstr>
      <vt:lpstr>Hériter de la classe thread</vt:lpstr>
      <vt:lpstr>Forking</vt:lpstr>
      <vt:lpstr>Forking</vt:lpstr>
      <vt:lpstr>Démoniser un thread</vt:lpstr>
      <vt:lpstr>Démoniser un thread</vt:lpstr>
      <vt:lpstr>Démoniser un thread</vt:lpstr>
      <vt:lpstr>Démarrage de nombreux threads</vt:lpstr>
      <vt:lpstr>Démarrage de nombreux threads</vt:lpstr>
      <vt:lpstr>Ralentir les programmes en utilisant des threads</vt:lpstr>
      <vt:lpstr>Obtenir le nombre total de threads actifs</vt:lpstr>
      <vt:lpstr>Obtenir le thread courant</vt:lpstr>
      <vt:lpstr>Thread principal</vt:lpstr>
      <vt:lpstr>Identifier les threads</vt:lpstr>
      <vt:lpstr>Identifier les threads</vt:lpstr>
      <vt:lpstr>Terminer un thread</vt:lpstr>
      <vt:lpstr>Meilleures pratiques pour arrêter les threads</vt:lpstr>
      <vt:lpstr>Processus orphelins</vt:lpstr>
      <vt:lpstr>Comment le système d'exploitation gère les threads</vt:lpstr>
      <vt:lpstr>Création de processus par rapport aux threads</vt:lpstr>
      <vt:lpstr>Création de processus par rapport aux threads</vt:lpstr>
      <vt:lpstr>Modèles multithread</vt:lpstr>
      <vt:lpstr>Modèles multithread</vt:lpstr>
      <vt:lpstr>Mappage de threads un-à-un</vt:lpstr>
      <vt:lpstr>Mappage de threads un-à-plusieurs</vt:lpstr>
      <vt:lpstr>Mappage de threads plusieurs-à-plusieurs</vt:lpstr>
      <vt:lpstr>Synchronisation des threads</vt:lpstr>
      <vt:lpstr>Synchronisation entre les threads</vt:lpstr>
      <vt:lpstr>Synchronisation entre les threads</vt:lpstr>
      <vt:lpstr>Synchronisation entre les threads</vt:lpstr>
      <vt:lpstr>Le diner des philosophes</vt:lpstr>
      <vt:lpstr>Le diner des philosophes</vt:lpstr>
      <vt:lpstr>Le diner des philosophes</vt:lpstr>
      <vt:lpstr>Le diner des philosophes</vt:lpstr>
      <vt:lpstr>Le diner des philosophes</vt:lpstr>
      <vt:lpstr>Le diner des philosophes</vt:lpstr>
      <vt:lpstr>Conditions de compétition</vt:lpstr>
      <vt:lpstr>Conditions de compétition</vt:lpstr>
      <vt:lpstr>Conditions de compétition</vt:lpstr>
      <vt:lpstr>Conditions de compétition</vt:lpstr>
      <vt:lpstr>Séquence d'exécution du processus</vt:lpstr>
      <vt:lpstr>La solution</vt:lpstr>
      <vt:lpstr>Section critique de code</vt:lpstr>
      <vt:lpstr>Système de fichiers</vt:lpstr>
      <vt:lpstr>Systèmes vitaux</vt:lpstr>
      <vt:lpstr>Ressources partagées et conditions de compétition</vt:lpstr>
      <vt:lpstr>La méthode join()</vt:lpstr>
      <vt:lpstr>Locks</vt:lpstr>
      <vt:lpstr>Locks</vt:lpstr>
      <vt:lpstr>RLocks</vt:lpstr>
      <vt:lpstr>RLocks</vt:lpstr>
      <vt:lpstr>Rlocks vs Locks</vt:lpstr>
      <vt:lpstr>Rlocks vs Locks</vt:lpstr>
      <vt:lpstr>Conditions</vt:lpstr>
      <vt:lpstr>Conditions</vt:lpstr>
      <vt:lpstr>Conditions</vt:lpstr>
      <vt:lpstr>Conditions</vt:lpstr>
      <vt:lpstr>Conditions</vt:lpstr>
      <vt:lpstr>Conditions</vt:lpstr>
      <vt:lpstr>Sémaphores</vt:lpstr>
      <vt:lpstr>Sémaphores</vt:lpstr>
      <vt:lpstr>Sémaphores Exemple</vt:lpstr>
      <vt:lpstr>Sémaphores Exemple</vt:lpstr>
      <vt:lpstr>Sémaphores bornés</vt:lpstr>
      <vt:lpstr>Sémaphores bornés</vt:lpstr>
      <vt:lpstr>Communication entres threads</vt:lpstr>
      <vt:lpstr>Débogage et Benchmark</vt:lpstr>
      <vt:lpstr>Executors et Pools</vt:lpstr>
      <vt:lpstr>Multiprocessing</vt:lpstr>
      <vt:lpstr>Programmation évènementielle</vt:lpstr>
      <vt:lpstr>Références</vt:lpstr>
      <vt:lpstr>Outils</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Introduction</dc:title>
  <dc:creator>Thierry DECKER</dc:creator>
  <cp:lastModifiedBy>Thierry DECKER</cp:lastModifiedBy>
  <cp:revision>568</cp:revision>
  <dcterms:created xsi:type="dcterms:W3CDTF">2017-12-30T07:04:36Z</dcterms:created>
  <dcterms:modified xsi:type="dcterms:W3CDTF">2018-02-04T07:01:58Z</dcterms:modified>
</cp:coreProperties>
</file>