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20/01/2018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a:p>
        </p:txBody>
      </p:sp>
    </p:spTree>
    <p:extLst>
      <p:ext uri="{BB962C8B-B14F-4D97-AF65-F5344CB8AC3E}">
        <p14:creationId xmlns:p14="http://schemas.microsoft.com/office/powerpoint/2010/main" val="3695042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a:p>
        </p:txBody>
      </p:sp>
    </p:spTree>
    <p:extLst>
      <p:ext uri="{BB962C8B-B14F-4D97-AF65-F5344CB8AC3E}">
        <p14:creationId xmlns:p14="http://schemas.microsoft.com/office/powerpoint/2010/main" val="413386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a:p>
        </p:txBody>
      </p:sp>
    </p:spTree>
    <p:extLst>
      <p:ext uri="{BB962C8B-B14F-4D97-AF65-F5344CB8AC3E}">
        <p14:creationId xmlns:p14="http://schemas.microsoft.com/office/powerpoint/2010/main" val="132370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a:p>
        </p:txBody>
      </p:sp>
    </p:spTree>
    <p:extLst>
      <p:ext uri="{BB962C8B-B14F-4D97-AF65-F5344CB8AC3E}">
        <p14:creationId xmlns:p14="http://schemas.microsoft.com/office/powerpoint/2010/main" val="4275038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a:p>
        </p:txBody>
      </p:sp>
    </p:spTree>
    <p:extLst>
      <p:ext uri="{BB962C8B-B14F-4D97-AF65-F5344CB8AC3E}">
        <p14:creationId xmlns:p14="http://schemas.microsoft.com/office/powerpoint/2010/main" val="114450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a:p>
        </p:txBody>
      </p:sp>
    </p:spTree>
    <p:extLst>
      <p:ext uri="{BB962C8B-B14F-4D97-AF65-F5344CB8AC3E}">
        <p14:creationId xmlns:p14="http://schemas.microsoft.com/office/powerpoint/2010/main" val="83375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a:p>
        </p:txBody>
      </p:sp>
    </p:spTree>
    <p:extLst>
      <p:ext uri="{BB962C8B-B14F-4D97-AF65-F5344CB8AC3E}">
        <p14:creationId xmlns:p14="http://schemas.microsoft.com/office/powerpoint/2010/main" val="2834213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a:p>
        </p:txBody>
      </p:sp>
    </p:spTree>
    <p:extLst>
      <p:ext uri="{BB962C8B-B14F-4D97-AF65-F5344CB8AC3E}">
        <p14:creationId xmlns:p14="http://schemas.microsoft.com/office/powerpoint/2010/main" val="1051018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a:p>
        </p:txBody>
      </p:sp>
    </p:spTree>
    <p:extLst>
      <p:ext uri="{BB962C8B-B14F-4D97-AF65-F5344CB8AC3E}">
        <p14:creationId xmlns:p14="http://schemas.microsoft.com/office/powerpoint/2010/main" val="2075033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a:p>
        </p:txBody>
      </p:sp>
    </p:spTree>
    <p:extLst>
      <p:ext uri="{BB962C8B-B14F-4D97-AF65-F5344CB8AC3E}">
        <p14:creationId xmlns:p14="http://schemas.microsoft.com/office/powerpoint/2010/main" val="291167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a:p>
        </p:txBody>
      </p:sp>
    </p:spTree>
    <p:extLst>
      <p:ext uri="{BB962C8B-B14F-4D97-AF65-F5344CB8AC3E}">
        <p14:creationId xmlns:p14="http://schemas.microsoft.com/office/powerpoint/2010/main" val="65164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a:p>
        </p:txBody>
      </p:sp>
    </p:spTree>
    <p:extLst>
      <p:ext uri="{BB962C8B-B14F-4D97-AF65-F5344CB8AC3E}">
        <p14:creationId xmlns:p14="http://schemas.microsoft.com/office/powerpoint/2010/main" val="1447745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a:t>
            </a:r>
            <a:r>
              <a:rPr lang="fr-FR" dirty="0"/>
              <a:t>n</a:t>
            </a:r>
          </a:p>
        </p:txBody>
      </p:sp>
      <p:pic>
        <p:nvPicPr>
          <p:cNvPr id="4" name="Image 3"/>
          <p:cNvPicPr>
            <a:picLocks noChangeAspect="1"/>
          </p:cNvPicPr>
          <p:nvPr/>
        </p:nvPicPr>
        <p:blipFill>
          <a:blip r:embed="rId2"/>
          <a:stretch>
            <a:fillRect/>
          </a:stretch>
        </p:blipFill>
        <p:spPr>
          <a:xfrm>
            <a:off x="9128098" y="5538260"/>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t>Taper un caractère de fin de fichier (</a:t>
            </a:r>
            <a:r>
              <a:rPr lang="fr-FR" b="1" i="1" dirty="0">
                <a:solidFill>
                  <a:schemeClr val="accent6"/>
                </a:solidFill>
              </a:rPr>
              <a:t>Ctrl-D</a:t>
            </a:r>
            <a:r>
              <a:rPr lang="fr-FR" dirty="0"/>
              <a:t> sous Unix, </a:t>
            </a:r>
            <a:r>
              <a:rPr lang="fr-FR" b="1" i="1" dirty="0">
                <a:solidFill>
                  <a:schemeClr val="accent6"/>
                </a:solidFill>
              </a:rPr>
              <a:t>Ctrl-Z</a:t>
            </a:r>
            <a:r>
              <a:rPr lang="fr-FR" dirty="0">
                <a:solidFill>
                  <a:schemeClr val="accent6"/>
                </a:solidFill>
              </a:rPr>
              <a:t> </a:t>
            </a:r>
            <a:r>
              <a:rPr lang="fr-FR" dirty="0"/>
              <a:t>sous Windows) </a:t>
            </a:r>
            <a:r>
              <a:rPr lang="fr-FR" dirty="0" smtClean="0"/>
              <a:t>à la suite d'une </a:t>
            </a:r>
            <a:r>
              <a:rPr lang="fr-FR" dirty="0"/>
              <a:t>invite de commande primaire provoque la fermeture de l’interpréteur avec un statut d’erreur </a:t>
            </a:r>
            <a:r>
              <a:rPr lang="fr-FR" dirty="0" smtClean="0"/>
              <a:t>nul</a:t>
            </a:r>
          </a:p>
          <a:p>
            <a:pPr algn="just"/>
            <a:r>
              <a:rPr lang="fr-FR" dirty="0" smtClean="0"/>
              <a:t>Si </a:t>
            </a:r>
            <a:r>
              <a:rPr lang="fr-FR" dirty="0"/>
              <a:t>cela ne fonctionne pas, vous pouvez fermer l’interpréteur en tapant la commande </a:t>
            </a:r>
            <a:r>
              <a:rPr lang="fr-FR" b="1" i="1" dirty="0">
                <a:solidFill>
                  <a:schemeClr val="accent6"/>
                </a:solidFill>
              </a:rPr>
              <a:t>quit</a:t>
            </a:r>
            <a:r>
              <a:rPr lang="fr-FR" b="1" i="1" dirty="0" smtClean="0">
                <a:solidFill>
                  <a:schemeClr val="accent6"/>
                </a:solidFill>
              </a:rPr>
              <a:t>()</a:t>
            </a:r>
          </a:p>
          <a:p>
            <a:pPr algn="just"/>
            <a:r>
              <a:rPr lang="fr-FR" dirty="0">
                <a:solidFill>
                  <a:schemeClr val="tx1"/>
                </a:solidFill>
              </a:rPr>
              <a:t>L’interpréteur opère de façon similaire au </a:t>
            </a:r>
            <a:r>
              <a:rPr lang="fr-FR" dirty="0" smtClean="0">
                <a:solidFill>
                  <a:schemeClr val="tx1"/>
                </a:solidFill>
              </a:rPr>
              <a:t>Shell Unix</a:t>
            </a:r>
          </a:p>
          <a:p>
            <a:pPr algn="just"/>
            <a:r>
              <a:rPr lang="fr-FR" dirty="0" smtClean="0">
                <a:solidFill>
                  <a:schemeClr val="tx1"/>
                </a:solidFill>
              </a:rPr>
              <a:t>Lorsqu’il </a:t>
            </a:r>
            <a:r>
              <a:rPr lang="fr-FR" dirty="0">
                <a:solidFill>
                  <a:schemeClr val="tx1"/>
                </a:solidFill>
              </a:rPr>
              <a:t>est appelé avec l’entrée standard connectée à un périphérique tty, il lit et exécute les commandes de façon </a:t>
            </a:r>
            <a:r>
              <a:rPr lang="fr-FR" dirty="0" smtClean="0">
                <a:solidFill>
                  <a:schemeClr val="tx1"/>
                </a:solidFill>
              </a:rPr>
              <a:t>interactive</a:t>
            </a:r>
          </a:p>
          <a:p>
            <a:pPr algn="just"/>
            <a:r>
              <a:rPr lang="fr-FR" dirty="0" smtClean="0">
                <a:solidFill>
                  <a:schemeClr val="tx1"/>
                </a:solidFill>
              </a:rPr>
              <a:t>Lorsqu’il </a:t>
            </a:r>
            <a:r>
              <a:rPr lang="fr-FR" dirty="0">
                <a:solidFill>
                  <a:schemeClr val="tx1"/>
                </a:solidFill>
              </a:rPr>
              <a:t>est appelé avec un nom de fichier en argument ou avec un fichier comme entrée standard, il lit et exécute un script depuis ce </a:t>
            </a:r>
            <a:r>
              <a:rPr lang="fr-FR" dirty="0" smtClean="0">
                <a:solidFill>
                  <a:schemeClr val="tx1"/>
                </a:solidFill>
              </a:rPr>
              <a:t>fichier</a:t>
            </a:r>
          </a:p>
          <a:p>
            <a:pPr algn="just"/>
            <a:r>
              <a:rPr lang="fr-FR" dirty="0">
                <a:solidFill>
                  <a:schemeClr val="tx1"/>
                </a:solidFill>
              </a:rPr>
              <a:t>Quand un fichier de script est utilisé, il est parfois utile de pouvoir lancer le script puis d’entrer dans le mode interactif après coup. Cela est possible en passant </a:t>
            </a:r>
            <a:r>
              <a:rPr lang="fr-FR" b="1" i="1" dirty="0">
                <a:solidFill>
                  <a:schemeClr val="accent6"/>
                </a:solidFill>
              </a:rPr>
              <a:t>-i</a:t>
            </a:r>
            <a:r>
              <a:rPr lang="fr-FR" dirty="0">
                <a:solidFill>
                  <a:schemeClr val="tx1"/>
                </a:solidFill>
              </a:rPr>
              <a:t> avant le script</a:t>
            </a:r>
            <a:endParaRPr lang="fr-FR" dirty="0">
              <a:solidFill>
                <a:schemeClr val="tx1"/>
              </a:solidFill>
            </a:endParaRPr>
          </a:p>
        </p:txBody>
      </p:sp>
    </p:spTree>
    <p:extLst>
      <p:ext uri="{BB962C8B-B14F-4D97-AF65-F5344CB8AC3E}">
        <p14:creationId xmlns:p14="http://schemas.microsoft.com/office/powerpoint/2010/main" val="227574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Passage d'arguments</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lnSpcReduction="10000"/>
          </a:bodyPr>
          <a:lstStyle/>
          <a:p>
            <a:pPr algn="just"/>
            <a:r>
              <a:rPr lang="fr-FR" dirty="0">
                <a:solidFill>
                  <a:schemeClr val="tx1"/>
                </a:solidFill>
              </a:rPr>
              <a:t>Lorsqu’ils sont connus de l’interpréteur, le nom du script et les arguments additionnels sont représentés sous forme d’une liste assignée à la variable </a:t>
            </a:r>
            <a:r>
              <a:rPr lang="fr-FR" b="1" i="1" dirty="0">
                <a:solidFill>
                  <a:schemeClr val="accent6"/>
                </a:solidFill>
              </a:rPr>
              <a:t>argv</a:t>
            </a:r>
            <a:r>
              <a:rPr lang="fr-FR" dirty="0">
                <a:solidFill>
                  <a:schemeClr val="tx1"/>
                </a:solidFill>
              </a:rPr>
              <a:t> du module </a:t>
            </a:r>
            <a:r>
              <a:rPr lang="fr-FR" b="1" i="1" dirty="0" smtClean="0">
                <a:solidFill>
                  <a:schemeClr val="accent6"/>
                </a:solidFill>
              </a:rPr>
              <a:t>sys</a:t>
            </a:r>
          </a:p>
          <a:p>
            <a:pPr algn="just"/>
            <a:r>
              <a:rPr lang="fr-FR" dirty="0" smtClean="0">
                <a:solidFill>
                  <a:schemeClr val="tx1"/>
                </a:solidFill>
              </a:rPr>
              <a:t>Vous </a:t>
            </a:r>
            <a:r>
              <a:rPr lang="fr-FR" dirty="0">
                <a:solidFill>
                  <a:schemeClr val="tx1"/>
                </a:solidFill>
              </a:rPr>
              <a:t>pouvez y accéder en exécutant </a:t>
            </a:r>
            <a:r>
              <a:rPr lang="fr-FR" b="1" i="1" dirty="0">
                <a:solidFill>
                  <a:schemeClr val="accent6"/>
                </a:solidFill>
              </a:rPr>
              <a:t>import</a:t>
            </a:r>
            <a:r>
              <a:rPr lang="fr-FR" dirty="0">
                <a:solidFill>
                  <a:schemeClr val="tx1"/>
                </a:solidFill>
              </a:rPr>
              <a:t> </a:t>
            </a:r>
            <a:r>
              <a:rPr lang="fr-FR" b="1" i="1" dirty="0" smtClean="0">
                <a:solidFill>
                  <a:schemeClr val="accent6"/>
                </a:solidFill>
              </a:rPr>
              <a:t>sys</a:t>
            </a:r>
          </a:p>
          <a:p>
            <a:pPr algn="just"/>
            <a:r>
              <a:rPr lang="fr-FR" dirty="0" smtClean="0">
                <a:solidFill>
                  <a:schemeClr val="tx1"/>
                </a:solidFill>
              </a:rPr>
              <a:t>La </a:t>
            </a:r>
            <a:r>
              <a:rPr lang="fr-FR" dirty="0">
                <a:solidFill>
                  <a:schemeClr val="tx1"/>
                </a:solidFill>
              </a:rPr>
              <a:t>liste contient au minimum un </a:t>
            </a:r>
            <a:r>
              <a:rPr lang="fr-FR" dirty="0" smtClean="0">
                <a:solidFill>
                  <a:schemeClr val="tx1"/>
                </a:solidFill>
              </a:rPr>
              <a:t>élément</a:t>
            </a:r>
          </a:p>
          <a:p>
            <a:pPr algn="just"/>
            <a:r>
              <a:rPr lang="fr-FR" dirty="0" smtClean="0">
                <a:solidFill>
                  <a:schemeClr val="tx1"/>
                </a:solidFill>
              </a:rPr>
              <a:t>Quand </a:t>
            </a:r>
            <a:r>
              <a:rPr lang="fr-FR" dirty="0">
                <a:solidFill>
                  <a:schemeClr val="tx1"/>
                </a:solidFill>
              </a:rPr>
              <a:t>aucun script ni aucun arguments ne sont donnés, </a:t>
            </a:r>
            <a:r>
              <a:rPr lang="fr-FR" b="1" i="1" dirty="0">
                <a:solidFill>
                  <a:schemeClr val="accent6"/>
                </a:solidFill>
              </a:rPr>
              <a:t>sys.argv[0]</a:t>
            </a:r>
            <a:r>
              <a:rPr lang="fr-FR" dirty="0">
                <a:solidFill>
                  <a:schemeClr val="tx1"/>
                </a:solidFill>
              </a:rPr>
              <a:t> est une chaine </a:t>
            </a:r>
            <a:r>
              <a:rPr lang="fr-FR" dirty="0" smtClean="0">
                <a:solidFill>
                  <a:schemeClr val="tx1"/>
                </a:solidFill>
              </a:rPr>
              <a:t>vide</a:t>
            </a:r>
          </a:p>
          <a:p>
            <a:pPr algn="just"/>
            <a:r>
              <a:rPr lang="fr-FR" dirty="0" smtClean="0">
                <a:solidFill>
                  <a:schemeClr val="tx1"/>
                </a:solidFill>
              </a:rPr>
              <a:t>Quand </a:t>
            </a:r>
            <a:r>
              <a:rPr lang="fr-FR" dirty="0">
                <a:solidFill>
                  <a:schemeClr val="tx1"/>
                </a:solidFill>
              </a:rPr>
              <a:t>'</a:t>
            </a:r>
            <a:r>
              <a:rPr lang="fr-FR" b="1" i="1" dirty="0">
                <a:solidFill>
                  <a:schemeClr val="accent6"/>
                </a:solidFill>
              </a:rPr>
              <a:t>-</a:t>
            </a:r>
            <a:r>
              <a:rPr lang="fr-FR" dirty="0">
                <a:solidFill>
                  <a:schemeClr val="tx1"/>
                </a:solidFill>
              </a:rPr>
              <a:t>' (qui représente l’entrée standard) est passé comme nom de script, </a:t>
            </a:r>
            <a:r>
              <a:rPr lang="fr-FR" b="1" i="1" dirty="0">
                <a:solidFill>
                  <a:schemeClr val="accent6"/>
                </a:solidFill>
              </a:rPr>
              <a:t>sys.argv[0]</a:t>
            </a:r>
            <a:r>
              <a:rPr lang="fr-FR" dirty="0">
                <a:solidFill>
                  <a:schemeClr val="tx1"/>
                </a:solidFill>
              </a:rPr>
              <a:t> contient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Quand </a:t>
            </a:r>
            <a:r>
              <a:rPr lang="fr-FR" dirty="0">
                <a:solidFill>
                  <a:schemeClr val="tx1"/>
                </a:solidFill>
              </a:rPr>
              <a:t>-c commande est utilisé, </a:t>
            </a:r>
            <a:r>
              <a:rPr lang="fr-FR" b="1" i="1" dirty="0">
                <a:solidFill>
                  <a:schemeClr val="accent6"/>
                </a:solidFill>
              </a:rPr>
              <a:t>sys.argv[0]</a:t>
            </a:r>
            <a:r>
              <a:rPr lang="fr-FR" dirty="0">
                <a:solidFill>
                  <a:schemeClr val="tx1"/>
                </a:solidFill>
              </a:rPr>
              <a:t> contient </a:t>
            </a:r>
            <a:r>
              <a:rPr lang="fr-FR" b="1" i="1" dirty="0">
                <a:solidFill>
                  <a:schemeClr val="accent6"/>
                </a:solidFill>
              </a:rPr>
              <a:t>'-</a:t>
            </a:r>
            <a:r>
              <a:rPr lang="fr-FR" b="1" i="1" dirty="0" smtClean="0">
                <a:solidFill>
                  <a:schemeClr val="accent6"/>
                </a:solidFill>
              </a:rPr>
              <a:t>c</a:t>
            </a:r>
            <a:r>
              <a:rPr lang="fr-FR" dirty="0" smtClean="0">
                <a:solidFill>
                  <a:schemeClr val="tx1"/>
                </a:solidFill>
              </a:rPr>
              <a:t>'</a:t>
            </a:r>
          </a:p>
          <a:p>
            <a:pPr algn="just"/>
            <a:r>
              <a:rPr lang="fr-FR" dirty="0" smtClean="0">
                <a:solidFill>
                  <a:schemeClr val="tx1"/>
                </a:solidFill>
              </a:rPr>
              <a:t>Enfin</a:t>
            </a:r>
            <a:r>
              <a:rPr lang="fr-FR" dirty="0">
                <a:solidFill>
                  <a:schemeClr val="tx1"/>
                </a:solidFill>
              </a:rPr>
              <a:t>, quand </a:t>
            </a:r>
            <a:r>
              <a:rPr lang="fr-FR" b="1" i="1" dirty="0">
                <a:solidFill>
                  <a:schemeClr val="accent6"/>
                </a:solidFill>
              </a:rPr>
              <a:t>-m</a:t>
            </a:r>
            <a:r>
              <a:rPr lang="fr-FR" dirty="0">
                <a:solidFill>
                  <a:schemeClr val="tx1"/>
                </a:solidFill>
              </a:rPr>
              <a:t> module est utilisé, le nom complet du module est assigné à </a:t>
            </a:r>
            <a:r>
              <a:rPr lang="fr-FR" b="1" i="1" dirty="0" smtClean="0">
                <a:solidFill>
                  <a:schemeClr val="accent6"/>
                </a:solidFill>
              </a:rPr>
              <a:t>sys.argv[0]</a:t>
            </a:r>
          </a:p>
          <a:p>
            <a:pPr algn="just"/>
            <a:r>
              <a:rPr lang="fr-FR" dirty="0" smtClean="0">
                <a:solidFill>
                  <a:schemeClr val="tx1"/>
                </a:solidFill>
              </a:rPr>
              <a:t>Les </a:t>
            </a:r>
            <a:r>
              <a:rPr lang="fr-FR" dirty="0">
                <a:solidFill>
                  <a:schemeClr val="tx1"/>
                </a:solidFill>
              </a:rPr>
              <a:t>options trouvées après </a:t>
            </a:r>
            <a:r>
              <a:rPr lang="fr-FR" b="1" i="1" dirty="0">
                <a:solidFill>
                  <a:schemeClr val="accent6"/>
                </a:solidFill>
              </a:rPr>
              <a:t>-c</a:t>
            </a:r>
            <a:r>
              <a:rPr lang="fr-FR" dirty="0">
                <a:solidFill>
                  <a:schemeClr val="tx1"/>
                </a:solidFill>
              </a:rPr>
              <a:t> commande ou </a:t>
            </a:r>
            <a:r>
              <a:rPr lang="fr-FR" b="1" i="1" dirty="0">
                <a:solidFill>
                  <a:schemeClr val="accent6"/>
                </a:solidFill>
              </a:rPr>
              <a:t>-m</a:t>
            </a:r>
            <a:r>
              <a:rPr lang="fr-FR" dirty="0">
                <a:solidFill>
                  <a:schemeClr val="tx1"/>
                </a:solidFill>
              </a:rPr>
              <a:t> module ne sont pas lues comme options de l’interpréteur Python mais laissées dans sys.argv pour être utilisée par le module ou la commande</a:t>
            </a:r>
            <a:endParaRPr lang="fr-FR" dirty="0">
              <a:solidFill>
                <a:schemeClr val="tx1"/>
              </a:solidFill>
            </a:endParaRPr>
          </a:p>
        </p:txBody>
      </p:sp>
    </p:spTree>
    <p:extLst>
      <p:ext uri="{BB962C8B-B14F-4D97-AF65-F5344CB8AC3E}">
        <p14:creationId xmlns:p14="http://schemas.microsoft.com/office/powerpoint/2010/main" val="3136588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Mode interactif</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Lorsque des commandes sont lues depuis un tty, l’interpréteur est dit être en mode </a:t>
            </a:r>
            <a:r>
              <a:rPr lang="fr-FR" dirty="0" smtClean="0">
                <a:solidFill>
                  <a:schemeClr val="tx1"/>
                </a:solidFill>
              </a:rPr>
              <a:t>interactif</a:t>
            </a:r>
          </a:p>
          <a:p>
            <a:pPr algn="just"/>
            <a:r>
              <a:rPr lang="fr-FR" dirty="0" smtClean="0">
                <a:solidFill>
                  <a:schemeClr val="tx1"/>
                </a:solidFill>
              </a:rPr>
              <a:t>Dans </a:t>
            </a:r>
            <a:r>
              <a:rPr lang="fr-FR" dirty="0">
                <a:solidFill>
                  <a:schemeClr val="tx1"/>
                </a:solidFill>
              </a:rPr>
              <a:t>ce mode, il demande la commande suivante avec le prompt primaire, en général trois signes plus-grand-que </a:t>
            </a:r>
            <a:r>
              <a:rPr lang="fr-FR" dirty="0" smtClean="0">
                <a:solidFill>
                  <a:schemeClr val="tx1"/>
                </a:solidFill>
              </a:rPr>
              <a:t>(</a:t>
            </a:r>
            <a:r>
              <a:rPr lang="fr-FR" b="1" i="1" dirty="0" smtClean="0">
                <a:solidFill>
                  <a:schemeClr val="accent6"/>
                </a:solidFill>
              </a:rPr>
              <a:t>&gt;&gt;&gt;</a:t>
            </a:r>
            <a:r>
              <a:rPr lang="fr-FR" dirty="0" smtClean="0">
                <a:solidFill>
                  <a:schemeClr val="tx1"/>
                </a:solidFill>
              </a:rPr>
              <a:t>)</a:t>
            </a:r>
          </a:p>
          <a:p>
            <a:pPr algn="just"/>
            <a:r>
              <a:rPr lang="fr-FR" dirty="0" smtClean="0">
                <a:solidFill>
                  <a:schemeClr val="tx1"/>
                </a:solidFill>
              </a:rPr>
              <a:t>Pour </a:t>
            </a:r>
            <a:r>
              <a:rPr lang="fr-FR" dirty="0">
                <a:solidFill>
                  <a:schemeClr val="tx1"/>
                </a:solidFill>
              </a:rPr>
              <a:t>les lignes de continuation, il affiche le prompt secondaire, par défaut trois points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L’interpréteur </a:t>
            </a:r>
            <a:r>
              <a:rPr lang="fr-FR" dirty="0">
                <a:solidFill>
                  <a:schemeClr val="tx1"/>
                </a:solidFill>
              </a:rPr>
              <a:t>affiche un message de bienvenue indiquant son numéro de version et une notice de copyright avant d’afficher le premier </a:t>
            </a:r>
            <a:r>
              <a:rPr lang="fr-FR" dirty="0" smtClean="0">
                <a:solidFill>
                  <a:schemeClr val="tx1"/>
                </a:solidFill>
              </a:rPr>
              <a:t>prompt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589212" y="4606000"/>
            <a:ext cx="6912597" cy="15806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1754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Par défaut Python considère que ses fichiers source sont encodés en </a:t>
            </a:r>
            <a:r>
              <a:rPr lang="fr-FR" dirty="0" smtClean="0">
                <a:solidFill>
                  <a:schemeClr val="tx1"/>
                </a:solidFill>
              </a:rPr>
              <a:t>UTF-8</a:t>
            </a:r>
          </a:p>
          <a:p>
            <a:pPr algn="just"/>
            <a:r>
              <a:rPr lang="fr-FR" dirty="0" smtClean="0">
                <a:solidFill>
                  <a:schemeClr val="tx1"/>
                </a:solidFill>
              </a:rPr>
              <a:t>Dans </a:t>
            </a:r>
            <a:r>
              <a:rPr lang="fr-FR" dirty="0">
                <a:solidFill>
                  <a:schemeClr val="tx1"/>
                </a:solidFill>
              </a:rPr>
              <a:t>cet encodage, les caractères de la plupart des langues peuvent être utilisés ensemble dans les chaînes de caractères, identifiants, et commentaires, bien que la bibliothèque standard n’utilise que des caractères ASCII dans ses identifiants, une bonne habitude que tout code portable devrait </a:t>
            </a:r>
            <a:r>
              <a:rPr lang="fr-FR" dirty="0" smtClean="0">
                <a:solidFill>
                  <a:schemeClr val="tx1"/>
                </a:solidFill>
              </a:rPr>
              <a:t>suivre</a:t>
            </a:r>
          </a:p>
          <a:p>
            <a:pPr algn="just"/>
            <a:r>
              <a:rPr lang="fr-FR" dirty="0" smtClean="0">
                <a:solidFill>
                  <a:schemeClr val="tx1"/>
                </a:solidFill>
              </a:rPr>
              <a:t>Pour </a:t>
            </a:r>
            <a:r>
              <a:rPr lang="fr-FR" dirty="0">
                <a:solidFill>
                  <a:schemeClr val="tx1"/>
                </a:solidFill>
              </a:rPr>
              <a:t>afficher correctement tous ces caractères, votre éditeur doit reconnaître que le fichier est en UTF-8, et utiliser une fonte de caractère qui comprend tous les caractères utilisés dans le </a:t>
            </a:r>
            <a:r>
              <a:rPr lang="fr-FR" dirty="0" smtClean="0">
                <a:solidFill>
                  <a:schemeClr val="tx1"/>
                </a:solidFill>
              </a:rPr>
              <a:t>fichier</a:t>
            </a:r>
          </a:p>
          <a:p>
            <a:pPr algn="just"/>
            <a:r>
              <a:rPr lang="fr-FR" dirty="0">
                <a:solidFill>
                  <a:schemeClr val="tx1"/>
                </a:solidFill>
              </a:rPr>
              <a:t>Pour annoncer un encodage différent de l’encodage par défaut, une ligne de commentaire particulière doit être ajoutée à la première ligne du </a:t>
            </a:r>
            <a:r>
              <a:rPr lang="fr-FR" dirty="0" smtClean="0">
                <a:solidFill>
                  <a:schemeClr val="tx1"/>
                </a:solidFill>
              </a:rPr>
              <a:t>fichier</a:t>
            </a:r>
          </a:p>
          <a:p>
            <a:pPr algn="just"/>
            <a:r>
              <a:rPr lang="fr-FR" dirty="0" smtClean="0">
                <a:solidFill>
                  <a:schemeClr val="tx1"/>
                </a:solidFill>
              </a:rPr>
              <a:t>Sa </a:t>
            </a:r>
            <a:r>
              <a:rPr lang="fr-FR" dirty="0">
                <a:solidFill>
                  <a:schemeClr val="tx1"/>
                </a:solidFill>
              </a:rPr>
              <a:t>syntaxe </a:t>
            </a:r>
            <a:r>
              <a:rPr lang="fr-FR" dirty="0" smtClean="0">
                <a:solidFill>
                  <a:schemeClr val="tx1"/>
                </a:solidFill>
              </a:rPr>
              <a:t>est </a:t>
            </a:r>
            <a:r>
              <a:rPr lang="fr-FR" dirty="0">
                <a:solidFill>
                  <a:schemeClr val="tx1"/>
                </a:solidFill>
              </a:rPr>
              <a:t>la suivante : </a:t>
            </a:r>
            <a:r>
              <a:rPr lang="fr-FR" b="1" i="1" dirty="0">
                <a:solidFill>
                  <a:schemeClr val="accent6"/>
                </a:solidFill>
              </a:rPr>
              <a:t># -*- coding: encoding </a:t>
            </a:r>
            <a:r>
              <a:rPr lang="fr-FR" b="1" i="1" dirty="0" smtClean="0">
                <a:solidFill>
                  <a:schemeClr val="accent6"/>
                </a:solidFill>
              </a:rPr>
              <a:t>-*- </a:t>
            </a:r>
            <a:r>
              <a:rPr lang="fr-FR" dirty="0" smtClean="0">
                <a:solidFill>
                  <a:schemeClr val="tx1"/>
                </a:solidFill>
              </a:rPr>
              <a:t>, ou encoding est un des codecs supportés par Python (par exemple: </a:t>
            </a:r>
            <a:r>
              <a:rPr lang="fr-FR" b="1" i="1" dirty="0" smtClean="0">
                <a:solidFill>
                  <a:schemeClr val="accent6"/>
                </a:solidFill>
              </a:rPr>
              <a:t>cp-1252</a:t>
            </a:r>
            <a:r>
              <a:rPr lang="fr-FR" dirty="0" smtClean="0">
                <a:solidFill>
                  <a:schemeClr val="tx1"/>
                </a:solidFill>
              </a:rPr>
              <a:t> pour Windows)</a:t>
            </a:r>
            <a:endParaRPr lang="fr-FR" dirty="0">
              <a:solidFill>
                <a:schemeClr val="tx1"/>
              </a:solidFill>
            </a:endParaRPr>
          </a:p>
        </p:txBody>
      </p:sp>
    </p:spTree>
    <p:extLst>
      <p:ext uri="{BB962C8B-B14F-4D97-AF65-F5344CB8AC3E}">
        <p14:creationId xmlns:p14="http://schemas.microsoft.com/office/powerpoint/2010/main" val="768688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Une exception à la règle </a:t>
            </a:r>
            <a:r>
              <a:rPr lang="fr-FR" dirty="0" smtClean="0">
                <a:solidFill>
                  <a:schemeClr val="tx1"/>
                </a:solidFill>
              </a:rPr>
              <a:t>précédente </a:t>
            </a:r>
            <a:r>
              <a:rPr lang="fr-FR" dirty="0">
                <a:solidFill>
                  <a:schemeClr val="tx1"/>
                </a:solidFill>
              </a:rPr>
              <a:t>est lorsque la première ligne est un shebang </a:t>
            </a:r>
            <a:r>
              <a:rPr lang="fr-FR" dirty="0" smtClean="0">
                <a:solidFill>
                  <a:schemeClr val="tx1"/>
                </a:solidFill>
              </a:rPr>
              <a:t>UNIX</a:t>
            </a:r>
          </a:p>
          <a:p>
            <a:pPr algn="just"/>
            <a:r>
              <a:rPr lang="fr-FR" dirty="0" smtClean="0">
                <a:solidFill>
                  <a:schemeClr val="tx1"/>
                </a:solidFill>
              </a:rPr>
              <a:t>Dans </a:t>
            </a:r>
            <a:r>
              <a:rPr lang="fr-FR" dirty="0">
                <a:solidFill>
                  <a:schemeClr val="tx1"/>
                </a:solidFill>
              </a:rPr>
              <a:t>ce cas, la déclaration de l’encodage doit être placé sur la seconde ligne du fichier</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a:t>
            </a:r>
          </a:p>
          <a:p>
            <a:pPr marL="400050" lvl="1" indent="0" algn="just">
              <a:buNone/>
            </a:pPr>
            <a:r>
              <a:rPr lang="fr-FR" b="1" i="1" dirty="0" smtClean="0">
                <a:solidFill>
                  <a:schemeClr val="accent6"/>
                </a:solidFill>
              </a:rPr>
              <a:t>#!/</a:t>
            </a:r>
            <a:r>
              <a:rPr lang="fr-FR" b="1" i="1" dirty="0">
                <a:solidFill>
                  <a:schemeClr val="accent6"/>
                </a:solidFill>
              </a:rPr>
              <a:t>usr/bin/</a:t>
            </a:r>
            <a:r>
              <a:rPr lang="fr-FR" b="1" i="1" dirty="0" err="1">
                <a:solidFill>
                  <a:schemeClr val="accent6"/>
                </a:solidFill>
              </a:rPr>
              <a:t>env</a:t>
            </a:r>
            <a:r>
              <a:rPr lang="fr-FR" b="1" i="1" dirty="0">
                <a:solidFill>
                  <a:schemeClr val="accent6"/>
                </a:solidFill>
              </a:rPr>
              <a:t> python3</a:t>
            </a:r>
          </a:p>
          <a:p>
            <a:pPr marL="400050" lvl="1" indent="0" algn="just">
              <a:buNone/>
            </a:pPr>
            <a:r>
              <a:rPr lang="fr-FR" b="1" i="1" dirty="0">
                <a:solidFill>
                  <a:schemeClr val="accent6"/>
                </a:solidFill>
              </a:rPr>
              <a:t># -*- coding: </a:t>
            </a:r>
            <a:r>
              <a:rPr lang="fr-FR" b="1" i="1" dirty="0" smtClean="0">
                <a:solidFill>
                  <a:schemeClr val="accent6"/>
                </a:solidFill>
              </a:rPr>
              <a:t>utf-8 </a:t>
            </a:r>
            <a:r>
              <a:rPr lang="fr-FR" b="1" i="1" dirty="0">
                <a:solidFill>
                  <a:schemeClr val="accent6"/>
                </a:solidFill>
              </a:rPr>
              <a:t>-*-</a:t>
            </a:r>
            <a:endParaRPr lang="fr-FR" b="1" i="1" dirty="0">
              <a:solidFill>
                <a:schemeClr val="accent6"/>
              </a:solidFill>
            </a:endParaRPr>
          </a:p>
        </p:txBody>
      </p:sp>
    </p:spTree>
    <p:extLst>
      <p:ext uri="{BB962C8B-B14F-4D97-AF65-F5344CB8AC3E}">
        <p14:creationId xmlns:p14="http://schemas.microsoft.com/office/powerpoint/2010/main" val="1628820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a:t>
            </a:r>
            <a:r>
              <a:rPr lang="fr-FR" dirty="0" smtClean="0"/>
              <a:t>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Euh, non… pas comme le </a:t>
            </a:r>
            <a:r>
              <a:rPr lang="fr-FR" dirty="0" smtClean="0"/>
              <a:t>reptile</a:t>
            </a:r>
            <a:endParaRPr lang="fr-FR" dirty="0" smtClean="0"/>
          </a:p>
          <a:p>
            <a:pPr algn="just"/>
            <a:r>
              <a:rPr lang="fr-FR" dirty="0" smtClean="0"/>
              <a:t>Le logo en est inspiré mais…</a:t>
            </a:r>
          </a:p>
          <a:p>
            <a:pPr algn="just"/>
            <a:r>
              <a:rPr lang="fr-FR" dirty="0" smtClean="0"/>
              <a:t>Son nom fut choisi en hommage aux Monty </a:t>
            </a:r>
            <a:r>
              <a:rPr lang="fr-FR" dirty="0" smtClean="0"/>
              <a:t>Python et leur émission à la radio : "The Monty Python's Flying Circus"</a:t>
            </a:r>
            <a:endParaRPr lang="fr-FR" dirty="0"/>
          </a:p>
        </p:txBody>
      </p:sp>
      <p:pic>
        <p:nvPicPr>
          <p:cNvPr id="8194" name="Picture 2" descr="Résultat de recherche d'images pour &quot;the monty python flying circu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112" y="1905000"/>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a:t>
            </a:r>
            <a:r>
              <a:rPr lang="fr-FR" dirty="0" smtClean="0"/>
              <a:t>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a été créé au début des années 1990 par Guido van Rossum</a:t>
            </a:r>
          </a:p>
          <a:p>
            <a:pPr algn="just"/>
            <a:r>
              <a:rPr lang="fr-FR" dirty="0" smtClean="0"/>
              <a:t>Successeur d'un langage appelé "ABC"</a:t>
            </a:r>
          </a:p>
          <a:p>
            <a:pPr algn="just"/>
            <a:r>
              <a:rPr lang="fr-FR" dirty="0" smtClean="0"/>
              <a:t>Guido reste, à ce jour, l'auteur principal bien que le langage intègre les contributions de bien d'autres</a:t>
            </a:r>
          </a:p>
          <a:p>
            <a:pPr algn="just"/>
            <a:r>
              <a:rPr lang="fr-FR" dirty="0" smtClean="0"/>
              <a:t>En mai 2000, Guido et l'équipe de développement principale intègrent "BeOpen" pour former l'équipe "BeOpen PythonLabs"</a:t>
            </a:r>
          </a:p>
          <a:p>
            <a:pPr algn="just"/>
            <a:r>
              <a:rPr lang="fr-FR" dirty="0" smtClean="0"/>
              <a:t>En octobre 2000, l'équipe "PythonLabs" part chez "Digital Creations" ("Zope Corporation" aujourd'hui)</a:t>
            </a:r>
          </a:p>
          <a:p>
            <a:pPr algn="just"/>
            <a:r>
              <a:rPr lang="fr-FR" dirty="0" smtClean="0"/>
              <a:t>En 2001, la "Python Software Foundation" est créée pour gérer tous les aspects de la propriété intellectuelle de Python</a:t>
            </a:r>
            <a:endParaRPr lang="fr-FR" dirty="0"/>
          </a:p>
        </p:txBody>
      </p:sp>
    </p:spTree>
    <p:extLst>
      <p:ext uri="{BB962C8B-B14F-4D97-AF65-F5344CB8AC3E}">
        <p14:creationId xmlns:p14="http://schemas.microsoft.com/office/powerpoint/2010/main" val="2134285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a:t>
            </a:r>
            <a:r>
              <a:rPr lang="fr-FR" dirty="0" smtClean="0"/>
              <a:t>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est un langage de développement puissant et facile à apprendre</a:t>
            </a:r>
          </a:p>
          <a:p>
            <a:pPr algn="just"/>
            <a:r>
              <a:rPr lang="fr-FR" dirty="0" smtClean="0"/>
              <a:t>Il intègre des structures de données de haut  niveau</a:t>
            </a:r>
          </a:p>
          <a:p>
            <a:pPr algn="just"/>
            <a:r>
              <a:rPr lang="fr-FR" dirty="0" smtClean="0"/>
              <a:t>Il à une approche simple mais efficace de la programmation orientée objet (POO)</a:t>
            </a:r>
          </a:p>
          <a:p>
            <a:pPr algn="just"/>
            <a:r>
              <a:rPr lang="fr-FR" dirty="0" smtClean="0"/>
              <a:t>Sa syntaxe élégante, son typage dynamique et sa nature interprétée en font un langage </a:t>
            </a:r>
            <a:r>
              <a:rPr lang="fr-FR" dirty="0" smtClean="0"/>
              <a:t>idéal </a:t>
            </a:r>
            <a:r>
              <a:rPr lang="fr-FR" dirty="0" smtClean="0"/>
              <a:t>pour le scripting et le développement rapide d'applications, dans de nombreux domaines et sur de multiples plateformes</a:t>
            </a:r>
            <a:endParaRPr lang="fr-FR" dirty="0"/>
          </a:p>
        </p:txBody>
      </p:sp>
    </p:spTree>
    <p:extLst>
      <p:ext uri="{BB962C8B-B14F-4D97-AF65-F5344CB8AC3E}">
        <p14:creationId xmlns:p14="http://schemas.microsoft.com/office/powerpoint/2010/main" val="1274068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a:t>
            </a:r>
            <a:r>
              <a:rPr lang="fr-FR" dirty="0" smtClean="0"/>
              <a:t>le reptile </a:t>
            </a:r>
            <a:r>
              <a:rPr lang="fr-FR" dirty="0" smtClean="0"/>
              <a:t>?</a:t>
            </a:r>
            <a:endParaRPr lang="fr-FR" dirty="0"/>
          </a:p>
        </p:txBody>
      </p:sp>
      <p:sp>
        <p:nvSpPr>
          <p:cNvPr id="3" name="Espace réservé du contenu 2"/>
          <p:cNvSpPr>
            <a:spLocks noGrp="1"/>
          </p:cNvSpPr>
          <p:nvPr>
            <p:ph idx="1"/>
          </p:nvPr>
        </p:nvSpPr>
        <p:spPr/>
        <p:txBody>
          <a:bodyPr anchor="ctr">
            <a:normAutofit/>
          </a:bodyPr>
          <a:lstStyle/>
          <a:p>
            <a:pPr algn="just"/>
            <a:r>
              <a:rPr lang="fr-FR" dirty="0"/>
              <a:t>L’interpréteur Python et sa vaste bibliothèque standard sont disponibles librement, sous forme de sources ou de binaires, pour toutes les plateformes majeures, depuis le site Internet </a:t>
            </a:r>
            <a:r>
              <a:rPr lang="fr-FR" dirty="0">
                <a:hlinkClick r:id="rId3"/>
              </a:rPr>
              <a:t>http://www.python.org/</a:t>
            </a:r>
            <a:r>
              <a:rPr lang="fr-FR" dirty="0"/>
              <a:t> et peuvent être librement </a:t>
            </a:r>
            <a:r>
              <a:rPr lang="fr-FR" dirty="0" smtClean="0"/>
              <a:t>redistribués.</a:t>
            </a:r>
          </a:p>
          <a:p>
            <a:pPr algn="just"/>
            <a:r>
              <a:rPr lang="fr-FR" dirty="0" smtClean="0"/>
              <a:t>Le </a:t>
            </a:r>
            <a:r>
              <a:rPr lang="fr-FR" dirty="0"/>
              <a:t>même site distribue et contient des liens vers des modules, des programmes et des outils tiers ainsi que vers de la documentation supplémentaire</a:t>
            </a:r>
            <a:r>
              <a:rPr lang="fr-FR" dirty="0" smtClean="0"/>
              <a:t>.</a:t>
            </a:r>
          </a:p>
          <a:p>
            <a:pPr algn="just"/>
            <a:r>
              <a:rPr lang="fr-FR" dirty="0"/>
              <a:t>L’interpréteur Python peut être facilement étendu par de nouvelles fonctions et types de données implémentés en C ou C++ (ou tout autre langage appelable depuis le C</a:t>
            </a:r>
            <a:r>
              <a:rPr lang="fr-FR" dirty="0" smtClean="0"/>
              <a:t>).</a:t>
            </a:r>
          </a:p>
          <a:p>
            <a:pPr algn="just"/>
            <a:r>
              <a:rPr lang="fr-FR" dirty="0" smtClean="0"/>
              <a:t>Python </a:t>
            </a:r>
            <a:r>
              <a:rPr lang="fr-FR" dirty="0"/>
              <a:t>est également adapté comme langage d’extension pour personnaliser des applications.</a:t>
            </a:r>
          </a:p>
        </p:txBody>
      </p:sp>
    </p:spTree>
    <p:extLst>
      <p:ext uri="{BB962C8B-B14F-4D97-AF65-F5344CB8AC3E}">
        <p14:creationId xmlns:p14="http://schemas.microsoft.com/office/powerpoint/2010/main" val="1554236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a:t>
            </a:r>
            <a:r>
              <a:rPr lang="fr-FR" dirty="0" smtClean="0"/>
              <a:t>Python</a:t>
            </a:r>
            <a:endParaRPr lang="fr-FR" dirty="0"/>
          </a:p>
        </p:txBody>
      </p:sp>
      <p:sp>
        <p:nvSpPr>
          <p:cNvPr id="3" name="Espace réservé du contenu 2"/>
          <p:cNvSpPr>
            <a:spLocks noGrp="1"/>
          </p:cNvSpPr>
          <p:nvPr>
            <p:ph idx="1"/>
          </p:nvPr>
        </p:nvSpPr>
        <p:spPr>
          <a:xfrm>
            <a:off x="879682" y="1590259"/>
            <a:ext cx="4837306" cy="5160397"/>
          </a:xfrm>
        </p:spPr>
        <p:txBody>
          <a:bodyPr anchor="t" anchorCtr="0">
            <a:normAutofit/>
          </a:bodyPr>
          <a:lstStyle/>
          <a:p>
            <a:r>
              <a:rPr lang="fr-FR" sz="1600" dirty="0"/>
              <a:t>Le beau est préférable au laid</a:t>
            </a:r>
            <a:r>
              <a:rPr lang="fr-FR" sz="1600" dirty="0" smtClean="0"/>
              <a:t>.</a:t>
            </a:r>
            <a:endParaRPr lang="fr-FR" sz="1600" dirty="0"/>
          </a:p>
          <a:p>
            <a:r>
              <a:rPr lang="fr-FR" sz="1600" dirty="0"/>
              <a:t>L'explicite est préférable à l'implicite</a:t>
            </a:r>
            <a:r>
              <a:rPr lang="fr-FR" sz="1600" dirty="0" smtClean="0"/>
              <a:t>.</a:t>
            </a:r>
            <a:endParaRPr lang="fr-FR" sz="1600" dirty="0"/>
          </a:p>
          <a:p>
            <a:r>
              <a:rPr lang="fr-FR" sz="1600" dirty="0"/>
              <a:t>Le simple est préférable au complexe</a:t>
            </a:r>
            <a:r>
              <a:rPr lang="fr-FR" sz="1600" dirty="0" smtClean="0"/>
              <a:t>.</a:t>
            </a:r>
            <a:endParaRPr lang="fr-FR" sz="1600" dirty="0"/>
          </a:p>
          <a:p>
            <a:r>
              <a:rPr lang="fr-FR" sz="1600" dirty="0"/>
              <a:t>Le complexe est préférable au compliqué</a:t>
            </a:r>
            <a:r>
              <a:rPr lang="fr-FR" sz="1600" dirty="0" smtClean="0"/>
              <a:t>.</a:t>
            </a:r>
            <a:endParaRPr lang="fr-FR" sz="1600" dirty="0"/>
          </a:p>
          <a:p>
            <a:r>
              <a:rPr lang="fr-FR" sz="1600" dirty="0"/>
              <a:t>L'horizontal est préférable à l'imbriqué</a:t>
            </a:r>
            <a:r>
              <a:rPr lang="fr-FR" sz="1600" dirty="0" smtClean="0"/>
              <a:t>.</a:t>
            </a:r>
            <a:endParaRPr lang="fr-FR" sz="1600" dirty="0"/>
          </a:p>
          <a:p>
            <a:r>
              <a:rPr lang="fr-FR" sz="1600" dirty="0"/>
              <a:t>L'aéré est préférable au dense</a:t>
            </a:r>
            <a:r>
              <a:rPr lang="fr-FR" sz="1600" dirty="0" smtClean="0"/>
              <a:t>.</a:t>
            </a:r>
            <a:endParaRPr lang="fr-FR" sz="1600" dirty="0"/>
          </a:p>
          <a:p>
            <a:r>
              <a:rPr lang="fr-FR" sz="1600" dirty="0"/>
              <a:t>La lisibilité compte</a:t>
            </a:r>
            <a:r>
              <a:rPr lang="fr-FR" sz="1600" dirty="0" smtClean="0"/>
              <a:t>. Les </a:t>
            </a:r>
            <a:r>
              <a:rPr lang="fr-FR" sz="1600" dirty="0"/>
              <a:t>cas spéciaux ne le sont pas assez pour transgresser les règles. </a:t>
            </a:r>
            <a:endParaRPr lang="fr-FR" sz="1600" dirty="0" smtClean="0"/>
          </a:p>
          <a:p>
            <a:r>
              <a:rPr lang="fr-FR" sz="1600" dirty="0" smtClean="0"/>
              <a:t>Sauf </a:t>
            </a:r>
            <a:r>
              <a:rPr lang="fr-FR" sz="1600" dirty="0"/>
              <a:t>si le cas pratique bat le cas théorique</a:t>
            </a:r>
            <a:r>
              <a:rPr lang="fr-FR" sz="1600" dirty="0" smtClean="0"/>
              <a:t>.</a:t>
            </a:r>
            <a:endParaRPr lang="fr-FR" sz="1600" dirty="0"/>
          </a:p>
          <a:p>
            <a:r>
              <a:rPr lang="fr-FR" sz="1600" dirty="0"/>
              <a:t>Les erreurs ne devraient jamais arriver silencieusement</a:t>
            </a:r>
            <a:r>
              <a:rPr lang="fr-FR" sz="1600" dirty="0" smtClean="0"/>
              <a:t>.</a:t>
            </a:r>
          </a:p>
          <a:p>
            <a:r>
              <a:rPr lang="fr-FR" sz="1600" dirty="0"/>
              <a:t>Sauf si on les a explicitement rendues silencieuses</a:t>
            </a:r>
            <a:r>
              <a:rPr lang="fr-FR" sz="1600" dirty="0" smtClean="0"/>
              <a:t>.</a:t>
            </a:r>
            <a:endParaRPr lang="fr-FR" sz="1600" dirty="0"/>
          </a:p>
        </p:txBody>
      </p:sp>
      <p:sp>
        <p:nvSpPr>
          <p:cNvPr id="4" name="Espace réservé du contenu 2"/>
          <p:cNvSpPr txBox="1">
            <a:spLocks/>
          </p:cNvSpPr>
          <p:nvPr/>
        </p:nvSpPr>
        <p:spPr>
          <a:xfrm>
            <a:off x="6305383" y="1590260"/>
            <a:ext cx="5581817" cy="5160397"/>
          </a:xfrm>
          <a:prstGeom prst="rect">
            <a:avLst/>
          </a:prstGeom>
        </p:spPr>
        <p:txBody>
          <a:bodyPr vert="horz" lIns="91440" tIns="45720" rIns="91440" bIns="4572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smtClean="0"/>
              <a:t>En cas de doute, ne tentez pas de deviner. </a:t>
            </a:r>
          </a:p>
          <a:p>
            <a:r>
              <a:rPr lang="fr-FR" sz="1600" dirty="0" smtClean="0"/>
              <a:t>Il devrait y avoir une, et de préférence une seule, manière évidente de le faire.</a:t>
            </a:r>
          </a:p>
          <a:p>
            <a:r>
              <a:rPr lang="fr-FR" sz="1600" dirty="0" smtClean="0"/>
              <a:t>Même si cette manière peut ne pas sembler évidente au premier abord sauf si vous êtes néerlandais.</a:t>
            </a:r>
          </a:p>
          <a:p>
            <a:r>
              <a:rPr lang="fr-FR" sz="1600" dirty="0" smtClean="0"/>
              <a:t>Ce qui est fait maintenant est préférable à ce qui ne sera jamais fait.</a:t>
            </a:r>
          </a:p>
          <a:p>
            <a:r>
              <a:rPr lang="fr-FR" sz="1600" dirty="0" smtClean="0"/>
              <a:t>Même si jamais est souvent mieux que tout de suite.</a:t>
            </a:r>
          </a:p>
          <a:p>
            <a:r>
              <a:rPr lang="fr-FR" sz="1600" dirty="0" smtClean="0"/>
              <a:t>Si l'implémentation est difficile à expliquer, c'est que c'est une mauvaise idée.</a:t>
            </a:r>
          </a:p>
          <a:p>
            <a:r>
              <a:rPr lang="fr-FR" sz="1600" dirty="0" smtClean="0"/>
              <a:t>Si l'implémentation est facile à expliquer, c'est que c'est peut-être une bonne idée.</a:t>
            </a:r>
          </a:p>
          <a:p>
            <a:r>
              <a:rPr lang="fr-FR" sz="1600" dirty="0" smtClean="0"/>
              <a:t>Les espaces de noms sont une brillante idée, créons-en plus !</a:t>
            </a:r>
            <a:endParaRPr lang="fr-FR" sz="1600" dirty="0"/>
          </a:p>
        </p:txBody>
      </p:sp>
    </p:spTree>
    <p:extLst>
      <p:ext uri="{BB962C8B-B14F-4D97-AF65-F5344CB8AC3E}">
        <p14:creationId xmlns:p14="http://schemas.microsoft.com/office/powerpoint/2010/main" val="2063766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 (</a:t>
            </a:r>
            <a:r>
              <a:rPr lang="fr-FR" b="1" i="1" dirty="0" smtClean="0">
                <a:solidFill>
                  <a:schemeClr val="accent6"/>
                </a:solidFill>
              </a:rPr>
              <a:t>import this</a:t>
            </a:r>
            <a:r>
              <a:rPr lang="fr-FR" dirty="0" smtClean="0"/>
              <a:t>)</a:t>
            </a:r>
            <a:endParaRPr lang="fr-FR" dirty="0"/>
          </a:p>
        </p:txBody>
      </p:sp>
      <p:pic>
        <p:nvPicPr>
          <p:cNvPr id="6" name="Image 5"/>
          <p:cNvPicPr>
            <a:picLocks noChangeAspect="1"/>
          </p:cNvPicPr>
          <p:nvPr/>
        </p:nvPicPr>
        <p:blipFill>
          <a:blip r:embed="rId3"/>
          <a:stretch>
            <a:fillRect/>
          </a:stretch>
        </p:blipFill>
        <p:spPr>
          <a:xfrm>
            <a:off x="2770243" y="1794551"/>
            <a:ext cx="6715125" cy="4048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0090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a:t>L’interpréteur Python se trouve en général </a:t>
            </a:r>
            <a:r>
              <a:rPr lang="fr-FR" dirty="0" smtClean="0"/>
              <a:t>dans /usr/local/bin/python3.6 </a:t>
            </a:r>
            <a:r>
              <a:rPr lang="fr-FR" dirty="0"/>
              <a:t>sur </a:t>
            </a:r>
            <a:r>
              <a:rPr lang="fr-FR" dirty="0" smtClean="0"/>
              <a:t>les </a:t>
            </a:r>
            <a:r>
              <a:rPr lang="fr-FR" dirty="0"/>
              <a:t>machines où il est </a:t>
            </a:r>
            <a:r>
              <a:rPr lang="fr-FR" dirty="0" smtClean="0"/>
              <a:t>disponible</a:t>
            </a:r>
          </a:p>
          <a:p>
            <a:pPr algn="just"/>
            <a:r>
              <a:rPr lang="fr-FR" dirty="0" smtClean="0"/>
              <a:t>Ajouter </a:t>
            </a:r>
            <a:r>
              <a:rPr lang="fr-FR" dirty="0"/>
              <a:t>/usr/local/bin au chemin de recherche de votre </a:t>
            </a:r>
            <a:r>
              <a:rPr lang="fr-FR" dirty="0" smtClean="0"/>
              <a:t>Shell </a:t>
            </a:r>
            <a:r>
              <a:rPr lang="fr-FR" dirty="0"/>
              <a:t>Unix rend possible de le lancer en tapant la commande :</a:t>
            </a:r>
            <a:endParaRPr lang="fr-FR" dirty="0"/>
          </a:p>
        </p:txBody>
      </p:sp>
      <p:pic>
        <p:nvPicPr>
          <p:cNvPr id="6" name="Image 5"/>
          <p:cNvPicPr>
            <a:picLocks noChangeAspect="1"/>
          </p:cNvPicPr>
          <p:nvPr/>
        </p:nvPicPr>
        <p:blipFill>
          <a:blip r:embed="rId3"/>
          <a:stretch>
            <a:fillRect/>
          </a:stretch>
        </p:blipFill>
        <p:spPr>
          <a:xfrm>
            <a:off x="2589212" y="3826151"/>
            <a:ext cx="6191250" cy="1352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6477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smtClean="0"/>
              <a:t>Sur </a:t>
            </a:r>
            <a:r>
              <a:rPr lang="fr-FR" dirty="0"/>
              <a:t>les machines Windows, l’installation Python est habituellement placée dans C:\</a:t>
            </a:r>
            <a:r>
              <a:rPr lang="fr-FR" dirty="0" smtClean="0"/>
              <a:t>Python36, </a:t>
            </a:r>
            <a:r>
              <a:rPr lang="fr-FR" dirty="0"/>
              <a:t>même si vous pouvez changer cela lorsque vous lancez </a:t>
            </a:r>
            <a:r>
              <a:rPr lang="fr-FR" dirty="0" smtClean="0"/>
              <a:t>l’installateur</a:t>
            </a:r>
          </a:p>
          <a:p>
            <a:pPr algn="just"/>
            <a:r>
              <a:rPr lang="fr-FR" dirty="0" smtClean="0"/>
              <a:t>Pour </a:t>
            </a:r>
            <a:r>
              <a:rPr lang="fr-FR" dirty="0"/>
              <a:t>ajouter ce dossier à votre chemin de recherche, vous pouvez taper la commande suivante dans un prompt de commande d’une machine DOS</a:t>
            </a:r>
            <a:endParaRPr lang="fr-FR" dirty="0"/>
          </a:p>
        </p:txBody>
      </p:sp>
      <p:pic>
        <p:nvPicPr>
          <p:cNvPr id="4" name="Image 3"/>
          <p:cNvPicPr>
            <a:picLocks noChangeAspect="1"/>
          </p:cNvPicPr>
          <p:nvPr/>
        </p:nvPicPr>
        <p:blipFill>
          <a:blip r:embed="rId3"/>
          <a:stretch>
            <a:fillRect/>
          </a:stretch>
        </p:blipFill>
        <p:spPr>
          <a:xfrm>
            <a:off x="2589212" y="4179653"/>
            <a:ext cx="6524625" cy="1885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3177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2175</TotalTime>
  <Words>1153</Words>
  <Application>Microsoft Office PowerPoint</Application>
  <PresentationFormat>Grand écran</PresentationFormat>
  <Paragraphs>95</Paragraphs>
  <Slides>14</Slides>
  <Notes>13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Century Gothic</vt:lpstr>
      <vt:lpstr>Wingdings 3</vt:lpstr>
      <vt:lpstr>Brin</vt:lpstr>
      <vt:lpstr>Python</vt:lpstr>
      <vt:lpstr>Python ? Comme le reptile ?</vt:lpstr>
      <vt:lpstr>Python ? Comme le reptile ?</vt:lpstr>
      <vt:lpstr>Python ? Comme le reptile ?</vt:lpstr>
      <vt:lpstr>Python ? Comme le reptile ?</vt:lpstr>
      <vt:lpstr>Le "Zen" de Python</vt:lpstr>
      <vt:lpstr>Le "Zen" de Python (import this)</vt:lpstr>
      <vt:lpstr>Invoquer l'interpréteur Python</vt:lpstr>
      <vt:lpstr>Invoquer l'interpréteur Python</vt:lpstr>
      <vt:lpstr>Invoquer l'interpréteur Python</vt:lpstr>
      <vt:lpstr>Passage d'arguments</vt:lpstr>
      <vt:lpstr>Mode interactif</vt:lpstr>
      <vt:lpstr>Encodage du code source</vt:lpstr>
      <vt:lpstr>Encodage du code source</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Introduction</dc:title>
  <dc:creator>Thierry DECKER</dc:creator>
  <cp:lastModifiedBy>Thierry DECKER</cp:lastModifiedBy>
  <cp:revision>263</cp:revision>
  <dcterms:created xsi:type="dcterms:W3CDTF">2017-12-30T07:04:36Z</dcterms:created>
  <dcterms:modified xsi:type="dcterms:W3CDTF">2018-01-20T07:10:05Z</dcterms:modified>
</cp:coreProperties>
</file>