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3"/>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5" r:id="rId58"/>
    <p:sldId id="364" r:id="rId59"/>
    <p:sldId id="366" r:id="rId60"/>
    <p:sldId id="367" r:id="rId61"/>
    <p:sldId id="368" r:id="rId62"/>
    <p:sldId id="369" r:id="rId63"/>
    <p:sldId id="370" r:id="rId64"/>
    <p:sldId id="371" r:id="rId65"/>
    <p:sldId id="373" r:id="rId66"/>
    <p:sldId id="372" r:id="rId67"/>
    <p:sldId id="374" r:id="rId68"/>
    <p:sldId id="375" r:id="rId69"/>
    <p:sldId id="376" r:id="rId70"/>
    <p:sldId id="285" r:id="rId71"/>
    <p:sldId id="309"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5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25/01/2018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083248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5061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422250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108032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0418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3232818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12127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4039351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30011675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2277587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063809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a:t>
            </a:r>
            <a:r>
              <a:rPr lang="fr-FR" b="1" i="1" dirty="0">
                <a:solidFill>
                  <a:schemeClr val="accent6"/>
                </a:solidFill>
              </a:rPr>
              <a:t>from Package import </a:t>
            </a:r>
            <a:r>
              <a:rPr lang="fr-FR" b="1" i="1" dirty="0" smtClean="0">
                <a:solidFill>
                  <a:schemeClr val="accent6"/>
                </a:solidFill>
              </a:rPr>
              <a:t>specifique_submodule</a:t>
            </a:r>
            <a:r>
              <a:rPr lang="fr-FR" dirty="0" smtClean="0">
                <a:solidFill>
                  <a:schemeClr val="tx1"/>
                </a:solidFill>
              </a:rPr>
              <a:t>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a:t>
            </a:r>
            <a:r>
              <a:rPr lang="fr-FR" dirty="0" smtClean="0">
                <a:solidFill>
                  <a:schemeClr val="tx1"/>
                </a:solidFill>
              </a:rPr>
              <a:t>paquet</a:t>
            </a:r>
            <a:endParaRPr lang="fr-FR" dirty="0">
              <a:solidFill>
                <a:schemeClr val="tx1"/>
              </a:solidFill>
            </a:endParaRP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Jusque là, nous avons rencontré deux moyens d’écrire des données : les déclarations d’expressions et la fonction print</a:t>
            </a:r>
            <a:r>
              <a:rPr lang="fr-FR" dirty="0" smtClean="0">
                <a:solidFill>
                  <a:schemeClr val="tx1"/>
                </a:solidFill>
              </a:rPr>
              <a:t>()</a:t>
            </a:r>
          </a:p>
          <a:p>
            <a:pPr algn="just"/>
            <a:r>
              <a:rPr lang="fr-FR" dirty="0" smtClean="0">
                <a:solidFill>
                  <a:schemeClr val="tx1"/>
                </a:solidFill>
              </a:rPr>
              <a:t>Une </a:t>
            </a:r>
            <a:r>
              <a:rPr lang="fr-FR" dirty="0">
                <a:solidFill>
                  <a:schemeClr val="tx1"/>
                </a:solidFill>
              </a:rPr>
              <a:t>troisième méthode consiste à utiliser la méthode </a:t>
            </a:r>
            <a:r>
              <a:rPr lang="fr-FR" b="1" i="1" dirty="0">
                <a:solidFill>
                  <a:schemeClr val="accent6"/>
                </a:solidFill>
              </a:rPr>
              <a:t>write() </a:t>
            </a:r>
            <a:r>
              <a:rPr lang="fr-FR" dirty="0">
                <a:solidFill>
                  <a:schemeClr val="tx1"/>
                </a:solidFill>
              </a:rPr>
              <a:t>des fichiers, le fichier de sortie standard peut être référence en tant que </a:t>
            </a:r>
            <a:r>
              <a:rPr lang="fr-FR" b="1" i="1" dirty="0" smtClean="0">
                <a:solidFill>
                  <a:schemeClr val="accent6"/>
                </a:solidFill>
              </a:rPr>
              <a:t>sys.stdout</a:t>
            </a:r>
            <a:endParaRPr lang="fr-FR" dirty="0">
              <a:solidFill>
                <a:schemeClr val="tx1"/>
              </a:solidFill>
            </a:endParaRPr>
          </a:p>
          <a:p>
            <a:pPr algn="just"/>
            <a:r>
              <a:rPr lang="fr-FR" dirty="0" smtClean="0">
                <a:solidFill>
                  <a:schemeClr val="tx1"/>
                </a:solidFill>
              </a:rPr>
              <a:t>Voyez </a:t>
            </a:r>
            <a:r>
              <a:rPr lang="fr-FR" dirty="0">
                <a:solidFill>
                  <a:schemeClr val="tx1"/>
                </a:solidFill>
              </a:rPr>
              <a:t>le Guide de Référence de la Bibliothèque Standard pour en savoir </a:t>
            </a:r>
            <a:r>
              <a:rPr lang="fr-FR" dirty="0" smtClean="0">
                <a:solidFill>
                  <a:schemeClr val="tx1"/>
                </a:solidFill>
              </a:rPr>
              <a:t>plus</a:t>
            </a:r>
            <a:endParaRPr lang="fr-FR" dirty="0">
              <a:solidFill>
                <a:schemeClr val="tx1"/>
              </a:solidFill>
            </a:endParaRPr>
          </a:p>
          <a:p>
            <a:pPr algn="just"/>
            <a:r>
              <a:rPr lang="fr-FR" dirty="0">
                <a:solidFill>
                  <a:schemeClr val="tx1"/>
                </a:solidFill>
              </a:rPr>
              <a:t>Souvent, vous voudrez plus de contrôle sur le formatage de votre sortie que simplement afficher des valeurs séparées par des </a:t>
            </a:r>
            <a:r>
              <a:rPr lang="fr-FR" dirty="0" smtClean="0">
                <a:solidFill>
                  <a:schemeClr val="tx1"/>
                </a:solidFill>
              </a:rPr>
              <a:t>espaces</a:t>
            </a:r>
          </a:p>
          <a:p>
            <a:pPr algn="just"/>
            <a:r>
              <a:rPr lang="fr-FR" dirty="0" smtClean="0">
                <a:solidFill>
                  <a:schemeClr val="tx1"/>
                </a:solidFill>
              </a:rPr>
              <a:t>Il </a:t>
            </a:r>
            <a:r>
              <a:rPr lang="fr-FR" dirty="0">
                <a:solidFill>
                  <a:schemeClr val="tx1"/>
                </a:solidFill>
              </a:rPr>
              <a:t>y a deux façons de </a:t>
            </a:r>
            <a:r>
              <a:rPr lang="fr-FR" dirty="0" smtClean="0">
                <a:solidFill>
                  <a:schemeClr val="tx1"/>
                </a:solidFill>
              </a:rPr>
              <a:t>formater </a:t>
            </a:r>
            <a:r>
              <a:rPr lang="fr-FR" dirty="0">
                <a:solidFill>
                  <a:schemeClr val="tx1"/>
                </a:solidFill>
              </a:rPr>
              <a:t>votre </a:t>
            </a:r>
            <a:r>
              <a:rPr lang="fr-FR" dirty="0" smtClean="0">
                <a:solidFill>
                  <a:schemeClr val="tx1"/>
                </a:solidFill>
              </a:rPr>
              <a:t>sortie</a:t>
            </a:r>
          </a:p>
          <a:p>
            <a:pPr algn="just"/>
            <a:r>
              <a:rPr lang="fr-FR" dirty="0" smtClean="0">
                <a:solidFill>
                  <a:schemeClr val="tx1"/>
                </a:solidFill>
              </a:rPr>
              <a:t>La </a:t>
            </a:r>
            <a:r>
              <a:rPr lang="fr-FR" dirty="0">
                <a:solidFill>
                  <a:schemeClr val="tx1"/>
                </a:solidFill>
              </a:rPr>
              <a:t>première est de le faire vous-même, en utilisant des opérations slicing et de concaténation vous pouvez créer toutes les dispositions que vous imaginez ; le type string a des méthodes qui effectuent des opérations utiles pour aligner des chaines à une certaine largeur de colonne, qui seront discutées sous </a:t>
            </a:r>
            <a:r>
              <a:rPr lang="fr-FR" dirty="0" smtClean="0">
                <a:solidFill>
                  <a:schemeClr val="tx1"/>
                </a:solidFill>
              </a:rPr>
              <a:t>peu</a:t>
            </a:r>
          </a:p>
          <a:p>
            <a:pPr algn="just"/>
            <a:r>
              <a:rPr lang="fr-FR" dirty="0" smtClean="0">
                <a:solidFill>
                  <a:schemeClr val="tx1"/>
                </a:solidFill>
              </a:rPr>
              <a:t>La </a:t>
            </a:r>
            <a:r>
              <a:rPr lang="fr-FR" dirty="0">
                <a:solidFill>
                  <a:schemeClr val="tx1"/>
                </a:solidFill>
              </a:rPr>
              <a:t>seconde est d’utiliser des littéraux de chaine formatés ou la méthode </a:t>
            </a:r>
            <a:r>
              <a:rPr lang="fr-FR" b="1" i="1" dirty="0">
                <a:solidFill>
                  <a:schemeClr val="accent6"/>
                </a:solidFill>
              </a:rPr>
              <a:t>str.format</a:t>
            </a:r>
            <a:r>
              <a:rPr lang="fr-FR" b="1" i="1" dirty="0" smtClean="0">
                <a:solidFill>
                  <a:schemeClr val="accent6"/>
                </a:solidFill>
              </a:rPr>
              <a:t>()</a:t>
            </a:r>
            <a:endParaRPr lang="fr-FR" b="1" i="1" dirty="0">
              <a:solidFill>
                <a:schemeClr val="accent6"/>
              </a:solidFill>
            </a:endParaRPr>
          </a:p>
        </p:txBody>
      </p:sp>
    </p:spTree>
    <p:extLst>
      <p:ext uri="{BB962C8B-B14F-4D97-AF65-F5344CB8AC3E}">
        <p14:creationId xmlns:p14="http://schemas.microsoft.com/office/powerpoint/2010/main" val="83261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Le module </a:t>
            </a:r>
            <a:r>
              <a:rPr lang="fr-FR" b="1" i="1" dirty="0">
                <a:solidFill>
                  <a:schemeClr val="accent6"/>
                </a:solidFill>
              </a:rPr>
              <a:t>string</a:t>
            </a:r>
            <a:r>
              <a:rPr lang="fr-FR" dirty="0">
                <a:solidFill>
                  <a:schemeClr val="tx1"/>
                </a:solidFill>
              </a:rPr>
              <a:t> contient une classe </a:t>
            </a:r>
            <a:r>
              <a:rPr lang="fr-FR" b="1" i="1" dirty="0">
                <a:solidFill>
                  <a:schemeClr val="accent6"/>
                </a:solidFill>
              </a:rPr>
              <a:t>Template</a:t>
            </a:r>
            <a:r>
              <a:rPr lang="fr-FR" dirty="0">
                <a:solidFill>
                  <a:schemeClr val="tx1"/>
                </a:solidFill>
              </a:rPr>
              <a:t> qui offre encore une autre façon de remplacer des valeurs au sein de chaînes de </a:t>
            </a:r>
            <a:r>
              <a:rPr lang="fr-FR" dirty="0" smtClean="0">
                <a:solidFill>
                  <a:schemeClr val="tx1"/>
                </a:solidFill>
              </a:rPr>
              <a:t>caractères</a:t>
            </a:r>
          </a:p>
          <a:p>
            <a:pPr algn="just"/>
            <a:r>
              <a:rPr lang="fr-FR" dirty="0">
                <a:solidFill>
                  <a:schemeClr val="tx1"/>
                </a:solidFill>
              </a:rPr>
              <a:t>Mais une question demeure, bien sûr : comment convertir des valeurs en chaînes de caractères </a:t>
            </a:r>
            <a:r>
              <a:rPr lang="fr-FR" dirty="0" smtClean="0">
                <a:solidFill>
                  <a:schemeClr val="tx1"/>
                </a:solidFill>
              </a:rPr>
              <a:t>?</a:t>
            </a:r>
          </a:p>
          <a:p>
            <a:pPr algn="just"/>
            <a:r>
              <a:rPr lang="fr-FR" dirty="0" smtClean="0">
                <a:solidFill>
                  <a:schemeClr val="tx1"/>
                </a:solidFill>
              </a:rPr>
              <a:t>Heureusement</a:t>
            </a:r>
            <a:r>
              <a:rPr lang="fr-FR" dirty="0">
                <a:solidFill>
                  <a:schemeClr val="tx1"/>
                </a:solidFill>
              </a:rPr>
              <a:t>, Python fournit plusieurs moyens de convertir n’importe quelle valeur en chaîne : les fonctions </a:t>
            </a:r>
            <a:r>
              <a:rPr lang="fr-FR" b="1" i="1" dirty="0">
                <a:solidFill>
                  <a:schemeClr val="accent6"/>
                </a:solidFill>
              </a:rPr>
              <a:t>repr()</a:t>
            </a:r>
            <a:r>
              <a:rPr lang="fr-FR" dirty="0">
                <a:solidFill>
                  <a:schemeClr val="tx1"/>
                </a:solidFill>
              </a:rPr>
              <a:t> et </a:t>
            </a:r>
            <a:r>
              <a:rPr lang="fr-FR" b="1" i="1" dirty="0">
                <a:solidFill>
                  <a:schemeClr val="accent6"/>
                </a:solidFill>
              </a:rPr>
              <a:t>str</a:t>
            </a:r>
            <a:r>
              <a:rPr lang="fr-FR" b="1" i="1" dirty="0" smtClean="0">
                <a:solidFill>
                  <a:schemeClr val="accent6"/>
                </a:solidFill>
              </a:rPr>
              <a:t>()</a:t>
            </a:r>
          </a:p>
          <a:p>
            <a:pPr algn="just"/>
            <a:r>
              <a:rPr lang="fr-FR" dirty="0">
                <a:solidFill>
                  <a:schemeClr val="tx1"/>
                </a:solidFill>
              </a:rPr>
              <a:t>La fonction str() est destinée à renvoyer des représentations de valeurs qui soient lisibles par un être humain, alors que la fonction repr() est destinée à générer des représentations qui puissent être lues par l’interpréteur (ou forceront une </a:t>
            </a:r>
            <a:r>
              <a:rPr lang="fr-FR" b="1" i="1" dirty="0">
                <a:solidFill>
                  <a:schemeClr val="accent6"/>
                </a:solidFill>
              </a:rPr>
              <a:t>SyntaxError</a:t>
            </a:r>
            <a:r>
              <a:rPr lang="fr-FR" dirty="0">
                <a:solidFill>
                  <a:schemeClr val="tx1"/>
                </a:solidFill>
              </a:rPr>
              <a:t> s’il n’existe aucune syntaxe </a:t>
            </a:r>
            <a:r>
              <a:rPr lang="fr-FR" dirty="0" smtClean="0">
                <a:solidFill>
                  <a:schemeClr val="tx1"/>
                </a:solidFill>
              </a:rPr>
              <a:t>équivalente)</a:t>
            </a:r>
          </a:p>
        </p:txBody>
      </p:sp>
    </p:spTree>
    <p:extLst>
      <p:ext uri="{BB962C8B-B14F-4D97-AF65-F5344CB8AC3E}">
        <p14:creationId xmlns:p14="http://schemas.microsoft.com/office/powerpoint/2010/main" val="730483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2183494"/>
          </a:xfrm>
        </p:spPr>
        <p:txBody>
          <a:bodyPr anchor="ctr" anchorCtr="0">
            <a:noAutofit/>
          </a:bodyPr>
          <a:lstStyle/>
          <a:p>
            <a:pPr algn="just"/>
            <a:r>
              <a:rPr lang="fr-FR" dirty="0">
                <a:solidFill>
                  <a:schemeClr val="tx1"/>
                </a:solidFill>
              </a:rPr>
              <a:t>Pour les objets qui n’ont pas de représentation humaine spécifique, </a:t>
            </a:r>
            <a:r>
              <a:rPr lang="fr-FR" b="1" i="1" dirty="0">
                <a:solidFill>
                  <a:schemeClr val="accent6"/>
                </a:solidFill>
              </a:rPr>
              <a:t>str()</a:t>
            </a:r>
            <a:r>
              <a:rPr lang="fr-FR" dirty="0">
                <a:solidFill>
                  <a:schemeClr val="tx1"/>
                </a:solidFill>
              </a:rPr>
              <a:t> renverra la même valeur que </a:t>
            </a:r>
            <a:r>
              <a:rPr lang="fr-FR" b="1" i="1" dirty="0">
                <a:solidFill>
                  <a:schemeClr val="accent6"/>
                </a:solidFill>
              </a:rPr>
              <a:t>repr</a:t>
            </a:r>
            <a:r>
              <a:rPr lang="fr-FR" b="1" i="1" dirty="0" smtClean="0">
                <a:solidFill>
                  <a:schemeClr val="accent6"/>
                </a:solidFill>
              </a:rPr>
              <a:t>()</a:t>
            </a:r>
          </a:p>
          <a:p>
            <a:pPr algn="just"/>
            <a:r>
              <a:rPr lang="fr-FR" dirty="0" smtClean="0">
                <a:solidFill>
                  <a:schemeClr val="tx1"/>
                </a:solidFill>
              </a:rPr>
              <a:t>Beaucoup </a:t>
            </a:r>
            <a:r>
              <a:rPr lang="fr-FR" dirty="0">
                <a:solidFill>
                  <a:schemeClr val="tx1"/>
                </a:solidFill>
              </a:rPr>
              <a:t>de valeurs, comme les nombres ou les structures telles que les listes ou les dictionnaires, ont la même représentation en utilisant les deux </a:t>
            </a:r>
            <a:r>
              <a:rPr lang="fr-FR" dirty="0" smtClean="0">
                <a:solidFill>
                  <a:schemeClr val="tx1"/>
                </a:solidFill>
              </a:rPr>
              <a:t>fonctions</a:t>
            </a:r>
          </a:p>
          <a:p>
            <a:pPr algn="just"/>
            <a:r>
              <a:rPr lang="fr-FR" dirty="0" smtClean="0">
                <a:solidFill>
                  <a:schemeClr val="tx1"/>
                </a:solidFill>
              </a:rPr>
              <a:t>Les </a:t>
            </a:r>
            <a:r>
              <a:rPr lang="fr-FR" dirty="0">
                <a:solidFill>
                  <a:schemeClr val="tx1"/>
                </a:solidFill>
              </a:rPr>
              <a:t>chaînes de caractères et les nombres à virgule flottante, en revanche, ont deux représentations distinctes</a:t>
            </a:r>
          </a:p>
        </p:txBody>
      </p:sp>
      <p:pic>
        <p:nvPicPr>
          <p:cNvPr id="3" name="Image 2"/>
          <p:cNvPicPr>
            <a:picLocks noChangeAspect="1"/>
          </p:cNvPicPr>
          <p:nvPr/>
        </p:nvPicPr>
        <p:blipFill>
          <a:blip r:embed="rId3"/>
          <a:stretch>
            <a:fillRect/>
          </a:stretch>
        </p:blipFill>
        <p:spPr>
          <a:xfrm>
            <a:off x="3990416" y="3625795"/>
            <a:ext cx="4582229" cy="299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2533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768162"/>
          </a:xfrm>
        </p:spPr>
        <p:txBody>
          <a:bodyPr anchor="ctr" anchorCtr="0">
            <a:noAutofit/>
          </a:bodyPr>
          <a:lstStyle/>
          <a:p>
            <a:pPr algn="just"/>
            <a:r>
              <a:rPr lang="fr-FR" dirty="0">
                <a:solidFill>
                  <a:schemeClr val="tx1"/>
                </a:solidFill>
              </a:rPr>
              <a:t>Voici deux façons d’écrire une table de carrés et de cubes :</a:t>
            </a:r>
          </a:p>
        </p:txBody>
      </p:sp>
      <p:pic>
        <p:nvPicPr>
          <p:cNvPr id="4" name="Image 3"/>
          <p:cNvPicPr>
            <a:picLocks noChangeAspect="1"/>
          </p:cNvPicPr>
          <p:nvPr/>
        </p:nvPicPr>
        <p:blipFill>
          <a:blip r:embed="rId3"/>
          <a:stretch>
            <a:fillRect/>
          </a:stretch>
        </p:blipFill>
        <p:spPr>
          <a:xfrm>
            <a:off x="1367625" y="2644472"/>
            <a:ext cx="4981575" cy="3048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618287" y="2873072"/>
            <a:ext cx="488632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5442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smtClean="0">
                <a:solidFill>
                  <a:schemeClr val="tx1"/>
                </a:solidFill>
              </a:rPr>
              <a:t>Notez </a:t>
            </a:r>
            <a:r>
              <a:rPr lang="fr-FR" dirty="0">
                <a:solidFill>
                  <a:schemeClr val="tx1"/>
                </a:solidFill>
              </a:rPr>
              <a:t>que dans </a:t>
            </a:r>
            <a:r>
              <a:rPr lang="fr-FR" dirty="0" smtClean="0">
                <a:solidFill>
                  <a:schemeClr val="tx1"/>
                </a:solidFill>
              </a:rPr>
              <a:t>le </a:t>
            </a:r>
            <a:r>
              <a:rPr lang="fr-FR" dirty="0">
                <a:solidFill>
                  <a:schemeClr val="tx1"/>
                </a:solidFill>
              </a:rPr>
              <a:t>premier exemple, un espace entre chaque colonne a été ajouté par la façon dont fonctionne </a:t>
            </a:r>
            <a:r>
              <a:rPr lang="fr-FR" b="1" i="1" dirty="0">
                <a:solidFill>
                  <a:schemeClr val="accent6"/>
                </a:solidFill>
              </a:rPr>
              <a:t>print()</a:t>
            </a:r>
            <a:r>
              <a:rPr lang="fr-FR" dirty="0">
                <a:solidFill>
                  <a:schemeClr val="tx1"/>
                </a:solidFill>
              </a:rPr>
              <a:t>, qui ajoute toujours des espaces entre ses </a:t>
            </a:r>
            <a:r>
              <a:rPr lang="fr-FR" dirty="0" smtClean="0">
                <a:solidFill>
                  <a:schemeClr val="tx1"/>
                </a:solidFill>
              </a:rPr>
              <a:t>paramètres</a:t>
            </a:r>
            <a:endParaRPr lang="fr-FR" dirty="0">
              <a:solidFill>
                <a:schemeClr val="tx1"/>
              </a:solidFill>
            </a:endParaRPr>
          </a:p>
          <a:p>
            <a:pPr algn="just"/>
            <a:r>
              <a:rPr lang="fr-FR" dirty="0">
                <a:solidFill>
                  <a:schemeClr val="tx1"/>
                </a:solidFill>
              </a:rPr>
              <a:t>Cet exemple démontre l’utilisation de la méthode </a:t>
            </a:r>
            <a:r>
              <a:rPr lang="fr-FR" b="1" i="1" dirty="0">
                <a:solidFill>
                  <a:schemeClr val="accent6"/>
                </a:solidFill>
              </a:rPr>
              <a:t>str.rjust()</a:t>
            </a:r>
            <a:r>
              <a:rPr lang="fr-FR" dirty="0">
                <a:solidFill>
                  <a:schemeClr val="tx1"/>
                </a:solidFill>
              </a:rPr>
              <a:t> des chaînes de caractères, qui fait une justification à droite d’une chaîne dans un champ d’une largeur donnée en ajoutant des espaces sur la </a:t>
            </a:r>
            <a:r>
              <a:rPr lang="fr-FR" dirty="0" smtClean="0">
                <a:solidFill>
                  <a:schemeClr val="tx1"/>
                </a:solidFill>
              </a:rPr>
              <a:t>gauche</a:t>
            </a:r>
          </a:p>
          <a:p>
            <a:pPr algn="just"/>
            <a:r>
              <a:rPr lang="fr-FR" dirty="0" smtClean="0">
                <a:solidFill>
                  <a:schemeClr val="tx1"/>
                </a:solidFill>
              </a:rPr>
              <a:t>Il </a:t>
            </a:r>
            <a:r>
              <a:rPr lang="fr-FR" dirty="0">
                <a:solidFill>
                  <a:schemeClr val="tx1"/>
                </a:solidFill>
              </a:rPr>
              <a:t>existe des méthodes similaires </a:t>
            </a:r>
            <a:r>
              <a:rPr lang="fr-FR" b="1" i="1" dirty="0">
                <a:solidFill>
                  <a:schemeClr val="accent6"/>
                </a:solidFill>
              </a:rPr>
              <a:t>str.ljust() </a:t>
            </a:r>
            <a:r>
              <a:rPr lang="fr-FR" dirty="0">
                <a:solidFill>
                  <a:schemeClr val="tx1"/>
                </a:solidFill>
              </a:rPr>
              <a:t>et </a:t>
            </a:r>
            <a:r>
              <a:rPr lang="fr-FR" b="1" i="1" dirty="0">
                <a:solidFill>
                  <a:schemeClr val="accent6"/>
                </a:solidFill>
              </a:rPr>
              <a:t>str.center</a:t>
            </a:r>
            <a:r>
              <a:rPr lang="fr-FR" b="1" i="1" dirty="0" smtClean="0">
                <a:solidFill>
                  <a:schemeClr val="accent6"/>
                </a:solidFill>
              </a:rPr>
              <a:t>()</a:t>
            </a:r>
            <a:endParaRPr lang="fr-FR" dirty="0">
              <a:solidFill>
                <a:schemeClr val="tx1"/>
              </a:solidFill>
            </a:endParaRPr>
          </a:p>
          <a:p>
            <a:pPr algn="just"/>
            <a:r>
              <a:rPr lang="fr-FR" dirty="0" smtClean="0">
                <a:solidFill>
                  <a:schemeClr val="tx1"/>
                </a:solidFill>
              </a:rPr>
              <a:t>Ces </a:t>
            </a:r>
            <a:r>
              <a:rPr lang="fr-FR" dirty="0">
                <a:solidFill>
                  <a:schemeClr val="tx1"/>
                </a:solidFill>
              </a:rPr>
              <a:t>méthodes n’écrivent rien, elles renvoient simplement une nouvelle </a:t>
            </a:r>
            <a:r>
              <a:rPr lang="fr-FR" dirty="0" smtClean="0">
                <a:solidFill>
                  <a:schemeClr val="tx1"/>
                </a:solidFill>
              </a:rPr>
              <a:t>chaîne</a:t>
            </a:r>
          </a:p>
          <a:p>
            <a:pPr algn="just"/>
            <a:r>
              <a:rPr lang="fr-FR" dirty="0" smtClean="0">
                <a:solidFill>
                  <a:schemeClr val="tx1"/>
                </a:solidFill>
              </a:rPr>
              <a:t>Si </a:t>
            </a:r>
            <a:r>
              <a:rPr lang="fr-FR" dirty="0">
                <a:solidFill>
                  <a:schemeClr val="tx1"/>
                </a:solidFill>
              </a:rPr>
              <a:t>la chaîne passée en paramètre est trop longue, elle n’est pas tronquée mais renvoyée sans modification ; ce qui peut déranger votre mise en page mais est souvent préférable à l’alternative, qui pourrait mentir sur une valeur (et si vous voulez vraiment tronquer vos valeurs, vous pouvez toujours utiliser une tranche, comme dans </a:t>
            </a:r>
            <a:r>
              <a:rPr lang="fr-FR" b="1" i="1" dirty="0">
                <a:solidFill>
                  <a:schemeClr val="accent6"/>
                </a:solidFill>
              </a:rPr>
              <a:t>x.ljust(n)[:n</a:t>
            </a:r>
            <a:r>
              <a:rPr lang="fr-FR" b="1" i="1" dirty="0" smtClean="0">
                <a:solidFill>
                  <a:schemeClr val="accent6"/>
                </a:solidFill>
              </a:rPr>
              <a:t>]</a:t>
            </a:r>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28812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Il existe une autre méthode, </a:t>
            </a:r>
            <a:r>
              <a:rPr lang="fr-FR" b="1" i="1" dirty="0">
                <a:solidFill>
                  <a:schemeClr val="accent6"/>
                </a:solidFill>
              </a:rPr>
              <a:t>str.zfill()</a:t>
            </a:r>
            <a:r>
              <a:rPr lang="fr-FR" dirty="0">
                <a:solidFill>
                  <a:schemeClr val="tx1"/>
                </a:solidFill>
              </a:rPr>
              <a:t>, qui comble une chaîne numérique à gauche avec des zéros. Elle comprend les signes plus et moins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L’utilisation de base de la méthode </a:t>
            </a:r>
            <a:r>
              <a:rPr lang="fr-FR" b="1" i="1" dirty="0">
                <a:solidFill>
                  <a:schemeClr val="accent6"/>
                </a:solidFill>
              </a:rPr>
              <a:t>str.format() </a:t>
            </a:r>
            <a:r>
              <a:rPr lang="fr-FR" dirty="0">
                <a:solidFill>
                  <a:schemeClr val="tx1"/>
                </a:solidFill>
              </a:rPr>
              <a:t>ressemble à cela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Les accolades et les caractères qu’ils contiennent (appelés les champs de formatage) sont remplacés par les objets passés en paramètres à la méthode </a:t>
            </a:r>
            <a:r>
              <a:rPr lang="fr-FR" b="1" i="1" dirty="0">
                <a:solidFill>
                  <a:schemeClr val="accent6"/>
                </a:solidFill>
              </a:rPr>
              <a:t>str.format</a:t>
            </a:r>
            <a:r>
              <a:rPr lang="fr-FR" b="1" i="1" dirty="0" smtClean="0">
                <a:solidFill>
                  <a:schemeClr val="accent6"/>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943267" y="2165740"/>
            <a:ext cx="2676525" cy="146685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3181141" y="4147642"/>
            <a:ext cx="6200775"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3601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Un nombre entre accolades se réfère à la position de l’objet passé à la méthode </a:t>
            </a:r>
            <a:r>
              <a:rPr lang="fr-FR" b="1" i="1" dirty="0">
                <a:solidFill>
                  <a:schemeClr val="accent6"/>
                </a:solidFill>
              </a:rPr>
              <a:t>str.format</a:t>
            </a:r>
            <a:r>
              <a:rPr lang="fr-FR" b="1" i="1" dirty="0" smtClean="0">
                <a:solidFill>
                  <a:schemeClr val="accent6"/>
                </a:solidFill>
              </a:rPr>
              <a:t>()</a:t>
            </a:r>
          </a:p>
          <a:p>
            <a:pPr algn="just"/>
            <a:endParaRPr lang="fr-FR" b="1" i="1" dirty="0">
              <a:solidFill>
                <a:schemeClr val="accent6"/>
              </a:solidFill>
            </a:endParaRPr>
          </a:p>
          <a:p>
            <a:pPr algn="just"/>
            <a:endParaRPr lang="fr-FR" b="1" i="1" dirty="0" smtClean="0">
              <a:solidFill>
                <a:schemeClr val="accent6"/>
              </a:solidFill>
            </a:endParaRPr>
          </a:p>
          <a:p>
            <a:pPr algn="just"/>
            <a:endParaRPr lang="fr-FR" dirty="0" smtClean="0">
              <a:solidFill>
                <a:schemeClr val="tx1"/>
              </a:solidFill>
            </a:endParaRPr>
          </a:p>
          <a:p>
            <a:pPr algn="just"/>
            <a:r>
              <a:rPr lang="fr-FR" dirty="0" smtClean="0">
                <a:solidFill>
                  <a:schemeClr val="tx1"/>
                </a:solidFill>
              </a:rPr>
              <a:t>Si </a:t>
            </a:r>
            <a:r>
              <a:rPr lang="fr-FR" dirty="0">
                <a:solidFill>
                  <a:schemeClr val="tx1"/>
                </a:solidFill>
              </a:rPr>
              <a:t>des arguments nommés sont utilisés dans la méthode str.format(), leurs valeurs sont utilisées en se basant sur le nom des </a:t>
            </a:r>
            <a:r>
              <a:rPr lang="fr-FR" dirty="0" smtClean="0">
                <a:solidFill>
                  <a:schemeClr val="tx1"/>
                </a:solidFill>
              </a:rPr>
              <a:t>arguments</a:t>
            </a:r>
          </a:p>
          <a:p>
            <a:pPr algn="just"/>
            <a:endParaRPr lang="fr-FR" dirty="0">
              <a:solidFill>
                <a:schemeClr val="tx1"/>
              </a:solidFill>
            </a:endParaRPr>
          </a:p>
          <a:p>
            <a:pPr algn="just"/>
            <a:endParaRPr lang="fr-FR" dirty="0" smtClean="0">
              <a:solidFill>
                <a:schemeClr val="tx1"/>
              </a:solidFill>
            </a:endParaRPr>
          </a:p>
          <a:p>
            <a:pPr algn="just"/>
            <a:r>
              <a:rPr lang="fr-FR">
                <a:solidFill>
                  <a:schemeClr val="tx1"/>
                </a:solidFill>
              </a:rPr>
              <a:t>Les arguments positionnés et nommés peuvent être combinés arbitrairement</a:t>
            </a:r>
            <a:endParaRPr lang="fr-FR" dirty="0">
              <a:solidFill>
                <a:schemeClr val="tx1"/>
              </a:solidFill>
            </a:endParaRPr>
          </a:p>
          <a:p>
            <a:pPr algn="just"/>
            <a:endParaRPr lang="fr-FR" dirty="0">
              <a:solidFill>
                <a:schemeClr val="tx1"/>
              </a:solidFill>
            </a:endParaRPr>
          </a:p>
        </p:txBody>
      </p:sp>
      <p:pic>
        <p:nvPicPr>
          <p:cNvPr id="6" name="Image 5"/>
          <p:cNvPicPr>
            <a:picLocks noChangeAspect="1"/>
          </p:cNvPicPr>
          <p:nvPr/>
        </p:nvPicPr>
        <p:blipFill>
          <a:blip r:embed="rId3"/>
          <a:stretch>
            <a:fillRect/>
          </a:stretch>
        </p:blipFill>
        <p:spPr>
          <a:xfrm>
            <a:off x="4219368" y="2090050"/>
            <a:ext cx="4124325" cy="981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2847767" y="3981184"/>
            <a:ext cx="6867525" cy="6477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2704891" y="5259886"/>
            <a:ext cx="71532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97123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'!a' (appliquer </a:t>
            </a:r>
            <a:r>
              <a:rPr lang="fr-FR" b="1" i="1" dirty="0">
                <a:solidFill>
                  <a:schemeClr val="accent6"/>
                </a:solidFill>
              </a:rPr>
              <a:t>ascii()</a:t>
            </a:r>
            <a:r>
              <a:rPr lang="fr-FR" dirty="0">
                <a:solidFill>
                  <a:schemeClr val="tx1"/>
                </a:solidFill>
              </a:rPr>
              <a:t>), '!s' (appliquer</a:t>
            </a:r>
            <a:r>
              <a:rPr lang="fr-FR" b="1" i="1" dirty="0">
                <a:solidFill>
                  <a:schemeClr val="accent6"/>
                </a:solidFill>
              </a:rPr>
              <a:t> str()</a:t>
            </a:r>
            <a:r>
              <a:rPr lang="fr-FR" dirty="0">
                <a:solidFill>
                  <a:schemeClr val="tx1"/>
                </a:solidFill>
              </a:rPr>
              <a:t>) et '!r' (appliquer</a:t>
            </a:r>
            <a:r>
              <a:rPr lang="fr-FR" b="1" i="1" dirty="0">
                <a:solidFill>
                  <a:schemeClr val="accent6"/>
                </a:solidFill>
              </a:rPr>
              <a:t> repr()</a:t>
            </a:r>
            <a:r>
              <a:rPr lang="fr-FR" dirty="0">
                <a:solidFill>
                  <a:schemeClr val="tx1"/>
                </a:solidFill>
              </a:rPr>
              <a:t>)peuvent être utilisées pour convertir les valeurs avant leur </a:t>
            </a:r>
            <a:r>
              <a:rPr lang="fr-FR" dirty="0" smtClean="0">
                <a:solidFill>
                  <a:schemeClr val="tx1"/>
                </a:solidFill>
              </a:rPr>
              <a:t>formatage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Des caractères '</a:t>
            </a:r>
            <a:r>
              <a:rPr lang="fr-FR" b="1" i="1" dirty="0">
                <a:solidFill>
                  <a:schemeClr val="accent6"/>
                </a:solidFill>
              </a:rPr>
              <a:t>:</a:t>
            </a:r>
            <a:r>
              <a:rPr lang="fr-FR" dirty="0">
                <a:solidFill>
                  <a:schemeClr val="tx1"/>
                </a:solidFill>
              </a:rPr>
              <a:t>' suivis d’une spécification de formatage peuvent suivre le nom du champ. Ceci offre un niveau de contrôle plus fin sur la façon dont les valeurs sont formatées. L’exemple suivant arrondit Pi à trois décimales</a:t>
            </a:r>
            <a:endParaRPr lang="fr-FR" dirty="0">
              <a:solidFill>
                <a:schemeClr val="tx1"/>
              </a:solidFill>
            </a:endParaRPr>
          </a:p>
        </p:txBody>
      </p:sp>
      <p:pic>
        <p:nvPicPr>
          <p:cNvPr id="9" name="Image 8"/>
          <p:cNvPicPr>
            <a:picLocks noChangeAspect="1"/>
          </p:cNvPicPr>
          <p:nvPr/>
        </p:nvPicPr>
        <p:blipFill>
          <a:blip r:embed="rId3"/>
          <a:stretch>
            <a:fillRect/>
          </a:stretch>
        </p:blipFill>
        <p:spPr>
          <a:xfrm>
            <a:off x="3666918" y="2139393"/>
            <a:ext cx="5229225" cy="1466850"/>
          </a:xfrm>
          <a:prstGeom prst="rect">
            <a:avLst/>
          </a:prstGeom>
          <a:ln>
            <a:noFill/>
          </a:ln>
          <a:effectLst>
            <a:outerShdw blurRad="292100" dist="139700" dir="2700000" algn="tl" rotWithShape="0">
              <a:srgbClr val="333333">
                <a:alpha val="65000"/>
              </a:srgbClr>
            </a:outerShdw>
          </a:effectLst>
        </p:spPr>
      </p:pic>
      <p:pic>
        <p:nvPicPr>
          <p:cNvPr id="10" name="Image 9"/>
          <p:cNvPicPr>
            <a:picLocks noChangeAspect="1"/>
          </p:cNvPicPr>
          <p:nvPr/>
        </p:nvPicPr>
        <p:blipFill>
          <a:blip r:embed="rId4"/>
          <a:stretch>
            <a:fillRect/>
          </a:stretch>
        </p:blipFill>
        <p:spPr>
          <a:xfrm>
            <a:off x="3185905" y="4756461"/>
            <a:ext cx="61912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8131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Indiquer un entier après le ':' indique la largeur minimale de ce champ en nombre de caractères. C’est utile pour faire de jolis </a:t>
            </a:r>
            <a:r>
              <a:rPr lang="fr-FR" dirty="0" smtClean="0">
                <a:solidFill>
                  <a:schemeClr val="tx1"/>
                </a:solidFill>
              </a:rPr>
              <a:t>tableaux</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r>
              <a:rPr lang="fr-FR" dirty="0">
                <a:solidFill>
                  <a:schemeClr val="tx1"/>
                </a:solidFill>
              </a:rPr>
              <a:t>Si vous avez vraiment une longue chaîne de formatage que vous ne voulez pas découper, ce serait bien de pouvoir référencer les variables à formater par leur nom plutôt que par leur position. Cela peut être fait simplement en passant un dictionnaire et en utilisant des crochets '</a:t>
            </a:r>
            <a:r>
              <a:rPr lang="fr-FR" b="1" i="1" dirty="0">
                <a:solidFill>
                  <a:schemeClr val="accent6"/>
                </a:solidFill>
              </a:rPr>
              <a:t>[]</a:t>
            </a:r>
            <a:r>
              <a:rPr lang="fr-FR" dirty="0">
                <a:solidFill>
                  <a:schemeClr val="tx1"/>
                </a:solidFill>
              </a:rPr>
              <a:t>' pour accéder aux clés</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3190668" y="2161909"/>
            <a:ext cx="6181725" cy="181927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2681080" y="5504418"/>
            <a:ext cx="7200900"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43067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On pourrait également faire ça en passant le tableau comme des arguments nommés en utilisant la notation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smtClean="0">
                <a:solidFill>
                  <a:schemeClr val="tx1"/>
                </a:solidFill>
              </a:rPr>
              <a:t>C’est </a:t>
            </a:r>
            <a:r>
              <a:rPr lang="fr-FR" dirty="0">
                <a:solidFill>
                  <a:schemeClr val="tx1"/>
                </a:solidFill>
              </a:rPr>
              <a:t>particulièrement utile en combinaison avec la fonction native </a:t>
            </a:r>
            <a:r>
              <a:rPr lang="fr-FR" b="1" i="1" dirty="0">
                <a:solidFill>
                  <a:schemeClr val="accent6"/>
                </a:solidFill>
              </a:rPr>
              <a:t>vars()</a:t>
            </a:r>
            <a:r>
              <a:rPr lang="fr-FR" dirty="0">
                <a:solidFill>
                  <a:schemeClr val="tx1"/>
                </a:solidFill>
              </a:rPr>
              <a:t>, qui renvoie un dictionnaire contenant toutes les variables locales.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2952543" y="2138067"/>
            <a:ext cx="6657975" cy="809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051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45765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4809</TotalTime>
  <Words>6097</Words>
  <Application>Microsoft Office PowerPoint</Application>
  <PresentationFormat>Grand écran</PresentationFormat>
  <Paragraphs>479</Paragraphs>
  <Slides>71</Slides>
  <Notes>70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71</vt:i4>
      </vt:variant>
    </vt:vector>
  </HeadingPairs>
  <TitlesOfParts>
    <vt:vector size="76"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Lecture et écriture de fichiers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494</cp:revision>
  <dcterms:created xsi:type="dcterms:W3CDTF">2017-12-30T07:04:36Z</dcterms:created>
  <dcterms:modified xsi:type="dcterms:W3CDTF">2018-01-25T18:42:37Z</dcterms:modified>
</cp:coreProperties>
</file>