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83"/>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371" r:id="rId65"/>
    <p:sldId id="373" r:id="rId66"/>
    <p:sldId id="372"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285" r:id="rId81"/>
    <p:sldId id="309"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26/01/2018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21382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1452106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104374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9277473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25112254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3167927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157370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5940484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769037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37143739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hyperlink" Target="https://pythonbooks.org/" TargetMode="External"/><Relationship Id="rId4" Type="http://schemas.openxmlformats.org/officeDocument/2006/relationships/hyperlink" Target="https://github.com/thierrydecker/learning-python"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b="1" i="1" dirty="0">
                <a:solidFill>
                  <a:schemeClr val="accent6"/>
                </a:solidFill>
              </a:rPr>
              <a:t>open()</a:t>
            </a:r>
            <a:r>
              <a:rPr lang="fr-FR" dirty="0">
                <a:solidFill>
                  <a:schemeClr val="tx1"/>
                </a:solidFill>
              </a:rPr>
              <a:t> renvoie un objet fichier, et est le plus souvent utilisé </a:t>
            </a:r>
            <a:r>
              <a:rPr lang="fr-FR" dirty="0" smtClean="0">
                <a:solidFill>
                  <a:schemeClr val="tx1"/>
                </a:solidFill>
              </a:rPr>
              <a:t>avec deux </a:t>
            </a:r>
            <a:r>
              <a:rPr lang="fr-FR" dirty="0">
                <a:solidFill>
                  <a:schemeClr val="tx1"/>
                </a:solidFill>
              </a:rPr>
              <a:t>arguments : </a:t>
            </a:r>
            <a:r>
              <a:rPr lang="fr-FR" b="1" i="1" dirty="0">
                <a:solidFill>
                  <a:schemeClr val="accent6"/>
                </a:solidFill>
              </a:rPr>
              <a:t>open(</a:t>
            </a:r>
            <a:r>
              <a:rPr lang="fr-FR" b="1" i="1" dirty="0" err="1">
                <a:solidFill>
                  <a:schemeClr val="accent6"/>
                </a:solidFill>
              </a:rPr>
              <a:t>filename</a:t>
            </a:r>
            <a:r>
              <a:rPr lang="fr-FR" b="1" i="1" dirty="0">
                <a:solidFill>
                  <a:schemeClr val="accent6"/>
                </a:solidFill>
              </a:rPr>
              <a:t>, mode</a:t>
            </a:r>
            <a:r>
              <a:rPr lang="fr-FR" b="1" i="1" dirty="0" smtClean="0">
                <a:solidFill>
                  <a:schemeClr val="accent6"/>
                </a:solidFill>
              </a:rPr>
              <a:t>)</a:t>
            </a:r>
          </a:p>
          <a:p>
            <a:pPr algn="just"/>
            <a:endParaRPr lang="fr-FR" b="1" i="1" dirty="0">
              <a:solidFill>
                <a:schemeClr val="accent6"/>
              </a:solidFill>
            </a:endParaRPr>
          </a:p>
          <a:p>
            <a:pPr algn="just"/>
            <a:r>
              <a:rPr lang="fr-FR" dirty="0">
                <a:solidFill>
                  <a:schemeClr val="tx1"/>
                </a:solidFill>
              </a:rPr>
              <a:t>Le premier argument est une chaîne contenant le nom du </a:t>
            </a:r>
            <a:r>
              <a:rPr lang="fr-FR" dirty="0" smtClean="0">
                <a:solidFill>
                  <a:schemeClr val="tx1"/>
                </a:solidFill>
              </a:rPr>
              <a:t>fichier</a:t>
            </a:r>
          </a:p>
          <a:p>
            <a:pPr algn="just"/>
            <a:r>
              <a:rPr lang="fr-FR" dirty="0" smtClean="0">
                <a:solidFill>
                  <a:schemeClr val="tx1"/>
                </a:solidFill>
              </a:rPr>
              <a:t>Le </a:t>
            </a:r>
            <a:r>
              <a:rPr lang="fr-FR" dirty="0">
                <a:solidFill>
                  <a:schemeClr val="tx1"/>
                </a:solidFill>
              </a:rPr>
              <a:t>second argument est une autre chaîne contenant quelques caractères décrivant la façon dont le fichier sera </a:t>
            </a:r>
            <a:r>
              <a:rPr lang="fr-FR" dirty="0" smtClean="0">
                <a:solidFill>
                  <a:schemeClr val="tx1"/>
                </a:solidFill>
              </a:rPr>
              <a:t>utilisé</a:t>
            </a:r>
          </a:p>
          <a:p>
            <a:pPr algn="just"/>
            <a:r>
              <a:rPr lang="fr-FR" dirty="0" smtClean="0">
                <a:solidFill>
                  <a:schemeClr val="tx1"/>
                </a:solidFill>
              </a:rPr>
              <a:t>mode </a:t>
            </a:r>
            <a:r>
              <a:rPr lang="fr-FR" dirty="0">
                <a:solidFill>
                  <a:schemeClr val="tx1"/>
                </a:solidFill>
              </a:rPr>
              <a:t>peut être '</a:t>
            </a:r>
            <a:r>
              <a:rPr lang="fr-FR" b="1" dirty="0">
                <a:solidFill>
                  <a:schemeClr val="accent6"/>
                </a:solidFill>
              </a:rPr>
              <a:t>r</a:t>
            </a:r>
            <a:r>
              <a:rPr lang="fr-FR" dirty="0">
                <a:solidFill>
                  <a:schemeClr val="tx1"/>
                </a:solidFill>
              </a:rPr>
              <a:t>' quand le fichier ne sera accédé qu’en lecture, '</a:t>
            </a:r>
            <a:r>
              <a:rPr lang="fr-FR" b="1" i="1" dirty="0">
                <a:solidFill>
                  <a:schemeClr val="accent6"/>
                </a:solidFill>
              </a:rPr>
              <a:t>w</a:t>
            </a:r>
            <a:r>
              <a:rPr lang="fr-FR" dirty="0">
                <a:solidFill>
                  <a:schemeClr val="tx1"/>
                </a:solidFill>
              </a:rPr>
              <a:t>' en écriture seulement (un fichier existant portant le même nom sera alors écrasé), et '</a:t>
            </a:r>
            <a:r>
              <a:rPr lang="fr-FR" b="1" i="1" dirty="0">
                <a:solidFill>
                  <a:schemeClr val="accent6"/>
                </a:solidFill>
              </a:rPr>
              <a:t>a</a:t>
            </a:r>
            <a:r>
              <a:rPr lang="fr-FR" dirty="0">
                <a:solidFill>
                  <a:schemeClr val="tx1"/>
                </a:solidFill>
              </a:rPr>
              <a:t>' ouvre le fichier en mode ajout (toute donnée écrite dans le fichier est automatiquement ajoutée à la fin). '</a:t>
            </a:r>
            <a:r>
              <a:rPr lang="fr-FR" b="1" i="1" dirty="0">
                <a:solidFill>
                  <a:schemeClr val="accent6"/>
                </a:solidFill>
              </a:rPr>
              <a:t>r+</a:t>
            </a:r>
            <a:r>
              <a:rPr lang="fr-FR" dirty="0">
                <a:solidFill>
                  <a:schemeClr val="tx1"/>
                </a:solidFill>
              </a:rPr>
              <a:t>' ouvre le fichier en mode </a:t>
            </a:r>
            <a:r>
              <a:rPr lang="fr-FR" dirty="0" smtClean="0">
                <a:solidFill>
                  <a:schemeClr val="tx1"/>
                </a:solidFill>
              </a:rPr>
              <a:t>lecture/écriture</a:t>
            </a:r>
          </a:p>
          <a:p>
            <a:pPr algn="just"/>
            <a:r>
              <a:rPr lang="fr-FR" dirty="0" smtClean="0">
                <a:solidFill>
                  <a:schemeClr val="tx1"/>
                </a:solidFill>
              </a:rPr>
              <a:t>L’argument </a:t>
            </a:r>
            <a:r>
              <a:rPr lang="fr-FR" dirty="0">
                <a:solidFill>
                  <a:schemeClr val="tx1"/>
                </a:solidFill>
              </a:rPr>
              <a:t>mode est optionnel ; sa valeur par défaut est '</a:t>
            </a:r>
            <a:r>
              <a:rPr lang="fr-FR" b="1" i="1" dirty="0">
                <a:solidFill>
                  <a:schemeClr val="accent6"/>
                </a:solidFill>
              </a:rPr>
              <a:t>r</a:t>
            </a:r>
            <a:r>
              <a:rPr lang="fr-FR" dirty="0" smtClean="0">
                <a:solidFill>
                  <a:schemeClr val="tx1"/>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655701" y="2635874"/>
            <a:ext cx="2686050" cy="438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Normalement, les fichiers sont ouverts en mode texte, c’est à dire que vous lisez et écrivez des chaînes de caractères depuis et dans ce fichier, qui y sont encodées avec un encodage </a:t>
            </a:r>
            <a:r>
              <a:rPr lang="fr-FR" dirty="0" smtClean="0">
                <a:solidFill>
                  <a:schemeClr val="tx1"/>
                </a:solidFill>
              </a:rPr>
              <a:t>donné</a:t>
            </a:r>
          </a:p>
          <a:p>
            <a:pPr algn="just"/>
            <a:r>
              <a:rPr lang="fr-FR" dirty="0" smtClean="0">
                <a:solidFill>
                  <a:schemeClr val="tx1"/>
                </a:solidFill>
              </a:rPr>
              <a:t>Si </a:t>
            </a:r>
            <a:r>
              <a:rPr lang="fr-FR" dirty="0">
                <a:solidFill>
                  <a:schemeClr val="tx1"/>
                </a:solidFill>
              </a:rPr>
              <a:t>aucun encodage n’est spécifié, l’encodage par défaut dépendra de la plateforme (voir </a:t>
            </a:r>
            <a:r>
              <a:rPr lang="fr-FR" b="1" i="1" dirty="0">
                <a:solidFill>
                  <a:schemeClr val="accent6"/>
                </a:solidFill>
              </a:rPr>
              <a:t>open</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'b</a:t>
            </a:r>
            <a:r>
              <a:rPr lang="fr-FR" dirty="0">
                <a:solidFill>
                  <a:schemeClr val="tx1"/>
                </a:solidFill>
              </a:rPr>
              <a:t>' collé à la fin du mode indique que le fichier doit être ouvert en mode binaire c’est à dire que les données sont lues et écrites sous formes </a:t>
            </a:r>
            <a:r>
              <a:rPr lang="fr-FR" dirty="0" smtClean="0">
                <a:solidFill>
                  <a:schemeClr val="tx1"/>
                </a:solidFill>
              </a:rPr>
              <a:t>d’octets</a:t>
            </a:r>
          </a:p>
          <a:p>
            <a:pPr algn="just"/>
            <a:r>
              <a:rPr lang="fr-FR" dirty="0" smtClean="0">
                <a:solidFill>
                  <a:schemeClr val="tx1"/>
                </a:solidFill>
              </a:rPr>
              <a:t>Ce </a:t>
            </a:r>
            <a:r>
              <a:rPr lang="fr-FR" dirty="0">
                <a:solidFill>
                  <a:schemeClr val="tx1"/>
                </a:solidFill>
              </a:rPr>
              <a:t>mode est à utiliser pour les fichiers contenant autre chose que du </a:t>
            </a:r>
            <a:r>
              <a:rPr lang="fr-FR" dirty="0" smtClean="0">
                <a:solidFill>
                  <a:schemeClr val="tx1"/>
                </a:solidFill>
              </a:rPr>
              <a:t>texte</a:t>
            </a:r>
            <a:endParaRPr lang="fr-FR" dirty="0">
              <a:solidFill>
                <a:schemeClr val="tx1"/>
              </a:solidFill>
            </a:endParaRPr>
          </a:p>
        </p:txBody>
      </p:sp>
    </p:spTree>
    <p:extLst>
      <p:ext uri="{BB962C8B-B14F-4D97-AF65-F5344CB8AC3E}">
        <p14:creationId xmlns:p14="http://schemas.microsoft.com/office/powerpoint/2010/main" val="2079247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En mode texte, le comportement par défaut, à la lecture, est de convertir les fin de lignes spécifiques à la plateforme (</a:t>
            </a:r>
            <a:r>
              <a:rPr lang="fr-FR" b="1" dirty="0">
                <a:solidFill>
                  <a:schemeClr val="accent6"/>
                </a:solidFill>
              </a:rPr>
              <a:t>\n</a:t>
            </a:r>
            <a:r>
              <a:rPr lang="fr-FR" dirty="0">
                <a:solidFill>
                  <a:schemeClr val="tx1"/>
                </a:solidFill>
              </a:rPr>
              <a:t> sur Unix, </a:t>
            </a:r>
            <a:r>
              <a:rPr lang="fr-FR" b="1" i="1" dirty="0">
                <a:solidFill>
                  <a:schemeClr val="accent6"/>
                </a:solidFill>
              </a:rPr>
              <a:t>\r\n</a:t>
            </a:r>
            <a:r>
              <a:rPr lang="fr-FR" dirty="0">
                <a:solidFill>
                  <a:schemeClr val="tx1"/>
                </a:solidFill>
              </a:rPr>
              <a:t> sur </a:t>
            </a:r>
            <a:r>
              <a:rPr lang="fr-FR" dirty="0" smtClean="0">
                <a:solidFill>
                  <a:schemeClr val="tx1"/>
                </a:solidFill>
              </a:rPr>
              <a:t>Windows </a:t>
            </a:r>
            <a:r>
              <a:rPr lang="fr-FR" dirty="0">
                <a:solidFill>
                  <a:schemeClr val="tx1"/>
                </a:solidFill>
              </a:rPr>
              <a:t>etc…) en simples </a:t>
            </a:r>
            <a:r>
              <a:rPr lang="fr-FR" b="1" i="1" dirty="0">
                <a:solidFill>
                  <a:schemeClr val="accent6"/>
                </a:solidFill>
              </a:rPr>
              <a:t>\</a:t>
            </a:r>
            <a:r>
              <a:rPr lang="fr-FR" b="1" i="1" dirty="0" smtClean="0">
                <a:solidFill>
                  <a:schemeClr val="accent6"/>
                </a:solidFill>
              </a:rPr>
              <a:t>n</a:t>
            </a:r>
          </a:p>
          <a:p>
            <a:pPr algn="just"/>
            <a:r>
              <a:rPr lang="fr-FR" dirty="0" smtClean="0">
                <a:solidFill>
                  <a:schemeClr val="tx1"/>
                </a:solidFill>
              </a:rPr>
              <a:t>Lors </a:t>
            </a:r>
            <a:r>
              <a:rPr lang="fr-FR" dirty="0">
                <a:solidFill>
                  <a:schemeClr val="tx1"/>
                </a:solidFill>
              </a:rPr>
              <a:t>de l’écriture, le comprennent par défaut est d’appliquer l’opération contraire : les </a:t>
            </a:r>
            <a:r>
              <a:rPr lang="fr-FR" b="1" i="1" dirty="0">
                <a:solidFill>
                  <a:schemeClr val="accent6"/>
                </a:solidFill>
              </a:rPr>
              <a:t>\n</a:t>
            </a:r>
            <a:r>
              <a:rPr lang="fr-FR" dirty="0">
                <a:solidFill>
                  <a:schemeClr val="tx1"/>
                </a:solidFill>
              </a:rPr>
              <a:t> sont convertis dans leur équivalent sur la plateforme </a:t>
            </a:r>
            <a:r>
              <a:rPr lang="fr-FR" dirty="0" smtClean="0">
                <a:solidFill>
                  <a:schemeClr val="tx1"/>
                </a:solidFill>
              </a:rPr>
              <a:t>courante</a:t>
            </a:r>
          </a:p>
          <a:p>
            <a:pPr algn="just"/>
            <a:r>
              <a:rPr lang="fr-FR" dirty="0" smtClean="0">
                <a:solidFill>
                  <a:schemeClr val="tx1"/>
                </a:solidFill>
              </a:rPr>
              <a:t>Ces </a:t>
            </a:r>
            <a:r>
              <a:rPr lang="fr-FR" dirty="0">
                <a:solidFill>
                  <a:schemeClr val="tx1"/>
                </a:solidFill>
              </a:rPr>
              <a:t>modifications effectuées automatiquement sont normales pour du texte mais détérioreraient des données binaires comme un fichier JPEG ou </a:t>
            </a:r>
            <a:r>
              <a:rPr lang="fr-FR" dirty="0" smtClean="0">
                <a:solidFill>
                  <a:schemeClr val="tx1"/>
                </a:solidFill>
              </a:rPr>
              <a:t>EXE</a:t>
            </a:r>
          </a:p>
          <a:p>
            <a:pPr algn="just"/>
            <a:r>
              <a:rPr lang="fr-FR" dirty="0" smtClean="0">
                <a:solidFill>
                  <a:schemeClr val="tx1"/>
                </a:solidFill>
              </a:rPr>
              <a:t>Soyez </a:t>
            </a:r>
            <a:r>
              <a:rPr lang="fr-FR" dirty="0">
                <a:solidFill>
                  <a:schemeClr val="tx1"/>
                </a:solidFill>
              </a:rPr>
              <a:t>particulièrement attentifs à ouvrir ces fichiers binaires en mode binaire.</a:t>
            </a:r>
          </a:p>
        </p:txBody>
      </p:sp>
    </p:spTree>
    <p:extLst>
      <p:ext uri="{BB962C8B-B14F-4D97-AF65-F5344CB8AC3E}">
        <p14:creationId xmlns:p14="http://schemas.microsoft.com/office/powerpoint/2010/main" val="3675313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978871"/>
          </a:xfrm>
        </p:spPr>
        <p:txBody>
          <a:bodyPr anchor="ctr" anchorCtr="0">
            <a:noAutofit/>
          </a:bodyPr>
          <a:lstStyle/>
          <a:p>
            <a:pPr algn="just"/>
            <a:r>
              <a:rPr lang="fr-FR" dirty="0">
                <a:solidFill>
                  <a:schemeClr val="tx1"/>
                </a:solidFill>
              </a:rPr>
              <a:t>C’est une bonne pratique d’utiliser le mot-clé </a:t>
            </a:r>
            <a:r>
              <a:rPr lang="fr-FR" b="1" i="1" dirty="0">
                <a:solidFill>
                  <a:schemeClr val="accent6"/>
                </a:solidFill>
              </a:rPr>
              <a:t>with</a:t>
            </a:r>
            <a:r>
              <a:rPr lang="fr-FR" dirty="0">
                <a:solidFill>
                  <a:schemeClr val="tx1"/>
                </a:solidFill>
              </a:rPr>
              <a:t> lorsque vous traitez des </a:t>
            </a:r>
            <a:r>
              <a:rPr lang="fr-FR" dirty="0" smtClean="0">
                <a:solidFill>
                  <a:schemeClr val="tx1"/>
                </a:solidFill>
              </a:rPr>
              <a:t>fichiers</a:t>
            </a:r>
          </a:p>
          <a:p>
            <a:pPr algn="just"/>
            <a:r>
              <a:rPr lang="fr-FR" dirty="0" smtClean="0">
                <a:solidFill>
                  <a:schemeClr val="tx1"/>
                </a:solidFill>
              </a:rPr>
              <a:t>Ceci </a:t>
            </a:r>
            <a:r>
              <a:rPr lang="fr-FR" dirty="0">
                <a:solidFill>
                  <a:schemeClr val="tx1"/>
                </a:solidFill>
              </a:rPr>
              <a:t>procure l’avantage de toujours fermer correctement le fichier, même si une exception est </a:t>
            </a:r>
            <a:r>
              <a:rPr lang="fr-FR" dirty="0" smtClean="0">
                <a:solidFill>
                  <a:schemeClr val="tx1"/>
                </a:solidFill>
              </a:rPr>
              <a:t>levée</a:t>
            </a:r>
          </a:p>
          <a:p>
            <a:pPr algn="just"/>
            <a:r>
              <a:rPr lang="fr-FR" dirty="0" smtClean="0">
                <a:solidFill>
                  <a:schemeClr val="tx1"/>
                </a:solidFill>
              </a:rPr>
              <a:t>Utiliser </a:t>
            </a:r>
            <a:r>
              <a:rPr lang="fr-FR" b="1" i="1" dirty="0">
                <a:solidFill>
                  <a:schemeClr val="accent6"/>
                </a:solidFill>
              </a:rPr>
              <a:t>with</a:t>
            </a:r>
            <a:r>
              <a:rPr lang="fr-FR" dirty="0">
                <a:solidFill>
                  <a:schemeClr val="tx1"/>
                </a:solidFill>
              </a:rPr>
              <a:t> est aussi beaucoup plus court que d’utiliser l’équivalent avec des blocs </a:t>
            </a:r>
            <a:r>
              <a:rPr lang="fr-FR" b="1" i="1" dirty="0">
                <a:solidFill>
                  <a:schemeClr val="accent1"/>
                </a:solidFill>
              </a:rPr>
              <a:t>try-finally</a:t>
            </a:r>
          </a:p>
        </p:txBody>
      </p:sp>
      <p:pic>
        <p:nvPicPr>
          <p:cNvPr id="3" name="Image 2"/>
          <p:cNvPicPr>
            <a:picLocks noChangeAspect="1"/>
          </p:cNvPicPr>
          <p:nvPr/>
        </p:nvPicPr>
        <p:blipFill>
          <a:blip r:embed="rId3"/>
          <a:stretch>
            <a:fillRect/>
          </a:stretch>
        </p:blipFill>
        <p:spPr>
          <a:xfrm>
            <a:off x="4819443" y="4021267"/>
            <a:ext cx="2924175"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060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41684"/>
          </a:xfrm>
        </p:spPr>
        <p:txBody>
          <a:bodyPr anchor="ctr" anchorCtr="0">
            <a:noAutofit/>
          </a:bodyPr>
          <a:lstStyle/>
          <a:p>
            <a:pPr algn="just"/>
            <a:r>
              <a:rPr lang="fr-FR" dirty="0">
                <a:solidFill>
                  <a:schemeClr val="tx1"/>
                </a:solidFill>
              </a:rPr>
              <a:t>Si vous n’utilisez pas le mot clef with, vous devez appeler </a:t>
            </a:r>
            <a:r>
              <a:rPr lang="fr-FR" b="1" i="1" dirty="0">
                <a:solidFill>
                  <a:schemeClr val="accent6"/>
                </a:solidFill>
              </a:rPr>
              <a:t>f.close()</a:t>
            </a:r>
            <a:r>
              <a:rPr lang="fr-FR" dirty="0">
                <a:solidFill>
                  <a:schemeClr val="tx1"/>
                </a:solidFill>
              </a:rPr>
              <a:t> pour fermer le fichier et immédiatement libérer les </a:t>
            </a:r>
            <a:r>
              <a:rPr lang="fr-FR" dirty="0" smtClean="0">
                <a:solidFill>
                  <a:schemeClr val="tx1"/>
                </a:solidFill>
              </a:rPr>
              <a:t>ressources </a:t>
            </a:r>
            <a:r>
              <a:rPr lang="fr-FR" dirty="0">
                <a:solidFill>
                  <a:schemeClr val="tx1"/>
                </a:solidFill>
              </a:rPr>
              <a:t>systèmes qu’il </a:t>
            </a:r>
            <a:r>
              <a:rPr lang="fr-FR" dirty="0" smtClean="0">
                <a:solidFill>
                  <a:schemeClr val="tx1"/>
                </a:solidFill>
              </a:rPr>
              <a:t>utilise</a:t>
            </a:r>
          </a:p>
          <a:p>
            <a:pPr algn="just"/>
            <a:r>
              <a:rPr lang="fr-FR" dirty="0" smtClean="0">
                <a:solidFill>
                  <a:schemeClr val="tx1"/>
                </a:solidFill>
              </a:rPr>
              <a:t>Si </a:t>
            </a:r>
            <a:r>
              <a:rPr lang="fr-FR" dirty="0">
                <a:solidFill>
                  <a:schemeClr val="tx1"/>
                </a:solidFill>
              </a:rPr>
              <a:t>vous ne fermez pas explicitement le fichier, le ramasse-miette de Python finira par détruire l’objet et fermer le fichier pour vous, mais le fichier peut rester ouvert pendant un </a:t>
            </a:r>
            <a:r>
              <a:rPr lang="fr-FR" dirty="0" smtClean="0">
                <a:solidFill>
                  <a:schemeClr val="tx1"/>
                </a:solidFill>
              </a:rPr>
              <a:t>moment</a:t>
            </a:r>
          </a:p>
          <a:p>
            <a:pPr algn="just"/>
            <a:r>
              <a:rPr lang="fr-FR" dirty="0" smtClean="0">
                <a:solidFill>
                  <a:schemeClr val="tx1"/>
                </a:solidFill>
              </a:rPr>
              <a:t>Un </a:t>
            </a:r>
            <a:r>
              <a:rPr lang="fr-FR" dirty="0">
                <a:solidFill>
                  <a:schemeClr val="tx1"/>
                </a:solidFill>
              </a:rPr>
              <a:t>autre risque est que différentes implémentations de Python risquent faire ce nettoyage à différents moments.</a:t>
            </a:r>
            <a:endParaRPr lang="fr-FR" b="1" i="1" dirty="0">
              <a:solidFill>
                <a:schemeClr val="accent1"/>
              </a:solidFill>
            </a:endParaRPr>
          </a:p>
        </p:txBody>
      </p:sp>
    </p:spTree>
    <p:extLst>
      <p:ext uri="{BB962C8B-B14F-4D97-AF65-F5344CB8AC3E}">
        <p14:creationId xmlns:p14="http://schemas.microsoft.com/office/powerpoint/2010/main" val="389134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1395168"/>
          </a:xfrm>
        </p:spPr>
        <p:txBody>
          <a:bodyPr anchor="ctr" anchorCtr="0">
            <a:noAutofit/>
          </a:bodyPr>
          <a:lstStyle/>
          <a:p>
            <a:pPr algn="just"/>
            <a:r>
              <a:rPr lang="fr-FR" dirty="0">
                <a:solidFill>
                  <a:schemeClr val="tx1"/>
                </a:solidFill>
              </a:rPr>
              <a:t>Après la fermeture du fichier, que ce soit via une instruction </a:t>
            </a:r>
            <a:r>
              <a:rPr lang="fr-FR" b="1" i="1" dirty="0">
                <a:solidFill>
                  <a:schemeClr val="accent6"/>
                </a:solidFill>
              </a:rPr>
              <a:t>with </a:t>
            </a:r>
            <a:r>
              <a:rPr lang="fr-FR" dirty="0">
                <a:solidFill>
                  <a:schemeClr val="tx1"/>
                </a:solidFill>
              </a:rPr>
              <a:t>ou en appelant </a:t>
            </a:r>
            <a:r>
              <a:rPr lang="fr-FR" b="1" i="1" dirty="0">
                <a:solidFill>
                  <a:schemeClr val="accent6"/>
                </a:solidFill>
              </a:rPr>
              <a:t>f.close()</a:t>
            </a:r>
            <a:r>
              <a:rPr lang="fr-FR" dirty="0">
                <a:solidFill>
                  <a:schemeClr val="tx1"/>
                </a:solidFill>
              </a:rPr>
              <a:t>, toute tentative d’utilisation de l’objet fichier échouera </a:t>
            </a:r>
            <a:r>
              <a:rPr lang="fr-FR" dirty="0" smtClean="0">
                <a:solidFill>
                  <a:schemeClr val="tx1"/>
                </a:solidFill>
              </a:rPr>
              <a:t>systématiquement</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33681" y="2912881"/>
            <a:ext cx="36957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86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3622682"/>
          </a:xfrm>
        </p:spPr>
        <p:txBody>
          <a:bodyPr anchor="ctr" anchorCtr="0">
            <a:noAutofit/>
          </a:bodyPr>
          <a:lstStyle/>
          <a:p>
            <a:pPr algn="just"/>
            <a:r>
              <a:rPr lang="fr-FR" dirty="0">
                <a:solidFill>
                  <a:schemeClr val="tx1"/>
                </a:solidFill>
              </a:rPr>
              <a:t>Les derniers exemples de cette section supposeront qu’un objet fichier appelé f a déjà été </a:t>
            </a:r>
            <a:r>
              <a:rPr lang="fr-FR" dirty="0" smtClean="0">
                <a:solidFill>
                  <a:schemeClr val="tx1"/>
                </a:solidFill>
              </a:rPr>
              <a:t>créé</a:t>
            </a:r>
            <a:endParaRPr lang="fr-FR" dirty="0">
              <a:solidFill>
                <a:schemeClr val="tx1"/>
              </a:solidFill>
            </a:endParaRPr>
          </a:p>
          <a:p>
            <a:pPr algn="just"/>
            <a:r>
              <a:rPr lang="fr-FR" dirty="0">
                <a:solidFill>
                  <a:schemeClr val="tx1"/>
                </a:solidFill>
              </a:rPr>
              <a:t>Pour lire le contenu d’un fichier, appelez </a:t>
            </a:r>
            <a:r>
              <a:rPr lang="fr-FR" b="1" i="1" dirty="0">
                <a:solidFill>
                  <a:schemeClr val="accent6"/>
                </a:solidFill>
              </a:rPr>
              <a:t>f.read(size)</a:t>
            </a:r>
            <a:r>
              <a:rPr lang="fr-FR" dirty="0">
                <a:solidFill>
                  <a:schemeClr val="tx1"/>
                </a:solidFill>
              </a:rPr>
              <a:t>, qui lit une certaine quantité de données et les donne sous la forme d’une chaîne (en mode texte) ou dans un objet bytes (en mode binaire</a:t>
            </a:r>
            <a:r>
              <a:rPr lang="fr-FR" dirty="0" smtClean="0">
                <a:solidFill>
                  <a:schemeClr val="tx1"/>
                </a:solidFill>
              </a:rPr>
              <a:t>)</a:t>
            </a:r>
          </a:p>
          <a:p>
            <a:pPr algn="just"/>
            <a:r>
              <a:rPr lang="fr-FR" b="1" i="1" dirty="0" smtClean="0">
                <a:solidFill>
                  <a:schemeClr val="accent6"/>
                </a:solidFill>
              </a:rPr>
              <a:t>size</a:t>
            </a:r>
            <a:r>
              <a:rPr lang="fr-FR" dirty="0" smtClean="0">
                <a:solidFill>
                  <a:schemeClr val="tx1"/>
                </a:solidFill>
              </a:rPr>
              <a:t> </a:t>
            </a:r>
            <a:r>
              <a:rPr lang="fr-FR" dirty="0">
                <a:solidFill>
                  <a:schemeClr val="tx1"/>
                </a:solidFill>
              </a:rPr>
              <a:t>est un argument numérique </a:t>
            </a:r>
            <a:r>
              <a:rPr lang="fr-FR" dirty="0" smtClean="0">
                <a:solidFill>
                  <a:schemeClr val="tx1"/>
                </a:solidFill>
              </a:rPr>
              <a:t>optionnel</a:t>
            </a:r>
          </a:p>
          <a:p>
            <a:pPr algn="just"/>
            <a:r>
              <a:rPr lang="fr-FR" dirty="0" smtClean="0">
                <a:solidFill>
                  <a:schemeClr val="tx1"/>
                </a:solidFill>
              </a:rPr>
              <a:t>Quand </a:t>
            </a:r>
            <a:r>
              <a:rPr lang="fr-FR" b="1" i="1" dirty="0">
                <a:solidFill>
                  <a:schemeClr val="accent6"/>
                </a:solidFill>
              </a:rPr>
              <a:t>size</a:t>
            </a:r>
            <a:r>
              <a:rPr lang="fr-FR" dirty="0">
                <a:solidFill>
                  <a:schemeClr val="tx1"/>
                </a:solidFill>
              </a:rPr>
              <a:t> est omis ou négatif, le contenu entier du fichier est lu et donné, c’est votre problème si le fichier est deux fois plus gros que la mémoire de votre </a:t>
            </a:r>
            <a:r>
              <a:rPr lang="fr-FR" dirty="0" smtClean="0">
                <a:solidFill>
                  <a:schemeClr val="tx1"/>
                </a:solidFill>
              </a:rPr>
              <a:t>machine</a:t>
            </a:r>
          </a:p>
          <a:p>
            <a:pPr algn="just"/>
            <a:r>
              <a:rPr lang="fr-FR" dirty="0" smtClean="0">
                <a:solidFill>
                  <a:schemeClr val="tx1"/>
                </a:solidFill>
              </a:rPr>
              <a:t>Sinon</a:t>
            </a:r>
            <a:r>
              <a:rPr lang="fr-FR" dirty="0">
                <a:solidFill>
                  <a:schemeClr val="tx1"/>
                </a:solidFill>
              </a:rPr>
              <a:t>, un maximum de size octets sont lus et </a:t>
            </a:r>
            <a:r>
              <a:rPr lang="fr-FR" dirty="0" smtClean="0">
                <a:solidFill>
                  <a:schemeClr val="tx1"/>
                </a:solidFill>
              </a:rPr>
              <a:t>rendus</a:t>
            </a:r>
          </a:p>
          <a:p>
            <a:pPr algn="just"/>
            <a:r>
              <a:rPr lang="fr-FR" dirty="0" smtClean="0">
                <a:solidFill>
                  <a:schemeClr val="tx1"/>
                </a:solidFill>
              </a:rPr>
              <a:t>Lorsque </a:t>
            </a:r>
            <a:r>
              <a:rPr lang="fr-FR" dirty="0">
                <a:solidFill>
                  <a:schemeClr val="tx1"/>
                </a:solidFill>
              </a:rPr>
              <a:t>la fin du fichier est atteinte, </a:t>
            </a:r>
            <a:r>
              <a:rPr lang="fr-FR" b="1" i="1" dirty="0">
                <a:solidFill>
                  <a:schemeClr val="accent6"/>
                </a:solidFill>
              </a:rPr>
              <a:t>f.read() </a:t>
            </a:r>
            <a:r>
              <a:rPr lang="fr-FR" dirty="0">
                <a:solidFill>
                  <a:schemeClr val="tx1"/>
                </a:solidFill>
              </a:rPr>
              <a:t>renvoie une chaîne vide (</a:t>
            </a:r>
            <a:r>
              <a:rPr lang="fr-FR" b="1" i="1" dirty="0">
                <a:solidFill>
                  <a:schemeClr val="accent6"/>
                </a:solidFill>
              </a:rPr>
              <a:t>''</a:t>
            </a:r>
            <a:r>
              <a:rPr lang="fr-FR" dirty="0">
                <a:solidFill>
                  <a:schemeClr val="tx1"/>
                </a:solidFill>
              </a:rPr>
              <a:t>)</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090656" y="5140395"/>
            <a:ext cx="6381750"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47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215300"/>
          </a:xfrm>
        </p:spPr>
        <p:txBody>
          <a:bodyPr anchor="ctr" anchorCtr="0">
            <a:noAutofit/>
          </a:bodyPr>
          <a:lstStyle/>
          <a:p>
            <a:pPr algn="just"/>
            <a:r>
              <a:rPr lang="fr-FR" b="1" i="1" dirty="0">
                <a:solidFill>
                  <a:schemeClr val="accent6"/>
                </a:solidFill>
              </a:rPr>
              <a:t>f.readline() </a:t>
            </a:r>
            <a:r>
              <a:rPr lang="fr-FR" dirty="0">
                <a:solidFill>
                  <a:schemeClr val="tx1"/>
                </a:solidFill>
              </a:rPr>
              <a:t>lit une seule ligne du fichier ; un caractère de fin de ligne (\n) est laissé à la fin de la chaîne, et n’est omis que sur la dernière ligne du fichier si celui-ci ne se termine pas un caractère de fin de </a:t>
            </a:r>
            <a:r>
              <a:rPr lang="fr-FR" dirty="0" smtClean="0">
                <a:solidFill>
                  <a:schemeClr val="tx1"/>
                </a:solidFill>
              </a:rPr>
              <a:t>ligne</a:t>
            </a:r>
          </a:p>
          <a:p>
            <a:pPr algn="just"/>
            <a:r>
              <a:rPr lang="fr-FR" dirty="0" smtClean="0">
                <a:solidFill>
                  <a:schemeClr val="tx1"/>
                </a:solidFill>
              </a:rPr>
              <a:t>Ceci </a:t>
            </a:r>
            <a:r>
              <a:rPr lang="fr-FR" dirty="0">
                <a:solidFill>
                  <a:schemeClr val="tx1"/>
                </a:solidFill>
              </a:rPr>
              <a:t>permet de rendre la valeur de retour non ambigüe : si </a:t>
            </a:r>
            <a:r>
              <a:rPr lang="fr-FR" b="1" i="1" dirty="0">
                <a:solidFill>
                  <a:schemeClr val="accent6"/>
                </a:solidFill>
              </a:rPr>
              <a:t>f.readline() </a:t>
            </a:r>
            <a:r>
              <a:rPr lang="fr-FR" dirty="0">
                <a:solidFill>
                  <a:schemeClr val="tx1"/>
                </a:solidFill>
              </a:rPr>
              <a:t>renvoie une chaîne vide, c’est que la fin du fichier a été atteinte, alors qu’une ligne vide est représentée par '\n', une chaîne de caractères ne contenant qu’une fin de ligne</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76543" y="3733013"/>
            <a:ext cx="360997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14549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Une autre approche de lecture des lignes est de faire une boucle sur l’objet </a:t>
            </a:r>
            <a:r>
              <a:rPr lang="fr-FR" dirty="0" smtClean="0">
                <a:solidFill>
                  <a:schemeClr val="tx1"/>
                </a:solidFill>
              </a:rPr>
              <a:t>fichier</a:t>
            </a:r>
          </a:p>
          <a:p>
            <a:pPr algn="just"/>
            <a:r>
              <a:rPr lang="fr-FR" dirty="0" smtClean="0">
                <a:solidFill>
                  <a:schemeClr val="tx1"/>
                </a:solidFill>
              </a:rPr>
              <a:t>Cela </a:t>
            </a:r>
            <a:r>
              <a:rPr lang="fr-FR" dirty="0">
                <a:solidFill>
                  <a:schemeClr val="tx1"/>
                </a:solidFill>
              </a:rPr>
              <a:t>est plus efficace en terme de gestion mémoire, plus rapide, et donne un code plus simple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Pour lire toutes les lignes d’un fichier, il est aussi possible d’utiliser </a:t>
            </a:r>
            <a:r>
              <a:rPr lang="fr-FR" b="1" i="1" dirty="0">
                <a:solidFill>
                  <a:schemeClr val="accent6"/>
                </a:solidFill>
              </a:rPr>
              <a:t>list(f)</a:t>
            </a:r>
            <a:r>
              <a:rPr lang="fr-FR" dirty="0">
                <a:solidFill>
                  <a:schemeClr val="tx1"/>
                </a:solidFill>
              </a:rPr>
              <a:t> ou </a:t>
            </a:r>
            <a:r>
              <a:rPr lang="fr-FR" b="1" i="1" dirty="0">
                <a:solidFill>
                  <a:schemeClr val="accent6"/>
                </a:solidFill>
              </a:rPr>
              <a:t>f.readlines</a:t>
            </a:r>
            <a:r>
              <a:rPr lang="fr-FR" b="1" i="1" dirty="0" smtClean="0">
                <a:solidFill>
                  <a:schemeClr val="accent6"/>
                </a:solidFill>
              </a:rPr>
              <a: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567031" y="2690605"/>
            <a:ext cx="3429000" cy="12382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5868" y="4529460"/>
            <a:ext cx="6791325" cy="6477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5"/>
          <a:stretch>
            <a:fillRect/>
          </a:stretch>
        </p:blipFill>
        <p:spPr>
          <a:xfrm>
            <a:off x="2885868" y="5314318"/>
            <a:ext cx="6791325" cy="857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654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f.write(string)</a:t>
            </a:r>
            <a:r>
              <a:rPr lang="fr-FR" dirty="0">
                <a:solidFill>
                  <a:schemeClr val="tx1"/>
                </a:solidFill>
              </a:rPr>
              <a:t> écrit le contenu de </a:t>
            </a:r>
            <a:r>
              <a:rPr lang="fr-FR" b="1" i="1" dirty="0">
                <a:solidFill>
                  <a:schemeClr val="accent6"/>
                </a:solidFill>
              </a:rPr>
              <a:t>string</a:t>
            </a:r>
            <a:r>
              <a:rPr lang="fr-FR" dirty="0">
                <a:solidFill>
                  <a:schemeClr val="tx1"/>
                </a:solidFill>
              </a:rPr>
              <a:t> dans le fichier, et renvoie le nombre de caractères </a:t>
            </a:r>
            <a:r>
              <a:rPr lang="fr-FR" dirty="0" smtClean="0">
                <a:solidFill>
                  <a:schemeClr val="tx1"/>
                </a:solidFill>
              </a:rPr>
              <a:t>écrits</a:t>
            </a:r>
          </a:p>
          <a:p>
            <a:pPr algn="just"/>
            <a:endParaRPr lang="fr-FR" dirty="0" smtClean="0">
              <a:solidFill>
                <a:schemeClr val="tx1"/>
              </a:solidFill>
            </a:endParaRPr>
          </a:p>
          <a:p>
            <a:pPr marL="0" indent="0" algn="just">
              <a:buNone/>
            </a:pPr>
            <a:endParaRPr lang="fr-FR" dirty="0">
              <a:solidFill>
                <a:schemeClr val="tx1"/>
              </a:solidFill>
            </a:endParaRPr>
          </a:p>
          <a:p>
            <a:pPr algn="just"/>
            <a:r>
              <a:rPr lang="fr-FR" dirty="0" smtClean="0">
                <a:solidFill>
                  <a:schemeClr val="tx1"/>
                </a:solidFill>
              </a:rPr>
              <a:t>D’autres </a:t>
            </a:r>
            <a:r>
              <a:rPr lang="fr-FR" dirty="0">
                <a:solidFill>
                  <a:schemeClr val="tx1"/>
                </a:solidFill>
              </a:rPr>
              <a:t>types doivent être convertis, soit en une chaîne (en mode texte) ou un objet bytes (en mode binaire), avant de les écrire :</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276518" y="1944475"/>
            <a:ext cx="4010025" cy="8763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4914692" y="3610172"/>
            <a:ext cx="2733675"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17910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f.tell()</a:t>
            </a:r>
            <a:r>
              <a:rPr lang="fr-FR" dirty="0">
                <a:solidFill>
                  <a:schemeClr val="tx1"/>
                </a:solidFill>
              </a:rPr>
              <a:t> renvoie un entier indiquant la position actuelle dans le fichier, mesurée en octets à partir du début du fichier, lorsque le fichier est ouvert en mode binaire, ou un nombre obscure en mode </a:t>
            </a:r>
            <a:r>
              <a:rPr lang="fr-FR" dirty="0" smtClean="0">
                <a:solidFill>
                  <a:schemeClr val="tx1"/>
                </a:solidFill>
              </a:rPr>
              <a:t>texte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924218" y="2385914"/>
            <a:ext cx="2714625"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306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a:solidFill>
                  <a:schemeClr val="tx1"/>
                </a:solidFill>
              </a:rPr>
              <a:t>Littérature Python : </a:t>
            </a:r>
            <a:r>
              <a:rPr lang="fr-FR" dirty="0">
                <a:solidFill>
                  <a:schemeClr val="tx1"/>
                </a:solidFill>
                <a:hlinkClick r:id="rId5"/>
              </a:rPr>
              <a:t>https://pythonbooks.org</a:t>
            </a:r>
            <a:r>
              <a:rPr lang="fr-FR" dirty="0" smtClean="0">
                <a:solidFill>
                  <a:schemeClr val="tx1"/>
                </a:solidFill>
                <a:hlinkClick r:id="rId5"/>
              </a:rPr>
              <a:t>/</a:t>
            </a:r>
            <a:endParaRPr lang="fr-FR" dirty="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4878</TotalTime>
  <Words>6980</Words>
  <Application>Microsoft Office PowerPoint</Application>
  <PresentationFormat>Grand écran</PresentationFormat>
  <Paragraphs>540</Paragraphs>
  <Slides>81</Slides>
  <Notes>80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81</vt:i4>
      </vt:variant>
    </vt:vector>
  </HeadingPairs>
  <TitlesOfParts>
    <vt:vector size="86"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Lecture et écriture de fichiers</vt:lpstr>
      <vt:lpstr>Lecture et écriture de fichiers</vt:lpstr>
      <vt:lpstr>Lecture et écriture de fichiers</vt:lpstr>
      <vt:lpstr>Lecture et écriture de fichiers</vt:lpstr>
      <vt:lpstr>Lecture et écriture de fichiers</vt:lpstr>
      <vt:lpstr>Méthodes des objets fichiers</vt:lpstr>
      <vt:lpstr>Méthodes des objets fichiers</vt:lpstr>
      <vt:lpstr>Méthodes des objets fichiers</vt:lpstr>
      <vt:lpstr>Méthodes des objets fichiers</vt:lpstr>
      <vt:lpstr>Méthodes des objets fichiers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507</cp:revision>
  <dcterms:created xsi:type="dcterms:W3CDTF">2017-12-30T07:04:36Z</dcterms:created>
  <dcterms:modified xsi:type="dcterms:W3CDTF">2018-01-26T15:44:41Z</dcterms:modified>
</cp:coreProperties>
</file>