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3" r:id="rId73"/>
    <p:sldId id="334" r:id="rId74"/>
    <p:sldId id="306" r:id="rId75"/>
    <p:sldId id="307" r:id="rId76"/>
    <p:sldId id="308" r:id="rId77"/>
    <p:sldId id="332" r:id="rId78"/>
    <p:sldId id="285" r:id="rId79"/>
    <p:sldId id="309"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21/01/2018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3854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1081756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2872533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979044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3395944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259369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264544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39022811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273434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447107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5250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1128129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582929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41190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923932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009780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2707819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645204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6230352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4504574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89690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8479726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8338784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0403594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5067751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4425157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718593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0723878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198038" cy="230832"/>
          </a:xfrm>
          <a:prstGeom prst="rect">
            <a:avLst/>
          </a:prstGeom>
          <a:noFill/>
        </p:spPr>
        <p:txBody>
          <a:bodyPr wrap="none" rtlCol="0">
            <a:spAutoFit/>
          </a:bodyPr>
          <a:lstStyle/>
          <a:p>
            <a:r>
              <a:rPr lang="fr-FR" sz="900" b="1" dirty="0" smtClean="0">
                <a:solidFill>
                  <a:schemeClr val="accent1"/>
                </a:solidFill>
              </a:rPr>
              <a:t>Une introduction au</a:t>
            </a:r>
            <a:r>
              <a:rPr lang="fr-FR" sz="900" b="1" baseline="0" dirty="0" smtClean="0">
                <a:solidFill>
                  <a:schemeClr val="accent1"/>
                </a:solidFill>
              </a:rPr>
              <a:t> langage</a:t>
            </a:r>
            <a:r>
              <a:rPr lang="fr-FR" sz="900" b="1" dirty="0" smtClean="0">
                <a:solidFill>
                  <a:schemeClr val="accent1"/>
                </a:solidFill>
              </a:rPr>
              <a:t>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python.org/dev/peps/pep-0484/"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hyperlink" Target="https://google.github.io/styleguide/pyguide.html"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101</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850789"/>
          </a:xfrm>
        </p:spPr>
        <p:txBody>
          <a:bodyPr anchor="ctr" anchorCtr="0">
            <a:noAutofit/>
          </a:bodyPr>
          <a:lstStyle/>
          <a:p>
            <a:pPr algn="just"/>
            <a:r>
              <a:rPr lang="fr-FR" dirty="0">
                <a:solidFill>
                  <a:schemeClr val="tx1"/>
                </a:solidFill>
              </a:rPr>
              <a:t>On peut créer une fonction qui écrit la suite de Fibonacci jusqu’à une limite imposée</a:t>
            </a:r>
          </a:p>
        </p:txBody>
      </p:sp>
      <p:pic>
        <p:nvPicPr>
          <p:cNvPr id="4" name="Image 3"/>
          <p:cNvPicPr>
            <a:picLocks noChangeAspect="1"/>
          </p:cNvPicPr>
          <p:nvPr/>
        </p:nvPicPr>
        <p:blipFill>
          <a:blip r:embed="rId3"/>
          <a:stretch>
            <a:fillRect/>
          </a:stretch>
        </p:blipFill>
        <p:spPr>
          <a:xfrm>
            <a:off x="3392763" y="2843279"/>
            <a:ext cx="5724525" cy="2695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8679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 mot-clé </a:t>
            </a:r>
            <a:r>
              <a:rPr lang="fr-FR" b="1" i="1" dirty="0">
                <a:solidFill>
                  <a:schemeClr val="accent6"/>
                </a:solidFill>
              </a:rPr>
              <a:t>def</a:t>
            </a:r>
            <a:r>
              <a:rPr lang="fr-FR" dirty="0">
                <a:solidFill>
                  <a:schemeClr val="tx1"/>
                </a:solidFill>
              </a:rPr>
              <a:t> introduit une définition de </a:t>
            </a:r>
            <a:r>
              <a:rPr lang="fr-FR" dirty="0" smtClean="0">
                <a:solidFill>
                  <a:schemeClr val="tx1"/>
                </a:solidFill>
              </a:rPr>
              <a:t>fonction</a:t>
            </a:r>
          </a:p>
          <a:p>
            <a:pPr algn="just"/>
            <a:r>
              <a:rPr lang="fr-FR" dirty="0" smtClean="0">
                <a:solidFill>
                  <a:schemeClr val="tx1"/>
                </a:solidFill>
              </a:rPr>
              <a:t>Il </a:t>
            </a:r>
            <a:r>
              <a:rPr lang="fr-FR" dirty="0">
                <a:solidFill>
                  <a:schemeClr val="tx1"/>
                </a:solidFill>
              </a:rPr>
              <a:t>doit être suivi du nom de la fonction et d’une liste entre parenthèses de ses </a:t>
            </a:r>
            <a:r>
              <a:rPr lang="fr-FR" dirty="0" smtClean="0">
                <a:solidFill>
                  <a:schemeClr val="tx1"/>
                </a:solidFill>
              </a:rPr>
              <a:t>paramètres</a:t>
            </a:r>
          </a:p>
          <a:p>
            <a:pPr algn="just"/>
            <a:r>
              <a:rPr lang="fr-FR" dirty="0" smtClean="0">
                <a:solidFill>
                  <a:schemeClr val="tx1"/>
                </a:solidFill>
              </a:rPr>
              <a:t>L’instruction </a:t>
            </a:r>
            <a:r>
              <a:rPr lang="fr-FR" dirty="0">
                <a:solidFill>
                  <a:schemeClr val="tx1"/>
                </a:solidFill>
              </a:rPr>
              <a:t>qui constitue le corps de la fonction débute à la ligne suivante, et doit être </a:t>
            </a:r>
            <a:r>
              <a:rPr lang="fr-FR" dirty="0" smtClean="0">
                <a:solidFill>
                  <a:schemeClr val="tx1"/>
                </a:solidFill>
              </a:rPr>
              <a:t>indentée</a:t>
            </a:r>
          </a:p>
          <a:p>
            <a:pPr algn="just"/>
            <a:r>
              <a:rPr lang="fr-FR" dirty="0">
                <a:solidFill>
                  <a:schemeClr val="tx1"/>
                </a:solidFill>
              </a:rPr>
              <a:t>La première instruction d’une fonction peut, de façon facultative, être une chaîne de caractères </a:t>
            </a:r>
            <a:r>
              <a:rPr lang="fr-FR" dirty="0" smtClean="0">
                <a:solidFill>
                  <a:schemeClr val="tx1"/>
                </a:solidFill>
              </a:rPr>
              <a:t>littérale</a:t>
            </a:r>
          </a:p>
          <a:p>
            <a:pPr algn="just"/>
            <a:r>
              <a:rPr lang="fr-FR" dirty="0" smtClean="0">
                <a:solidFill>
                  <a:schemeClr val="tx1"/>
                </a:solidFill>
              </a:rPr>
              <a:t>Cette </a:t>
            </a:r>
            <a:r>
              <a:rPr lang="fr-FR" dirty="0">
                <a:solidFill>
                  <a:schemeClr val="tx1"/>
                </a:solidFill>
              </a:rPr>
              <a:t>chaîne de caractères sera alors la chaîne de documentation de la fonction, ou </a:t>
            </a:r>
            <a:r>
              <a:rPr lang="fr-FR" b="1" i="1" dirty="0" smtClean="0">
                <a:solidFill>
                  <a:schemeClr val="tx1"/>
                </a:solidFill>
              </a:rPr>
              <a:t>docstring</a:t>
            </a:r>
            <a:endParaRPr lang="fr-FR" dirty="0" smtClean="0">
              <a:solidFill>
                <a:schemeClr val="tx1"/>
              </a:solidFill>
            </a:endParaRPr>
          </a:p>
          <a:p>
            <a:pPr algn="just"/>
            <a:r>
              <a:rPr lang="fr-FR" dirty="0" smtClean="0">
                <a:solidFill>
                  <a:schemeClr val="tx1"/>
                </a:solidFill>
              </a:rPr>
              <a:t>Il </a:t>
            </a:r>
            <a:r>
              <a:rPr lang="fr-FR" dirty="0">
                <a:solidFill>
                  <a:schemeClr val="tx1"/>
                </a:solidFill>
              </a:rPr>
              <a:t>existe des outils qui utilisent ces chaînes de documentation pour générer automatiquement une documentation en ligne ou imprimée, ou pour permettre à l’utilisateur de naviguer de façon interactive dans le code ; prenez-en l’habitude, c’est une bonne habitude que de documenter le code que vous écrivez !</a:t>
            </a:r>
          </a:p>
        </p:txBody>
      </p:sp>
    </p:spTree>
    <p:extLst>
      <p:ext uri="{BB962C8B-B14F-4D97-AF65-F5344CB8AC3E}">
        <p14:creationId xmlns:p14="http://schemas.microsoft.com/office/powerpoint/2010/main" val="1534022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L’exécution d’une fonction introduit une nouvelle table de symboles utilisée par les variables locales de la </a:t>
            </a:r>
            <a:r>
              <a:rPr lang="fr-FR" dirty="0" smtClean="0">
                <a:solidFill>
                  <a:schemeClr val="tx1"/>
                </a:solidFill>
              </a:rPr>
              <a:t>fonction</a:t>
            </a:r>
          </a:p>
          <a:p>
            <a:pPr algn="just"/>
            <a:r>
              <a:rPr lang="fr-FR" dirty="0" smtClean="0">
                <a:solidFill>
                  <a:schemeClr val="tx1"/>
                </a:solidFill>
              </a:rPr>
              <a:t>Plus </a:t>
            </a:r>
            <a:r>
              <a:rPr lang="fr-FR" dirty="0">
                <a:solidFill>
                  <a:schemeClr val="tx1"/>
                </a:solidFill>
              </a:rPr>
              <a:t>précisément, toutes les affectations de variables effectuées au sein d’une fonction stockent la valeur dans la table de symboles locale ; tandis que les références de variables sont recherchées dans la table de symboles locale, puis dans la table de symboles locale des fonctions englobantes, puis dans la table de symboles globale et </a:t>
            </a:r>
            <a:r>
              <a:rPr lang="fr-FR" dirty="0" smtClean="0">
                <a:solidFill>
                  <a:schemeClr val="tx1"/>
                </a:solidFill>
              </a:rPr>
              <a:t>finalement </a:t>
            </a:r>
            <a:r>
              <a:rPr lang="fr-FR" dirty="0">
                <a:solidFill>
                  <a:schemeClr val="tx1"/>
                </a:solidFill>
              </a:rPr>
              <a:t>dans la table de noms des </a:t>
            </a:r>
            <a:r>
              <a:rPr lang="fr-FR" dirty="0" smtClean="0">
                <a:solidFill>
                  <a:schemeClr val="tx1"/>
                </a:solidFill>
              </a:rPr>
              <a:t>primitives</a:t>
            </a:r>
          </a:p>
          <a:p>
            <a:pPr algn="just"/>
            <a:r>
              <a:rPr lang="fr-FR" dirty="0" smtClean="0">
                <a:solidFill>
                  <a:schemeClr val="tx1"/>
                </a:solidFill>
              </a:rPr>
              <a:t>Par </a:t>
            </a:r>
            <a:r>
              <a:rPr lang="fr-FR" dirty="0">
                <a:solidFill>
                  <a:schemeClr val="tx1"/>
                </a:solidFill>
              </a:rPr>
              <a:t>conséquent, il est impossible d’affecter une valeur à une variable globale (sauf en utilisant une instruction </a:t>
            </a:r>
            <a:r>
              <a:rPr lang="fr-FR" b="1" i="1" dirty="0">
                <a:solidFill>
                  <a:schemeClr val="accent6"/>
                </a:solidFill>
              </a:rPr>
              <a:t>global</a:t>
            </a:r>
            <a:r>
              <a:rPr lang="fr-FR" dirty="0">
                <a:solidFill>
                  <a:schemeClr val="tx1"/>
                </a:solidFill>
              </a:rPr>
              <a:t>), bien qu’elles puissent être référencée</a:t>
            </a:r>
          </a:p>
        </p:txBody>
      </p:sp>
    </p:spTree>
    <p:extLst>
      <p:ext uri="{BB962C8B-B14F-4D97-AF65-F5344CB8AC3E}">
        <p14:creationId xmlns:p14="http://schemas.microsoft.com/office/powerpoint/2010/main" val="3376753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Les paramètres effectifs (arguments) d’une fonction sont introduits dans la table de symboles locale de la fonction appelée lorsqu’elle est </a:t>
            </a:r>
            <a:r>
              <a:rPr lang="fr-FR" dirty="0" smtClean="0">
                <a:solidFill>
                  <a:schemeClr val="tx1"/>
                </a:solidFill>
              </a:rPr>
              <a:t>appelée</a:t>
            </a:r>
          </a:p>
          <a:p>
            <a:pPr algn="just"/>
            <a:r>
              <a:rPr lang="fr-FR" dirty="0" smtClean="0">
                <a:solidFill>
                  <a:schemeClr val="tx1"/>
                </a:solidFill>
              </a:rPr>
              <a:t>Par </a:t>
            </a:r>
            <a:r>
              <a:rPr lang="fr-FR" dirty="0">
                <a:solidFill>
                  <a:schemeClr val="tx1"/>
                </a:solidFill>
              </a:rPr>
              <a:t>conséquent, les passages de paramètres se font par valeur, la valeur étant toujours une référence à un objet, et non la valeur de l’objet </a:t>
            </a:r>
            <a:r>
              <a:rPr lang="fr-FR" dirty="0" smtClean="0">
                <a:solidFill>
                  <a:schemeClr val="tx1"/>
                </a:solidFill>
              </a:rPr>
              <a:t>lui-même.</a:t>
            </a:r>
          </a:p>
          <a:p>
            <a:pPr algn="just"/>
            <a:r>
              <a:rPr lang="fr-FR" dirty="0" smtClean="0">
                <a:solidFill>
                  <a:schemeClr val="tx1"/>
                </a:solidFill>
              </a:rPr>
              <a:t>Lorsqu’une </a:t>
            </a:r>
            <a:r>
              <a:rPr lang="fr-FR" dirty="0">
                <a:solidFill>
                  <a:schemeClr val="tx1"/>
                </a:solidFill>
              </a:rPr>
              <a:t>fonction appelle une autre fonction, une nouvelle table de symboles locale est créée pour cet appel</a:t>
            </a:r>
          </a:p>
        </p:txBody>
      </p:sp>
    </p:spTree>
    <p:extLst>
      <p:ext uri="{BB962C8B-B14F-4D97-AF65-F5344CB8AC3E}">
        <p14:creationId xmlns:p14="http://schemas.microsoft.com/office/powerpoint/2010/main" val="1662566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Une définition de fonction introduit le nom de la fonction dans la table de symboles </a:t>
            </a:r>
            <a:r>
              <a:rPr lang="fr-FR" dirty="0" smtClean="0">
                <a:solidFill>
                  <a:schemeClr val="tx1"/>
                </a:solidFill>
              </a:rPr>
              <a:t>courante</a:t>
            </a:r>
          </a:p>
          <a:p>
            <a:pPr algn="just"/>
            <a:r>
              <a:rPr lang="fr-FR" dirty="0" smtClean="0">
                <a:solidFill>
                  <a:schemeClr val="tx1"/>
                </a:solidFill>
              </a:rPr>
              <a:t>La </a:t>
            </a:r>
            <a:r>
              <a:rPr lang="fr-FR" dirty="0">
                <a:solidFill>
                  <a:schemeClr val="tx1"/>
                </a:solidFill>
              </a:rPr>
              <a:t>valeur du nom de la fonction est un type qui est reconnu par l’interpréteur comme une fonction </a:t>
            </a:r>
            <a:r>
              <a:rPr lang="fr-FR" dirty="0" smtClean="0">
                <a:solidFill>
                  <a:schemeClr val="tx1"/>
                </a:solidFill>
              </a:rPr>
              <a:t>utilisateur</a:t>
            </a:r>
          </a:p>
          <a:p>
            <a:pPr algn="just"/>
            <a:r>
              <a:rPr lang="fr-FR" dirty="0" smtClean="0">
                <a:solidFill>
                  <a:schemeClr val="tx1"/>
                </a:solidFill>
              </a:rPr>
              <a:t>Cette </a:t>
            </a:r>
            <a:r>
              <a:rPr lang="fr-FR" dirty="0">
                <a:solidFill>
                  <a:schemeClr val="tx1"/>
                </a:solidFill>
              </a:rPr>
              <a:t>valeur peut être affectée à un autre nom qui pourra alors être utilisé également comme une </a:t>
            </a:r>
            <a:r>
              <a:rPr lang="fr-FR" dirty="0" smtClean="0">
                <a:solidFill>
                  <a:schemeClr val="tx1"/>
                </a:solidFill>
              </a:rPr>
              <a:t>fonction</a:t>
            </a:r>
          </a:p>
          <a:p>
            <a:pPr algn="just"/>
            <a:r>
              <a:rPr lang="fr-FR" dirty="0" smtClean="0">
                <a:solidFill>
                  <a:schemeClr val="tx1"/>
                </a:solidFill>
              </a:rPr>
              <a:t>Ceci </a:t>
            </a:r>
            <a:r>
              <a:rPr lang="fr-FR" dirty="0">
                <a:solidFill>
                  <a:schemeClr val="tx1"/>
                </a:solidFill>
              </a:rPr>
              <a:t>fournit un mécanisme de renommage général</a:t>
            </a:r>
          </a:p>
        </p:txBody>
      </p:sp>
      <p:pic>
        <p:nvPicPr>
          <p:cNvPr id="4" name="Image 3"/>
          <p:cNvPicPr>
            <a:picLocks noChangeAspect="1"/>
          </p:cNvPicPr>
          <p:nvPr/>
        </p:nvPicPr>
        <p:blipFill>
          <a:blip r:embed="rId3"/>
          <a:stretch>
            <a:fillRect/>
          </a:stretch>
        </p:blipFill>
        <p:spPr>
          <a:xfrm>
            <a:off x="4130785" y="4460683"/>
            <a:ext cx="4057650" cy="1400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255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Si vous venez d’autres langages, vous pouvez penser que </a:t>
            </a:r>
            <a:r>
              <a:rPr lang="fr-FR" b="1" i="1" dirty="0" err="1" smtClean="0">
                <a:solidFill>
                  <a:schemeClr val="accent6"/>
                </a:solidFill>
              </a:rPr>
              <a:t>fibo</a:t>
            </a:r>
            <a:r>
              <a:rPr lang="fr-FR" b="1" i="1" dirty="0" smtClean="0">
                <a:solidFill>
                  <a:schemeClr val="accent6"/>
                </a:solidFill>
              </a:rPr>
              <a:t>()</a:t>
            </a:r>
            <a:r>
              <a:rPr lang="fr-FR" dirty="0" smtClean="0">
                <a:solidFill>
                  <a:schemeClr val="tx1"/>
                </a:solidFill>
              </a:rPr>
              <a:t> </a:t>
            </a:r>
            <a:r>
              <a:rPr lang="fr-FR" dirty="0">
                <a:solidFill>
                  <a:schemeClr val="tx1"/>
                </a:solidFill>
              </a:rPr>
              <a:t>n’est pas une fonction mais une procédure, puisqu’elle ne renvoie pas de </a:t>
            </a:r>
            <a:r>
              <a:rPr lang="fr-FR" dirty="0" smtClean="0">
                <a:solidFill>
                  <a:schemeClr val="tx1"/>
                </a:solidFill>
              </a:rPr>
              <a:t>résultat</a:t>
            </a:r>
          </a:p>
          <a:p>
            <a:pPr algn="just"/>
            <a:r>
              <a:rPr lang="fr-FR" dirty="0" smtClean="0">
                <a:solidFill>
                  <a:schemeClr val="tx1"/>
                </a:solidFill>
              </a:rPr>
              <a:t>En </a:t>
            </a:r>
            <a:r>
              <a:rPr lang="fr-FR" dirty="0">
                <a:solidFill>
                  <a:schemeClr val="tx1"/>
                </a:solidFill>
              </a:rPr>
              <a:t>fait, même les fonctions sans instruction return renvoient une valeur, quoique </a:t>
            </a:r>
            <a:r>
              <a:rPr lang="fr-FR" dirty="0" smtClean="0">
                <a:solidFill>
                  <a:schemeClr val="tx1"/>
                </a:solidFill>
              </a:rPr>
              <a:t>ennuyeuse</a:t>
            </a:r>
          </a:p>
          <a:p>
            <a:pPr algn="just"/>
            <a:r>
              <a:rPr lang="fr-FR" dirty="0" smtClean="0">
                <a:solidFill>
                  <a:schemeClr val="tx1"/>
                </a:solidFill>
              </a:rPr>
              <a:t>Cette </a:t>
            </a:r>
            <a:r>
              <a:rPr lang="fr-FR" dirty="0">
                <a:solidFill>
                  <a:schemeClr val="tx1"/>
                </a:solidFill>
              </a:rPr>
              <a:t>valeur est appelée </a:t>
            </a:r>
            <a:r>
              <a:rPr lang="fr-FR" b="1" i="1" dirty="0">
                <a:solidFill>
                  <a:schemeClr val="accent6"/>
                </a:solidFill>
              </a:rPr>
              <a:t>None</a:t>
            </a:r>
            <a:r>
              <a:rPr lang="fr-FR" dirty="0">
                <a:solidFill>
                  <a:schemeClr val="tx1"/>
                </a:solidFill>
              </a:rPr>
              <a:t> (c’est le nom d’une </a:t>
            </a:r>
            <a:r>
              <a:rPr lang="fr-FR" dirty="0" smtClean="0">
                <a:solidFill>
                  <a:schemeClr val="tx1"/>
                </a:solidFill>
              </a:rPr>
              <a:t>primitive)</a:t>
            </a:r>
          </a:p>
          <a:p>
            <a:pPr algn="just"/>
            <a:r>
              <a:rPr lang="fr-FR" dirty="0" smtClean="0">
                <a:solidFill>
                  <a:schemeClr val="tx1"/>
                </a:solidFill>
              </a:rPr>
              <a:t>Écrire </a:t>
            </a:r>
            <a:r>
              <a:rPr lang="fr-FR" dirty="0">
                <a:solidFill>
                  <a:schemeClr val="tx1"/>
                </a:solidFill>
              </a:rPr>
              <a:t>la valeur None est normalement supprimé par l’interpréteur lorsqu’il s’agit de la seule value </a:t>
            </a:r>
            <a:r>
              <a:rPr lang="fr-FR" dirty="0" smtClean="0">
                <a:solidFill>
                  <a:schemeClr val="tx1"/>
                </a:solidFill>
              </a:rPr>
              <a:t>écrite</a:t>
            </a:r>
          </a:p>
          <a:p>
            <a:pPr algn="just"/>
            <a:r>
              <a:rPr lang="fr-FR" dirty="0" smtClean="0">
                <a:solidFill>
                  <a:schemeClr val="tx1"/>
                </a:solidFill>
              </a:rPr>
              <a:t>Vous </a:t>
            </a:r>
            <a:r>
              <a:rPr lang="fr-FR" dirty="0">
                <a:solidFill>
                  <a:schemeClr val="tx1"/>
                </a:solidFill>
              </a:rPr>
              <a:t>pouvez le voir si vous y tenez vraiment en utilisant </a:t>
            </a:r>
            <a:r>
              <a:rPr lang="fr-FR" b="1" i="1" dirty="0">
                <a:solidFill>
                  <a:schemeClr val="accent6"/>
                </a:solidFill>
              </a:rPr>
              <a:t>print()</a:t>
            </a:r>
          </a:p>
        </p:txBody>
      </p:sp>
      <p:pic>
        <p:nvPicPr>
          <p:cNvPr id="5" name="Image 4"/>
          <p:cNvPicPr>
            <a:picLocks noChangeAspect="1"/>
          </p:cNvPicPr>
          <p:nvPr/>
        </p:nvPicPr>
        <p:blipFill>
          <a:blip r:embed="rId3"/>
          <a:stretch>
            <a:fillRect/>
          </a:stretch>
        </p:blipFill>
        <p:spPr>
          <a:xfrm>
            <a:off x="4848493" y="4843586"/>
            <a:ext cx="2200275" cy="971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6197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1526649"/>
          </a:xfrm>
        </p:spPr>
        <p:txBody>
          <a:bodyPr anchor="ctr" anchorCtr="0">
            <a:noAutofit/>
          </a:bodyPr>
          <a:lstStyle/>
          <a:p>
            <a:pPr algn="just"/>
            <a:r>
              <a:rPr lang="fr-FR" dirty="0">
                <a:solidFill>
                  <a:schemeClr val="tx1"/>
                </a:solidFill>
              </a:rPr>
              <a:t>Il est facile d’écrire une fonction qui renvoie une liste de la série de Fibonacci au lieu de l’imprimer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3428379" y="3051395"/>
            <a:ext cx="6143625"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8670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4699219"/>
          </a:xfrm>
        </p:spPr>
        <p:txBody>
          <a:bodyPr anchor="ctr" anchorCtr="0">
            <a:noAutofit/>
          </a:bodyPr>
          <a:lstStyle/>
          <a:p>
            <a:pPr algn="just"/>
            <a:r>
              <a:rPr lang="fr-FR" dirty="0">
                <a:solidFill>
                  <a:schemeClr val="tx1"/>
                </a:solidFill>
              </a:rPr>
              <a:t>L’instruction </a:t>
            </a:r>
            <a:r>
              <a:rPr lang="fr-FR" b="1" i="1" dirty="0">
                <a:solidFill>
                  <a:schemeClr val="accent6"/>
                </a:solidFill>
              </a:rPr>
              <a:t>return</a:t>
            </a:r>
            <a:r>
              <a:rPr lang="fr-FR" dirty="0">
                <a:solidFill>
                  <a:schemeClr val="tx1"/>
                </a:solidFill>
              </a:rPr>
              <a:t> provoque la sortie de la fonction en renvoyant une </a:t>
            </a:r>
            <a:r>
              <a:rPr lang="fr-FR" dirty="0" smtClean="0">
                <a:solidFill>
                  <a:schemeClr val="tx1"/>
                </a:solidFill>
              </a:rPr>
              <a:t>valeur</a:t>
            </a:r>
          </a:p>
          <a:p>
            <a:pPr algn="just"/>
            <a:r>
              <a:rPr lang="fr-FR" dirty="0" smtClean="0">
                <a:solidFill>
                  <a:schemeClr val="tx1"/>
                </a:solidFill>
              </a:rPr>
              <a:t>return </a:t>
            </a:r>
            <a:r>
              <a:rPr lang="fr-FR" dirty="0">
                <a:solidFill>
                  <a:schemeClr val="tx1"/>
                </a:solidFill>
              </a:rPr>
              <a:t>sans expression en paramètre renvoie </a:t>
            </a:r>
            <a:r>
              <a:rPr lang="fr-FR" b="1" i="1" dirty="0" smtClean="0">
                <a:solidFill>
                  <a:schemeClr val="accent6"/>
                </a:solidFill>
              </a:rPr>
              <a:t>None</a:t>
            </a:r>
          </a:p>
          <a:p>
            <a:pPr algn="just"/>
            <a:r>
              <a:rPr lang="fr-FR" dirty="0" smtClean="0">
                <a:solidFill>
                  <a:schemeClr val="tx1"/>
                </a:solidFill>
              </a:rPr>
              <a:t>Arriver </a:t>
            </a:r>
            <a:r>
              <a:rPr lang="fr-FR" dirty="0">
                <a:solidFill>
                  <a:schemeClr val="tx1"/>
                </a:solidFill>
              </a:rPr>
              <a:t>à la fin d’une fonction renvoie également </a:t>
            </a:r>
            <a:r>
              <a:rPr lang="fr-FR" dirty="0" smtClean="0">
                <a:solidFill>
                  <a:schemeClr val="tx1"/>
                </a:solidFill>
              </a:rPr>
              <a:t>None</a:t>
            </a:r>
          </a:p>
          <a:p>
            <a:pPr algn="just"/>
            <a:r>
              <a:rPr lang="fr-FR" dirty="0">
                <a:solidFill>
                  <a:schemeClr val="tx1"/>
                </a:solidFill>
              </a:rPr>
              <a:t>L’instruction </a:t>
            </a:r>
            <a:r>
              <a:rPr lang="fr-FR" b="1" i="1" dirty="0" smtClean="0">
                <a:solidFill>
                  <a:schemeClr val="accent6"/>
                </a:solidFill>
              </a:rPr>
              <a:t>resultat.append(a</a:t>
            </a:r>
            <a:r>
              <a:rPr lang="fr-FR" b="1" i="1" dirty="0">
                <a:solidFill>
                  <a:schemeClr val="accent6"/>
                </a:solidFill>
              </a:rPr>
              <a:t>) </a:t>
            </a:r>
            <a:r>
              <a:rPr lang="fr-FR" dirty="0">
                <a:solidFill>
                  <a:schemeClr val="tx1"/>
                </a:solidFill>
              </a:rPr>
              <a:t>appelle une méthode de l’objet </a:t>
            </a:r>
            <a:r>
              <a:rPr lang="fr-FR" b="1" i="1" dirty="0" smtClean="0">
                <a:solidFill>
                  <a:schemeClr val="accent6"/>
                </a:solidFill>
              </a:rPr>
              <a:t>resultat</a:t>
            </a:r>
            <a:r>
              <a:rPr lang="fr-FR" dirty="0" smtClean="0">
                <a:solidFill>
                  <a:schemeClr val="tx1"/>
                </a:solidFill>
              </a:rPr>
              <a:t> </a:t>
            </a:r>
            <a:r>
              <a:rPr lang="fr-FR" dirty="0">
                <a:solidFill>
                  <a:schemeClr val="tx1"/>
                </a:solidFill>
              </a:rPr>
              <a:t>qui est une </a:t>
            </a:r>
            <a:r>
              <a:rPr lang="fr-FR" dirty="0" smtClean="0">
                <a:solidFill>
                  <a:schemeClr val="tx1"/>
                </a:solidFill>
              </a:rPr>
              <a:t>liste</a:t>
            </a:r>
          </a:p>
          <a:p>
            <a:pPr algn="just"/>
            <a:r>
              <a:rPr lang="fr-FR" dirty="0" smtClean="0">
                <a:solidFill>
                  <a:schemeClr val="tx1"/>
                </a:solidFill>
              </a:rPr>
              <a:t>Une </a:t>
            </a:r>
            <a:r>
              <a:rPr lang="fr-FR" dirty="0">
                <a:solidFill>
                  <a:schemeClr val="tx1"/>
                </a:solidFill>
              </a:rPr>
              <a:t>méthode est une fonction qui “appartient” à un objet et qui est nommée </a:t>
            </a:r>
            <a:r>
              <a:rPr lang="fr-FR" b="1" i="1" dirty="0">
                <a:solidFill>
                  <a:schemeClr val="accent6"/>
                </a:solidFill>
              </a:rPr>
              <a:t>obj.methodname</a:t>
            </a:r>
            <a:r>
              <a:rPr lang="fr-FR" dirty="0">
                <a:solidFill>
                  <a:schemeClr val="tx1"/>
                </a:solidFill>
              </a:rPr>
              <a:t>, où </a:t>
            </a:r>
            <a:r>
              <a:rPr lang="fr-FR" b="1" i="1" dirty="0">
                <a:solidFill>
                  <a:schemeClr val="accent6"/>
                </a:solidFill>
              </a:rPr>
              <a:t>obj</a:t>
            </a:r>
            <a:r>
              <a:rPr lang="fr-FR" dirty="0">
                <a:solidFill>
                  <a:schemeClr val="tx1"/>
                </a:solidFill>
              </a:rPr>
              <a:t> est un objet (il peut également s’agir d’une expression), et </a:t>
            </a:r>
            <a:r>
              <a:rPr lang="fr-FR" b="1" i="1" dirty="0">
                <a:solidFill>
                  <a:schemeClr val="accent6"/>
                </a:solidFill>
              </a:rPr>
              <a:t>methodname</a:t>
            </a:r>
            <a:r>
              <a:rPr lang="fr-FR" dirty="0">
                <a:solidFill>
                  <a:schemeClr val="tx1"/>
                </a:solidFill>
              </a:rPr>
              <a:t> est le nom d’une méthode définie par le type de </a:t>
            </a:r>
            <a:r>
              <a:rPr lang="fr-FR" dirty="0" smtClean="0">
                <a:solidFill>
                  <a:schemeClr val="tx1"/>
                </a:solidFill>
              </a:rPr>
              <a:t>l’objet</a:t>
            </a:r>
          </a:p>
          <a:p>
            <a:pPr algn="just"/>
            <a:r>
              <a:rPr lang="fr-FR" dirty="0" smtClean="0">
                <a:solidFill>
                  <a:schemeClr val="tx1"/>
                </a:solidFill>
              </a:rPr>
              <a:t>Différents </a:t>
            </a:r>
            <a:r>
              <a:rPr lang="fr-FR" dirty="0">
                <a:solidFill>
                  <a:schemeClr val="tx1"/>
                </a:solidFill>
              </a:rPr>
              <a:t>types définissent différentes méthodes. Des méthodes de différents types peuvent porter le même nom sans qu’il n’y ait d’ambigüité (vous pouvez définir vos propres types d’objets et leurs méthodes en utilisant des </a:t>
            </a:r>
            <a:r>
              <a:rPr lang="fr-FR" dirty="0" smtClean="0">
                <a:solidFill>
                  <a:schemeClr val="tx1"/>
                </a:solidFill>
              </a:rPr>
              <a:t>classes)</a:t>
            </a:r>
          </a:p>
          <a:p>
            <a:pPr algn="just"/>
            <a:r>
              <a:rPr lang="fr-FR" dirty="0" smtClean="0">
                <a:solidFill>
                  <a:schemeClr val="tx1"/>
                </a:solidFill>
              </a:rPr>
              <a:t>La </a:t>
            </a:r>
            <a:r>
              <a:rPr lang="fr-FR" dirty="0">
                <a:solidFill>
                  <a:schemeClr val="tx1"/>
                </a:solidFill>
              </a:rPr>
              <a:t>méthode </a:t>
            </a:r>
            <a:r>
              <a:rPr lang="fr-FR" b="1" i="1" dirty="0">
                <a:solidFill>
                  <a:schemeClr val="accent6"/>
                </a:solidFill>
              </a:rPr>
              <a:t>append() </a:t>
            </a:r>
            <a:r>
              <a:rPr lang="fr-FR" dirty="0">
                <a:solidFill>
                  <a:schemeClr val="tx1"/>
                </a:solidFill>
              </a:rPr>
              <a:t>donnée dans cet exemple est définie pour les listes ; elles ajoute un nouvel élément à la fin de la liste. Dans cet exemple, elle est l’équivalent de </a:t>
            </a:r>
            <a:r>
              <a:rPr lang="fr-FR" b="1" i="1" dirty="0" smtClean="0">
                <a:solidFill>
                  <a:schemeClr val="accent6"/>
                </a:solidFill>
              </a:rPr>
              <a:t>resultat </a:t>
            </a:r>
            <a:r>
              <a:rPr lang="fr-FR" b="1" i="1" dirty="0">
                <a:solidFill>
                  <a:schemeClr val="accent6"/>
                </a:solidFill>
              </a:rPr>
              <a:t>= </a:t>
            </a:r>
            <a:r>
              <a:rPr lang="fr-FR" b="1" i="1" dirty="0" smtClean="0">
                <a:solidFill>
                  <a:schemeClr val="accent6"/>
                </a:solidFill>
              </a:rPr>
              <a:t>resultat </a:t>
            </a:r>
            <a:r>
              <a:rPr lang="fr-FR" b="1" i="1" dirty="0">
                <a:solidFill>
                  <a:schemeClr val="accent6"/>
                </a:solidFill>
              </a:rPr>
              <a:t>+ [a]</a:t>
            </a:r>
            <a:r>
              <a:rPr lang="fr-FR" dirty="0">
                <a:solidFill>
                  <a:schemeClr val="tx1"/>
                </a:solidFill>
              </a:rPr>
              <a:t>, mais elle est plus efficace</a:t>
            </a:r>
          </a:p>
        </p:txBody>
      </p:sp>
    </p:spTree>
    <p:extLst>
      <p:ext uri="{BB962C8B-B14F-4D97-AF65-F5344CB8AC3E}">
        <p14:creationId xmlns:p14="http://schemas.microsoft.com/office/powerpoint/2010/main" val="1262929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375574"/>
          </a:xfrm>
        </p:spPr>
        <p:txBody>
          <a:bodyPr anchor="ctr" anchorCtr="0">
            <a:noAutofit/>
          </a:bodyPr>
          <a:lstStyle/>
          <a:p>
            <a:pPr algn="just"/>
            <a:r>
              <a:rPr lang="fr-FR" dirty="0">
                <a:solidFill>
                  <a:schemeClr val="tx1"/>
                </a:solidFill>
              </a:rPr>
              <a:t>La forme la plus utile consiste à indiquer une valeur par défaut pour certains </a:t>
            </a:r>
            <a:r>
              <a:rPr lang="fr-FR" dirty="0" smtClean="0">
                <a:solidFill>
                  <a:schemeClr val="tx1"/>
                </a:solidFill>
              </a:rPr>
              <a:t>arguments</a:t>
            </a:r>
          </a:p>
          <a:p>
            <a:pPr algn="just"/>
            <a:r>
              <a:rPr lang="fr-FR" dirty="0" smtClean="0">
                <a:solidFill>
                  <a:schemeClr val="tx1"/>
                </a:solidFill>
              </a:rPr>
              <a:t>Ceci </a:t>
            </a:r>
            <a:r>
              <a:rPr lang="fr-FR" dirty="0">
                <a:solidFill>
                  <a:schemeClr val="tx1"/>
                </a:solidFill>
              </a:rPr>
              <a:t>crée une fonction qui pourra être appelée avec moins d’arguments que ceux présents dans sa définition</a:t>
            </a:r>
          </a:p>
        </p:txBody>
      </p:sp>
      <p:pic>
        <p:nvPicPr>
          <p:cNvPr id="4" name="Image 3"/>
          <p:cNvPicPr>
            <a:picLocks noChangeAspect="1"/>
          </p:cNvPicPr>
          <p:nvPr/>
        </p:nvPicPr>
        <p:blipFill>
          <a:blip r:embed="rId3"/>
          <a:stretch>
            <a:fillRect/>
          </a:stretch>
        </p:blipFill>
        <p:spPr>
          <a:xfrm>
            <a:off x="2747342" y="3175553"/>
            <a:ext cx="75057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85577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10344646" cy="4667413"/>
          </a:xfrm>
        </p:spPr>
        <p:txBody>
          <a:bodyPr anchor="ctr" anchorCtr="0">
            <a:noAutofit/>
          </a:bodyPr>
          <a:lstStyle/>
          <a:p>
            <a:pPr algn="just"/>
            <a:r>
              <a:rPr lang="fr-FR" dirty="0">
                <a:solidFill>
                  <a:schemeClr val="tx1"/>
                </a:solidFill>
              </a:rPr>
              <a:t>Cette fonction peut être appelée de plusieurs </a:t>
            </a:r>
            <a:r>
              <a:rPr lang="fr-FR" dirty="0" smtClean="0">
                <a:solidFill>
                  <a:schemeClr val="tx1"/>
                </a:solidFill>
              </a:rPr>
              <a:t>façons</a:t>
            </a:r>
            <a:endParaRPr lang="fr-FR" dirty="0">
              <a:solidFill>
                <a:schemeClr val="tx1"/>
              </a:solidFill>
            </a:endParaRPr>
          </a:p>
          <a:p>
            <a:pPr lvl="1" algn="just"/>
            <a:r>
              <a:rPr lang="fr-FR" dirty="0">
                <a:solidFill>
                  <a:schemeClr val="tx1"/>
                </a:solidFill>
              </a:rPr>
              <a:t>en ne fournissant que les arguments </a:t>
            </a:r>
            <a:r>
              <a:rPr lang="fr-FR" dirty="0" smtClean="0">
                <a:solidFill>
                  <a:schemeClr val="tx1"/>
                </a:solidFill>
              </a:rPr>
              <a:t>obligatoires</a:t>
            </a:r>
          </a:p>
          <a:p>
            <a:pPr lvl="2" algn="just"/>
            <a:r>
              <a:rPr lang="fr-FR" b="1" i="1" dirty="0" smtClean="0">
                <a:solidFill>
                  <a:schemeClr val="accent6"/>
                </a:solidFill>
              </a:rPr>
              <a:t>demander_ok</a:t>
            </a:r>
            <a:r>
              <a:rPr lang="fr-FR" b="1" i="1" dirty="0">
                <a:solidFill>
                  <a:schemeClr val="accent6"/>
                </a:solidFill>
              </a:rPr>
              <a:t>('Voulez-vous vraiment quitter ?')</a:t>
            </a:r>
          </a:p>
          <a:p>
            <a:pPr lvl="1" algn="just"/>
            <a:r>
              <a:rPr lang="fr-FR" dirty="0">
                <a:solidFill>
                  <a:schemeClr val="tx1"/>
                </a:solidFill>
              </a:rPr>
              <a:t>en fournissant une partie des arguments facultatifs </a:t>
            </a:r>
            <a:r>
              <a:rPr lang="fr-FR" dirty="0" smtClean="0">
                <a:solidFill>
                  <a:schemeClr val="tx1"/>
                </a:solidFill>
              </a:rPr>
              <a:t>:</a:t>
            </a:r>
          </a:p>
          <a:p>
            <a:pPr lvl="2" algn="just"/>
            <a:r>
              <a:rPr lang="fr-FR" b="1" i="1" dirty="0" smtClean="0">
                <a:solidFill>
                  <a:schemeClr val="accent6"/>
                </a:solidFill>
              </a:rPr>
              <a:t>demander_ok</a:t>
            </a:r>
            <a:r>
              <a:rPr lang="fr-FR" b="1" i="1" dirty="0">
                <a:solidFill>
                  <a:schemeClr val="accent6"/>
                </a:solidFill>
              </a:rPr>
              <a:t>('OK pour écraser le fichier ?', 2)</a:t>
            </a:r>
          </a:p>
          <a:p>
            <a:pPr lvl="1" algn="just"/>
            <a:r>
              <a:rPr lang="fr-FR" dirty="0">
                <a:solidFill>
                  <a:schemeClr val="tx1"/>
                </a:solidFill>
              </a:rPr>
              <a:t>en fournissant tous les </a:t>
            </a:r>
            <a:r>
              <a:rPr lang="fr-FR" dirty="0" smtClean="0">
                <a:solidFill>
                  <a:schemeClr val="tx1"/>
                </a:solidFill>
              </a:rPr>
              <a:t>arguments</a:t>
            </a:r>
          </a:p>
          <a:p>
            <a:pPr lvl="2" algn="just"/>
            <a:r>
              <a:rPr lang="fr-FR" b="1" i="1" dirty="0" smtClean="0">
                <a:solidFill>
                  <a:schemeClr val="accent6"/>
                </a:solidFill>
              </a:rPr>
              <a:t>demander_ok</a:t>
            </a:r>
            <a:r>
              <a:rPr lang="fr-FR" b="1" i="1" dirty="0">
                <a:solidFill>
                  <a:schemeClr val="accent6"/>
                </a:solidFill>
              </a:rPr>
              <a:t>('OK pour écraser le fichier ?', 2, 'Allez, seulement oui ou non </a:t>
            </a:r>
            <a:r>
              <a:rPr lang="fr-FR" b="1" i="1" dirty="0" smtClean="0">
                <a:solidFill>
                  <a:schemeClr val="accent6"/>
                </a:solidFill>
              </a:rPr>
              <a:t>!')</a:t>
            </a:r>
          </a:p>
          <a:p>
            <a:pPr algn="just"/>
            <a:r>
              <a:rPr lang="fr-FR" dirty="0">
                <a:solidFill>
                  <a:schemeClr val="tx1"/>
                </a:solidFill>
              </a:rPr>
              <a:t>Cet exemple présente également le mot-clé </a:t>
            </a:r>
            <a:r>
              <a:rPr lang="fr-FR" b="1" i="1" dirty="0">
                <a:solidFill>
                  <a:schemeClr val="accent6"/>
                </a:solidFill>
              </a:rPr>
              <a:t>in</a:t>
            </a:r>
            <a:r>
              <a:rPr lang="fr-FR" dirty="0" smtClean="0">
                <a:solidFill>
                  <a:schemeClr val="tx1"/>
                </a:solidFill>
              </a:rPr>
              <a:t>.</a:t>
            </a:r>
          </a:p>
          <a:p>
            <a:pPr algn="just"/>
            <a:r>
              <a:rPr lang="fr-FR" dirty="0" smtClean="0">
                <a:solidFill>
                  <a:schemeClr val="tx1"/>
                </a:solidFill>
              </a:rPr>
              <a:t>Celui-ci </a:t>
            </a:r>
            <a:r>
              <a:rPr lang="fr-FR" dirty="0">
                <a:solidFill>
                  <a:schemeClr val="tx1"/>
                </a:solidFill>
              </a:rPr>
              <a:t>permet de tester si une séquence contient une certaine valeur</a:t>
            </a:r>
          </a:p>
        </p:txBody>
      </p:sp>
    </p:spTree>
    <p:extLst>
      <p:ext uri="{BB962C8B-B14F-4D97-AF65-F5344CB8AC3E}">
        <p14:creationId xmlns:p14="http://schemas.microsoft.com/office/powerpoint/2010/main" val="332495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046604"/>
          </a:xfrm>
        </p:spPr>
        <p:txBody>
          <a:bodyPr anchor="ctr" anchorCtr="0">
            <a:noAutofit/>
          </a:bodyPr>
          <a:lstStyle/>
          <a:p>
            <a:pPr algn="just"/>
            <a:r>
              <a:rPr lang="fr-FR" dirty="0">
                <a:solidFill>
                  <a:schemeClr val="tx1"/>
                </a:solidFill>
              </a:rPr>
              <a:t>Les valeurs par défaut sont évaluées lors de la définition de la fonction dans la portée de </a:t>
            </a:r>
            <a:r>
              <a:rPr lang="fr-FR" dirty="0" smtClean="0">
                <a:solidFill>
                  <a:schemeClr val="tx1"/>
                </a:solidFill>
              </a:rPr>
              <a:t>définition</a:t>
            </a:r>
          </a:p>
        </p:txBody>
      </p:sp>
      <p:pic>
        <p:nvPicPr>
          <p:cNvPr id="4" name="Image 3"/>
          <p:cNvPicPr>
            <a:picLocks noChangeAspect="1"/>
          </p:cNvPicPr>
          <p:nvPr/>
        </p:nvPicPr>
        <p:blipFill>
          <a:blip r:embed="rId3"/>
          <a:stretch>
            <a:fillRect/>
          </a:stretch>
        </p:blipFill>
        <p:spPr>
          <a:xfrm>
            <a:off x="4843723" y="3193897"/>
            <a:ext cx="24955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649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5152444" cy="4786683"/>
          </a:xfrm>
        </p:spPr>
        <p:txBody>
          <a:bodyPr anchor="ctr" anchorCtr="0">
            <a:noAutofit/>
          </a:bodyPr>
          <a:lstStyle/>
          <a:p>
            <a:pPr algn="just"/>
            <a:r>
              <a:rPr lang="fr-FR" b="1" i="1" u="sng" dirty="0" smtClean="0">
                <a:solidFill>
                  <a:schemeClr val="accent1"/>
                </a:solidFill>
                <a:effectLst>
                  <a:outerShdw blurRad="38100" dist="38100" dir="2700000" algn="tl">
                    <a:srgbClr val="000000">
                      <a:alpha val="43137"/>
                    </a:srgbClr>
                  </a:outerShdw>
                </a:effectLst>
              </a:rPr>
              <a:t>Avertissement </a:t>
            </a:r>
            <a:r>
              <a:rPr lang="fr-FR" b="1" i="1" u="sng" dirty="0">
                <a:solidFill>
                  <a:schemeClr val="accent1"/>
                </a:solidFill>
                <a:effectLst>
                  <a:outerShdw blurRad="38100" dist="38100" dir="2700000" algn="tl">
                    <a:srgbClr val="000000">
                      <a:alpha val="43137"/>
                    </a:srgbClr>
                  </a:outerShdw>
                </a:effectLst>
              </a:rPr>
              <a:t>important </a:t>
            </a:r>
            <a:r>
              <a:rPr lang="fr-FR" dirty="0">
                <a:solidFill>
                  <a:schemeClr val="tx1"/>
                </a:solidFill>
              </a:rPr>
              <a:t>: La valeur par défaut n’est évaluée qu’une seule </a:t>
            </a:r>
            <a:r>
              <a:rPr lang="fr-FR" dirty="0" smtClean="0">
                <a:solidFill>
                  <a:schemeClr val="tx1"/>
                </a:solidFill>
              </a:rPr>
              <a:t>fois</a:t>
            </a:r>
          </a:p>
          <a:p>
            <a:pPr algn="just"/>
            <a:r>
              <a:rPr lang="fr-FR" dirty="0" smtClean="0">
                <a:solidFill>
                  <a:schemeClr val="tx1"/>
                </a:solidFill>
              </a:rPr>
              <a:t>Ceci </a:t>
            </a:r>
            <a:r>
              <a:rPr lang="fr-FR" dirty="0">
                <a:solidFill>
                  <a:schemeClr val="tx1"/>
                </a:solidFill>
              </a:rPr>
              <a:t>fait une différence lorsque cette valeur par défaut est un objet muable tel qu’une liste, un dictionnaire ou des instances de la plupart des </a:t>
            </a:r>
            <a:r>
              <a:rPr lang="fr-FR" dirty="0" smtClean="0">
                <a:solidFill>
                  <a:schemeClr val="tx1"/>
                </a:solidFill>
              </a:rPr>
              <a:t>classes</a:t>
            </a:r>
          </a:p>
          <a:p>
            <a:pPr algn="just"/>
            <a:r>
              <a:rPr lang="fr-FR" dirty="0" smtClean="0">
                <a:solidFill>
                  <a:schemeClr val="tx1"/>
                </a:solidFill>
              </a:rPr>
              <a:t>Par </a:t>
            </a:r>
            <a:r>
              <a:rPr lang="fr-FR" dirty="0">
                <a:solidFill>
                  <a:schemeClr val="tx1"/>
                </a:solidFill>
              </a:rPr>
              <a:t>exemple, la fonction suivante accumule les arguments qui lui sont passés au fil des appels </a:t>
            </a:r>
            <a:r>
              <a:rPr lang="fr-FR" dirty="0" smtClean="0">
                <a:solidFill>
                  <a:schemeClr val="tx1"/>
                </a:solidFill>
              </a:rPr>
              <a:t>successifs</a:t>
            </a:r>
          </a:p>
          <a:p>
            <a:pPr algn="just"/>
            <a:r>
              <a:rPr lang="fr-FR" dirty="0">
                <a:solidFill>
                  <a:schemeClr val="tx1"/>
                </a:solidFill>
              </a:rPr>
              <a:t>Si vous ne voulez pas que cette valeur par défaut soit partagée entre des appels successifs, vous pouvez écrire la fonction de cette façon</a:t>
            </a:r>
          </a:p>
        </p:txBody>
      </p:sp>
      <p:pic>
        <p:nvPicPr>
          <p:cNvPr id="5" name="Image 4"/>
          <p:cNvPicPr>
            <a:picLocks noChangeAspect="1"/>
          </p:cNvPicPr>
          <p:nvPr/>
        </p:nvPicPr>
        <p:blipFill>
          <a:blip r:embed="rId3"/>
          <a:stretch>
            <a:fillRect/>
          </a:stretch>
        </p:blipFill>
        <p:spPr>
          <a:xfrm>
            <a:off x="9338744" y="1777282"/>
            <a:ext cx="2276475" cy="2419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889742" y="3559519"/>
            <a:ext cx="260985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3662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Les fonctions peuvent également être appelées en utilisant des arguments nommés sous la </a:t>
            </a:r>
            <a:r>
              <a:rPr lang="fr-FR" dirty="0" smtClean="0">
                <a:solidFill>
                  <a:schemeClr val="tx1"/>
                </a:solidFill>
              </a:rPr>
              <a:t>forme </a:t>
            </a:r>
            <a:r>
              <a:rPr lang="fr-FR" b="1" i="1" dirty="0" smtClean="0">
                <a:solidFill>
                  <a:schemeClr val="accent1"/>
                </a:solidFill>
              </a:rPr>
              <a:t>kwarg=value</a:t>
            </a:r>
          </a:p>
          <a:p>
            <a:pPr algn="just"/>
            <a:r>
              <a:rPr lang="fr-FR" b="1" i="1" dirty="0" smtClean="0">
                <a:solidFill>
                  <a:schemeClr val="accent6"/>
                </a:solidFill>
              </a:rPr>
              <a:t>ma_fonction()</a:t>
            </a:r>
            <a:r>
              <a:rPr lang="fr-FR" dirty="0" smtClean="0">
                <a:solidFill>
                  <a:schemeClr val="tx1"/>
                </a:solidFill>
              </a:rPr>
              <a:t> accepte un argument obligatoire (</a:t>
            </a:r>
            <a:r>
              <a:rPr lang="fr-FR" b="1" i="1" dirty="0" smtClean="0">
                <a:solidFill>
                  <a:schemeClr val="accent6"/>
                </a:solidFill>
              </a:rPr>
              <a:t>a_pos</a:t>
            </a:r>
            <a:r>
              <a:rPr lang="fr-FR" dirty="0" smtClean="0">
                <a:solidFill>
                  <a:schemeClr val="tx1"/>
                </a:solidFill>
              </a:rPr>
              <a:t>), et trois arguments facultatifs (</a:t>
            </a:r>
            <a:r>
              <a:rPr lang="fr-FR" b="1" i="1" dirty="0" smtClean="0">
                <a:solidFill>
                  <a:schemeClr val="accent6"/>
                </a:solidFill>
              </a:rPr>
              <a:t>a_nom_a</a:t>
            </a:r>
            <a:r>
              <a:rPr lang="fr-FR" dirty="0" smtClean="0">
                <a:solidFill>
                  <a:schemeClr val="tx1"/>
                </a:solidFill>
              </a:rPr>
              <a:t>, </a:t>
            </a:r>
            <a:r>
              <a:rPr lang="fr-FR" b="1" i="1" dirty="0" smtClean="0">
                <a:solidFill>
                  <a:schemeClr val="accent6"/>
                </a:solidFill>
              </a:rPr>
              <a:t>a_nom_b</a:t>
            </a:r>
            <a:r>
              <a:rPr lang="fr-FR" dirty="0" smtClean="0">
                <a:solidFill>
                  <a:schemeClr val="accent6"/>
                </a:solidFill>
              </a:rPr>
              <a:t> </a:t>
            </a:r>
            <a:r>
              <a:rPr lang="fr-FR" dirty="0" smtClean="0">
                <a:solidFill>
                  <a:schemeClr val="tx1"/>
                </a:solidFill>
              </a:rPr>
              <a:t>et </a:t>
            </a:r>
            <a:r>
              <a:rPr lang="fr-FR" b="1" i="1" dirty="0" smtClean="0">
                <a:solidFill>
                  <a:schemeClr val="accent6"/>
                </a:solidFill>
              </a:rPr>
              <a:t>a_nom_c</a:t>
            </a:r>
            <a:r>
              <a:rPr lang="fr-FR" dirty="0" smtClean="0">
                <a:solidFill>
                  <a:schemeClr val="tx1"/>
                </a:solidFill>
              </a:rPr>
              <a:t>)</a:t>
            </a:r>
          </a:p>
          <a:p>
            <a:pPr algn="just"/>
            <a:r>
              <a:rPr lang="fr-FR" dirty="0" smtClean="0">
                <a:solidFill>
                  <a:schemeClr val="tx1"/>
                </a:solidFill>
              </a:rPr>
              <a:t>Cette fonction peut être appelée de n'importe laquelle de ces façons :</a:t>
            </a:r>
          </a:p>
          <a:p>
            <a:pPr lvl="1" algn="just"/>
            <a:r>
              <a:rPr lang="fr-FR" b="1" i="1" dirty="0" smtClean="0">
                <a:solidFill>
                  <a:schemeClr val="accent6"/>
                </a:solidFill>
              </a:rPr>
              <a:t>ma_fonction(1000)</a:t>
            </a:r>
          </a:p>
          <a:p>
            <a:pPr lvl="1" algn="just"/>
            <a:r>
              <a:rPr lang="fr-FR" b="1" i="1" dirty="0" smtClean="0">
                <a:solidFill>
                  <a:schemeClr val="accent6"/>
                </a:solidFill>
              </a:rPr>
              <a:t>ma_fonction(a_pos=1000</a:t>
            </a:r>
            <a:r>
              <a:rPr lang="fr-FR" b="1" i="1" dirty="0">
                <a:solidFill>
                  <a:schemeClr val="accent6"/>
                </a:solidFill>
              </a:rPr>
              <a:t>)</a:t>
            </a:r>
          </a:p>
          <a:p>
            <a:pPr lvl="1" algn="just"/>
            <a:r>
              <a:rPr lang="fr-FR" b="1" i="1" dirty="0" smtClean="0">
                <a:solidFill>
                  <a:schemeClr val="accent6"/>
                </a:solidFill>
              </a:rPr>
              <a:t>ma_fonction(a_pos=1000, a_nom_a='AAA')</a:t>
            </a:r>
          </a:p>
          <a:p>
            <a:pPr lvl="1" algn="just"/>
            <a:r>
              <a:rPr lang="fr-FR" b="1" i="1" dirty="0">
                <a:solidFill>
                  <a:schemeClr val="accent6"/>
                </a:solidFill>
              </a:rPr>
              <a:t>ma_fonction(a_pos=1000, </a:t>
            </a:r>
            <a:r>
              <a:rPr lang="fr-FR" b="1" i="1" dirty="0" smtClean="0">
                <a:solidFill>
                  <a:schemeClr val="accent6"/>
                </a:solidFill>
              </a:rPr>
              <a:t>a_nom_a=</a:t>
            </a:r>
            <a:r>
              <a:rPr lang="fr-FR" b="1" i="1" dirty="0">
                <a:solidFill>
                  <a:schemeClr val="accent6"/>
                </a:solidFill>
              </a:rPr>
              <a:t>'AAA</a:t>
            </a:r>
            <a:r>
              <a:rPr lang="fr-FR" b="1" i="1" dirty="0" smtClean="0">
                <a:solidFill>
                  <a:schemeClr val="accent6"/>
                </a:solidFill>
              </a:rPr>
              <a:t>')</a:t>
            </a:r>
          </a:p>
          <a:p>
            <a:pPr lvl="1" algn="just"/>
            <a:r>
              <a:rPr lang="fr-FR" b="1" i="1" dirty="0" smtClean="0">
                <a:solidFill>
                  <a:schemeClr val="accent6"/>
                </a:solidFill>
              </a:rPr>
              <a:t>ma_fonction(a_nom_b='BBB', a_pos=100, a_nom_c='CCC')</a:t>
            </a:r>
            <a:endParaRPr lang="fr-FR" b="1" i="1" dirty="0">
              <a:solidFill>
                <a:schemeClr val="accent6"/>
              </a:solidFill>
            </a:endParaRPr>
          </a:p>
          <a:p>
            <a:pPr lvl="1" algn="just"/>
            <a:endParaRPr lang="fr-FR" dirty="0">
              <a:solidFill>
                <a:schemeClr val="tx1"/>
              </a:solidFill>
            </a:endParaRPr>
          </a:p>
          <a:p>
            <a:pPr lvl="1" algn="just"/>
            <a:endParaRPr lang="fr-FR" dirty="0">
              <a:solidFill>
                <a:schemeClr val="tx1"/>
              </a:solidFill>
            </a:endParaRPr>
          </a:p>
        </p:txBody>
      </p:sp>
      <p:pic>
        <p:nvPicPr>
          <p:cNvPr id="7" name="Image 6"/>
          <p:cNvPicPr>
            <a:picLocks noChangeAspect="1"/>
          </p:cNvPicPr>
          <p:nvPr/>
        </p:nvPicPr>
        <p:blipFill>
          <a:blip r:embed="rId3"/>
          <a:stretch>
            <a:fillRect/>
          </a:stretch>
        </p:blipFill>
        <p:spPr>
          <a:xfrm>
            <a:off x="5241525" y="5126189"/>
            <a:ext cx="6734175"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0871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Dans un appel de fonction, les arguments nommés doivent suivre les arguments </a:t>
            </a:r>
            <a:r>
              <a:rPr lang="fr-FR" dirty="0" smtClean="0">
                <a:solidFill>
                  <a:schemeClr val="tx1"/>
                </a:solidFill>
              </a:rPr>
              <a:t>positionnés</a:t>
            </a:r>
          </a:p>
          <a:p>
            <a:pPr algn="just"/>
            <a:r>
              <a:rPr lang="fr-FR" dirty="0" smtClean="0">
                <a:solidFill>
                  <a:schemeClr val="tx1"/>
                </a:solidFill>
              </a:rPr>
              <a:t>Tous </a:t>
            </a:r>
            <a:r>
              <a:rPr lang="fr-FR" dirty="0">
                <a:solidFill>
                  <a:schemeClr val="tx1"/>
                </a:solidFill>
              </a:rPr>
              <a:t>les arguments nommés doivent correspondre à l’un des arguments acceptés par la </a:t>
            </a:r>
            <a:r>
              <a:rPr lang="fr-FR" dirty="0" smtClean="0">
                <a:solidFill>
                  <a:schemeClr val="tx1"/>
                </a:solidFill>
              </a:rPr>
              <a:t>fonction, </a:t>
            </a:r>
            <a:r>
              <a:rPr lang="fr-FR" dirty="0">
                <a:solidFill>
                  <a:schemeClr val="tx1"/>
                </a:solidFill>
              </a:rPr>
              <a:t>mais leur ordre n’est pas </a:t>
            </a:r>
            <a:r>
              <a:rPr lang="fr-FR" dirty="0" smtClean="0">
                <a:solidFill>
                  <a:schemeClr val="tx1"/>
                </a:solidFill>
              </a:rPr>
              <a:t>important</a:t>
            </a:r>
          </a:p>
          <a:p>
            <a:pPr algn="just"/>
            <a:r>
              <a:rPr lang="fr-FR" dirty="0" smtClean="0">
                <a:solidFill>
                  <a:schemeClr val="tx1"/>
                </a:solidFill>
              </a:rPr>
              <a:t>Ceci </a:t>
            </a:r>
            <a:r>
              <a:rPr lang="fr-FR" dirty="0">
                <a:solidFill>
                  <a:schemeClr val="tx1"/>
                </a:solidFill>
              </a:rPr>
              <a:t>inclut également les arguments </a:t>
            </a:r>
            <a:r>
              <a:rPr lang="fr-FR" dirty="0" smtClean="0">
                <a:solidFill>
                  <a:schemeClr val="tx1"/>
                </a:solidFill>
              </a:rPr>
              <a:t>facultatifs</a:t>
            </a:r>
          </a:p>
          <a:p>
            <a:pPr algn="just"/>
            <a:r>
              <a:rPr lang="fr-FR" dirty="0" smtClean="0">
                <a:solidFill>
                  <a:schemeClr val="tx1"/>
                </a:solidFill>
              </a:rPr>
              <a:t>Aucun </a:t>
            </a:r>
            <a:r>
              <a:rPr lang="fr-FR" dirty="0">
                <a:solidFill>
                  <a:schemeClr val="tx1"/>
                </a:solidFill>
              </a:rPr>
              <a:t>argument ne peut recevoir une valeur plus d’une fois, comme l’illustre cet exemple incorrect du fait de cette </a:t>
            </a:r>
            <a:r>
              <a:rPr lang="fr-FR" dirty="0" smtClean="0">
                <a:solidFill>
                  <a:schemeClr val="tx1"/>
                </a:solidFill>
              </a:rPr>
              <a:t>restriction</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641883" y="4268182"/>
            <a:ext cx="601980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645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4950384" cy="5036536"/>
          </a:xfrm>
        </p:spPr>
        <p:txBody>
          <a:bodyPr anchor="t" anchorCtr="0">
            <a:noAutofit/>
          </a:bodyPr>
          <a:lstStyle/>
          <a:p>
            <a:pPr algn="just"/>
            <a:r>
              <a:rPr lang="fr-FR" dirty="0">
                <a:solidFill>
                  <a:schemeClr val="tx1"/>
                </a:solidFill>
              </a:rPr>
              <a:t>Quand un dernier paramètre formel est présent sous la forme </a:t>
            </a:r>
            <a:r>
              <a:rPr lang="fr-FR" b="1" i="1" dirty="0">
                <a:solidFill>
                  <a:schemeClr val="accent6"/>
                </a:solidFill>
              </a:rPr>
              <a:t>**name</a:t>
            </a:r>
            <a:r>
              <a:rPr lang="fr-FR" dirty="0">
                <a:solidFill>
                  <a:schemeClr val="tx1"/>
                </a:solidFill>
              </a:rPr>
              <a:t>, il reçoit un dictionnaire </a:t>
            </a:r>
            <a:r>
              <a:rPr lang="fr-FR" dirty="0" smtClean="0">
                <a:solidFill>
                  <a:schemeClr val="tx1"/>
                </a:solidFill>
              </a:rPr>
              <a:t>contenant </a:t>
            </a:r>
            <a:r>
              <a:rPr lang="fr-FR" dirty="0">
                <a:solidFill>
                  <a:schemeClr val="tx1"/>
                </a:solidFill>
              </a:rPr>
              <a:t>tous les arguments nommés à l’exception de ceux correspondant à un paramètre </a:t>
            </a:r>
            <a:r>
              <a:rPr lang="fr-FR" dirty="0" smtClean="0">
                <a:solidFill>
                  <a:schemeClr val="tx1"/>
                </a:solidFill>
              </a:rPr>
              <a:t>formel</a:t>
            </a:r>
          </a:p>
          <a:p>
            <a:pPr algn="just"/>
            <a:r>
              <a:rPr lang="fr-FR" dirty="0" smtClean="0">
                <a:solidFill>
                  <a:schemeClr val="tx1"/>
                </a:solidFill>
              </a:rPr>
              <a:t>Ceci </a:t>
            </a:r>
            <a:r>
              <a:rPr lang="fr-FR" dirty="0">
                <a:solidFill>
                  <a:schemeClr val="tx1"/>
                </a:solidFill>
              </a:rPr>
              <a:t>peut être combiné à un paramètre formel sous la forme *name </a:t>
            </a:r>
            <a:r>
              <a:rPr lang="fr-FR" dirty="0" smtClean="0">
                <a:solidFill>
                  <a:schemeClr val="tx1"/>
                </a:solidFill>
              </a:rPr>
              <a:t>qui </a:t>
            </a:r>
            <a:r>
              <a:rPr lang="fr-FR" dirty="0">
                <a:solidFill>
                  <a:schemeClr val="tx1"/>
                </a:solidFill>
              </a:rPr>
              <a:t>lui reçoit un tuple contenant les arguments positionnés au-delà de la liste des paramètres formels (</a:t>
            </a:r>
            <a:r>
              <a:rPr lang="fr-FR" b="1" i="1" dirty="0">
                <a:solidFill>
                  <a:schemeClr val="accent6"/>
                </a:solidFill>
              </a:rPr>
              <a:t>*name</a:t>
            </a:r>
            <a:r>
              <a:rPr lang="fr-FR" dirty="0">
                <a:solidFill>
                  <a:schemeClr val="tx1"/>
                </a:solidFill>
              </a:rPr>
              <a:t> doit être présent avant </a:t>
            </a:r>
            <a:r>
              <a:rPr lang="fr-FR" b="1" i="1" dirty="0">
                <a:solidFill>
                  <a:schemeClr val="accent6"/>
                </a:solidFill>
              </a:rPr>
              <a:t>**name</a:t>
            </a:r>
            <a:r>
              <a:rPr lang="fr-FR" dirty="0" smtClean="0">
                <a:solidFill>
                  <a:schemeClr val="tx1"/>
                </a:solidFill>
              </a:rPr>
              <a:t>)</a:t>
            </a:r>
          </a:p>
          <a:p>
            <a:pPr algn="just"/>
            <a:r>
              <a:rPr lang="fr-FR" dirty="0">
                <a:solidFill>
                  <a:schemeClr val="tx1"/>
                </a:solidFill>
              </a:rPr>
              <a:t>Il est garanti que l’ordre d’affichage des arguments est le même que l’ordre dans lesquels ils sont fournis lors de l’appel à la fonction</a:t>
            </a:r>
          </a:p>
        </p:txBody>
      </p:sp>
      <p:pic>
        <p:nvPicPr>
          <p:cNvPr id="5" name="Image 4"/>
          <p:cNvPicPr>
            <a:picLocks noChangeAspect="1"/>
          </p:cNvPicPr>
          <p:nvPr/>
        </p:nvPicPr>
        <p:blipFill>
          <a:blip r:embed="rId3"/>
          <a:stretch>
            <a:fillRect/>
          </a:stretch>
        </p:blipFill>
        <p:spPr>
          <a:xfrm>
            <a:off x="6438507" y="1517377"/>
            <a:ext cx="5537192" cy="4970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697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Liste d'arguments arbitraires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41975"/>
          </a:xfrm>
        </p:spPr>
        <p:txBody>
          <a:bodyPr anchor="t" anchorCtr="0">
            <a:noAutofit/>
          </a:bodyPr>
          <a:lstStyle/>
          <a:p>
            <a:pPr algn="just"/>
            <a:r>
              <a:rPr lang="fr-FR" dirty="0">
                <a:solidFill>
                  <a:schemeClr val="tx1"/>
                </a:solidFill>
              </a:rPr>
              <a:t>Pour terminer, l’option la moins fréquente consiste à indiquer qu’une fonction peut être appelée avec un nombre arbitraire </a:t>
            </a:r>
            <a:r>
              <a:rPr lang="fr-FR" dirty="0" smtClean="0">
                <a:solidFill>
                  <a:schemeClr val="tx1"/>
                </a:solidFill>
              </a:rPr>
              <a:t>d’arguments</a:t>
            </a:r>
          </a:p>
          <a:p>
            <a:pPr algn="just"/>
            <a:r>
              <a:rPr lang="fr-FR" dirty="0" smtClean="0">
                <a:solidFill>
                  <a:schemeClr val="tx1"/>
                </a:solidFill>
              </a:rPr>
              <a:t>Ces </a:t>
            </a:r>
            <a:r>
              <a:rPr lang="fr-FR" dirty="0">
                <a:solidFill>
                  <a:schemeClr val="tx1"/>
                </a:solidFill>
              </a:rPr>
              <a:t>arguments sont intégrés dans un </a:t>
            </a:r>
            <a:r>
              <a:rPr lang="fr-FR" dirty="0" smtClean="0">
                <a:solidFill>
                  <a:schemeClr val="tx1"/>
                </a:solidFill>
              </a:rPr>
              <a:t>tuple</a:t>
            </a:r>
          </a:p>
          <a:p>
            <a:pPr algn="just"/>
            <a:r>
              <a:rPr lang="fr-FR" dirty="0" smtClean="0">
                <a:solidFill>
                  <a:schemeClr val="tx1"/>
                </a:solidFill>
              </a:rPr>
              <a:t>Avant </a:t>
            </a:r>
            <a:r>
              <a:rPr lang="fr-FR" dirty="0">
                <a:solidFill>
                  <a:schemeClr val="tx1"/>
                </a:solidFill>
              </a:rPr>
              <a:t>le nombre variable d’arguments, zéro arguments normaux ou plus peuvent </a:t>
            </a:r>
            <a:r>
              <a:rPr lang="fr-FR" dirty="0" smtClean="0">
                <a:solidFill>
                  <a:schemeClr val="tx1"/>
                </a:solidFill>
              </a:rPr>
              <a:t>apparaître</a:t>
            </a:r>
          </a:p>
          <a:p>
            <a:pPr algn="just"/>
            <a:r>
              <a:rPr lang="fr-FR" dirty="0">
                <a:solidFill>
                  <a:schemeClr val="tx1"/>
                </a:solidFill>
              </a:rPr>
              <a:t>Normalement, ces arguments variadiques sont les derniers paramètres, parce qu’ils agrègent toutes les valeurs suivantes. Tout paramètre placé après le paramètre </a:t>
            </a:r>
            <a:r>
              <a:rPr lang="fr-FR" b="1" i="1" dirty="0">
                <a:solidFill>
                  <a:schemeClr val="accent6"/>
                </a:solidFill>
              </a:rPr>
              <a:t>*</a:t>
            </a:r>
            <a:r>
              <a:rPr lang="fr-FR" b="1" i="1" dirty="0" err="1" smtClean="0">
                <a:solidFill>
                  <a:schemeClr val="accent6"/>
                </a:solidFill>
              </a:rPr>
              <a:t>args</a:t>
            </a:r>
            <a:r>
              <a:rPr lang="fr-FR" dirty="0" smtClean="0">
                <a:solidFill>
                  <a:schemeClr val="tx1"/>
                </a:solidFill>
              </a:rPr>
              <a:t> </a:t>
            </a:r>
            <a:r>
              <a:rPr lang="fr-FR" dirty="0">
                <a:solidFill>
                  <a:schemeClr val="tx1"/>
                </a:solidFill>
              </a:rPr>
              <a:t>ne pourra être utilisé que par son nom</a:t>
            </a:r>
          </a:p>
        </p:txBody>
      </p:sp>
      <p:pic>
        <p:nvPicPr>
          <p:cNvPr id="5" name="Image 4"/>
          <p:cNvPicPr>
            <a:picLocks noChangeAspect="1"/>
          </p:cNvPicPr>
          <p:nvPr/>
        </p:nvPicPr>
        <p:blipFill>
          <a:blip r:embed="rId3"/>
          <a:stretch>
            <a:fillRect/>
          </a:stretch>
        </p:blipFill>
        <p:spPr>
          <a:xfrm>
            <a:off x="4759560" y="4149570"/>
            <a:ext cx="3385847" cy="2249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4843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Séparation des listes d'arguments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La situation inverse intervient lorsque les arguments sont déjà dans une liste ou un tuple mais doivent être séparés pour un appel de fonction nécessitant des arguments positionnés </a:t>
            </a:r>
            <a:r>
              <a:rPr lang="fr-FR" dirty="0" smtClean="0">
                <a:solidFill>
                  <a:schemeClr val="tx1"/>
                </a:solidFill>
              </a:rPr>
              <a:t>séparés</a:t>
            </a:r>
          </a:p>
          <a:p>
            <a:pPr algn="just"/>
            <a:r>
              <a:rPr lang="fr-FR" dirty="0" smtClean="0">
                <a:solidFill>
                  <a:schemeClr val="tx1"/>
                </a:solidFill>
              </a:rPr>
              <a:t>Par </a:t>
            </a:r>
            <a:r>
              <a:rPr lang="fr-FR" dirty="0">
                <a:solidFill>
                  <a:schemeClr val="tx1"/>
                </a:solidFill>
              </a:rPr>
              <a:t>exemple, la primitive range() attend des arguments </a:t>
            </a:r>
            <a:r>
              <a:rPr lang="fr-FR" b="1" i="1" dirty="0">
                <a:solidFill>
                  <a:schemeClr val="accent6"/>
                </a:solidFill>
              </a:rPr>
              <a:t>start</a:t>
            </a:r>
            <a:r>
              <a:rPr lang="fr-FR" dirty="0">
                <a:solidFill>
                  <a:schemeClr val="tx1"/>
                </a:solidFill>
              </a:rPr>
              <a:t> et </a:t>
            </a:r>
            <a:r>
              <a:rPr lang="fr-FR" b="1" i="1" dirty="0">
                <a:solidFill>
                  <a:schemeClr val="accent6"/>
                </a:solidFill>
              </a:rPr>
              <a:t>stop</a:t>
            </a:r>
            <a:r>
              <a:rPr lang="fr-FR" dirty="0">
                <a:solidFill>
                  <a:schemeClr val="tx1"/>
                </a:solidFill>
              </a:rPr>
              <a:t> </a:t>
            </a:r>
            <a:r>
              <a:rPr lang="fr-FR" dirty="0" smtClean="0">
                <a:solidFill>
                  <a:schemeClr val="tx1"/>
                </a:solidFill>
              </a:rPr>
              <a:t>distincts</a:t>
            </a:r>
          </a:p>
          <a:p>
            <a:pPr algn="just"/>
            <a:r>
              <a:rPr lang="fr-FR" dirty="0" smtClean="0">
                <a:solidFill>
                  <a:schemeClr val="tx1"/>
                </a:solidFill>
              </a:rPr>
              <a:t>S’ils </a:t>
            </a:r>
            <a:r>
              <a:rPr lang="fr-FR" dirty="0">
                <a:solidFill>
                  <a:schemeClr val="tx1"/>
                </a:solidFill>
              </a:rPr>
              <a:t>ne sont pas disponibles séparément, écrivez l’appel de fonction en utilisant l’opérateur </a:t>
            </a:r>
            <a:r>
              <a:rPr lang="fr-FR" b="1" i="1" dirty="0">
                <a:solidFill>
                  <a:schemeClr val="accent6"/>
                </a:solidFill>
              </a:rPr>
              <a:t>*</a:t>
            </a:r>
            <a:r>
              <a:rPr lang="fr-FR" dirty="0">
                <a:solidFill>
                  <a:schemeClr val="tx1"/>
                </a:solidFill>
              </a:rPr>
              <a:t> pour séparer les arguments présents dans une liste ou un </a:t>
            </a:r>
            <a:r>
              <a:rPr lang="fr-FR" dirty="0" smtClean="0">
                <a:solidFill>
                  <a:schemeClr val="tx1"/>
                </a:solidFill>
              </a:rPr>
              <a:t>tuple</a:t>
            </a:r>
          </a:p>
          <a:p>
            <a:pPr algn="just"/>
            <a:r>
              <a:rPr lang="fr-FR" dirty="0">
                <a:solidFill>
                  <a:schemeClr val="tx1"/>
                </a:solidFill>
              </a:rPr>
              <a:t>De la même façon, les dictionnaires peuvent fournir des arguments nommés en utilisant l’opérateur **</a:t>
            </a:r>
          </a:p>
        </p:txBody>
      </p:sp>
      <p:pic>
        <p:nvPicPr>
          <p:cNvPr id="4" name="Image 3"/>
          <p:cNvPicPr>
            <a:picLocks noChangeAspect="1"/>
          </p:cNvPicPr>
          <p:nvPr/>
        </p:nvPicPr>
        <p:blipFill>
          <a:blip r:embed="rId3"/>
          <a:stretch>
            <a:fillRect/>
          </a:stretch>
        </p:blipFill>
        <p:spPr>
          <a:xfrm>
            <a:off x="2464822" y="4424115"/>
            <a:ext cx="2647950" cy="13811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420139" y="4424115"/>
            <a:ext cx="548640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71877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Avec le mot-clé </a:t>
            </a:r>
            <a:r>
              <a:rPr lang="fr-FR" b="1" i="1" dirty="0">
                <a:solidFill>
                  <a:schemeClr val="accent6"/>
                </a:solidFill>
              </a:rPr>
              <a:t>lambda</a:t>
            </a:r>
            <a:r>
              <a:rPr lang="fr-FR" dirty="0">
                <a:solidFill>
                  <a:schemeClr val="tx1"/>
                </a:solidFill>
              </a:rPr>
              <a:t>, on peut créer de petites fonctions </a:t>
            </a:r>
            <a:r>
              <a:rPr lang="fr-FR" dirty="0" smtClean="0">
                <a:solidFill>
                  <a:schemeClr val="tx1"/>
                </a:solidFill>
              </a:rPr>
              <a:t>anonymes</a:t>
            </a:r>
          </a:p>
          <a:p>
            <a:pPr algn="just"/>
            <a:r>
              <a:rPr lang="fr-FR" dirty="0" smtClean="0">
                <a:solidFill>
                  <a:schemeClr val="tx1"/>
                </a:solidFill>
              </a:rPr>
              <a:t>Voilà une </a:t>
            </a:r>
            <a:r>
              <a:rPr lang="fr-FR" dirty="0">
                <a:solidFill>
                  <a:schemeClr val="tx1"/>
                </a:solidFill>
              </a:rPr>
              <a:t>fonction qui renvoie la somme de ses deux arguments : lambda a, b: </a:t>
            </a:r>
            <a:r>
              <a:rPr lang="fr-FR" dirty="0" err="1" smtClean="0">
                <a:solidFill>
                  <a:schemeClr val="tx1"/>
                </a:solidFill>
              </a:rPr>
              <a:t>a+b</a:t>
            </a:r>
            <a:endParaRPr lang="fr-FR" dirty="0" smtClean="0">
              <a:solidFill>
                <a:schemeClr val="tx1"/>
              </a:solidFill>
            </a:endParaRPr>
          </a:p>
          <a:p>
            <a:pPr algn="just"/>
            <a:r>
              <a:rPr lang="fr-FR" dirty="0" smtClean="0">
                <a:solidFill>
                  <a:schemeClr val="tx1"/>
                </a:solidFill>
              </a:rPr>
              <a:t>Les </a:t>
            </a:r>
            <a:r>
              <a:rPr lang="fr-FR" dirty="0">
                <a:solidFill>
                  <a:schemeClr val="tx1"/>
                </a:solidFill>
              </a:rPr>
              <a:t>fonctions lambda peuvent être utilisées partout où un objet fonction est </a:t>
            </a:r>
            <a:r>
              <a:rPr lang="fr-FR" dirty="0" smtClean="0">
                <a:solidFill>
                  <a:schemeClr val="tx1"/>
                </a:solidFill>
              </a:rPr>
              <a:t>attendu</a:t>
            </a:r>
          </a:p>
          <a:p>
            <a:pPr algn="just"/>
            <a:r>
              <a:rPr lang="fr-FR" dirty="0" smtClean="0">
                <a:solidFill>
                  <a:schemeClr val="tx1"/>
                </a:solidFill>
              </a:rPr>
              <a:t>Elles </a:t>
            </a:r>
            <a:r>
              <a:rPr lang="fr-FR" dirty="0">
                <a:solidFill>
                  <a:schemeClr val="tx1"/>
                </a:solidFill>
              </a:rPr>
              <a:t>sont syntaxiquement restreintes à une seule </a:t>
            </a:r>
            <a:r>
              <a:rPr lang="fr-FR" dirty="0" smtClean="0">
                <a:solidFill>
                  <a:schemeClr val="tx1"/>
                </a:solidFill>
              </a:rPr>
              <a:t>expression</a:t>
            </a:r>
          </a:p>
          <a:p>
            <a:pPr algn="just"/>
            <a:r>
              <a:rPr lang="fr-FR" dirty="0" smtClean="0">
                <a:solidFill>
                  <a:schemeClr val="tx1"/>
                </a:solidFill>
              </a:rPr>
              <a:t>Sémantiquement</a:t>
            </a:r>
            <a:r>
              <a:rPr lang="fr-FR" dirty="0">
                <a:solidFill>
                  <a:schemeClr val="tx1"/>
                </a:solidFill>
              </a:rPr>
              <a:t>, elles ne sont </a:t>
            </a:r>
            <a:r>
              <a:rPr lang="fr-FR" dirty="0" smtClean="0">
                <a:solidFill>
                  <a:schemeClr val="tx1"/>
                </a:solidFill>
              </a:rPr>
              <a:t>qu’une raccourci </a:t>
            </a:r>
            <a:r>
              <a:rPr lang="fr-FR" dirty="0">
                <a:solidFill>
                  <a:schemeClr val="tx1"/>
                </a:solidFill>
              </a:rPr>
              <a:t>syntaxique pour une définition de fonction </a:t>
            </a:r>
            <a:r>
              <a:rPr lang="fr-FR" dirty="0" smtClean="0">
                <a:solidFill>
                  <a:schemeClr val="tx1"/>
                </a:solidFill>
              </a:rPr>
              <a:t>normale</a:t>
            </a:r>
          </a:p>
          <a:p>
            <a:pPr algn="just"/>
            <a:r>
              <a:rPr lang="fr-FR" dirty="0" smtClean="0">
                <a:solidFill>
                  <a:schemeClr val="tx1"/>
                </a:solidFill>
              </a:rPr>
              <a:t>Comme </a:t>
            </a:r>
            <a:r>
              <a:rPr lang="fr-FR" dirty="0">
                <a:solidFill>
                  <a:schemeClr val="tx1"/>
                </a:solidFill>
              </a:rPr>
              <a:t>les fonctions imbriquées, les fonctions lambda peuvent référencer des variables de la portée englobante</a:t>
            </a:r>
          </a:p>
        </p:txBody>
      </p:sp>
      <p:pic>
        <p:nvPicPr>
          <p:cNvPr id="5" name="Image 4"/>
          <p:cNvPicPr>
            <a:picLocks noChangeAspect="1"/>
          </p:cNvPicPr>
          <p:nvPr/>
        </p:nvPicPr>
        <p:blipFill>
          <a:blip r:embed="rId3"/>
          <a:stretch>
            <a:fillRect/>
          </a:stretch>
        </p:blipFill>
        <p:spPr>
          <a:xfrm>
            <a:off x="4150581" y="4503081"/>
            <a:ext cx="5034459" cy="1896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85106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630017"/>
            <a:ext cx="10249230" cy="1248355"/>
          </a:xfrm>
        </p:spPr>
        <p:txBody>
          <a:bodyPr anchor="t" anchorCtr="0">
            <a:noAutofit/>
          </a:bodyPr>
          <a:lstStyle/>
          <a:p>
            <a:pPr algn="just"/>
            <a:r>
              <a:rPr lang="fr-FR" dirty="0">
                <a:solidFill>
                  <a:schemeClr val="tx1"/>
                </a:solidFill>
              </a:rPr>
              <a:t>L’exemple précédent utilise une fonction anonyme pour renvoyer une </a:t>
            </a:r>
            <a:r>
              <a:rPr lang="fr-FR" dirty="0" smtClean="0">
                <a:solidFill>
                  <a:schemeClr val="tx1"/>
                </a:solidFill>
              </a:rPr>
              <a:t>fonction</a:t>
            </a:r>
          </a:p>
          <a:p>
            <a:pPr algn="just"/>
            <a:r>
              <a:rPr lang="fr-FR" dirty="0" smtClean="0">
                <a:solidFill>
                  <a:schemeClr val="tx1"/>
                </a:solidFill>
              </a:rPr>
              <a:t>Un autre </a:t>
            </a:r>
            <a:r>
              <a:rPr lang="fr-FR" dirty="0">
                <a:solidFill>
                  <a:schemeClr val="tx1"/>
                </a:solidFill>
              </a:rPr>
              <a:t>usage typique est de donner une fonction minimaliste directement en temps que paramètre</a:t>
            </a:r>
          </a:p>
        </p:txBody>
      </p:sp>
      <p:pic>
        <p:nvPicPr>
          <p:cNvPr id="4" name="Image 3"/>
          <p:cNvPicPr>
            <a:picLocks noChangeAspect="1"/>
          </p:cNvPicPr>
          <p:nvPr/>
        </p:nvPicPr>
        <p:blipFill>
          <a:blip r:embed="rId3"/>
          <a:stretch>
            <a:fillRect/>
          </a:stretch>
        </p:blipFill>
        <p:spPr>
          <a:xfrm>
            <a:off x="3048497" y="3884279"/>
            <a:ext cx="6667500" cy="158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12934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Voici quelques conventions concernant le contenu et le format des chaînes de </a:t>
            </a:r>
            <a:r>
              <a:rPr lang="fr-FR" dirty="0" smtClean="0">
                <a:solidFill>
                  <a:schemeClr val="tx1"/>
                </a:solidFill>
              </a:rPr>
              <a:t>documentation</a:t>
            </a:r>
          </a:p>
          <a:p>
            <a:pPr algn="just"/>
            <a:r>
              <a:rPr lang="fr-FR" dirty="0">
                <a:solidFill>
                  <a:schemeClr val="tx1"/>
                </a:solidFill>
              </a:rPr>
              <a:t>La première ligne devrait toujours être courte, un résumé concis de l’utilité de </a:t>
            </a:r>
            <a:r>
              <a:rPr lang="fr-FR" dirty="0" smtClean="0">
                <a:solidFill>
                  <a:schemeClr val="tx1"/>
                </a:solidFill>
              </a:rPr>
              <a:t>l’objet</a:t>
            </a:r>
          </a:p>
          <a:p>
            <a:pPr algn="just"/>
            <a:r>
              <a:rPr lang="fr-FR" dirty="0" smtClean="0">
                <a:solidFill>
                  <a:schemeClr val="tx1"/>
                </a:solidFill>
              </a:rPr>
              <a:t>Pour </a:t>
            </a:r>
            <a:r>
              <a:rPr lang="fr-FR" dirty="0">
                <a:solidFill>
                  <a:schemeClr val="tx1"/>
                </a:solidFill>
              </a:rPr>
              <a:t>être bref, nul besoin de rappeler le nom de l’objet ou son type, qui sont accessibles par d’autres moyens (sauf si le nom est un verbe qui décrit une opération</a:t>
            </a:r>
            <a:r>
              <a:rPr lang="fr-FR" dirty="0" smtClean="0">
                <a:solidFill>
                  <a:schemeClr val="tx1"/>
                </a:solidFill>
              </a:rPr>
              <a:t>)</a:t>
            </a:r>
          </a:p>
          <a:p>
            <a:pPr algn="just"/>
            <a:r>
              <a:rPr lang="fr-FR" dirty="0" smtClean="0">
                <a:solidFill>
                  <a:schemeClr val="tx1"/>
                </a:solidFill>
              </a:rPr>
              <a:t>Cette </a:t>
            </a:r>
            <a:r>
              <a:rPr lang="fr-FR" dirty="0">
                <a:solidFill>
                  <a:schemeClr val="tx1"/>
                </a:solidFill>
              </a:rPr>
              <a:t>ligne devrait commencer avec une majuscule et se terminer par un </a:t>
            </a:r>
            <a:r>
              <a:rPr lang="fr-FR" dirty="0" smtClean="0">
                <a:solidFill>
                  <a:schemeClr val="tx1"/>
                </a:solidFill>
              </a:rPr>
              <a:t>point</a:t>
            </a:r>
          </a:p>
          <a:p>
            <a:pPr algn="just"/>
            <a:r>
              <a:rPr lang="fr-FR" dirty="0">
                <a:solidFill>
                  <a:schemeClr val="tx1"/>
                </a:solidFill>
              </a:rPr>
              <a:t>Si il a d’autres lignes dans la chaîne de documentation, la seconde ligne devrait être vide, pour la séparer visuellement du reste de la </a:t>
            </a:r>
            <a:r>
              <a:rPr lang="fr-FR" dirty="0" smtClean="0">
                <a:solidFill>
                  <a:schemeClr val="tx1"/>
                </a:solidFill>
              </a:rPr>
              <a:t>description</a:t>
            </a:r>
          </a:p>
          <a:p>
            <a:pPr algn="just"/>
            <a:r>
              <a:rPr lang="fr-FR" dirty="0" smtClean="0">
                <a:solidFill>
                  <a:schemeClr val="tx1"/>
                </a:solidFill>
              </a:rPr>
              <a:t>Les </a:t>
            </a:r>
            <a:r>
              <a:rPr lang="fr-FR" dirty="0">
                <a:solidFill>
                  <a:schemeClr val="tx1"/>
                </a:solidFill>
              </a:rPr>
              <a:t>autres lignes peuvent alors constituer un ou plusieurs paragraphes décrivant le mode d’utilisation de l’objet, ses effets de bord, etc.</a:t>
            </a:r>
          </a:p>
        </p:txBody>
      </p:sp>
    </p:spTree>
    <p:extLst>
      <p:ext uri="{BB962C8B-B14F-4D97-AF65-F5344CB8AC3E}">
        <p14:creationId xmlns:p14="http://schemas.microsoft.com/office/powerpoint/2010/main" val="2175153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L’analyseur de code Python ne supprime pas l’indentation des chaînes de caractères littérales multi-lignes, donc les outils qui utilisent la documentation doivent si besoin faire cette opération </a:t>
            </a:r>
            <a:r>
              <a:rPr lang="fr-FR" dirty="0" smtClean="0">
                <a:solidFill>
                  <a:schemeClr val="tx1"/>
                </a:solidFill>
              </a:rPr>
              <a:t>eux-mêmes</a:t>
            </a:r>
          </a:p>
          <a:p>
            <a:pPr algn="just"/>
            <a:r>
              <a:rPr lang="fr-FR" dirty="0" smtClean="0">
                <a:solidFill>
                  <a:schemeClr val="tx1"/>
                </a:solidFill>
              </a:rPr>
              <a:t>La </a:t>
            </a:r>
            <a:r>
              <a:rPr lang="fr-FR" dirty="0">
                <a:solidFill>
                  <a:schemeClr val="tx1"/>
                </a:solidFill>
              </a:rPr>
              <a:t>convention suivante s’applique : la première ligne non vide après la première détermine la profondeur d’indentation de l’ensemble de la chaîne de documentation (on ne peut pas utiliser la première ligne qui est généralement accolée aux guillemets d’ouverture de la chaîne de caractères et dont l’indentation n’est donc pas visible</a:t>
            </a:r>
            <a:r>
              <a:rPr lang="fr-FR" dirty="0" smtClean="0">
                <a:solidFill>
                  <a:schemeClr val="tx1"/>
                </a:solidFill>
              </a:rPr>
              <a:t>)</a:t>
            </a:r>
          </a:p>
          <a:p>
            <a:pPr algn="just"/>
            <a:r>
              <a:rPr lang="fr-FR" dirty="0" smtClean="0">
                <a:solidFill>
                  <a:schemeClr val="tx1"/>
                </a:solidFill>
              </a:rPr>
              <a:t>Les </a:t>
            </a:r>
            <a:r>
              <a:rPr lang="fr-FR" dirty="0">
                <a:solidFill>
                  <a:schemeClr val="tx1"/>
                </a:solidFill>
              </a:rPr>
              <a:t>espaces « correspondant » à cette profondeur d’indentation sont alors supprimés du début de chacune des lignes de la </a:t>
            </a:r>
            <a:r>
              <a:rPr lang="fr-FR" dirty="0" smtClean="0">
                <a:solidFill>
                  <a:schemeClr val="tx1"/>
                </a:solidFill>
              </a:rPr>
              <a:t>chaîne</a:t>
            </a:r>
          </a:p>
          <a:p>
            <a:pPr algn="just"/>
            <a:r>
              <a:rPr lang="fr-FR" dirty="0" smtClean="0">
                <a:solidFill>
                  <a:schemeClr val="tx1"/>
                </a:solidFill>
              </a:rPr>
              <a:t>Aucune </a:t>
            </a:r>
            <a:r>
              <a:rPr lang="fr-FR" dirty="0">
                <a:solidFill>
                  <a:schemeClr val="tx1"/>
                </a:solidFill>
              </a:rPr>
              <a:t>ligne ne devrait présenter un niveau d’indentation inférieur mais si cela arrive, tous les espaces situés en début de ligne doivent être </a:t>
            </a:r>
            <a:r>
              <a:rPr lang="fr-FR" dirty="0" smtClean="0">
                <a:solidFill>
                  <a:schemeClr val="tx1"/>
                </a:solidFill>
              </a:rPr>
              <a:t>supprimés</a:t>
            </a:r>
          </a:p>
          <a:p>
            <a:pPr algn="just"/>
            <a:r>
              <a:rPr lang="fr-FR" dirty="0" smtClean="0">
                <a:solidFill>
                  <a:schemeClr val="tx1"/>
                </a:solidFill>
              </a:rPr>
              <a:t>L’équivalent </a:t>
            </a:r>
            <a:r>
              <a:rPr lang="fr-FR" dirty="0">
                <a:solidFill>
                  <a:schemeClr val="tx1"/>
                </a:solidFill>
              </a:rPr>
              <a:t>des espaces doit être testé après expansion des tabulations (normalement remplacés par 4 espaces)</a:t>
            </a:r>
          </a:p>
        </p:txBody>
      </p:sp>
    </p:spTree>
    <p:extLst>
      <p:ext uri="{BB962C8B-B14F-4D97-AF65-F5344CB8AC3E}">
        <p14:creationId xmlns:p14="http://schemas.microsoft.com/office/powerpoint/2010/main" val="37733333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t" anchorCtr="0">
            <a:noAutofit/>
          </a:bodyPr>
          <a:lstStyle/>
          <a:p>
            <a:pPr algn="just"/>
            <a:r>
              <a:rPr lang="fr-FR" dirty="0" smtClean="0">
                <a:solidFill>
                  <a:schemeClr val="tx1"/>
                </a:solidFill>
              </a:rPr>
              <a:t>Voici </a:t>
            </a:r>
            <a:r>
              <a:rPr lang="fr-FR" dirty="0">
                <a:solidFill>
                  <a:schemeClr val="tx1"/>
                </a:solidFill>
              </a:rPr>
              <a:t>un exemple de chaîne de documentation multi-lignes</a:t>
            </a:r>
          </a:p>
        </p:txBody>
      </p:sp>
      <p:pic>
        <p:nvPicPr>
          <p:cNvPr id="4" name="Image 3"/>
          <p:cNvPicPr>
            <a:picLocks noChangeAspect="1"/>
          </p:cNvPicPr>
          <p:nvPr/>
        </p:nvPicPr>
        <p:blipFill>
          <a:blip r:embed="rId3"/>
          <a:stretch>
            <a:fillRect/>
          </a:stretch>
        </p:blipFill>
        <p:spPr>
          <a:xfrm>
            <a:off x="3528423" y="2496286"/>
            <a:ext cx="5248275" cy="3171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36428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sp>
        <p:nvSpPr>
          <p:cNvPr id="3" name="Espace réservé du contenu 2"/>
          <p:cNvSpPr>
            <a:spLocks noGrp="1"/>
          </p:cNvSpPr>
          <p:nvPr>
            <p:ph idx="1"/>
          </p:nvPr>
        </p:nvSpPr>
        <p:spPr>
          <a:xfrm>
            <a:off x="1327869" y="2234316"/>
            <a:ext cx="10249230" cy="4025081"/>
          </a:xfrm>
        </p:spPr>
        <p:txBody>
          <a:bodyPr anchor="t" anchorCtr="0">
            <a:noAutofit/>
          </a:bodyPr>
          <a:lstStyle/>
          <a:p>
            <a:pPr algn="just"/>
            <a:r>
              <a:rPr lang="fr-FR" dirty="0" smtClean="0">
                <a:solidFill>
                  <a:schemeClr val="tx1"/>
                </a:solidFill>
              </a:rPr>
              <a:t>Les </a:t>
            </a:r>
            <a:r>
              <a:rPr lang="fr-FR" dirty="0">
                <a:solidFill>
                  <a:schemeClr val="tx1"/>
                </a:solidFill>
              </a:rPr>
              <a:t>annotations sont des métadonnée optionnelles décrivant les types utilisées par une fonction définie par l’utilisateur (Voir la </a:t>
            </a:r>
            <a:r>
              <a:rPr lang="fr-FR" dirty="0">
                <a:solidFill>
                  <a:schemeClr val="tx1"/>
                </a:solidFill>
                <a:hlinkClick r:id="rId3"/>
              </a:rPr>
              <a:t>PEP 484 </a:t>
            </a:r>
            <a:r>
              <a:rPr lang="fr-FR" dirty="0">
                <a:solidFill>
                  <a:schemeClr val="tx1"/>
                </a:solidFill>
              </a:rPr>
              <a:t>pour plus d’informations</a:t>
            </a:r>
            <a:r>
              <a:rPr lang="fr-FR" dirty="0" smtClean="0">
                <a:solidFill>
                  <a:schemeClr val="tx1"/>
                </a:solidFill>
              </a:rPr>
              <a:t>)</a:t>
            </a:r>
          </a:p>
          <a:p>
            <a:pPr algn="just"/>
            <a:r>
              <a:rPr lang="fr-FR" dirty="0">
                <a:solidFill>
                  <a:schemeClr val="tx1"/>
                </a:solidFill>
              </a:rPr>
              <a:t>Les annotations sont stockées dans l’attribut __annotations__ de la fonction, sous forme d’un dictionnaire, et n’ont aucun autre </a:t>
            </a:r>
            <a:r>
              <a:rPr lang="fr-FR" dirty="0" smtClean="0">
                <a:solidFill>
                  <a:schemeClr val="tx1"/>
                </a:solidFill>
              </a:rPr>
              <a:t>effet</a:t>
            </a:r>
          </a:p>
          <a:p>
            <a:pPr algn="just"/>
            <a:r>
              <a:rPr lang="fr-FR" dirty="0" smtClean="0">
                <a:solidFill>
                  <a:schemeClr val="tx1"/>
                </a:solidFill>
              </a:rPr>
              <a:t>Les </a:t>
            </a:r>
            <a:r>
              <a:rPr lang="fr-FR" dirty="0">
                <a:solidFill>
                  <a:schemeClr val="tx1"/>
                </a:solidFill>
              </a:rPr>
              <a:t>annotations sur les paramètres sont définis par deux points (:) après le nom du paramètre suivi d’une expression donnant la valeur de </a:t>
            </a:r>
            <a:r>
              <a:rPr lang="fr-FR" dirty="0" smtClean="0">
                <a:solidFill>
                  <a:schemeClr val="tx1"/>
                </a:solidFill>
              </a:rPr>
              <a:t>l’annotation</a:t>
            </a:r>
          </a:p>
          <a:p>
            <a:pPr algn="just"/>
            <a:r>
              <a:rPr lang="fr-FR" dirty="0" smtClean="0">
                <a:solidFill>
                  <a:schemeClr val="tx1"/>
                </a:solidFill>
              </a:rPr>
              <a:t>Les </a:t>
            </a:r>
            <a:r>
              <a:rPr lang="fr-FR" dirty="0">
                <a:solidFill>
                  <a:schemeClr val="tx1"/>
                </a:solidFill>
              </a:rPr>
              <a:t>annotations de retour sont définies par -&gt; suivi d’une expression, entre la liste des paramètres et les deux points de fin de l’instruction </a:t>
            </a:r>
            <a:r>
              <a:rPr lang="fr-FR" dirty="0" smtClean="0">
                <a:solidFill>
                  <a:schemeClr val="tx1"/>
                </a:solidFill>
              </a:rPr>
              <a:t>def</a:t>
            </a:r>
          </a:p>
          <a:p>
            <a:pPr algn="just"/>
            <a:r>
              <a:rPr lang="fr-FR" dirty="0" smtClean="0">
                <a:solidFill>
                  <a:schemeClr val="tx1"/>
                </a:solidFill>
              </a:rPr>
              <a:t>L’exemple </a:t>
            </a:r>
            <a:r>
              <a:rPr lang="fr-FR" dirty="0">
                <a:solidFill>
                  <a:schemeClr val="tx1"/>
                </a:solidFill>
              </a:rPr>
              <a:t>suivant a un paramètre positionnel, un paramètre nommé, et une valeur de retour annotée</a:t>
            </a:r>
          </a:p>
        </p:txBody>
      </p:sp>
    </p:spTree>
    <p:extLst>
      <p:ext uri="{BB962C8B-B14F-4D97-AF65-F5344CB8AC3E}">
        <p14:creationId xmlns:p14="http://schemas.microsoft.com/office/powerpoint/2010/main" val="3652967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pic>
        <p:nvPicPr>
          <p:cNvPr id="4" name="Image 3"/>
          <p:cNvPicPr>
            <a:picLocks noChangeAspect="1"/>
          </p:cNvPicPr>
          <p:nvPr/>
        </p:nvPicPr>
        <p:blipFill>
          <a:blip r:embed="rId3"/>
          <a:stretch>
            <a:fillRect/>
          </a:stretch>
        </p:blipFill>
        <p:spPr>
          <a:xfrm>
            <a:off x="2145113" y="2430904"/>
            <a:ext cx="8362950" cy="2505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925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Maintenant que vous êtes prêt à écrire des programmes plus longs et plus complexes, il est temps de parler du style de </a:t>
            </a:r>
            <a:r>
              <a:rPr lang="fr-FR" dirty="0" smtClean="0">
                <a:solidFill>
                  <a:schemeClr val="tx1"/>
                </a:solidFill>
              </a:rPr>
              <a:t>codage</a:t>
            </a:r>
          </a:p>
          <a:p>
            <a:pPr algn="just"/>
            <a:r>
              <a:rPr lang="fr-FR" dirty="0" smtClean="0">
                <a:solidFill>
                  <a:schemeClr val="tx1"/>
                </a:solidFill>
              </a:rPr>
              <a:t>La </a:t>
            </a:r>
            <a:r>
              <a:rPr lang="fr-FR" dirty="0">
                <a:solidFill>
                  <a:schemeClr val="tx1"/>
                </a:solidFill>
              </a:rPr>
              <a:t>plupart des langages peuvent être écrits (ou plutôt formatés) selon différents </a:t>
            </a:r>
            <a:r>
              <a:rPr lang="fr-FR" dirty="0" smtClean="0">
                <a:solidFill>
                  <a:schemeClr val="tx1"/>
                </a:solidFill>
              </a:rPr>
              <a:t>styles</a:t>
            </a:r>
          </a:p>
          <a:p>
            <a:pPr algn="just"/>
            <a:r>
              <a:rPr lang="fr-FR" dirty="0" smtClean="0">
                <a:solidFill>
                  <a:schemeClr val="tx1"/>
                </a:solidFill>
              </a:rPr>
              <a:t>certains </a:t>
            </a:r>
            <a:r>
              <a:rPr lang="fr-FR" dirty="0">
                <a:solidFill>
                  <a:schemeClr val="tx1"/>
                </a:solidFill>
              </a:rPr>
              <a:t>sont plus lisibles que </a:t>
            </a:r>
            <a:r>
              <a:rPr lang="fr-FR" dirty="0" smtClean="0">
                <a:solidFill>
                  <a:schemeClr val="tx1"/>
                </a:solidFill>
              </a:rPr>
              <a:t>d’autres</a:t>
            </a:r>
          </a:p>
          <a:p>
            <a:pPr algn="just"/>
            <a:r>
              <a:rPr lang="fr-FR" dirty="0" smtClean="0">
                <a:solidFill>
                  <a:schemeClr val="tx1"/>
                </a:solidFill>
              </a:rPr>
              <a:t>Rendre </a:t>
            </a:r>
            <a:r>
              <a:rPr lang="fr-FR" dirty="0">
                <a:solidFill>
                  <a:schemeClr val="tx1"/>
                </a:solidFill>
              </a:rPr>
              <a:t>la lecture de votre code plus facile aux autres est toujours une bonne idée, et adopter un bon style de codage peut énormément vous y </a:t>
            </a:r>
            <a:r>
              <a:rPr lang="fr-FR" dirty="0" smtClean="0">
                <a:solidFill>
                  <a:schemeClr val="tx1"/>
                </a:solidFill>
              </a:rPr>
              <a:t>aider</a:t>
            </a:r>
          </a:p>
          <a:p>
            <a:pPr algn="just"/>
            <a:r>
              <a:rPr lang="fr-FR" dirty="0">
                <a:solidFill>
                  <a:schemeClr val="tx1"/>
                </a:solidFill>
              </a:rPr>
              <a:t>En Python, la </a:t>
            </a:r>
            <a:r>
              <a:rPr lang="fr-FR" b="1" i="1" dirty="0">
                <a:solidFill>
                  <a:schemeClr val="accent1"/>
                </a:solidFill>
                <a:hlinkClick r:id="rId3"/>
              </a:rPr>
              <a:t>PEP 8</a:t>
            </a:r>
            <a:r>
              <a:rPr lang="fr-FR" dirty="0">
                <a:solidFill>
                  <a:schemeClr val="tx1"/>
                </a:solidFill>
                <a:hlinkClick r:id="rId3"/>
              </a:rPr>
              <a:t> </a:t>
            </a:r>
            <a:r>
              <a:rPr lang="fr-FR" dirty="0">
                <a:solidFill>
                  <a:schemeClr val="tx1"/>
                </a:solidFill>
              </a:rPr>
              <a:t>a émergé comme étant un guide auquel la plupart des projets adhèrent ; elle met en avant un style de codage très lisible et agréable à </a:t>
            </a:r>
            <a:r>
              <a:rPr lang="fr-FR" dirty="0" smtClean="0">
                <a:solidFill>
                  <a:schemeClr val="tx1"/>
                </a:solidFill>
              </a:rPr>
              <a:t>l’œil</a:t>
            </a:r>
          </a:p>
          <a:p>
            <a:pPr algn="just"/>
            <a:r>
              <a:rPr lang="fr-FR" dirty="0" smtClean="0">
                <a:solidFill>
                  <a:schemeClr val="tx1"/>
                </a:solidFill>
              </a:rPr>
              <a:t>Chaque </a:t>
            </a:r>
            <a:r>
              <a:rPr lang="fr-FR" dirty="0">
                <a:solidFill>
                  <a:schemeClr val="tx1"/>
                </a:solidFill>
              </a:rPr>
              <a:t>développeur Python devrait donc la lire et s’en inspirer autant que </a:t>
            </a:r>
            <a:r>
              <a:rPr lang="fr-FR" dirty="0" smtClean="0">
                <a:solidFill>
                  <a:schemeClr val="tx1"/>
                </a:solidFill>
              </a:rPr>
              <a:t>possible</a:t>
            </a:r>
            <a:endParaRPr lang="fr-FR" dirty="0">
              <a:solidFill>
                <a:schemeClr val="tx1"/>
              </a:solidFill>
            </a:endParaRPr>
          </a:p>
        </p:txBody>
      </p:sp>
    </p:spTree>
    <p:extLst>
      <p:ext uri="{BB962C8B-B14F-4D97-AF65-F5344CB8AC3E}">
        <p14:creationId xmlns:p14="http://schemas.microsoft.com/office/powerpoint/2010/main" val="9836977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Utilisez des indentations de 4 espaces, et pas de tabulation.</a:t>
            </a:r>
          </a:p>
          <a:p>
            <a:pPr algn="just"/>
            <a:r>
              <a:rPr lang="fr-FR" dirty="0" smtClean="0">
                <a:solidFill>
                  <a:schemeClr val="tx1"/>
                </a:solidFill>
              </a:rPr>
              <a:t>4 </a:t>
            </a:r>
            <a:r>
              <a:rPr lang="fr-FR" dirty="0">
                <a:solidFill>
                  <a:schemeClr val="tx1"/>
                </a:solidFill>
              </a:rPr>
              <a:t>espaces constituent un bon compromis entre une indentation courte (qui permet une profondeur d’imbrication plus importante) et une longue (qui rend le code plus facile à lire). Les tabulations introduisent de la confusion, et doivent être proscrites autant que possible.</a:t>
            </a:r>
          </a:p>
          <a:p>
            <a:pPr algn="just"/>
            <a:r>
              <a:rPr lang="fr-FR" dirty="0" smtClean="0">
                <a:solidFill>
                  <a:schemeClr val="tx1"/>
                </a:solidFill>
              </a:rPr>
              <a:t>Faites </a:t>
            </a:r>
            <a:r>
              <a:rPr lang="fr-FR" dirty="0">
                <a:solidFill>
                  <a:schemeClr val="tx1"/>
                </a:solidFill>
              </a:rPr>
              <a:t>des retours à la ligne, de telle sorte qu’elles n’excèdent pas 79 caractères.</a:t>
            </a:r>
          </a:p>
          <a:p>
            <a:pPr algn="just"/>
            <a:r>
              <a:rPr lang="fr-FR" dirty="0" smtClean="0">
                <a:solidFill>
                  <a:schemeClr val="tx1"/>
                </a:solidFill>
              </a:rPr>
              <a:t>Ceci </a:t>
            </a:r>
            <a:r>
              <a:rPr lang="fr-FR" dirty="0">
                <a:solidFill>
                  <a:schemeClr val="tx1"/>
                </a:solidFill>
              </a:rPr>
              <a:t>aide les utilisateurs ne disposant que de petits écrans, et permet sur de plus grands de disposer plusieurs fichiers côte à côte sans difficulté.</a:t>
            </a:r>
          </a:p>
          <a:p>
            <a:pPr algn="just"/>
            <a:r>
              <a:rPr lang="fr-FR" dirty="0" smtClean="0">
                <a:solidFill>
                  <a:schemeClr val="tx1"/>
                </a:solidFill>
              </a:rPr>
              <a:t>Utilisez </a:t>
            </a:r>
            <a:r>
              <a:rPr lang="fr-FR" dirty="0">
                <a:solidFill>
                  <a:schemeClr val="tx1"/>
                </a:solidFill>
              </a:rPr>
              <a:t>des lignes vides pour séparer les fonctions et les classes, ou pour scinder de gros blocs de code à l’intérieur de fonctions.</a:t>
            </a:r>
          </a:p>
          <a:p>
            <a:pPr algn="just"/>
            <a:r>
              <a:rPr lang="fr-FR" dirty="0" smtClean="0">
                <a:solidFill>
                  <a:schemeClr val="tx1"/>
                </a:solidFill>
              </a:rPr>
              <a:t>Lorsque </a:t>
            </a:r>
            <a:r>
              <a:rPr lang="fr-FR" dirty="0">
                <a:solidFill>
                  <a:schemeClr val="tx1"/>
                </a:solidFill>
              </a:rPr>
              <a:t>c’est possible, placez les commentaires sur leur propres lignes.</a:t>
            </a:r>
          </a:p>
          <a:p>
            <a:pPr algn="just"/>
            <a:r>
              <a:rPr lang="fr-FR" dirty="0" smtClean="0">
                <a:solidFill>
                  <a:schemeClr val="tx1"/>
                </a:solidFill>
              </a:rPr>
              <a:t>Utilisez </a:t>
            </a:r>
            <a:r>
              <a:rPr lang="fr-FR" dirty="0">
                <a:solidFill>
                  <a:schemeClr val="tx1"/>
                </a:solidFill>
              </a:rPr>
              <a:t>les chaînes de </a:t>
            </a:r>
            <a:r>
              <a:rPr lang="fr-FR" dirty="0" smtClean="0">
                <a:solidFill>
                  <a:schemeClr val="tx1"/>
                </a:solidFill>
              </a:rPr>
              <a:t>documentation</a:t>
            </a:r>
            <a:endParaRPr lang="fr-FR" dirty="0">
              <a:solidFill>
                <a:schemeClr val="tx1"/>
              </a:solidFill>
            </a:endParaRPr>
          </a:p>
        </p:txBody>
      </p:sp>
    </p:spTree>
    <p:extLst>
      <p:ext uri="{BB962C8B-B14F-4D97-AF65-F5344CB8AC3E}">
        <p14:creationId xmlns:p14="http://schemas.microsoft.com/office/powerpoint/2010/main" val="17015203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smtClean="0">
                <a:solidFill>
                  <a:schemeClr val="tx1"/>
                </a:solidFill>
              </a:rPr>
              <a:t>Utilisez </a:t>
            </a:r>
            <a:r>
              <a:rPr lang="fr-FR" dirty="0">
                <a:solidFill>
                  <a:schemeClr val="tx1"/>
                </a:solidFill>
              </a:rPr>
              <a:t>des espaces autour des opérateurs et après les virgules, mais pas directement à l’intérieur des parenthèses : a = f(1, 2) + g(3, 4).</a:t>
            </a:r>
          </a:p>
          <a:p>
            <a:pPr algn="just"/>
            <a:r>
              <a:rPr lang="fr-FR" dirty="0" smtClean="0">
                <a:solidFill>
                  <a:schemeClr val="tx1"/>
                </a:solidFill>
              </a:rPr>
              <a:t>Nommez </a:t>
            </a:r>
            <a:r>
              <a:rPr lang="fr-FR" dirty="0">
                <a:solidFill>
                  <a:schemeClr val="tx1"/>
                </a:solidFill>
              </a:rPr>
              <a:t>toujours vos classes et fonctions de la même manière ; la convention est d’utiliser une notation </a:t>
            </a:r>
            <a:r>
              <a:rPr lang="fr-FR" b="1" i="1" dirty="0">
                <a:solidFill>
                  <a:schemeClr val="accent1"/>
                </a:solidFill>
              </a:rPr>
              <a:t>CamelCase</a:t>
            </a:r>
            <a:r>
              <a:rPr lang="fr-FR" dirty="0">
                <a:solidFill>
                  <a:schemeClr val="tx1"/>
                </a:solidFill>
              </a:rPr>
              <a:t> pour les classes, et </a:t>
            </a:r>
            <a:r>
              <a:rPr lang="fr-FR" b="1" i="1" dirty="0">
                <a:solidFill>
                  <a:schemeClr val="accent1"/>
                </a:solidFill>
              </a:rPr>
              <a:t>minuscules_avec_trait_bas</a:t>
            </a:r>
            <a:r>
              <a:rPr lang="fr-FR" dirty="0">
                <a:solidFill>
                  <a:schemeClr val="tx1"/>
                </a:solidFill>
              </a:rPr>
              <a:t> pour les </a:t>
            </a:r>
            <a:r>
              <a:rPr lang="fr-FR" dirty="0" smtClean="0">
                <a:solidFill>
                  <a:schemeClr val="tx1"/>
                </a:solidFill>
              </a:rPr>
              <a:t>fonctions, méthodes et variables. </a:t>
            </a:r>
            <a:r>
              <a:rPr lang="fr-FR" dirty="0">
                <a:solidFill>
                  <a:schemeClr val="tx1"/>
                </a:solidFill>
              </a:rPr>
              <a:t>Utilisez toujours </a:t>
            </a:r>
            <a:r>
              <a:rPr lang="fr-FR" b="1" i="1" dirty="0">
                <a:solidFill>
                  <a:schemeClr val="accent1"/>
                </a:solidFill>
              </a:rPr>
              <a:t>self</a:t>
            </a:r>
            <a:r>
              <a:rPr lang="fr-FR" dirty="0">
                <a:solidFill>
                  <a:schemeClr val="tx1"/>
                </a:solidFill>
              </a:rPr>
              <a:t> comme nom du premier argument des méthodes (voyez </a:t>
            </a:r>
            <a:r>
              <a:rPr lang="fr-FR" dirty="0" smtClean="0">
                <a:solidFill>
                  <a:schemeClr val="tx1"/>
                </a:solidFill>
              </a:rPr>
              <a:t>une </a:t>
            </a:r>
            <a:r>
              <a:rPr lang="fr-FR" dirty="0">
                <a:solidFill>
                  <a:schemeClr val="tx1"/>
                </a:solidFill>
              </a:rPr>
              <a:t>première approche des classes pour en savoir plus sur les classes et les méthodes).</a:t>
            </a:r>
          </a:p>
          <a:p>
            <a:pPr algn="just"/>
            <a:r>
              <a:rPr lang="fr-FR" dirty="0" smtClean="0">
                <a:solidFill>
                  <a:schemeClr val="tx1"/>
                </a:solidFill>
              </a:rPr>
              <a:t>N’utilisez </a:t>
            </a:r>
            <a:r>
              <a:rPr lang="fr-FR" dirty="0">
                <a:solidFill>
                  <a:schemeClr val="tx1"/>
                </a:solidFill>
              </a:rPr>
              <a:t>pas d’encodages exotiques dès lors que votre code est sensé être utilisé dans des environnements internationaux. Par défaut, Python travaille en UTF-8, ou sinon du simple ASCII fonctionne dans la plupart des cas.</a:t>
            </a:r>
          </a:p>
          <a:p>
            <a:pPr algn="just"/>
            <a:r>
              <a:rPr lang="fr-FR" dirty="0" smtClean="0">
                <a:solidFill>
                  <a:schemeClr val="tx1"/>
                </a:solidFill>
              </a:rPr>
              <a:t>De </a:t>
            </a:r>
            <a:r>
              <a:rPr lang="fr-FR" dirty="0">
                <a:solidFill>
                  <a:schemeClr val="tx1"/>
                </a:solidFill>
              </a:rPr>
              <a:t>la même manière, n’utilisez que des caractères ASCII pour vos noms de variables si vous soupçonnez qu’un personne parlant une autre langue lira ou devra modifier votre code.</a:t>
            </a:r>
          </a:p>
        </p:txBody>
      </p:sp>
    </p:spTree>
    <p:extLst>
      <p:ext uri="{BB962C8B-B14F-4D97-AF65-F5344CB8AC3E}">
        <p14:creationId xmlns:p14="http://schemas.microsoft.com/office/powerpoint/2010/main" val="42434327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Le document </a:t>
            </a:r>
            <a:r>
              <a:rPr lang="fr-FR" dirty="0">
                <a:solidFill>
                  <a:schemeClr val="tx1"/>
                </a:solidFill>
                <a:hlinkClick r:id="rId3"/>
              </a:rPr>
              <a:t>PEP 257</a:t>
            </a:r>
            <a:endParaRPr lang="fr-FR" dirty="0">
              <a:solidFill>
                <a:schemeClr val="tx1"/>
              </a:solidFill>
            </a:endParaRPr>
          </a:p>
          <a:p>
            <a:pPr algn="just"/>
            <a:r>
              <a:rPr lang="fr-FR" dirty="0">
                <a:solidFill>
                  <a:schemeClr val="tx1"/>
                </a:solidFill>
                <a:hlinkClick r:id="rId4"/>
              </a:rPr>
              <a:t>Google Python Style Guide</a:t>
            </a:r>
            <a:endParaRPr lang="fr-FR" dirty="0">
              <a:solidFill>
                <a:schemeClr val="tx1"/>
              </a:solidFill>
            </a:endParaRPr>
          </a:p>
        </p:txBody>
      </p:sp>
    </p:spTree>
    <p:extLst>
      <p:ext uri="{BB962C8B-B14F-4D97-AF65-F5344CB8AC3E}">
        <p14:creationId xmlns:p14="http://schemas.microsoft.com/office/powerpoint/2010/main" val="2035680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3574</TotalTime>
  <Words>6079</Words>
  <Application>Microsoft Office PowerPoint</Application>
  <PresentationFormat>Grand écran</PresentationFormat>
  <Paragraphs>484</Paragraphs>
  <Slides>79</Slides>
  <Notes>78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79</vt:i4>
      </vt:variant>
    </vt:vector>
  </HeadingPairs>
  <TitlesOfParts>
    <vt:vector size="84" baseType="lpstr">
      <vt:lpstr>Arial</vt:lpstr>
      <vt:lpstr>Calibri</vt:lpstr>
      <vt:lpstr>Century Gothic</vt:lpstr>
      <vt:lpstr>Wingdings 3</vt:lpstr>
      <vt:lpstr>Brin</vt:lpstr>
      <vt:lpstr>Python 101</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Définir des fonctions</vt:lpstr>
      <vt:lpstr>Définir des fonctions</vt:lpstr>
      <vt:lpstr>Définir des fonctions</vt:lpstr>
      <vt:lpstr>Définir des fonctions</vt:lpstr>
      <vt:lpstr>Définir des fonctions</vt:lpstr>
      <vt:lpstr>Définir des fonctions</vt:lpstr>
      <vt:lpstr>Définir des fonctions</vt:lpstr>
      <vt:lpstr>Définir des fonctions</vt:lpstr>
      <vt:lpstr>Fonctions : Valeurs par défaut des arguments</vt:lpstr>
      <vt:lpstr>Fonctions : Valeurs par défaut des arguments</vt:lpstr>
      <vt:lpstr>Fonctions : Valeurs par défaut des arguments</vt:lpstr>
      <vt:lpstr>Fonctions : Valeurs par défaut des arguments</vt:lpstr>
      <vt:lpstr>Fonctions : Arguments nommés</vt:lpstr>
      <vt:lpstr>Fonctions : Arguments nommés</vt:lpstr>
      <vt:lpstr>Fonctions : Arguments nommés</vt:lpstr>
      <vt:lpstr>Fonctions : Liste d'arguments arbitraires</vt:lpstr>
      <vt:lpstr>Fonctions : Séparation des listes d'arguments</vt:lpstr>
      <vt:lpstr>Fonctions : Fonctions anonymes</vt:lpstr>
      <vt:lpstr>Fonctions : Fonctions anonymes</vt:lpstr>
      <vt:lpstr>Chaines de documentation (docstrings)</vt:lpstr>
      <vt:lpstr>Chaines de documentation (docstrings)</vt:lpstr>
      <vt:lpstr>Chaines de documentation (docstrings)</vt:lpstr>
      <vt:lpstr>Annotation des fonctions</vt:lpstr>
      <vt:lpstr>Annotation des fonctions</vt:lpstr>
      <vt:lpstr>Style de codage</vt:lpstr>
      <vt:lpstr>Style de codage</vt:lpstr>
      <vt:lpstr>Style de codage</vt:lpstr>
      <vt:lpstr>Style de codage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367</cp:revision>
  <dcterms:created xsi:type="dcterms:W3CDTF">2017-12-30T07:04:36Z</dcterms:created>
  <dcterms:modified xsi:type="dcterms:W3CDTF">2018-01-21T17:25:24Z</dcterms:modified>
</cp:coreProperties>
</file>