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06"/>
  </p:notesMasterIdLst>
  <p:sldIdLst>
    <p:sldId id="256" r:id="rId2"/>
    <p:sldId id="257" r:id="rId3"/>
    <p:sldId id="4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58" r:id="rId53"/>
    <p:sldId id="359" r:id="rId54"/>
    <p:sldId id="360" r:id="rId55"/>
    <p:sldId id="361" r:id="rId56"/>
    <p:sldId id="362" r:id="rId57"/>
    <p:sldId id="363" r:id="rId58"/>
    <p:sldId id="365" r:id="rId59"/>
    <p:sldId id="364" r:id="rId60"/>
    <p:sldId id="366" r:id="rId61"/>
    <p:sldId id="367" r:id="rId62"/>
    <p:sldId id="368" r:id="rId63"/>
    <p:sldId id="369" r:id="rId64"/>
    <p:sldId id="370" r:id="rId65"/>
    <p:sldId id="371" r:id="rId66"/>
    <p:sldId id="373" r:id="rId67"/>
    <p:sldId id="372" r:id="rId68"/>
    <p:sldId id="374" r:id="rId69"/>
    <p:sldId id="375" r:id="rId70"/>
    <p:sldId id="376" r:id="rId71"/>
    <p:sldId id="377" r:id="rId72"/>
    <p:sldId id="378" r:id="rId73"/>
    <p:sldId id="379" r:id="rId74"/>
    <p:sldId id="380" r:id="rId75"/>
    <p:sldId id="381" r:id="rId76"/>
    <p:sldId id="382" r:id="rId77"/>
    <p:sldId id="383" r:id="rId78"/>
    <p:sldId id="384" r:id="rId79"/>
    <p:sldId id="385" r:id="rId80"/>
    <p:sldId id="386" r:id="rId81"/>
    <p:sldId id="387" r:id="rId82"/>
    <p:sldId id="388" r:id="rId83"/>
    <p:sldId id="389" r:id="rId84"/>
    <p:sldId id="390" r:id="rId85"/>
    <p:sldId id="391" r:id="rId86"/>
    <p:sldId id="392" r:id="rId87"/>
    <p:sldId id="393" r:id="rId88"/>
    <p:sldId id="394" r:id="rId89"/>
    <p:sldId id="395" r:id="rId90"/>
    <p:sldId id="396" r:id="rId91"/>
    <p:sldId id="397" r:id="rId92"/>
    <p:sldId id="398" r:id="rId93"/>
    <p:sldId id="399" r:id="rId94"/>
    <p:sldId id="400" r:id="rId95"/>
    <p:sldId id="401" r:id="rId96"/>
    <p:sldId id="402" r:id="rId97"/>
    <p:sldId id="403" r:id="rId98"/>
    <p:sldId id="404" r:id="rId99"/>
    <p:sldId id="405" r:id="rId100"/>
    <p:sldId id="406" r:id="rId101"/>
    <p:sldId id="407" r:id="rId102"/>
    <p:sldId id="408" r:id="rId103"/>
    <p:sldId id="285" r:id="rId104"/>
    <p:sldId id="309" r:id="rId10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586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03/02/2018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181204219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331752568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102</a:t>
            </a:fld>
            <a:endParaRPr lang="fr-FR" dirty="0"/>
          </a:p>
        </p:txBody>
      </p:sp>
    </p:spTree>
    <p:extLst>
      <p:ext uri="{BB962C8B-B14F-4D97-AF65-F5344CB8AC3E}">
        <p14:creationId xmlns:p14="http://schemas.microsoft.com/office/powerpoint/2010/main" val="84920133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103</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104</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83654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3853056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2151210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329932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554010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227516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3303730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1094029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643721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675161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864017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1118777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3174883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232268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2533552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317967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3837982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9720417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25233763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3923295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832946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12594675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6303372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3721431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36070366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9884435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3967337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37245903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25919620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2230577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685643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27754529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39677887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21592731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8442636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8972704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4281974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11150076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33058049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14003884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373147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3308895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8881594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6939857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22526631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0954262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1808324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3506109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24222502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21080320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20041898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13232818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412127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40393512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300116755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12277587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3063809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121382044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14521061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1104374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9277473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25112254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3167927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15737074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159404840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377690375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3714373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151997844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317472094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54074230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276611425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361596070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52248592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323767774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277373220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378508677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703965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173270154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383428094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244524897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315420130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95</a:t>
            </a:fld>
            <a:endParaRPr lang="fr-FR" dirty="0"/>
          </a:p>
        </p:txBody>
      </p:sp>
    </p:spTree>
    <p:extLst>
      <p:ext uri="{BB962C8B-B14F-4D97-AF65-F5344CB8AC3E}">
        <p14:creationId xmlns:p14="http://schemas.microsoft.com/office/powerpoint/2010/main" val="57251473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108396809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401966315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93940781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375221171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2482571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févr.-18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731564" cy="230832"/>
          </a:xfrm>
          <a:prstGeom prst="rect">
            <a:avLst/>
          </a:prstGeom>
          <a:noFill/>
        </p:spPr>
        <p:txBody>
          <a:bodyPr wrap="none" rtlCol="0">
            <a:spAutoFit/>
          </a:bodyPr>
          <a:lstStyle/>
          <a:p>
            <a:r>
              <a:rPr lang="fr-FR" sz="900" b="1" dirty="0" smtClean="0">
                <a:solidFill>
                  <a:schemeClr val="accent1"/>
                </a:solidFill>
              </a:rPr>
              <a:t>Plus loin avec Python</a:t>
            </a:r>
            <a:r>
              <a:rPr lang="fr-FR" sz="900" b="1" baseline="0" dirty="0" smtClean="0">
                <a:solidFill>
                  <a:schemeClr val="accent1"/>
                </a:solidFill>
              </a:rPr>
              <a:t> (3.6.4)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2/3/2018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10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hyperlink" Target="https://pythonbooks.org/" TargetMode="External"/></Relationships>
</file>

<file path=ppt/slides/_rels/slide104.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thierrydecker/learning-python/blob/master/samples/fibonacci.py"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6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6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7.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7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9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 (3.6.4)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Définition d'actions de nettoyage</a:t>
            </a:r>
            <a:endParaRPr lang="fr-FR" b="1" i="1" dirty="0">
              <a:solidFill>
                <a:schemeClr val="accent1"/>
              </a:solidFill>
            </a:endParaRPr>
          </a:p>
        </p:txBody>
      </p:sp>
      <p:sp>
        <p:nvSpPr>
          <p:cNvPr id="5" name="Espace réservé du contenu 2"/>
          <p:cNvSpPr>
            <a:spLocks noGrp="1"/>
          </p:cNvSpPr>
          <p:nvPr>
            <p:ph idx="1"/>
          </p:nvPr>
        </p:nvSpPr>
        <p:spPr>
          <a:xfrm>
            <a:off x="946208" y="1442300"/>
            <a:ext cx="5557959" cy="5006208"/>
          </a:xfrm>
        </p:spPr>
        <p:txBody>
          <a:bodyPr anchor="ctr" anchorCtr="0">
            <a:noAutofit/>
          </a:bodyPr>
          <a:lstStyle/>
          <a:p>
            <a:pPr algn="just"/>
            <a:r>
              <a:rPr lang="fr-FR" dirty="0">
                <a:solidFill>
                  <a:schemeClr val="tx1"/>
                </a:solidFill>
              </a:rPr>
              <a:t>Comme vous pouvez le voir, la clause finally est exécutée dans tous les </a:t>
            </a:r>
            <a:r>
              <a:rPr lang="fr-FR" dirty="0" smtClean="0">
                <a:solidFill>
                  <a:schemeClr val="tx1"/>
                </a:solidFill>
              </a:rPr>
              <a:t>cas.</a:t>
            </a:r>
          </a:p>
          <a:p>
            <a:pPr algn="just"/>
            <a:r>
              <a:rPr lang="fr-FR" dirty="0" smtClean="0">
                <a:solidFill>
                  <a:schemeClr val="tx1"/>
                </a:solidFill>
              </a:rPr>
              <a:t>L’exception </a:t>
            </a:r>
            <a:r>
              <a:rPr lang="fr-FR" dirty="0">
                <a:solidFill>
                  <a:schemeClr val="tx1"/>
                </a:solidFill>
              </a:rPr>
              <a:t>de type </a:t>
            </a:r>
            <a:r>
              <a:rPr lang="fr-FR" b="1" i="1" dirty="0">
                <a:solidFill>
                  <a:schemeClr val="accent6"/>
                </a:solidFill>
              </a:rPr>
              <a:t>TypeError</a:t>
            </a:r>
            <a:r>
              <a:rPr lang="fr-FR" dirty="0">
                <a:solidFill>
                  <a:schemeClr val="tx1"/>
                </a:solidFill>
              </a:rPr>
              <a:t> déclenchée en divisant deux chaînes de caractères n’est pas prise en charge par la clause </a:t>
            </a:r>
            <a:r>
              <a:rPr lang="fr-FR" b="1" i="1" dirty="0">
                <a:solidFill>
                  <a:schemeClr val="accent6"/>
                </a:solidFill>
              </a:rPr>
              <a:t>except</a:t>
            </a:r>
            <a:r>
              <a:rPr lang="fr-FR" dirty="0">
                <a:solidFill>
                  <a:schemeClr val="tx1"/>
                </a:solidFill>
              </a:rPr>
              <a:t> et est donc re-déclenchée après que la clause </a:t>
            </a:r>
            <a:r>
              <a:rPr lang="fr-FR" b="1" i="1" dirty="0">
                <a:solidFill>
                  <a:schemeClr val="accent6"/>
                </a:solidFill>
              </a:rPr>
              <a:t>finally</a:t>
            </a:r>
            <a:r>
              <a:rPr lang="fr-FR" dirty="0">
                <a:solidFill>
                  <a:schemeClr val="tx1"/>
                </a:solidFill>
              </a:rPr>
              <a:t> ait été exécutée</a:t>
            </a:r>
            <a:endParaRPr lang="fr-FR" sz="1800" b="1" i="1" dirty="0">
              <a:solidFill>
                <a:schemeClr val="accent6"/>
              </a:solidFill>
            </a:endParaRPr>
          </a:p>
        </p:txBody>
      </p:sp>
      <p:pic>
        <p:nvPicPr>
          <p:cNvPr id="4" name="Image 3"/>
          <p:cNvPicPr>
            <a:picLocks noChangeAspect="1"/>
          </p:cNvPicPr>
          <p:nvPr/>
        </p:nvPicPr>
        <p:blipFill>
          <a:blip r:embed="rId3"/>
          <a:stretch>
            <a:fillRect/>
          </a:stretch>
        </p:blipFill>
        <p:spPr>
          <a:xfrm>
            <a:off x="6853112" y="4374964"/>
            <a:ext cx="5021705" cy="2130012"/>
          </a:xfrm>
          <a:prstGeom prst="rect">
            <a:avLst/>
          </a:prstGeom>
          <a:ln>
            <a:noFill/>
          </a:ln>
          <a:effectLst>
            <a:outerShdw blurRad="292100" dist="139700" dir="2700000" algn="tl" rotWithShape="0">
              <a:srgbClr val="333333">
                <a:alpha val="65000"/>
              </a:srgbClr>
            </a:outerShdw>
          </a:effectLst>
        </p:spPr>
      </p:pic>
      <p:pic>
        <p:nvPicPr>
          <p:cNvPr id="3" name="Image 2"/>
          <p:cNvPicPr>
            <a:picLocks noChangeAspect="1"/>
          </p:cNvPicPr>
          <p:nvPr/>
        </p:nvPicPr>
        <p:blipFill>
          <a:blip r:embed="rId4"/>
          <a:stretch>
            <a:fillRect/>
          </a:stretch>
        </p:blipFill>
        <p:spPr>
          <a:xfrm>
            <a:off x="6853112" y="1442300"/>
            <a:ext cx="2815779" cy="2843453"/>
          </a:xfrm>
          <a:prstGeom prst="rect">
            <a:avLst/>
          </a:prstGeom>
        </p:spPr>
      </p:pic>
    </p:spTree>
    <p:extLst>
      <p:ext uri="{BB962C8B-B14F-4D97-AF65-F5344CB8AC3E}">
        <p14:creationId xmlns:p14="http://schemas.microsoft.com/office/powerpoint/2010/main" val="19727353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Actions de nettoyage prédéfinies</a:t>
            </a:r>
            <a:endParaRPr lang="fr-FR" b="1" i="1" dirty="0">
              <a:solidFill>
                <a:schemeClr val="accent1"/>
              </a:solidFill>
            </a:endParaRPr>
          </a:p>
        </p:txBody>
      </p:sp>
      <p:sp>
        <p:nvSpPr>
          <p:cNvPr id="5" name="Espace réservé du contenu 2"/>
          <p:cNvSpPr>
            <a:spLocks noGrp="1"/>
          </p:cNvSpPr>
          <p:nvPr>
            <p:ph idx="1"/>
          </p:nvPr>
        </p:nvSpPr>
        <p:spPr>
          <a:xfrm>
            <a:off x="946208" y="1442300"/>
            <a:ext cx="10638842" cy="5006208"/>
          </a:xfrm>
        </p:spPr>
        <p:txBody>
          <a:bodyPr anchor="ctr" anchorCtr="0">
            <a:noAutofit/>
          </a:bodyPr>
          <a:lstStyle/>
          <a:p>
            <a:pPr algn="just"/>
            <a:r>
              <a:rPr lang="fr-FR" dirty="0">
                <a:solidFill>
                  <a:schemeClr val="tx1"/>
                </a:solidFill>
              </a:rPr>
              <a:t>Certains objets définissent des actions de nettoyage standards qui doivent être exécutées lorsque l’objet n’est plus nécessaire, indépendamment du fait que l’opération ayant utilisé l’objet ait réussi ou </a:t>
            </a:r>
            <a:r>
              <a:rPr lang="fr-FR" dirty="0" smtClean="0">
                <a:solidFill>
                  <a:schemeClr val="tx1"/>
                </a:solidFill>
              </a:rPr>
              <a:t>non</a:t>
            </a:r>
          </a:p>
          <a:p>
            <a:pPr algn="just"/>
            <a:r>
              <a:rPr lang="fr-FR" dirty="0" smtClean="0">
                <a:solidFill>
                  <a:schemeClr val="tx1"/>
                </a:solidFill>
              </a:rPr>
              <a:t>Regardez </a:t>
            </a:r>
            <a:r>
              <a:rPr lang="fr-FR" dirty="0">
                <a:solidFill>
                  <a:schemeClr val="tx1"/>
                </a:solidFill>
              </a:rPr>
              <a:t>l’exemple suivant, qui tente d’ouvrir un fichier et d’afficher son contenu à </a:t>
            </a:r>
            <a:r>
              <a:rPr lang="fr-FR" dirty="0" smtClean="0">
                <a:solidFill>
                  <a:schemeClr val="tx1"/>
                </a:solidFill>
              </a:rPr>
              <a:t>l’écran</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Le problème avec ce code est qu’il laisse le fichier ouvert pendant une durée indéterminée après que le code ait fini de </a:t>
            </a:r>
            <a:r>
              <a:rPr lang="fr-FR" dirty="0" smtClean="0">
                <a:solidFill>
                  <a:schemeClr val="tx1"/>
                </a:solidFill>
              </a:rPr>
              <a:t>s’exécuter</a:t>
            </a:r>
          </a:p>
          <a:p>
            <a:pPr algn="just"/>
            <a:r>
              <a:rPr lang="fr-FR" dirty="0" smtClean="0">
                <a:solidFill>
                  <a:schemeClr val="tx1"/>
                </a:solidFill>
              </a:rPr>
              <a:t>Ce </a:t>
            </a:r>
            <a:r>
              <a:rPr lang="fr-FR" dirty="0">
                <a:solidFill>
                  <a:schemeClr val="tx1"/>
                </a:solidFill>
              </a:rPr>
              <a:t>n’est pas un problème avec des scripts simples, mais peut l’être au sein d’applications plus </a:t>
            </a:r>
            <a:r>
              <a:rPr lang="fr-FR" dirty="0" smtClean="0">
                <a:solidFill>
                  <a:schemeClr val="tx1"/>
                </a:solidFill>
              </a:rPr>
              <a:t>conséquentes</a:t>
            </a:r>
          </a:p>
        </p:txBody>
      </p:sp>
      <p:pic>
        <p:nvPicPr>
          <p:cNvPr id="6" name="Image 5"/>
          <p:cNvPicPr>
            <a:picLocks noChangeAspect="1"/>
          </p:cNvPicPr>
          <p:nvPr/>
        </p:nvPicPr>
        <p:blipFill>
          <a:blip r:embed="rId3"/>
          <a:stretch>
            <a:fillRect/>
          </a:stretch>
        </p:blipFill>
        <p:spPr>
          <a:xfrm>
            <a:off x="3089041" y="3367882"/>
            <a:ext cx="6353175" cy="514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57536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Actions de nettoyage prédéfinies</a:t>
            </a:r>
            <a:endParaRPr lang="fr-FR" b="1" i="1" dirty="0">
              <a:solidFill>
                <a:schemeClr val="accent1"/>
              </a:solidFill>
            </a:endParaRPr>
          </a:p>
        </p:txBody>
      </p:sp>
      <p:sp>
        <p:nvSpPr>
          <p:cNvPr id="5" name="Espace réservé du contenu 2"/>
          <p:cNvSpPr>
            <a:spLocks noGrp="1"/>
          </p:cNvSpPr>
          <p:nvPr>
            <p:ph idx="1"/>
          </p:nvPr>
        </p:nvSpPr>
        <p:spPr>
          <a:xfrm>
            <a:off x="946208" y="1442300"/>
            <a:ext cx="10638842" cy="5006208"/>
          </a:xfrm>
        </p:spPr>
        <p:txBody>
          <a:bodyPr anchor="ctr" anchorCtr="0">
            <a:noAutofit/>
          </a:bodyPr>
          <a:lstStyle/>
          <a:p>
            <a:pPr algn="just"/>
            <a:r>
              <a:rPr lang="fr-FR" dirty="0">
                <a:solidFill>
                  <a:schemeClr val="tx1"/>
                </a:solidFill>
              </a:rPr>
              <a:t>L’instruction </a:t>
            </a:r>
            <a:r>
              <a:rPr lang="fr-FR" b="1" i="1" dirty="0">
                <a:solidFill>
                  <a:schemeClr val="accent6"/>
                </a:solidFill>
              </a:rPr>
              <a:t>with</a:t>
            </a:r>
            <a:r>
              <a:rPr lang="fr-FR" dirty="0">
                <a:solidFill>
                  <a:schemeClr val="tx1"/>
                </a:solidFill>
              </a:rPr>
              <a:t> permet d’utiliser certains objets comme des fichiers d’une façon qui assure qu’ils seront toujours nettoyés rapidement et </a:t>
            </a:r>
            <a:r>
              <a:rPr lang="fr-FR" dirty="0" smtClean="0">
                <a:solidFill>
                  <a:schemeClr val="tx1"/>
                </a:solidFill>
              </a:rPr>
              <a:t>correctement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Dès que l’instruction est exécutée, le fichier f est toujours fermé, même si un problème est survenu pendant l’exécution de ces </a:t>
            </a:r>
            <a:r>
              <a:rPr lang="fr-FR" dirty="0" smtClean="0">
                <a:solidFill>
                  <a:schemeClr val="tx1"/>
                </a:solidFill>
              </a:rPr>
              <a:t>lignes</a:t>
            </a:r>
          </a:p>
          <a:p>
            <a:pPr algn="just"/>
            <a:r>
              <a:rPr lang="fr-FR" dirty="0" smtClean="0">
                <a:solidFill>
                  <a:schemeClr val="tx1"/>
                </a:solidFill>
              </a:rPr>
              <a:t>D’autres </a:t>
            </a:r>
            <a:r>
              <a:rPr lang="fr-FR" dirty="0">
                <a:solidFill>
                  <a:schemeClr val="tx1"/>
                </a:solidFill>
              </a:rPr>
              <a:t>objets qui, comme pour les fichiers, fournissent des actions de nettoyage prédéfinies l’indiquent dans leur documentation</a:t>
            </a:r>
          </a:p>
        </p:txBody>
      </p:sp>
      <p:pic>
        <p:nvPicPr>
          <p:cNvPr id="3" name="Image 2"/>
          <p:cNvPicPr>
            <a:picLocks noChangeAspect="1"/>
          </p:cNvPicPr>
          <p:nvPr/>
        </p:nvPicPr>
        <p:blipFill>
          <a:blip r:embed="rId3"/>
          <a:stretch>
            <a:fillRect/>
          </a:stretch>
        </p:blipFill>
        <p:spPr>
          <a:xfrm>
            <a:off x="3084279" y="3221504"/>
            <a:ext cx="6362700" cy="723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8752414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Littérature </a:t>
            </a:r>
            <a:r>
              <a:rPr lang="fr-FR" dirty="0">
                <a:solidFill>
                  <a:schemeClr val="tx1"/>
                </a:solidFill>
              </a:rPr>
              <a:t>Python : </a:t>
            </a:r>
            <a:r>
              <a:rPr lang="fr-FR" dirty="0">
                <a:solidFill>
                  <a:schemeClr val="tx1"/>
                </a:solidFill>
                <a:hlinkClick r:id="rId4"/>
              </a:rPr>
              <a:t>https://pythonbooks.org</a:t>
            </a:r>
            <a:r>
              <a:rPr lang="fr-FR" dirty="0" smtClean="0">
                <a:solidFill>
                  <a:schemeClr val="tx1"/>
                </a:solidFill>
                <a:hlinkClick r:id="rId4"/>
              </a:rPr>
              <a:t>/</a:t>
            </a:r>
            <a:endParaRPr lang="fr-FR" dirty="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1"/>
                </a:solidFill>
              </a:rPr>
              <a:t>del</a:t>
            </a:r>
            <a:endParaRPr lang="fr-FR" b="1" i="1" dirty="0">
              <a:solidFill>
                <a:schemeClr val="accent1"/>
              </a:solidFill>
            </a:endParaRPr>
          </a:p>
        </p:txBody>
      </p:sp>
      <p:sp>
        <p:nvSpPr>
          <p:cNvPr id="3" name="Espace réservé du contenu 2"/>
          <p:cNvSpPr>
            <a:spLocks noGrp="1"/>
          </p:cNvSpPr>
          <p:nvPr>
            <p:ph idx="1"/>
          </p:nvPr>
        </p:nvSpPr>
        <p:spPr>
          <a:xfrm>
            <a:off x="946206" y="1791694"/>
            <a:ext cx="10558406" cy="2613330"/>
          </a:xfrm>
        </p:spPr>
        <p:txBody>
          <a:bodyPr anchor="ctr">
            <a:normAutofit/>
          </a:bodyPr>
          <a:lstStyle/>
          <a:p>
            <a:pPr algn="just"/>
            <a:r>
              <a:rPr lang="fr-FR" dirty="0">
                <a:solidFill>
                  <a:schemeClr val="tx1"/>
                </a:solidFill>
              </a:rPr>
              <a:t>Il existe un moyen de retirer un élément d’une liste à partir de sa position au lieu de sa valeur : l’instruction </a:t>
            </a:r>
            <a:r>
              <a:rPr lang="fr-FR" b="1" i="1" dirty="0" smtClean="0">
                <a:solidFill>
                  <a:schemeClr val="accent6"/>
                </a:solidFill>
              </a:rPr>
              <a:t>del</a:t>
            </a:r>
          </a:p>
          <a:p>
            <a:pPr algn="just"/>
            <a:r>
              <a:rPr lang="fr-FR" dirty="0" smtClean="0">
                <a:solidFill>
                  <a:schemeClr val="tx1"/>
                </a:solidFill>
              </a:rPr>
              <a:t>Elle </a:t>
            </a:r>
            <a:r>
              <a:rPr lang="fr-FR" dirty="0">
                <a:solidFill>
                  <a:schemeClr val="tx1"/>
                </a:solidFill>
              </a:rPr>
              <a:t>diffère de la méthode pop() qui, elle, renvoie une </a:t>
            </a:r>
            <a:r>
              <a:rPr lang="fr-FR" dirty="0" smtClean="0">
                <a:solidFill>
                  <a:schemeClr val="tx1"/>
                </a:solidFill>
              </a:rPr>
              <a:t>valeur</a:t>
            </a:r>
          </a:p>
          <a:p>
            <a:pPr algn="just"/>
            <a:r>
              <a:rPr lang="fr-FR" dirty="0" smtClean="0">
                <a:solidFill>
                  <a:schemeClr val="tx1"/>
                </a:solidFill>
              </a:rPr>
              <a:t>L’instruction </a:t>
            </a:r>
            <a:r>
              <a:rPr lang="fr-FR" b="1" i="1" dirty="0">
                <a:solidFill>
                  <a:schemeClr val="accent6"/>
                </a:solidFill>
              </a:rPr>
              <a:t>del</a:t>
            </a:r>
            <a:r>
              <a:rPr lang="fr-FR" dirty="0">
                <a:solidFill>
                  <a:schemeClr val="accent6"/>
                </a:solidFill>
              </a:rPr>
              <a:t> </a:t>
            </a:r>
            <a:r>
              <a:rPr lang="fr-FR" dirty="0">
                <a:solidFill>
                  <a:schemeClr val="tx1"/>
                </a:solidFill>
              </a:rPr>
              <a:t>peut également être utilisée pour supprimer des tranches d’une liste ou la vider complètement (ce que nous avions fait </a:t>
            </a:r>
            <a:r>
              <a:rPr lang="fr-FR" dirty="0" smtClean="0">
                <a:solidFill>
                  <a:schemeClr val="tx1"/>
                </a:solidFill>
              </a:rPr>
              <a:t>auparavant </a:t>
            </a:r>
            <a:r>
              <a:rPr lang="fr-FR" dirty="0">
                <a:solidFill>
                  <a:schemeClr val="tx1"/>
                </a:solidFill>
              </a:rPr>
              <a:t>en affectant une liste vide à la tranche)</a:t>
            </a:r>
          </a:p>
        </p:txBody>
      </p:sp>
      <p:pic>
        <p:nvPicPr>
          <p:cNvPr id="5" name="Image 4"/>
          <p:cNvPicPr>
            <a:picLocks noChangeAspect="1"/>
          </p:cNvPicPr>
          <p:nvPr/>
        </p:nvPicPr>
        <p:blipFill>
          <a:blip r:embed="rId3"/>
          <a:stretch>
            <a:fillRect/>
          </a:stretch>
        </p:blipFill>
        <p:spPr>
          <a:xfrm>
            <a:off x="4224834" y="4070446"/>
            <a:ext cx="4314825" cy="248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98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5327373" cy="4794637"/>
          </a:xfrm>
        </p:spPr>
        <p:txBody>
          <a:bodyPr anchor="ctr">
            <a:normAutofit/>
          </a:bodyPr>
          <a:lstStyle/>
          <a:p>
            <a:pPr algn="just"/>
            <a:r>
              <a:rPr lang="fr-FR" dirty="0">
                <a:solidFill>
                  <a:schemeClr val="tx1"/>
                </a:solidFill>
              </a:rPr>
              <a:t>Nous avons vu que les listes et les chaînes de caractères ont beaucoup de propriétés en commun, comme l’indexation et les opérations sur des </a:t>
            </a:r>
            <a:r>
              <a:rPr lang="fr-FR" dirty="0" smtClean="0">
                <a:solidFill>
                  <a:schemeClr val="tx1"/>
                </a:solidFill>
              </a:rPr>
              <a:t>tranches</a:t>
            </a:r>
          </a:p>
          <a:p>
            <a:pPr algn="just"/>
            <a:r>
              <a:rPr lang="fr-FR" dirty="0" smtClean="0">
                <a:solidFill>
                  <a:schemeClr val="tx1"/>
                </a:solidFill>
              </a:rPr>
              <a:t>Ce </a:t>
            </a:r>
            <a:r>
              <a:rPr lang="fr-FR" dirty="0">
                <a:solidFill>
                  <a:schemeClr val="tx1"/>
                </a:solidFill>
              </a:rPr>
              <a:t>sont deux exemple de séquences (voir Types séquentiels — list, tuple, </a:t>
            </a:r>
            <a:r>
              <a:rPr lang="fr-FR" dirty="0" smtClean="0">
                <a:solidFill>
                  <a:schemeClr val="tx1"/>
                </a:solidFill>
              </a:rPr>
              <a:t>range)</a:t>
            </a:r>
          </a:p>
          <a:p>
            <a:pPr algn="just"/>
            <a:r>
              <a:rPr lang="fr-FR" dirty="0" smtClean="0">
                <a:solidFill>
                  <a:schemeClr val="tx1"/>
                </a:solidFill>
              </a:rPr>
              <a:t>Comme </a:t>
            </a:r>
            <a:r>
              <a:rPr lang="fr-FR" dirty="0">
                <a:solidFill>
                  <a:schemeClr val="tx1"/>
                </a:solidFill>
              </a:rPr>
              <a:t>Python est un langage en constante évolution, d’autres types de séquences y seront peut-être </a:t>
            </a:r>
            <a:r>
              <a:rPr lang="fr-FR" dirty="0" smtClean="0">
                <a:solidFill>
                  <a:schemeClr val="tx1"/>
                </a:solidFill>
              </a:rPr>
              <a:t>ajoutés</a:t>
            </a:r>
          </a:p>
          <a:p>
            <a:pPr algn="just"/>
            <a:r>
              <a:rPr lang="fr-FR" dirty="0" smtClean="0">
                <a:solidFill>
                  <a:schemeClr val="tx1"/>
                </a:solidFill>
              </a:rPr>
              <a:t>Il </a:t>
            </a:r>
            <a:r>
              <a:rPr lang="fr-FR" dirty="0">
                <a:solidFill>
                  <a:schemeClr val="tx1"/>
                </a:solidFill>
              </a:rPr>
              <a:t>existe également un autre type standard de séquence : le </a:t>
            </a:r>
            <a:r>
              <a:rPr lang="fr-FR" dirty="0" smtClean="0">
                <a:solidFill>
                  <a:schemeClr val="tx1"/>
                </a:solidFill>
              </a:rPr>
              <a:t>tuple</a:t>
            </a:r>
          </a:p>
          <a:p>
            <a:pPr algn="just"/>
            <a:r>
              <a:rPr lang="fr-FR" dirty="0">
                <a:solidFill>
                  <a:schemeClr val="tx1"/>
                </a:solidFill>
              </a:rPr>
              <a:t>Un tuple consiste en différentes valeurs séparées par des virgules</a:t>
            </a:r>
          </a:p>
        </p:txBody>
      </p:sp>
      <p:pic>
        <p:nvPicPr>
          <p:cNvPr id="4" name="Image 3"/>
          <p:cNvPicPr>
            <a:picLocks noChangeAspect="1"/>
          </p:cNvPicPr>
          <p:nvPr/>
        </p:nvPicPr>
        <p:blipFill>
          <a:blip r:embed="rId3"/>
          <a:stretch>
            <a:fillRect/>
          </a:stretch>
        </p:blipFill>
        <p:spPr>
          <a:xfrm>
            <a:off x="6784120" y="2260530"/>
            <a:ext cx="4953000" cy="362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7449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10558406" cy="4794637"/>
          </a:xfrm>
        </p:spPr>
        <p:txBody>
          <a:bodyPr anchor="ctr">
            <a:normAutofit/>
          </a:bodyPr>
          <a:lstStyle/>
          <a:p>
            <a:pPr algn="just"/>
            <a:r>
              <a:rPr lang="fr-FR" dirty="0">
                <a:solidFill>
                  <a:schemeClr val="tx1"/>
                </a:solidFill>
              </a:rPr>
              <a:t>Comme vous pouvez le voir, à l’affichage les tuples sont toujours encadrés par des parenthèses, de façon à ce que des tuples imbriqués soient interprétés </a:t>
            </a:r>
            <a:r>
              <a:rPr lang="fr-FR" dirty="0" smtClean="0">
                <a:solidFill>
                  <a:schemeClr val="tx1"/>
                </a:solidFill>
              </a:rPr>
              <a:t>correctement</a:t>
            </a:r>
          </a:p>
          <a:p>
            <a:pPr algn="just"/>
            <a:r>
              <a:rPr lang="fr-FR" dirty="0" smtClean="0">
                <a:solidFill>
                  <a:schemeClr val="tx1"/>
                </a:solidFill>
              </a:rPr>
              <a:t>Ils </a:t>
            </a:r>
            <a:r>
              <a:rPr lang="fr-FR" dirty="0">
                <a:solidFill>
                  <a:schemeClr val="tx1"/>
                </a:solidFill>
              </a:rPr>
              <a:t>peuvent être entrés avec ou sans parenthèses, même si celles-ci sont souvent nécessaires (notamment lorsqu’un tuple fait partie d’une expression plus </a:t>
            </a:r>
            <a:r>
              <a:rPr lang="fr-FR" dirty="0" smtClean="0">
                <a:solidFill>
                  <a:schemeClr val="tx1"/>
                </a:solidFill>
              </a:rPr>
              <a:t>longue)</a:t>
            </a:r>
          </a:p>
          <a:p>
            <a:pPr algn="just"/>
            <a:r>
              <a:rPr lang="fr-FR" dirty="0" smtClean="0">
                <a:solidFill>
                  <a:schemeClr val="tx1"/>
                </a:solidFill>
              </a:rPr>
              <a:t>Il </a:t>
            </a:r>
            <a:r>
              <a:rPr lang="fr-FR" dirty="0">
                <a:solidFill>
                  <a:schemeClr val="tx1"/>
                </a:solidFill>
              </a:rPr>
              <a:t>n’est pas possible d’affecter de valeur à un élément d’un tuple ; par contre, il est possible de créer des tuples contenant des objets </a:t>
            </a:r>
            <a:r>
              <a:rPr lang="fr-FR" dirty="0" smtClean="0">
                <a:solidFill>
                  <a:schemeClr val="tx1"/>
                </a:solidFill>
              </a:rPr>
              <a:t>mutables</a:t>
            </a:r>
            <a:r>
              <a:rPr lang="fr-FR" dirty="0">
                <a:solidFill>
                  <a:schemeClr val="tx1"/>
                </a:solidFill>
              </a:rPr>
              <a:t>, comme des </a:t>
            </a:r>
            <a:r>
              <a:rPr lang="fr-FR" dirty="0" smtClean="0">
                <a:solidFill>
                  <a:schemeClr val="tx1"/>
                </a:solidFill>
              </a:rPr>
              <a:t>listes</a:t>
            </a:r>
          </a:p>
          <a:p>
            <a:pPr algn="just"/>
            <a:r>
              <a:rPr lang="fr-FR" dirty="0">
                <a:solidFill>
                  <a:schemeClr val="tx1"/>
                </a:solidFill>
              </a:rPr>
              <a:t>Si les tuples peuvent sembler similaires aux listes, ils sont souvent utilisés dans des cas différents et pour des raisons </a:t>
            </a:r>
            <a:r>
              <a:rPr lang="fr-FR" dirty="0" smtClean="0">
                <a:solidFill>
                  <a:schemeClr val="tx1"/>
                </a:solidFill>
              </a:rPr>
              <a:t>différentes</a:t>
            </a:r>
          </a:p>
          <a:p>
            <a:pPr algn="just"/>
            <a:r>
              <a:rPr lang="fr-FR" dirty="0" smtClean="0">
                <a:solidFill>
                  <a:schemeClr val="tx1"/>
                </a:solidFill>
              </a:rPr>
              <a:t>Les </a:t>
            </a:r>
            <a:r>
              <a:rPr lang="fr-FR" dirty="0">
                <a:solidFill>
                  <a:schemeClr val="tx1"/>
                </a:solidFill>
              </a:rPr>
              <a:t>tuples sont </a:t>
            </a:r>
            <a:r>
              <a:rPr lang="fr-FR" dirty="0" smtClean="0">
                <a:solidFill>
                  <a:schemeClr val="tx1"/>
                </a:solidFill>
              </a:rPr>
              <a:t>immutables </a:t>
            </a:r>
            <a:r>
              <a:rPr lang="fr-FR" dirty="0">
                <a:solidFill>
                  <a:schemeClr val="tx1"/>
                </a:solidFill>
              </a:rPr>
              <a:t>et contiennent souvent des séquences hétérogènes d’éléments qui sont accédés par « déballage » (voir plus loin) ou indexation (ou même par attributs dans le cas des </a:t>
            </a:r>
            <a:r>
              <a:rPr lang="fr-FR" b="1" i="1" dirty="0" smtClean="0">
                <a:solidFill>
                  <a:schemeClr val="accent1"/>
                </a:solidFill>
              </a:rPr>
              <a:t>namedtuples</a:t>
            </a:r>
            <a:r>
              <a:rPr lang="fr-FR" dirty="0" smtClean="0">
                <a:solidFill>
                  <a:schemeClr val="tx1"/>
                </a:solidFill>
              </a:rPr>
              <a:t>)</a:t>
            </a:r>
          </a:p>
          <a:p>
            <a:pPr algn="just"/>
            <a:r>
              <a:rPr lang="fr-FR" dirty="0" smtClean="0">
                <a:solidFill>
                  <a:schemeClr val="tx1"/>
                </a:solidFill>
              </a:rPr>
              <a:t>Les </a:t>
            </a:r>
            <a:r>
              <a:rPr lang="fr-FR" dirty="0">
                <a:solidFill>
                  <a:schemeClr val="tx1"/>
                </a:solidFill>
              </a:rPr>
              <a:t>listes sont souvent </a:t>
            </a:r>
            <a:r>
              <a:rPr lang="fr-FR" dirty="0" smtClean="0">
                <a:solidFill>
                  <a:schemeClr val="tx1"/>
                </a:solidFill>
              </a:rPr>
              <a:t>mutable</a:t>
            </a:r>
            <a:r>
              <a:rPr lang="fr-FR" dirty="0">
                <a:solidFill>
                  <a:schemeClr val="tx1"/>
                </a:solidFill>
              </a:rPr>
              <a:t>, et contiennent des éléments homogènes qui sont accédés par itération sur la liste</a:t>
            </a:r>
          </a:p>
        </p:txBody>
      </p:sp>
    </p:spTree>
    <p:extLst>
      <p:ext uri="{BB962C8B-B14F-4D97-AF65-F5344CB8AC3E}">
        <p14:creationId xmlns:p14="http://schemas.microsoft.com/office/powerpoint/2010/main" val="491077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8134184" cy="4794637"/>
          </a:xfrm>
        </p:spPr>
        <p:txBody>
          <a:bodyPr anchor="ctr">
            <a:normAutofit/>
          </a:bodyPr>
          <a:lstStyle/>
          <a:p>
            <a:pPr algn="just"/>
            <a:r>
              <a:rPr lang="fr-FR" dirty="0">
                <a:solidFill>
                  <a:schemeClr val="tx1"/>
                </a:solidFill>
              </a:rPr>
              <a:t>Un problème spécifique est la construction de tuples ne contenant aucun ou un seul élément : la syntaxe a quelques tournures spécifiques pour s’en </a:t>
            </a:r>
            <a:r>
              <a:rPr lang="fr-FR" dirty="0" smtClean="0">
                <a:solidFill>
                  <a:schemeClr val="tx1"/>
                </a:solidFill>
              </a:rPr>
              <a:t>accommoder</a:t>
            </a:r>
          </a:p>
          <a:p>
            <a:pPr algn="just"/>
            <a:r>
              <a:rPr lang="fr-FR" dirty="0" smtClean="0">
                <a:solidFill>
                  <a:schemeClr val="tx1"/>
                </a:solidFill>
              </a:rPr>
              <a:t>Les </a:t>
            </a:r>
            <a:r>
              <a:rPr lang="fr-FR" dirty="0">
                <a:solidFill>
                  <a:schemeClr val="tx1"/>
                </a:solidFill>
              </a:rPr>
              <a:t>tuples vides sont construits par une paire de parenthèses </a:t>
            </a:r>
            <a:r>
              <a:rPr lang="fr-FR" dirty="0" smtClean="0">
                <a:solidFill>
                  <a:schemeClr val="tx1"/>
                </a:solidFill>
              </a:rPr>
              <a:t>vides</a:t>
            </a:r>
          </a:p>
          <a:p>
            <a:pPr algn="just"/>
            <a:r>
              <a:rPr lang="fr-FR" dirty="0" smtClean="0">
                <a:solidFill>
                  <a:schemeClr val="tx1"/>
                </a:solidFill>
              </a:rPr>
              <a:t>Un </a:t>
            </a:r>
            <a:r>
              <a:rPr lang="fr-FR" dirty="0">
                <a:solidFill>
                  <a:schemeClr val="tx1"/>
                </a:solidFill>
              </a:rPr>
              <a:t>tuple avec un seul élément est construit en faisant suivre la valeur par une virgule (il n’est pas suffisant de placer cette valeur entre </a:t>
            </a:r>
            <a:r>
              <a:rPr lang="fr-FR" dirty="0" smtClean="0">
                <a:solidFill>
                  <a:schemeClr val="tx1"/>
                </a:solidFill>
              </a:rPr>
              <a:t>parenthèses)</a:t>
            </a:r>
          </a:p>
          <a:p>
            <a:pPr algn="just"/>
            <a:r>
              <a:rPr lang="fr-FR" dirty="0" smtClean="0">
                <a:solidFill>
                  <a:schemeClr val="tx1"/>
                </a:solidFill>
              </a:rPr>
              <a:t>Pas </a:t>
            </a:r>
            <a:r>
              <a:rPr lang="fr-FR" dirty="0">
                <a:solidFill>
                  <a:schemeClr val="tx1"/>
                </a:solidFill>
              </a:rPr>
              <a:t>très joli, mais </a:t>
            </a:r>
            <a:r>
              <a:rPr lang="fr-FR" dirty="0" smtClean="0">
                <a:solidFill>
                  <a:schemeClr val="tx1"/>
                </a:solidFill>
              </a:rPr>
              <a:t>efficace</a:t>
            </a:r>
          </a:p>
          <a:p>
            <a:pPr algn="just"/>
            <a:r>
              <a:rPr lang="fr-FR" dirty="0">
                <a:solidFill>
                  <a:schemeClr val="tx1"/>
                </a:solidFill>
              </a:rPr>
              <a:t>L’instruction </a:t>
            </a:r>
            <a:r>
              <a:rPr lang="fr-FR" b="1" i="1" dirty="0">
                <a:solidFill>
                  <a:schemeClr val="accent6"/>
                </a:solidFill>
              </a:rPr>
              <a:t>t = </a:t>
            </a:r>
            <a:r>
              <a:rPr lang="fr-FR" b="1" i="1" dirty="0" smtClean="0">
                <a:solidFill>
                  <a:schemeClr val="accent6"/>
                </a:solidFill>
              </a:rPr>
              <a:t>1, 2, 3</a:t>
            </a:r>
            <a:r>
              <a:rPr lang="fr-FR" dirty="0" smtClean="0">
                <a:solidFill>
                  <a:schemeClr val="tx1"/>
                </a:solidFill>
              </a:rPr>
              <a:t> </a:t>
            </a:r>
            <a:r>
              <a:rPr lang="fr-FR" dirty="0">
                <a:solidFill>
                  <a:schemeClr val="tx1"/>
                </a:solidFill>
              </a:rPr>
              <a:t>est un exemple d’un emballage de tuple : les valeurs </a:t>
            </a:r>
            <a:r>
              <a:rPr lang="fr-FR" dirty="0" smtClean="0">
                <a:solidFill>
                  <a:schemeClr val="tx1"/>
                </a:solidFill>
              </a:rPr>
              <a:t>1, 2 </a:t>
            </a:r>
            <a:r>
              <a:rPr lang="fr-FR" dirty="0">
                <a:solidFill>
                  <a:schemeClr val="tx1"/>
                </a:solidFill>
              </a:rPr>
              <a:t>et </a:t>
            </a:r>
            <a:r>
              <a:rPr lang="fr-FR" dirty="0" smtClean="0">
                <a:solidFill>
                  <a:schemeClr val="tx1"/>
                </a:solidFill>
              </a:rPr>
              <a:t>3 </a:t>
            </a:r>
            <a:r>
              <a:rPr lang="fr-FR" dirty="0">
                <a:solidFill>
                  <a:schemeClr val="tx1"/>
                </a:solidFill>
              </a:rPr>
              <a:t>sont emballées ensemble dans un </a:t>
            </a:r>
            <a:r>
              <a:rPr lang="fr-FR" dirty="0" smtClean="0">
                <a:solidFill>
                  <a:schemeClr val="tx1"/>
                </a:solidFill>
              </a:rPr>
              <a:t>tuple</a:t>
            </a:r>
          </a:p>
          <a:p>
            <a:pPr algn="just"/>
            <a:r>
              <a:rPr lang="fr-FR" dirty="0" smtClean="0">
                <a:solidFill>
                  <a:schemeClr val="tx1"/>
                </a:solidFill>
              </a:rPr>
              <a:t>L’opération </a:t>
            </a:r>
            <a:r>
              <a:rPr lang="fr-FR" dirty="0">
                <a:solidFill>
                  <a:schemeClr val="tx1"/>
                </a:solidFill>
              </a:rPr>
              <a:t>inverse est aussi possible</a:t>
            </a:r>
          </a:p>
        </p:txBody>
      </p:sp>
      <p:pic>
        <p:nvPicPr>
          <p:cNvPr id="4" name="Image 3"/>
          <p:cNvPicPr>
            <a:picLocks noChangeAspect="1"/>
          </p:cNvPicPr>
          <p:nvPr/>
        </p:nvPicPr>
        <p:blipFill>
          <a:blip r:embed="rId3"/>
          <a:stretch>
            <a:fillRect/>
          </a:stretch>
        </p:blipFill>
        <p:spPr>
          <a:xfrm>
            <a:off x="9261281" y="1905000"/>
            <a:ext cx="2590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9261281" y="3933602"/>
            <a:ext cx="1609725" cy="2238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5513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Ceci est appelé, de façon plus ou moins appropriée, un déballage de séquence et fonctionne pour toute séquence placée à droite de </a:t>
            </a:r>
            <a:r>
              <a:rPr lang="fr-FR" dirty="0" smtClean="0">
                <a:solidFill>
                  <a:schemeClr val="tx1"/>
                </a:solidFill>
              </a:rPr>
              <a:t>l’expression</a:t>
            </a:r>
          </a:p>
          <a:p>
            <a:pPr algn="just"/>
            <a:r>
              <a:rPr lang="fr-FR" dirty="0" smtClean="0">
                <a:solidFill>
                  <a:schemeClr val="tx1"/>
                </a:solidFill>
              </a:rPr>
              <a:t>Ce </a:t>
            </a:r>
            <a:r>
              <a:rPr lang="fr-FR" dirty="0">
                <a:solidFill>
                  <a:schemeClr val="tx1"/>
                </a:solidFill>
              </a:rPr>
              <a:t>déballage requiert autant de variables dans la partie gauche qu’il y a d’éléments dans la </a:t>
            </a:r>
            <a:r>
              <a:rPr lang="fr-FR" dirty="0" smtClean="0">
                <a:solidFill>
                  <a:schemeClr val="tx1"/>
                </a:solidFill>
              </a:rPr>
              <a:t>séquence</a:t>
            </a:r>
          </a:p>
          <a:p>
            <a:pPr algn="just"/>
            <a:r>
              <a:rPr lang="fr-FR" dirty="0" smtClean="0">
                <a:solidFill>
                  <a:schemeClr val="tx1"/>
                </a:solidFill>
              </a:rPr>
              <a:t>Notez </a:t>
            </a:r>
            <a:r>
              <a:rPr lang="fr-FR" dirty="0">
                <a:solidFill>
                  <a:schemeClr val="tx1"/>
                </a:solidFill>
              </a:rPr>
              <a:t>également que cette affectation multiple est juste une combinaison entre un emballage de tuple et un déballage de séquence</a:t>
            </a:r>
          </a:p>
        </p:txBody>
      </p:sp>
    </p:spTree>
    <p:extLst>
      <p:ext uri="{BB962C8B-B14F-4D97-AF65-F5344CB8AC3E}">
        <p14:creationId xmlns:p14="http://schemas.microsoft.com/office/powerpoint/2010/main" val="1302066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a:t>
            </a:r>
            <a:r>
              <a:rPr lang="fr-FR" dirty="0" smtClean="0"/>
              <a:t>importé</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Python fournit également un type de donnée pour les </a:t>
            </a:r>
            <a:r>
              <a:rPr lang="fr-FR" dirty="0" smtClean="0">
                <a:solidFill>
                  <a:schemeClr val="tx1"/>
                </a:solidFill>
              </a:rPr>
              <a:t>ensembles</a:t>
            </a:r>
          </a:p>
          <a:p>
            <a:pPr algn="just"/>
            <a:r>
              <a:rPr lang="fr-FR" dirty="0" smtClean="0">
                <a:solidFill>
                  <a:schemeClr val="tx1"/>
                </a:solidFill>
              </a:rPr>
              <a:t>Un </a:t>
            </a:r>
            <a:r>
              <a:rPr lang="fr-FR" dirty="0">
                <a:solidFill>
                  <a:schemeClr val="tx1"/>
                </a:solidFill>
              </a:rPr>
              <a:t>ensemble est une collection non ordonnée sans élément </a:t>
            </a:r>
            <a:r>
              <a:rPr lang="fr-FR" dirty="0" smtClean="0">
                <a:solidFill>
                  <a:schemeClr val="tx1"/>
                </a:solidFill>
              </a:rPr>
              <a:t>dupliqué</a:t>
            </a:r>
          </a:p>
          <a:p>
            <a:pPr algn="just"/>
            <a:r>
              <a:rPr lang="fr-FR" dirty="0" smtClean="0">
                <a:solidFill>
                  <a:schemeClr val="tx1"/>
                </a:solidFill>
              </a:rPr>
              <a:t>Des </a:t>
            </a:r>
            <a:r>
              <a:rPr lang="fr-FR" dirty="0">
                <a:solidFill>
                  <a:schemeClr val="tx1"/>
                </a:solidFill>
              </a:rPr>
              <a:t>utilisations basiques concernent par exemple des tests d’appartenance ou des </a:t>
            </a:r>
            <a:r>
              <a:rPr lang="fr-FR" dirty="0" smtClean="0">
                <a:solidFill>
                  <a:schemeClr val="tx1"/>
                </a:solidFill>
              </a:rPr>
              <a:t>suppressions </a:t>
            </a:r>
            <a:r>
              <a:rPr lang="fr-FR" dirty="0">
                <a:solidFill>
                  <a:schemeClr val="tx1"/>
                </a:solidFill>
              </a:rPr>
              <a:t>de </a:t>
            </a:r>
            <a:r>
              <a:rPr lang="fr-FR" dirty="0" smtClean="0">
                <a:solidFill>
                  <a:schemeClr val="tx1"/>
                </a:solidFill>
              </a:rPr>
              <a:t>doublons</a:t>
            </a:r>
          </a:p>
          <a:p>
            <a:pPr algn="just"/>
            <a:r>
              <a:rPr lang="fr-FR" dirty="0" smtClean="0">
                <a:solidFill>
                  <a:schemeClr val="tx1"/>
                </a:solidFill>
              </a:rPr>
              <a:t>Les </a:t>
            </a:r>
            <a:r>
              <a:rPr lang="fr-FR" dirty="0">
                <a:solidFill>
                  <a:schemeClr val="tx1"/>
                </a:solidFill>
              </a:rPr>
              <a:t>ensembles supportent également les opérations mathématiques comme les unions, intersections, différences et différences </a:t>
            </a:r>
            <a:r>
              <a:rPr lang="fr-FR" dirty="0" smtClean="0">
                <a:solidFill>
                  <a:schemeClr val="tx1"/>
                </a:solidFill>
              </a:rPr>
              <a:t>symétriques</a:t>
            </a:r>
          </a:p>
          <a:p>
            <a:pPr algn="just"/>
            <a:r>
              <a:rPr lang="fr-FR" dirty="0">
                <a:solidFill>
                  <a:schemeClr val="tx1"/>
                </a:solidFill>
              </a:rPr>
              <a:t>Des accolades, ou la fonction set() peuvent être utilisés pour créer des </a:t>
            </a:r>
            <a:r>
              <a:rPr lang="fr-FR" dirty="0" smtClean="0">
                <a:solidFill>
                  <a:schemeClr val="tx1"/>
                </a:solidFill>
              </a:rPr>
              <a:t>ensembles</a:t>
            </a:r>
          </a:p>
          <a:p>
            <a:pPr algn="just"/>
            <a:r>
              <a:rPr lang="fr-FR" dirty="0" smtClean="0">
                <a:solidFill>
                  <a:schemeClr val="tx1"/>
                </a:solidFill>
              </a:rPr>
              <a:t>Notez </a:t>
            </a:r>
            <a:r>
              <a:rPr lang="fr-FR" dirty="0">
                <a:solidFill>
                  <a:schemeClr val="tx1"/>
                </a:solidFill>
              </a:rPr>
              <a:t>que pour créer un ensemble vide, {} ne fonctionne pas, cela créé un dictionnaire </a:t>
            </a:r>
            <a:r>
              <a:rPr lang="fr-FR" dirty="0" smtClean="0">
                <a:solidFill>
                  <a:schemeClr val="tx1"/>
                </a:solidFill>
              </a:rPr>
              <a:t>vide</a:t>
            </a:r>
          </a:p>
          <a:p>
            <a:pPr algn="just"/>
            <a:r>
              <a:rPr lang="fr-FR" dirty="0" smtClean="0">
                <a:solidFill>
                  <a:schemeClr val="tx1"/>
                </a:solidFill>
              </a:rPr>
              <a:t>Utilisez </a:t>
            </a:r>
            <a:r>
              <a:rPr lang="fr-FR" dirty="0">
                <a:solidFill>
                  <a:schemeClr val="tx1"/>
                </a:solidFill>
              </a:rPr>
              <a:t>plutôt set()</a:t>
            </a:r>
          </a:p>
        </p:txBody>
      </p:sp>
    </p:spTree>
    <p:extLst>
      <p:ext uri="{BB962C8B-B14F-4D97-AF65-F5344CB8AC3E}">
        <p14:creationId xmlns:p14="http://schemas.microsoft.com/office/powerpoint/2010/main" val="3428225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4588321" cy="4794637"/>
          </a:xfrm>
        </p:spPr>
        <p:txBody>
          <a:bodyPr anchor="ctr">
            <a:normAutofit/>
          </a:bodyPr>
          <a:lstStyle/>
          <a:p>
            <a:pPr algn="just"/>
            <a:r>
              <a:rPr lang="fr-FR" b="1" i="1" dirty="0" smtClean="0">
                <a:solidFill>
                  <a:schemeClr val="accent6"/>
                </a:solidFill>
              </a:rPr>
              <a:t>a - b</a:t>
            </a:r>
            <a:r>
              <a:rPr lang="fr-FR" dirty="0" smtClean="0">
                <a:solidFill>
                  <a:schemeClr val="tx1"/>
                </a:solidFill>
              </a:rPr>
              <a:t> : élément de a absents de b</a:t>
            </a:r>
          </a:p>
          <a:p>
            <a:pPr algn="just"/>
            <a:r>
              <a:rPr lang="fr-FR" b="1" i="1" dirty="0" smtClean="0">
                <a:solidFill>
                  <a:schemeClr val="accent6"/>
                </a:solidFill>
              </a:rPr>
              <a:t>a | b</a:t>
            </a:r>
            <a:r>
              <a:rPr lang="fr-FR" dirty="0" smtClean="0">
                <a:solidFill>
                  <a:schemeClr val="tx1"/>
                </a:solidFill>
              </a:rPr>
              <a:t> : éléments dans ou dans b ou dans les deux</a:t>
            </a:r>
          </a:p>
          <a:p>
            <a:pPr algn="just"/>
            <a:r>
              <a:rPr lang="fr-FR" b="1" i="1" dirty="0" smtClean="0">
                <a:solidFill>
                  <a:schemeClr val="accent6"/>
                </a:solidFill>
              </a:rPr>
              <a:t>a &amp; b</a:t>
            </a:r>
            <a:r>
              <a:rPr lang="fr-FR" dirty="0" smtClean="0">
                <a:solidFill>
                  <a:schemeClr val="tx1"/>
                </a:solidFill>
              </a:rPr>
              <a:t> : éléments dans a et dans b</a:t>
            </a:r>
          </a:p>
          <a:p>
            <a:pPr algn="just"/>
            <a:r>
              <a:rPr lang="fr-FR" b="1" i="1" dirty="0" smtClean="0">
                <a:solidFill>
                  <a:schemeClr val="accent6"/>
                </a:solidFill>
              </a:rPr>
              <a:t>a ^ b</a:t>
            </a:r>
            <a:r>
              <a:rPr lang="fr-FR" dirty="0" smtClean="0">
                <a:solidFill>
                  <a:schemeClr val="tx1"/>
                </a:solidFill>
              </a:rPr>
              <a:t> : éléments dans a ou dans b mais pas dans les deux</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5633494" y="1565522"/>
            <a:ext cx="5772150" cy="16478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633494" y="3526105"/>
            <a:ext cx="3533775" cy="2667000"/>
          </a:xfrm>
          <a:prstGeom prst="rect">
            <a:avLst/>
          </a:prstGeom>
        </p:spPr>
      </p:pic>
    </p:spTree>
    <p:extLst>
      <p:ext uri="{BB962C8B-B14F-4D97-AF65-F5344CB8AC3E}">
        <p14:creationId xmlns:p14="http://schemas.microsoft.com/office/powerpoint/2010/main" val="34016773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1667054"/>
          </a:xfrm>
        </p:spPr>
        <p:txBody>
          <a:bodyPr anchor="ctr">
            <a:normAutofit/>
          </a:bodyPr>
          <a:lstStyle/>
          <a:p>
            <a:pPr algn="just"/>
            <a:r>
              <a:rPr lang="fr-FR" dirty="0">
                <a:solidFill>
                  <a:schemeClr val="tx1"/>
                </a:solidFill>
              </a:rPr>
              <a:t>Tout comme les </a:t>
            </a:r>
            <a:r>
              <a:rPr lang="fr-FR" dirty="0" smtClean="0">
                <a:solidFill>
                  <a:schemeClr val="tx1"/>
                </a:solidFill>
              </a:rPr>
              <a:t>compréhensions </a:t>
            </a:r>
            <a:r>
              <a:rPr lang="fr-FR" dirty="0">
                <a:solidFill>
                  <a:schemeClr val="tx1"/>
                </a:solidFill>
              </a:rPr>
              <a:t>de listes, il est </a:t>
            </a:r>
            <a:r>
              <a:rPr lang="fr-FR" dirty="0" smtClean="0">
                <a:solidFill>
                  <a:schemeClr val="tx1"/>
                </a:solidFill>
              </a:rPr>
              <a:t>possible d’écrire </a:t>
            </a:r>
            <a:r>
              <a:rPr lang="fr-FR" dirty="0">
                <a:solidFill>
                  <a:schemeClr val="tx1"/>
                </a:solidFill>
              </a:rPr>
              <a:t>des </a:t>
            </a:r>
            <a:r>
              <a:rPr lang="fr-FR" dirty="0" smtClean="0">
                <a:solidFill>
                  <a:schemeClr val="tx1"/>
                </a:solidFill>
              </a:rPr>
              <a:t>compréhensions </a:t>
            </a:r>
            <a:r>
              <a:rPr lang="fr-FR" dirty="0">
                <a:solidFill>
                  <a:schemeClr val="tx1"/>
                </a:solidFill>
              </a:rPr>
              <a:t>d’ensemble</a:t>
            </a:r>
          </a:p>
        </p:txBody>
      </p:sp>
      <p:pic>
        <p:nvPicPr>
          <p:cNvPr id="6" name="Image 5"/>
          <p:cNvPicPr>
            <a:picLocks noChangeAspect="1"/>
          </p:cNvPicPr>
          <p:nvPr/>
        </p:nvPicPr>
        <p:blipFill>
          <a:blip r:embed="rId3"/>
          <a:stretch>
            <a:fillRect/>
          </a:stretch>
        </p:blipFill>
        <p:spPr>
          <a:xfrm>
            <a:off x="3781926" y="3473365"/>
            <a:ext cx="4419600" cy="809625"/>
          </a:xfrm>
          <a:prstGeom prst="rect">
            <a:avLst/>
          </a:prstGeom>
        </p:spPr>
      </p:pic>
    </p:spTree>
    <p:extLst>
      <p:ext uri="{BB962C8B-B14F-4D97-AF65-F5344CB8AC3E}">
        <p14:creationId xmlns:p14="http://schemas.microsoft.com/office/powerpoint/2010/main" val="36100170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Un autre type de donnée très utile, natif dans Python, est le </a:t>
            </a:r>
            <a:r>
              <a:rPr lang="fr-FR" dirty="0" smtClean="0">
                <a:solidFill>
                  <a:schemeClr val="tx1"/>
                </a:solidFill>
              </a:rPr>
              <a:t>dictionnaire</a:t>
            </a:r>
          </a:p>
          <a:p>
            <a:pPr algn="just"/>
            <a:r>
              <a:rPr lang="fr-FR" dirty="0" smtClean="0">
                <a:solidFill>
                  <a:schemeClr val="tx1"/>
                </a:solidFill>
              </a:rPr>
              <a:t>Ces </a:t>
            </a:r>
            <a:r>
              <a:rPr lang="fr-FR" dirty="0">
                <a:solidFill>
                  <a:schemeClr val="tx1"/>
                </a:solidFill>
              </a:rPr>
              <a:t>dictionnaires sont parfois présents dans d’autres langages sous le nom de « mémoires associatives » ou de « tableaux associatifs </a:t>
            </a:r>
            <a:r>
              <a:rPr lang="fr-FR" dirty="0" smtClean="0">
                <a:solidFill>
                  <a:schemeClr val="tx1"/>
                </a:solidFill>
              </a:rPr>
              <a:t>»</a:t>
            </a:r>
          </a:p>
          <a:p>
            <a:pPr algn="just"/>
            <a:r>
              <a:rPr lang="fr-FR" dirty="0" smtClean="0">
                <a:solidFill>
                  <a:schemeClr val="tx1"/>
                </a:solidFill>
              </a:rPr>
              <a:t>À </a:t>
            </a:r>
            <a:r>
              <a:rPr lang="fr-FR" dirty="0">
                <a:solidFill>
                  <a:schemeClr val="tx1"/>
                </a:solidFill>
              </a:rPr>
              <a:t>la différence des séquences, qui sont indexées par des nombres, les dictionnaires sont indexés par des clés, qui peuvent être de n’importe quel type </a:t>
            </a:r>
            <a:r>
              <a:rPr lang="fr-FR" dirty="0" smtClean="0">
                <a:solidFill>
                  <a:schemeClr val="tx1"/>
                </a:solidFill>
              </a:rPr>
              <a:t>immutable</a:t>
            </a:r>
          </a:p>
          <a:p>
            <a:pPr algn="just"/>
            <a:r>
              <a:rPr lang="fr-FR" dirty="0" smtClean="0">
                <a:solidFill>
                  <a:schemeClr val="tx1"/>
                </a:solidFill>
              </a:rPr>
              <a:t>Les </a:t>
            </a:r>
            <a:r>
              <a:rPr lang="fr-FR" dirty="0">
                <a:solidFill>
                  <a:schemeClr val="tx1"/>
                </a:solidFill>
              </a:rPr>
              <a:t>chaînes de caractères et les nombres peuvent toujours être des </a:t>
            </a:r>
            <a:r>
              <a:rPr lang="fr-FR" dirty="0" smtClean="0">
                <a:solidFill>
                  <a:schemeClr val="tx1"/>
                </a:solidFill>
              </a:rPr>
              <a:t>clés</a:t>
            </a:r>
          </a:p>
          <a:p>
            <a:pPr algn="just"/>
            <a:r>
              <a:rPr lang="fr-FR" dirty="0" smtClean="0">
                <a:solidFill>
                  <a:schemeClr val="tx1"/>
                </a:solidFill>
              </a:rPr>
              <a:t>Des </a:t>
            </a:r>
            <a:r>
              <a:rPr lang="fr-FR" dirty="0">
                <a:solidFill>
                  <a:schemeClr val="tx1"/>
                </a:solidFill>
              </a:rPr>
              <a:t>tuples peuvent être utilisés comme clés s’ils ne contiennent que des chaînes, des nombres ou des </a:t>
            </a:r>
            <a:r>
              <a:rPr lang="fr-FR" dirty="0" smtClean="0">
                <a:solidFill>
                  <a:schemeClr val="tx1"/>
                </a:solidFill>
              </a:rPr>
              <a:t>tuples</a:t>
            </a:r>
          </a:p>
          <a:p>
            <a:pPr algn="just"/>
            <a:r>
              <a:rPr lang="fr-FR" dirty="0" smtClean="0">
                <a:solidFill>
                  <a:schemeClr val="tx1"/>
                </a:solidFill>
              </a:rPr>
              <a:t>Si </a:t>
            </a:r>
            <a:r>
              <a:rPr lang="fr-FR" dirty="0">
                <a:solidFill>
                  <a:schemeClr val="tx1"/>
                </a:solidFill>
              </a:rPr>
              <a:t>un tuple contient un objet </a:t>
            </a:r>
            <a:r>
              <a:rPr lang="fr-FR" dirty="0" smtClean="0">
                <a:solidFill>
                  <a:schemeClr val="tx1"/>
                </a:solidFill>
              </a:rPr>
              <a:t>mutable</a:t>
            </a:r>
            <a:r>
              <a:rPr lang="fr-FR" dirty="0">
                <a:solidFill>
                  <a:schemeClr val="tx1"/>
                </a:solidFill>
              </a:rPr>
              <a:t>, de façon directe ou indirecte, il ne peut pas être utilisé comme une </a:t>
            </a:r>
            <a:r>
              <a:rPr lang="fr-FR" dirty="0" smtClean="0">
                <a:solidFill>
                  <a:schemeClr val="tx1"/>
                </a:solidFill>
              </a:rPr>
              <a:t>clé</a:t>
            </a:r>
          </a:p>
          <a:p>
            <a:pPr algn="just"/>
            <a:r>
              <a:rPr lang="fr-FR" dirty="0" smtClean="0">
                <a:solidFill>
                  <a:schemeClr val="tx1"/>
                </a:solidFill>
              </a:rPr>
              <a:t>Vous </a:t>
            </a:r>
            <a:r>
              <a:rPr lang="fr-FR" dirty="0">
                <a:solidFill>
                  <a:schemeClr val="tx1"/>
                </a:solidFill>
              </a:rPr>
              <a:t>ne pouvez pas utiliser des listes comme clés, car les listes peuvent être modifiées en place en utilisant des affectations par position, par tranches ou via des méthodes comme </a:t>
            </a:r>
            <a:r>
              <a:rPr lang="fr-FR" b="1" i="1" dirty="0">
                <a:solidFill>
                  <a:schemeClr val="accent1"/>
                </a:solidFill>
              </a:rPr>
              <a:t>append()</a:t>
            </a:r>
            <a:r>
              <a:rPr lang="fr-FR" dirty="0">
                <a:solidFill>
                  <a:schemeClr val="tx1"/>
                </a:solidFill>
              </a:rPr>
              <a:t> ou </a:t>
            </a:r>
            <a:r>
              <a:rPr lang="fr-FR" b="1" i="1" dirty="0">
                <a:solidFill>
                  <a:schemeClr val="accent1"/>
                </a:solidFill>
              </a:rPr>
              <a:t>extend()</a:t>
            </a:r>
          </a:p>
        </p:txBody>
      </p:sp>
    </p:spTree>
    <p:extLst>
      <p:ext uri="{BB962C8B-B14F-4D97-AF65-F5344CB8AC3E}">
        <p14:creationId xmlns:p14="http://schemas.microsoft.com/office/powerpoint/2010/main" val="37226275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Le plus simple est de considérer les dictionnaires comme des ensembles non ordonnés de paires clé: valeur, les clés devant être uniques (au sein d’un </a:t>
            </a:r>
            <a:r>
              <a:rPr lang="fr-FR" dirty="0" smtClean="0">
                <a:solidFill>
                  <a:schemeClr val="tx1"/>
                </a:solidFill>
              </a:rPr>
              <a:t>dictionnaire)</a:t>
            </a:r>
          </a:p>
          <a:p>
            <a:pPr algn="just"/>
            <a:r>
              <a:rPr lang="fr-FR" dirty="0" smtClean="0">
                <a:solidFill>
                  <a:schemeClr val="tx1"/>
                </a:solidFill>
              </a:rPr>
              <a:t>Une </a:t>
            </a:r>
            <a:r>
              <a:rPr lang="fr-FR" dirty="0">
                <a:solidFill>
                  <a:schemeClr val="tx1"/>
                </a:solidFill>
              </a:rPr>
              <a:t>paire d’accolades crée un dictionnaire vide : </a:t>
            </a:r>
            <a:r>
              <a:rPr lang="fr-FR" dirty="0" smtClean="0">
                <a:solidFill>
                  <a:schemeClr val="tx1"/>
                </a:solidFill>
              </a:rPr>
              <a:t>{}</a:t>
            </a:r>
          </a:p>
          <a:p>
            <a:pPr algn="just"/>
            <a:r>
              <a:rPr lang="fr-FR" dirty="0" smtClean="0">
                <a:solidFill>
                  <a:schemeClr val="tx1"/>
                </a:solidFill>
              </a:rPr>
              <a:t>Placer </a:t>
            </a:r>
            <a:r>
              <a:rPr lang="fr-FR" dirty="0">
                <a:solidFill>
                  <a:schemeClr val="tx1"/>
                </a:solidFill>
              </a:rPr>
              <a:t>une liste de paires </a:t>
            </a:r>
            <a:r>
              <a:rPr lang="fr-FR" b="1" i="1" dirty="0">
                <a:solidFill>
                  <a:schemeClr val="tx1"/>
                </a:solidFill>
              </a:rPr>
              <a:t>clé:valeur</a:t>
            </a:r>
            <a:r>
              <a:rPr lang="fr-FR" dirty="0">
                <a:solidFill>
                  <a:schemeClr val="tx1"/>
                </a:solidFill>
              </a:rPr>
              <a:t> séparées par des virgules à l’intérieur des accolades ajoute les valeurs correspondantes au </a:t>
            </a:r>
            <a:r>
              <a:rPr lang="fr-FR" dirty="0" smtClean="0">
                <a:solidFill>
                  <a:schemeClr val="tx1"/>
                </a:solidFill>
              </a:rPr>
              <a:t>dictionnaire</a:t>
            </a:r>
          </a:p>
          <a:p>
            <a:pPr algn="just"/>
            <a:r>
              <a:rPr lang="fr-FR" dirty="0" smtClean="0">
                <a:solidFill>
                  <a:schemeClr val="tx1"/>
                </a:solidFill>
              </a:rPr>
              <a:t>C’est </a:t>
            </a:r>
            <a:r>
              <a:rPr lang="fr-FR" dirty="0">
                <a:solidFill>
                  <a:schemeClr val="tx1"/>
                </a:solidFill>
              </a:rPr>
              <a:t>également de cette façon que les dictionnaires sont affichés en </a:t>
            </a:r>
            <a:r>
              <a:rPr lang="fr-FR" dirty="0" smtClean="0">
                <a:solidFill>
                  <a:schemeClr val="tx1"/>
                </a:solidFill>
              </a:rPr>
              <a:t>sortie</a:t>
            </a:r>
          </a:p>
          <a:p>
            <a:pPr algn="just"/>
            <a:r>
              <a:rPr lang="fr-FR" dirty="0">
                <a:solidFill>
                  <a:schemeClr val="tx1"/>
                </a:solidFill>
              </a:rPr>
              <a:t>Les principales opérations effectuées sur un dictionnaire consistent à stocker une valeur pour une clé et à extraire la valeur correspondant à une </a:t>
            </a:r>
            <a:r>
              <a:rPr lang="fr-FR" dirty="0" smtClean="0">
                <a:solidFill>
                  <a:schemeClr val="tx1"/>
                </a:solidFill>
              </a:rPr>
              <a:t>clé</a:t>
            </a:r>
          </a:p>
          <a:p>
            <a:pPr algn="just"/>
            <a:r>
              <a:rPr lang="fr-FR" dirty="0" smtClean="0">
                <a:solidFill>
                  <a:schemeClr val="tx1"/>
                </a:solidFill>
              </a:rPr>
              <a:t>Il </a:t>
            </a:r>
            <a:r>
              <a:rPr lang="fr-FR" dirty="0">
                <a:solidFill>
                  <a:schemeClr val="tx1"/>
                </a:solidFill>
              </a:rPr>
              <a:t>est également possible de supprimer une paire </a:t>
            </a:r>
            <a:r>
              <a:rPr lang="fr-FR" b="1" i="1" dirty="0">
                <a:solidFill>
                  <a:schemeClr val="tx1"/>
                </a:solidFill>
              </a:rPr>
              <a:t>clé:valeur</a:t>
            </a:r>
            <a:r>
              <a:rPr lang="fr-FR" dirty="0">
                <a:solidFill>
                  <a:schemeClr val="tx1"/>
                </a:solidFill>
              </a:rPr>
              <a:t> avec </a:t>
            </a:r>
            <a:r>
              <a:rPr lang="fr-FR" b="1" i="1" dirty="0" smtClean="0">
                <a:solidFill>
                  <a:schemeClr val="accent6"/>
                </a:solidFill>
              </a:rPr>
              <a:t>del</a:t>
            </a:r>
          </a:p>
          <a:p>
            <a:pPr algn="just"/>
            <a:r>
              <a:rPr lang="fr-FR" dirty="0" smtClean="0">
                <a:solidFill>
                  <a:schemeClr val="tx1"/>
                </a:solidFill>
              </a:rPr>
              <a:t>Si </a:t>
            </a:r>
            <a:r>
              <a:rPr lang="fr-FR" dirty="0">
                <a:solidFill>
                  <a:schemeClr val="tx1"/>
                </a:solidFill>
              </a:rPr>
              <a:t>vous stockez une valeur pour une clé qui est déjà utilisée, l’ancienne valeur associée à cette clé est </a:t>
            </a:r>
            <a:r>
              <a:rPr lang="fr-FR" dirty="0" smtClean="0">
                <a:solidFill>
                  <a:schemeClr val="tx1"/>
                </a:solidFill>
              </a:rPr>
              <a:t>perdue</a:t>
            </a:r>
          </a:p>
          <a:p>
            <a:pPr algn="just"/>
            <a:r>
              <a:rPr lang="fr-FR" dirty="0" smtClean="0">
                <a:solidFill>
                  <a:schemeClr val="tx1"/>
                </a:solidFill>
              </a:rPr>
              <a:t>Si </a:t>
            </a:r>
            <a:r>
              <a:rPr lang="fr-FR" dirty="0">
                <a:solidFill>
                  <a:schemeClr val="tx1"/>
                </a:solidFill>
              </a:rPr>
              <a:t>vous tentez d’extraire une valeur associée à une clé qui n’existe pas, une exception est levée</a:t>
            </a:r>
          </a:p>
        </p:txBody>
      </p:sp>
    </p:spTree>
    <p:extLst>
      <p:ext uri="{BB962C8B-B14F-4D97-AF65-F5344CB8AC3E}">
        <p14:creationId xmlns:p14="http://schemas.microsoft.com/office/powerpoint/2010/main" val="445481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Exécuter </a:t>
            </a:r>
            <a:r>
              <a:rPr lang="fr-FR" b="1" i="1" dirty="0">
                <a:solidFill>
                  <a:schemeClr val="accent6"/>
                </a:solidFill>
              </a:rPr>
              <a:t>list(</a:t>
            </a:r>
            <a:r>
              <a:rPr lang="fr-FR" b="1" i="1" dirty="0" err="1">
                <a:solidFill>
                  <a:schemeClr val="accent6"/>
                </a:solidFill>
              </a:rPr>
              <a:t>d.keys</a:t>
            </a:r>
            <a:r>
              <a:rPr lang="fr-FR" b="1" i="1" dirty="0">
                <a:solidFill>
                  <a:schemeClr val="accent6"/>
                </a:solidFill>
              </a:rPr>
              <a:t>()) </a:t>
            </a:r>
            <a:r>
              <a:rPr lang="fr-FR" dirty="0">
                <a:solidFill>
                  <a:schemeClr val="tx1"/>
                </a:solidFill>
              </a:rPr>
              <a:t>sur un dictionnaire d renvoie une liste de toutes </a:t>
            </a:r>
            <a:r>
              <a:rPr lang="fr-FR" dirty="0" smtClean="0">
                <a:solidFill>
                  <a:schemeClr val="tx1"/>
                </a:solidFill>
              </a:rPr>
              <a:t>les clés </a:t>
            </a:r>
            <a:r>
              <a:rPr lang="fr-FR" dirty="0">
                <a:solidFill>
                  <a:schemeClr val="tx1"/>
                </a:solidFill>
              </a:rPr>
              <a:t>utilisées dans le dictionnaire, dans un ordre arbitraire (si vous voulez qu’elles soient triées, utilisez </a:t>
            </a:r>
            <a:r>
              <a:rPr lang="fr-FR" b="1" i="1" dirty="0" err="1">
                <a:solidFill>
                  <a:schemeClr val="accent6"/>
                </a:solidFill>
              </a:rPr>
              <a:t>sorted</a:t>
            </a:r>
            <a:r>
              <a:rPr lang="fr-FR" b="1" i="1" dirty="0">
                <a:solidFill>
                  <a:schemeClr val="accent6"/>
                </a:solidFill>
              </a:rPr>
              <a:t>(</a:t>
            </a:r>
            <a:r>
              <a:rPr lang="fr-FR" b="1" i="1" dirty="0" err="1">
                <a:solidFill>
                  <a:schemeClr val="accent6"/>
                </a:solidFill>
              </a:rPr>
              <a:t>d.keys</a:t>
            </a:r>
            <a:r>
              <a:rPr lang="fr-FR" b="1" i="1" dirty="0" smtClean="0">
                <a:solidFill>
                  <a:schemeClr val="accent6"/>
                </a:solidFill>
              </a:rPr>
              <a:t>()))</a:t>
            </a:r>
          </a:p>
          <a:p>
            <a:pPr algn="just"/>
            <a:r>
              <a:rPr lang="fr-FR" dirty="0" smtClean="0">
                <a:solidFill>
                  <a:schemeClr val="tx1"/>
                </a:solidFill>
              </a:rPr>
              <a:t>Pour </a:t>
            </a:r>
            <a:r>
              <a:rPr lang="fr-FR" dirty="0">
                <a:solidFill>
                  <a:schemeClr val="tx1"/>
                </a:solidFill>
              </a:rPr>
              <a:t>tester si une clé est dans le dictionnaire, utilisez le mot-clé </a:t>
            </a:r>
            <a:r>
              <a:rPr lang="fr-FR" b="1" i="1" dirty="0">
                <a:solidFill>
                  <a:schemeClr val="accent6"/>
                </a:solidFill>
              </a:rPr>
              <a:t>in</a:t>
            </a:r>
          </a:p>
        </p:txBody>
      </p:sp>
      <p:pic>
        <p:nvPicPr>
          <p:cNvPr id="4" name="Image 3"/>
          <p:cNvPicPr>
            <a:picLocks noChangeAspect="1"/>
          </p:cNvPicPr>
          <p:nvPr/>
        </p:nvPicPr>
        <p:blipFill>
          <a:blip r:embed="rId3"/>
          <a:stretch>
            <a:fillRect/>
          </a:stretch>
        </p:blipFill>
        <p:spPr>
          <a:xfrm>
            <a:off x="6701665" y="2169919"/>
            <a:ext cx="5229225" cy="3667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4522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Le constructeur </a:t>
            </a:r>
            <a:r>
              <a:rPr lang="fr-FR" b="1" i="1" dirty="0">
                <a:solidFill>
                  <a:schemeClr val="accent6"/>
                </a:solidFill>
              </a:rPr>
              <a:t>dict()</a:t>
            </a:r>
            <a:r>
              <a:rPr lang="fr-FR" dirty="0">
                <a:solidFill>
                  <a:schemeClr val="tx1"/>
                </a:solidFill>
              </a:rPr>
              <a:t> fabrique un dictionnaire directement à partir d’une liste de paires </a:t>
            </a:r>
            <a:r>
              <a:rPr lang="fr-FR" dirty="0" smtClean="0">
                <a:solidFill>
                  <a:schemeClr val="tx1"/>
                </a:solidFill>
              </a:rPr>
              <a:t>clé:valeur </a:t>
            </a:r>
            <a:r>
              <a:rPr lang="fr-FR" dirty="0">
                <a:solidFill>
                  <a:schemeClr val="tx1"/>
                </a:solidFill>
              </a:rPr>
              <a:t>stockées sous la forme de </a:t>
            </a:r>
            <a:r>
              <a:rPr lang="fr-FR" dirty="0" smtClean="0">
                <a:solidFill>
                  <a:schemeClr val="tx1"/>
                </a:solidFill>
              </a:rPr>
              <a:t>tuples</a:t>
            </a:r>
          </a:p>
          <a:p>
            <a:pPr algn="just"/>
            <a:r>
              <a:rPr lang="fr-FR" dirty="0">
                <a:solidFill>
                  <a:schemeClr val="tx1"/>
                </a:solidFill>
              </a:rPr>
              <a:t>De plus, il est possible de créer des dictionnaires par compréhension depuis un jeu de clef et </a:t>
            </a:r>
            <a:r>
              <a:rPr lang="fr-FR" dirty="0" smtClean="0">
                <a:solidFill>
                  <a:schemeClr val="tx1"/>
                </a:solidFill>
              </a:rPr>
              <a:t>valeurs</a:t>
            </a:r>
          </a:p>
          <a:p>
            <a:pPr algn="just"/>
            <a:r>
              <a:rPr lang="fr-FR" dirty="0">
                <a:solidFill>
                  <a:schemeClr val="tx1"/>
                </a:solidFill>
              </a:rPr>
              <a:t>Lorsque les clés sont de simples chaînes de caractères, il est parfois plus facile de spécifier les paires en utilisant des paramètres nommés</a:t>
            </a:r>
          </a:p>
        </p:txBody>
      </p:sp>
      <p:pic>
        <p:nvPicPr>
          <p:cNvPr id="5" name="Image 4"/>
          <p:cNvPicPr>
            <a:picLocks noChangeAspect="1"/>
          </p:cNvPicPr>
          <p:nvPr/>
        </p:nvPicPr>
        <p:blipFill>
          <a:blip r:embed="rId3"/>
          <a:stretch>
            <a:fillRect/>
          </a:stretch>
        </p:blipFill>
        <p:spPr>
          <a:xfrm>
            <a:off x="6825366" y="3034292"/>
            <a:ext cx="4838700" cy="1457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63224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Lorsque vous faites une boucle sur un dictionnaire, les clés et leurs valeurs peuvent être récupérées en même temps en utilisant la méthode </a:t>
            </a:r>
            <a:r>
              <a:rPr lang="fr-FR" b="1" i="1" dirty="0" smtClean="0">
                <a:solidFill>
                  <a:schemeClr val="accent6"/>
                </a:solidFill>
              </a:rPr>
              <a:t>items()</a:t>
            </a:r>
          </a:p>
          <a:p>
            <a:pPr algn="just"/>
            <a:r>
              <a:rPr lang="fr-FR" dirty="0">
                <a:solidFill>
                  <a:schemeClr val="tx1"/>
                </a:solidFill>
              </a:rPr>
              <a:t>Lorsque vous itérez sur une séquence, la position et la valeur correspondante peuvent être récupérées en même temps en utilisant la fonction </a:t>
            </a:r>
            <a:r>
              <a:rPr lang="fr-FR" b="1" i="1" dirty="0">
                <a:solidFill>
                  <a:schemeClr val="accent6"/>
                </a:solidFill>
              </a:rPr>
              <a:t>enumerate</a:t>
            </a:r>
            <a:r>
              <a:rPr lang="fr-FR" b="1" i="1" dirty="0" smtClean="0">
                <a:solidFill>
                  <a:schemeClr val="accent6"/>
                </a:solidFill>
              </a:rPr>
              <a:t>()</a:t>
            </a:r>
          </a:p>
          <a:p>
            <a:pPr algn="just"/>
            <a:endParaRPr lang="fr-FR" dirty="0">
              <a:solidFill>
                <a:schemeClr val="tx1"/>
              </a:solidFill>
            </a:endParaRPr>
          </a:p>
        </p:txBody>
      </p:sp>
      <p:pic>
        <p:nvPicPr>
          <p:cNvPr id="4" name="Image 3"/>
          <p:cNvPicPr>
            <a:picLocks noChangeAspect="1"/>
          </p:cNvPicPr>
          <p:nvPr/>
        </p:nvPicPr>
        <p:blipFill>
          <a:blip r:embed="rId3"/>
          <a:stretch>
            <a:fillRect/>
          </a:stretch>
        </p:blipFill>
        <p:spPr>
          <a:xfrm>
            <a:off x="6528021" y="2679588"/>
            <a:ext cx="5426764" cy="2411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4095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Pour faire des boucles sur deux séquences ou plus en même temps, les éléments peuvent être associés par la fonction </a:t>
            </a:r>
            <a:r>
              <a:rPr lang="fr-FR" b="1" i="1" dirty="0">
                <a:solidFill>
                  <a:schemeClr val="accent6"/>
                </a:solidFill>
              </a:rPr>
              <a:t>zip()</a:t>
            </a:r>
          </a:p>
        </p:txBody>
      </p:sp>
      <p:pic>
        <p:nvPicPr>
          <p:cNvPr id="5" name="Image 4"/>
          <p:cNvPicPr>
            <a:picLocks noChangeAspect="1"/>
          </p:cNvPicPr>
          <p:nvPr/>
        </p:nvPicPr>
        <p:blipFill>
          <a:blip r:embed="rId3"/>
          <a:stretch>
            <a:fillRect/>
          </a:stretch>
        </p:blipFill>
        <p:spPr>
          <a:xfrm>
            <a:off x="6755503" y="3065269"/>
            <a:ext cx="4962525" cy="1876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8826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6973294" cy="2642980"/>
          </a:xfrm>
        </p:spPr>
        <p:txBody>
          <a:bodyPr anchor="ctr">
            <a:normAutofit/>
          </a:bodyPr>
          <a:lstStyle/>
          <a:p>
            <a:pPr algn="just"/>
            <a:r>
              <a:rPr lang="fr-FR" dirty="0">
                <a:solidFill>
                  <a:schemeClr val="tx1"/>
                </a:solidFill>
              </a:rPr>
              <a:t>Pour faire une boucle sur une séquence inversée, commencez par créer la séquence dans son ordre normal, puis appliquez la fonction </a:t>
            </a:r>
            <a:r>
              <a:rPr lang="fr-FR" b="1" i="1" dirty="0">
                <a:solidFill>
                  <a:schemeClr val="accent6"/>
                </a:solidFill>
              </a:rPr>
              <a:t>reversed</a:t>
            </a:r>
            <a:r>
              <a:rPr lang="fr-FR" b="1" i="1" dirty="0" smtClean="0">
                <a:solidFill>
                  <a:schemeClr val="accent6"/>
                </a:solidFill>
              </a:rPr>
              <a:t>()</a:t>
            </a:r>
          </a:p>
          <a:p>
            <a:pPr algn="just"/>
            <a:r>
              <a:rPr lang="fr-FR" dirty="0">
                <a:solidFill>
                  <a:schemeClr val="tx1"/>
                </a:solidFill>
              </a:rPr>
              <a:t>Pour faire une boucle sur une séquence triée, utilisez la fonction </a:t>
            </a:r>
            <a:r>
              <a:rPr lang="fr-FR" b="1" i="1" dirty="0">
                <a:solidFill>
                  <a:schemeClr val="accent6"/>
                </a:solidFill>
              </a:rPr>
              <a:t>sorted()</a:t>
            </a:r>
            <a:r>
              <a:rPr lang="fr-FR" dirty="0">
                <a:solidFill>
                  <a:schemeClr val="tx1"/>
                </a:solidFill>
              </a:rPr>
              <a:t>, qui renvoie une nouvelle liste triée sans altérer la source</a:t>
            </a:r>
          </a:p>
        </p:txBody>
      </p:sp>
      <p:pic>
        <p:nvPicPr>
          <p:cNvPr id="4" name="Image 3"/>
          <p:cNvPicPr>
            <a:picLocks noChangeAspect="1"/>
          </p:cNvPicPr>
          <p:nvPr/>
        </p:nvPicPr>
        <p:blipFill>
          <a:blip r:embed="rId3"/>
          <a:stretch>
            <a:fillRect/>
          </a:stretch>
        </p:blipFill>
        <p:spPr>
          <a:xfrm>
            <a:off x="8151812" y="2453806"/>
            <a:ext cx="3352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580062" y="4507354"/>
            <a:ext cx="5924550" cy="2009775"/>
          </a:xfrm>
          <a:prstGeom prst="rect">
            <a:avLst/>
          </a:prstGeom>
        </p:spPr>
      </p:pic>
    </p:spTree>
    <p:extLst>
      <p:ext uri="{BB962C8B-B14F-4D97-AF65-F5344CB8AC3E}">
        <p14:creationId xmlns:p14="http://schemas.microsoft.com/office/powerpoint/2010/main" val="441662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1781092"/>
            <a:ext cx="3199338" cy="4230095"/>
          </a:xfrm>
        </p:spPr>
        <p:txBody>
          <a:bodyPr anchor="ctr">
            <a:normAutofit/>
          </a:bodyPr>
          <a:lstStyle/>
          <a:p>
            <a:pPr algn="just"/>
            <a:r>
              <a:rPr lang="fr-FR" dirty="0" smtClean="0"/>
              <a:t>Squelette d'un module</a:t>
            </a:r>
            <a:endParaRPr lang="fr-FR" dirty="0" smtClean="0"/>
          </a:p>
        </p:txBody>
      </p:sp>
      <p:pic>
        <p:nvPicPr>
          <p:cNvPr id="4" name="Image 3"/>
          <p:cNvPicPr>
            <a:picLocks noChangeAspect="1"/>
          </p:cNvPicPr>
          <p:nvPr/>
        </p:nvPicPr>
        <p:blipFill>
          <a:blip r:embed="rId3"/>
          <a:stretch>
            <a:fillRect/>
          </a:stretch>
        </p:blipFill>
        <p:spPr>
          <a:xfrm>
            <a:off x="5858951" y="1553031"/>
            <a:ext cx="5372100" cy="4810125"/>
          </a:xfrm>
          <a:prstGeom prst="rect">
            <a:avLst/>
          </a:prstGeom>
        </p:spPr>
      </p:pic>
    </p:spTree>
    <p:extLst>
      <p:ext uri="{BB962C8B-B14F-4D97-AF65-F5344CB8AC3E}">
        <p14:creationId xmlns:p14="http://schemas.microsoft.com/office/powerpoint/2010/main" val="38754037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t" anchorCtr="0">
            <a:normAutofit/>
          </a:bodyPr>
          <a:lstStyle/>
          <a:p>
            <a:pPr algn="just"/>
            <a:r>
              <a:rPr lang="fr-FR" dirty="0">
                <a:solidFill>
                  <a:schemeClr val="tx1"/>
                </a:solidFill>
              </a:rPr>
              <a:t>Il est parfois tentant de changer une liste pendant son itération, cependant, c’est souvent plus simple et plus sûr de créer une nouvelle liste à la </a:t>
            </a:r>
            <a:r>
              <a:rPr lang="fr-FR" dirty="0" smtClean="0">
                <a:solidFill>
                  <a:schemeClr val="tx1"/>
                </a:solidFill>
              </a:rPr>
              <a:t>place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marL="0" indent="0" algn="just">
              <a:buNone/>
            </a:pPr>
            <a:endParaRPr lang="fr-FR" dirty="0" smtClean="0">
              <a:solidFill>
                <a:schemeClr val="tx1"/>
              </a:solidFill>
            </a:endParaRPr>
          </a:p>
          <a:p>
            <a:pPr algn="just"/>
            <a:r>
              <a:rPr lang="fr-FR" dirty="0" smtClean="0">
                <a:solidFill>
                  <a:schemeClr val="tx1"/>
                </a:solidFill>
              </a:rPr>
              <a:t>Ou bien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3203713" y="2399762"/>
            <a:ext cx="6553200" cy="22383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051313" y="5166693"/>
            <a:ext cx="6858000" cy="838200"/>
          </a:xfrm>
          <a:prstGeom prst="rect">
            <a:avLst/>
          </a:prstGeom>
        </p:spPr>
      </p:pic>
    </p:spTree>
    <p:extLst>
      <p:ext uri="{BB962C8B-B14F-4D97-AF65-F5344CB8AC3E}">
        <p14:creationId xmlns:p14="http://schemas.microsoft.com/office/powerpoint/2010/main" val="42223146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conditions utilisées dans une instruction </a:t>
            </a:r>
            <a:r>
              <a:rPr lang="fr-FR" b="1" i="1" dirty="0">
                <a:solidFill>
                  <a:schemeClr val="accent6"/>
                </a:solidFill>
              </a:rPr>
              <a:t>while</a:t>
            </a:r>
            <a:r>
              <a:rPr lang="fr-FR" dirty="0">
                <a:solidFill>
                  <a:schemeClr val="accent6"/>
                </a:solidFill>
              </a:rPr>
              <a:t> </a:t>
            </a:r>
            <a:r>
              <a:rPr lang="fr-FR" dirty="0">
                <a:solidFill>
                  <a:schemeClr val="tx1"/>
                </a:solidFill>
              </a:rPr>
              <a:t>ou </a:t>
            </a:r>
            <a:r>
              <a:rPr lang="fr-FR" b="1" i="1" dirty="0">
                <a:solidFill>
                  <a:schemeClr val="accent6"/>
                </a:solidFill>
              </a:rPr>
              <a:t>if</a:t>
            </a:r>
            <a:r>
              <a:rPr lang="fr-FR" dirty="0">
                <a:solidFill>
                  <a:schemeClr val="tx1"/>
                </a:solidFill>
              </a:rPr>
              <a:t> peuvent contenir n’importe quel opérateur, pas seulement des </a:t>
            </a:r>
            <a:r>
              <a:rPr lang="fr-FR" dirty="0" smtClean="0">
                <a:solidFill>
                  <a:schemeClr val="tx1"/>
                </a:solidFill>
              </a:rPr>
              <a:t>comparaisons</a:t>
            </a:r>
          </a:p>
          <a:p>
            <a:pPr algn="just"/>
            <a:r>
              <a:rPr lang="fr-FR" dirty="0">
                <a:solidFill>
                  <a:schemeClr val="tx1"/>
                </a:solidFill>
              </a:rPr>
              <a:t>Les opérateurs de comparaison </a:t>
            </a:r>
            <a:r>
              <a:rPr lang="fr-FR" b="1" i="1" dirty="0">
                <a:solidFill>
                  <a:schemeClr val="accent6"/>
                </a:solidFill>
              </a:rPr>
              <a:t>in</a:t>
            </a:r>
            <a:r>
              <a:rPr lang="fr-FR" dirty="0">
                <a:solidFill>
                  <a:schemeClr val="tx1"/>
                </a:solidFill>
              </a:rPr>
              <a:t> et </a:t>
            </a:r>
            <a:r>
              <a:rPr lang="fr-FR" b="1" i="1" dirty="0">
                <a:solidFill>
                  <a:schemeClr val="accent6"/>
                </a:solidFill>
              </a:rPr>
              <a:t>not</a:t>
            </a:r>
            <a:r>
              <a:rPr lang="fr-FR" dirty="0">
                <a:solidFill>
                  <a:schemeClr val="accent6"/>
                </a:solidFill>
              </a:rPr>
              <a:t> </a:t>
            </a:r>
            <a:r>
              <a:rPr lang="fr-FR" dirty="0">
                <a:solidFill>
                  <a:schemeClr val="tx1"/>
                </a:solidFill>
              </a:rPr>
              <a:t>in testent si une valeur est présente ou non dans une </a:t>
            </a:r>
            <a:r>
              <a:rPr lang="fr-FR" dirty="0" smtClean="0">
                <a:solidFill>
                  <a:schemeClr val="tx1"/>
                </a:solidFill>
              </a:rPr>
              <a:t>séquence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is</a:t>
            </a:r>
            <a:r>
              <a:rPr lang="fr-FR" dirty="0">
                <a:solidFill>
                  <a:schemeClr val="accent6"/>
                </a:solidFill>
              </a:rPr>
              <a:t> </a:t>
            </a:r>
            <a:r>
              <a:rPr lang="fr-FR" dirty="0">
                <a:solidFill>
                  <a:schemeClr val="tx1"/>
                </a:solidFill>
              </a:rPr>
              <a:t>et </a:t>
            </a:r>
            <a:r>
              <a:rPr lang="fr-FR" b="1" i="1" dirty="0">
                <a:solidFill>
                  <a:schemeClr val="accent6"/>
                </a:solidFill>
              </a:rPr>
              <a:t>is not </a:t>
            </a:r>
            <a:r>
              <a:rPr lang="fr-FR" dirty="0">
                <a:solidFill>
                  <a:schemeClr val="tx1"/>
                </a:solidFill>
              </a:rPr>
              <a:t>testent si deux objets sont vraiment le même </a:t>
            </a:r>
            <a:r>
              <a:rPr lang="fr-FR" dirty="0" smtClean="0">
                <a:solidFill>
                  <a:schemeClr val="tx1"/>
                </a:solidFill>
              </a:rPr>
              <a:t>objet</a:t>
            </a:r>
          </a:p>
          <a:p>
            <a:pPr algn="just"/>
            <a:r>
              <a:rPr lang="fr-FR" dirty="0" smtClean="0">
                <a:solidFill>
                  <a:schemeClr val="tx1"/>
                </a:solidFill>
              </a:rPr>
              <a:t>Ceci </a:t>
            </a:r>
            <a:r>
              <a:rPr lang="fr-FR" dirty="0">
                <a:solidFill>
                  <a:schemeClr val="tx1"/>
                </a:solidFill>
              </a:rPr>
              <a:t>n’est important que pour des objets </a:t>
            </a:r>
            <a:r>
              <a:rPr lang="fr-FR" dirty="0" smtClean="0">
                <a:solidFill>
                  <a:schemeClr val="tx1"/>
                </a:solidFill>
              </a:rPr>
              <a:t>mutables </a:t>
            </a:r>
            <a:r>
              <a:rPr lang="fr-FR" dirty="0">
                <a:solidFill>
                  <a:schemeClr val="tx1"/>
                </a:solidFill>
              </a:rPr>
              <a:t>comme des </a:t>
            </a:r>
            <a:r>
              <a:rPr lang="fr-FR" dirty="0" smtClean="0">
                <a:solidFill>
                  <a:schemeClr val="tx1"/>
                </a:solidFill>
              </a:rPr>
              <a:t>listes</a:t>
            </a:r>
          </a:p>
          <a:p>
            <a:pPr algn="just"/>
            <a:r>
              <a:rPr lang="fr-FR" dirty="0" smtClean="0">
                <a:solidFill>
                  <a:schemeClr val="tx1"/>
                </a:solidFill>
              </a:rPr>
              <a:t>Tous </a:t>
            </a:r>
            <a:r>
              <a:rPr lang="fr-FR" dirty="0">
                <a:solidFill>
                  <a:schemeClr val="tx1"/>
                </a:solidFill>
              </a:rPr>
              <a:t>les opérateurs de comparaison ont la même priorité, qui est plus faible que celle des opérateurs </a:t>
            </a:r>
            <a:r>
              <a:rPr lang="fr-FR" dirty="0" smtClean="0">
                <a:solidFill>
                  <a:schemeClr val="tx1"/>
                </a:solidFill>
              </a:rPr>
              <a:t>numériques</a:t>
            </a:r>
          </a:p>
          <a:p>
            <a:pPr algn="just"/>
            <a:r>
              <a:rPr lang="fr-FR" dirty="0">
                <a:solidFill>
                  <a:schemeClr val="tx1"/>
                </a:solidFill>
              </a:rPr>
              <a:t>Les comparaison peuvent être </a:t>
            </a:r>
            <a:r>
              <a:rPr lang="fr-FR" dirty="0" smtClean="0">
                <a:solidFill>
                  <a:schemeClr val="tx1"/>
                </a:solidFill>
              </a:rPr>
              <a:t>enchaînées</a:t>
            </a:r>
          </a:p>
          <a:p>
            <a:pPr algn="just"/>
            <a:r>
              <a:rPr lang="fr-FR" dirty="0" smtClean="0">
                <a:solidFill>
                  <a:schemeClr val="tx1"/>
                </a:solidFill>
              </a:rPr>
              <a:t>Par </a:t>
            </a:r>
            <a:r>
              <a:rPr lang="fr-FR" dirty="0">
                <a:solidFill>
                  <a:schemeClr val="tx1"/>
                </a:solidFill>
              </a:rPr>
              <a:t>exemple, </a:t>
            </a:r>
            <a:r>
              <a:rPr lang="fr-FR" b="1" i="1" dirty="0">
                <a:solidFill>
                  <a:schemeClr val="accent6"/>
                </a:solidFill>
              </a:rPr>
              <a:t>a &lt; b == c </a:t>
            </a:r>
            <a:r>
              <a:rPr lang="fr-FR" dirty="0">
                <a:solidFill>
                  <a:schemeClr val="tx1"/>
                </a:solidFill>
              </a:rPr>
              <a:t>teste si a est inférieur ou égal à b et par ailleurs si b est égal à c</a:t>
            </a:r>
          </a:p>
        </p:txBody>
      </p:sp>
    </p:spTree>
    <p:extLst>
      <p:ext uri="{BB962C8B-B14F-4D97-AF65-F5344CB8AC3E}">
        <p14:creationId xmlns:p14="http://schemas.microsoft.com/office/powerpoint/2010/main" val="24938924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comparaisons peuvent être combinées en utilisant 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le résultat d’une comparaison (ou de toute expression booléenne) pouvant être inversé avec </a:t>
            </a:r>
            <a:r>
              <a:rPr lang="fr-FR" b="1" i="1" dirty="0" smtClean="0">
                <a:solidFill>
                  <a:schemeClr val="accent6"/>
                </a:solidFill>
              </a:rPr>
              <a:t>not</a:t>
            </a:r>
          </a:p>
          <a:p>
            <a:pPr algn="just"/>
            <a:r>
              <a:rPr lang="fr-FR" dirty="0" smtClean="0">
                <a:solidFill>
                  <a:schemeClr val="tx1"/>
                </a:solidFill>
              </a:rPr>
              <a:t>Ces </a:t>
            </a:r>
            <a:r>
              <a:rPr lang="fr-FR" dirty="0">
                <a:solidFill>
                  <a:schemeClr val="tx1"/>
                </a:solidFill>
              </a:rPr>
              <a:t>opérateurs ont une priorité inférieure à celle des opérateurs de </a:t>
            </a:r>
            <a:r>
              <a:rPr lang="fr-FR" dirty="0" smtClean="0">
                <a:solidFill>
                  <a:schemeClr val="tx1"/>
                </a:solidFill>
              </a:rPr>
              <a:t>comparaison</a:t>
            </a:r>
          </a:p>
          <a:p>
            <a:pPr algn="just"/>
            <a:r>
              <a:rPr lang="fr-FR" dirty="0" smtClean="0">
                <a:solidFill>
                  <a:schemeClr val="tx1"/>
                </a:solidFill>
              </a:rPr>
              <a:t>Entre </a:t>
            </a:r>
            <a:r>
              <a:rPr lang="fr-FR" dirty="0">
                <a:solidFill>
                  <a:schemeClr val="tx1"/>
                </a:solidFill>
              </a:rPr>
              <a:t>eux, not a la priorité la plus élevée et or la plus faible, de telle sorte que </a:t>
            </a:r>
            <a:r>
              <a:rPr lang="fr-FR" b="1" i="1" dirty="0">
                <a:solidFill>
                  <a:schemeClr val="accent6"/>
                </a:solidFill>
              </a:rPr>
              <a:t>A</a:t>
            </a:r>
            <a:r>
              <a:rPr lang="fr-FR" dirty="0">
                <a:solidFill>
                  <a:schemeClr val="tx1"/>
                </a:solidFill>
              </a:rPr>
              <a:t> and </a:t>
            </a:r>
            <a:r>
              <a:rPr lang="fr-FR" b="1" i="1" dirty="0">
                <a:solidFill>
                  <a:schemeClr val="accent6"/>
                </a:solidFill>
              </a:rPr>
              <a:t>not</a:t>
            </a:r>
            <a:r>
              <a:rPr lang="fr-FR" dirty="0">
                <a:solidFill>
                  <a:schemeClr val="tx1"/>
                </a:solidFill>
              </a:rPr>
              <a:t> </a:t>
            </a:r>
            <a:r>
              <a:rPr lang="fr-FR" b="1" i="1" dirty="0">
                <a:solidFill>
                  <a:schemeClr val="accent6"/>
                </a:solidFill>
              </a:rPr>
              <a:t>B</a:t>
            </a:r>
            <a:r>
              <a:rPr lang="fr-FR" dirty="0">
                <a:solidFill>
                  <a:schemeClr val="tx1"/>
                </a:solidFill>
              </a:rPr>
              <a:t> or </a:t>
            </a:r>
            <a:r>
              <a:rPr lang="fr-FR" b="1" i="1" dirty="0">
                <a:solidFill>
                  <a:schemeClr val="accent6"/>
                </a:solidFill>
              </a:rPr>
              <a:t>C</a:t>
            </a:r>
            <a:r>
              <a:rPr lang="fr-FR" dirty="0">
                <a:solidFill>
                  <a:schemeClr val="tx1"/>
                </a:solidFill>
              </a:rPr>
              <a:t> est équivalent à </a:t>
            </a:r>
            <a:r>
              <a:rPr lang="fr-FR" b="1" i="1" dirty="0">
                <a:solidFill>
                  <a:schemeClr val="accent6"/>
                </a:solidFill>
              </a:rPr>
              <a:t>(A and (not B)) or </a:t>
            </a:r>
            <a:r>
              <a:rPr lang="fr-FR" b="1" i="1" dirty="0" smtClean="0">
                <a:solidFill>
                  <a:schemeClr val="accent6"/>
                </a:solidFill>
              </a:rPr>
              <a:t>C</a:t>
            </a:r>
          </a:p>
          <a:p>
            <a:pPr algn="just"/>
            <a:r>
              <a:rPr lang="fr-FR" dirty="0" smtClean="0">
                <a:solidFill>
                  <a:schemeClr val="tx1"/>
                </a:solidFill>
              </a:rPr>
              <a:t>Comme </a:t>
            </a:r>
            <a:r>
              <a:rPr lang="fr-FR" dirty="0">
                <a:solidFill>
                  <a:schemeClr val="tx1"/>
                </a:solidFill>
              </a:rPr>
              <a:t>toujours, des parenthèses peuvent être utilisées pour exprimer l’instruction désirée</a:t>
            </a:r>
          </a:p>
        </p:txBody>
      </p:sp>
    </p:spTree>
    <p:extLst>
      <p:ext uri="{BB962C8B-B14F-4D97-AF65-F5344CB8AC3E}">
        <p14:creationId xmlns:p14="http://schemas.microsoft.com/office/powerpoint/2010/main" val="26660951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0558407" cy="3403157"/>
          </a:xfrm>
        </p:spPr>
        <p:txBody>
          <a:bodyPr anchor="ctr" anchorCtr="0">
            <a:normAutofit/>
          </a:bodyPr>
          <a:lstStyle/>
          <a:p>
            <a:pPr algn="just"/>
            <a:r>
              <a:rPr lang="fr-FR" dirty="0">
                <a:solidFill>
                  <a:schemeClr val="tx1"/>
                </a:solidFill>
              </a:rPr>
              <a:t>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sont appelés opérateurs en circuit </a:t>
            </a:r>
            <a:r>
              <a:rPr lang="fr-FR" dirty="0" smtClean="0">
                <a:solidFill>
                  <a:schemeClr val="tx1"/>
                </a:solidFill>
              </a:rPr>
              <a:t>court</a:t>
            </a:r>
          </a:p>
          <a:p>
            <a:pPr algn="just"/>
            <a:r>
              <a:rPr lang="fr-FR" dirty="0" smtClean="0">
                <a:solidFill>
                  <a:schemeClr val="tx1"/>
                </a:solidFill>
              </a:rPr>
              <a:t>Leurs </a:t>
            </a:r>
            <a:r>
              <a:rPr lang="fr-FR" dirty="0">
                <a:solidFill>
                  <a:schemeClr val="tx1"/>
                </a:solidFill>
              </a:rPr>
              <a:t>arguments sont évalués de la gauche vers la droite, et l’évaluation s’arrête dès que le résultat est </a:t>
            </a:r>
            <a:r>
              <a:rPr lang="fr-FR" dirty="0" smtClean="0">
                <a:solidFill>
                  <a:schemeClr val="tx1"/>
                </a:solidFill>
              </a:rPr>
              <a:t>déterminé</a:t>
            </a:r>
          </a:p>
          <a:p>
            <a:pPr algn="just"/>
            <a:r>
              <a:rPr lang="fr-FR" dirty="0" smtClean="0">
                <a:solidFill>
                  <a:schemeClr val="tx1"/>
                </a:solidFill>
              </a:rPr>
              <a:t>Par </a:t>
            </a:r>
            <a:r>
              <a:rPr lang="fr-FR" dirty="0">
                <a:solidFill>
                  <a:schemeClr val="tx1"/>
                </a:solidFill>
              </a:rPr>
              <a:t>exemple, si </a:t>
            </a:r>
            <a:r>
              <a:rPr lang="fr-FR" b="1" i="1" dirty="0">
                <a:solidFill>
                  <a:schemeClr val="accent6"/>
                </a:solidFill>
              </a:rPr>
              <a:t>A</a:t>
            </a:r>
            <a:r>
              <a:rPr lang="fr-FR" dirty="0">
                <a:solidFill>
                  <a:schemeClr val="tx1"/>
                </a:solidFill>
              </a:rPr>
              <a:t> et </a:t>
            </a:r>
            <a:r>
              <a:rPr lang="fr-FR" b="1" i="1" dirty="0">
                <a:solidFill>
                  <a:schemeClr val="accent6"/>
                </a:solidFill>
              </a:rPr>
              <a:t>C</a:t>
            </a:r>
            <a:r>
              <a:rPr lang="fr-FR" dirty="0">
                <a:solidFill>
                  <a:schemeClr val="tx1"/>
                </a:solidFill>
              </a:rPr>
              <a:t> sont vrais et </a:t>
            </a:r>
            <a:r>
              <a:rPr lang="fr-FR" b="1" i="1" dirty="0">
                <a:solidFill>
                  <a:schemeClr val="accent6"/>
                </a:solidFill>
              </a:rPr>
              <a:t>B</a:t>
            </a:r>
            <a:r>
              <a:rPr lang="fr-FR" dirty="0">
                <a:solidFill>
                  <a:schemeClr val="tx1"/>
                </a:solidFill>
              </a:rPr>
              <a:t> est faux, </a:t>
            </a:r>
            <a:r>
              <a:rPr lang="fr-FR" b="1" i="1" dirty="0">
                <a:solidFill>
                  <a:schemeClr val="accent6"/>
                </a:solidFill>
              </a:rPr>
              <a:t>A and B and C</a:t>
            </a:r>
            <a:r>
              <a:rPr lang="fr-FR" dirty="0">
                <a:solidFill>
                  <a:schemeClr val="tx1"/>
                </a:solidFill>
              </a:rPr>
              <a:t> n’évalue pas l’expression </a:t>
            </a:r>
            <a:r>
              <a:rPr lang="fr-FR" b="1" i="1" dirty="0" smtClean="0">
                <a:solidFill>
                  <a:schemeClr val="accent6"/>
                </a:solidFill>
              </a:rPr>
              <a:t>C</a:t>
            </a:r>
          </a:p>
          <a:p>
            <a:pPr algn="just"/>
            <a:r>
              <a:rPr lang="fr-FR" dirty="0" smtClean="0">
                <a:solidFill>
                  <a:schemeClr val="tx1"/>
                </a:solidFill>
              </a:rPr>
              <a:t>Lorsqu’elle </a:t>
            </a:r>
            <a:r>
              <a:rPr lang="fr-FR" dirty="0">
                <a:solidFill>
                  <a:schemeClr val="tx1"/>
                </a:solidFill>
              </a:rPr>
              <a:t>est utilisée en tant que valeur et non en tant que booléen, la valeur de retour d’un opérateur en circuit court est celle du dernier argument </a:t>
            </a:r>
            <a:r>
              <a:rPr lang="fr-FR" dirty="0" smtClean="0">
                <a:solidFill>
                  <a:schemeClr val="tx1"/>
                </a:solidFill>
              </a:rPr>
              <a:t>évalué</a:t>
            </a:r>
          </a:p>
          <a:p>
            <a:pPr algn="just"/>
            <a:r>
              <a:rPr lang="fr-FR" dirty="0">
                <a:solidFill>
                  <a:schemeClr val="tx1"/>
                </a:solidFill>
              </a:rPr>
              <a:t>Il est possible d’affecter le résultat d’une comparaison ou d’une autre expression booléenne à une variable</a:t>
            </a:r>
          </a:p>
        </p:txBody>
      </p:sp>
      <p:pic>
        <p:nvPicPr>
          <p:cNvPr id="4" name="Image 3"/>
          <p:cNvPicPr>
            <a:picLocks noChangeAspect="1"/>
          </p:cNvPicPr>
          <p:nvPr/>
        </p:nvPicPr>
        <p:blipFill>
          <a:blip r:embed="rId3"/>
          <a:stretch>
            <a:fillRect/>
          </a:stretch>
        </p:blipFill>
        <p:spPr>
          <a:xfrm>
            <a:off x="3910833" y="4980912"/>
            <a:ext cx="462915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63474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Des séquences peuvent être comparées avec d’autres séquences du même </a:t>
            </a:r>
            <a:r>
              <a:rPr lang="fr-FR" dirty="0" smtClean="0">
                <a:solidFill>
                  <a:schemeClr val="tx1"/>
                </a:solidFill>
              </a:rPr>
              <a:t>type</a:t>
            </a:r>
          </a:p>
          <a:p>
            <a:pPr algn="just"/>
            <a:r>
              <a:rPr lang="fr-FR" dirty="0" smtClean="0">
                <a:solidFill>
                  <a:schemeClr val="tx1"/>
                </a:solidFill>
              </a:rPr>
              <a:t>La </a:t>
            </a:r>
            <a:r>
              <a:rPr lang="fr-FR" dirty="0">
                <a:solidFill>
                  <a:schemeClr val="tx1"/>
                </a:solidFill>
              </a:rPr>
              <a:t>comparaison utilise un ordre lexicographique : les deux premiers éléments de chaque séquence sont comparés, et s’ils diffèrent cela détermine le résultat de la comparaison ; s’ils sont égaux, les deux éléments suivants sont comparés à leur tour, et ainsi de suite jusqu’à ce que l’une des séquences soit </a:t>
            </a:r>
            <a:r>
              <a:rPr lang="fr-FR" dirty="0" smtClean="0">
                <a:solidFill>
                  <a:schemeClr val="tx1"/>
                </a:solidFill>
              </a:rPr>
              <a:t>épuisée</a:t>
            </a:r>
          </a:p>
          <a:p>
            <a:pPr algn="just"/>
            <a:r>
              <a:rPr lang="fr-FR" dirty="0" smtClean="0">
                <a:solidFill>
                  <a:schemeClr val="tx1"/>
                </a:solidFill>
              </a:rPr>
              <a:t>Si </a:t>
            </a:r>
            <a:r>
              <a:rPr lang="fr-FR" dirty="0">
                <a:solidFill>
                  <a:schemeClr val="tx1"/>
                </a:solidFill>
              </a:rPr>
              <a:t>deux éléments à comparer sont eux-mêmes des séquences du même type, alors la comparaison lexicographique est effectuée </a:t>
            </a:r>
            <a:r>
              <a:rPr lang="fr-FR" dirty="0" smtClean="0">
                <a:solidFill>
                  <a:schemeClr val="tx1"/>
                </a:solidFill>
              </a:rPr>
              <a:t>récursivement</a:t>
            </a:r>
          </a:p>
          <a:p>
            <a:pPr algn="just"/>
            <a:r>
              <a:rPr lang="fr-FR" dirty="0" smtClean="0">
                <a:solidFill>
                  <a:schemeClr val="tx1"/>
                </a:solidFill>
              </a:rPr>
              <a:t>Si </a:t>
            </a:r>
            <a:r>
              <a:rPr lang="fr-FR" dirty="0">
                <a:solidFill>
                  <a:schemeClr val="tx1"/>
                </a:solidFill>
              </a:rPr>
              <a:t>tous les éléments des deux séquences sont égaux, les deux séquences sont alors considérées comme </a:t>
            </a:r>
            <a:r>
              <a:rPr lang="fr-FR" dirty="0" smtClean="0">
                <a:solidFill>
                  <a:schemeClr val="tx1"/>
                </a:solidFill>
              </a:rPr>
              <a:t>égales</a:t>
            </a:r>
          </a:p>
          <a:p>
            <a:pPr algn="just"/>
            <a:r>
              <a:rPr lang="fr-FR" dirty="0" smtClean="0">
                <a:solidFill>
                  <a:schemeClr val="tx1"/>
                </a:solidFill>
              </a:rPr>
              <a:t>Si </a:t>
            </a:r>
            <a:r>
              <a:rPr lang="fr-FR" dirty="0">
                <a:solidFill>
                  <a:schemeClr val="tx1"/>
                </a:solidFill>
              </a:rPr>
              <a:t>une séquence est une sous-séquence de l’autre, la séquence la plus courte est celle dont la valeur est </a:t>
            </a:r>
            <a:r>
              <a:rPr lang="fr-FR" dirty="0" smtClean="0">
                <a:solidFill>
                  <a:schemeClr val="tx1"/>
                </a:solidFill>
              </a:rPr>
              <a:t>inférieure</a:t>
            </a:r>
          </a:p>
          <a:p>
            <a:pPr algn="just"/>
            <a:r>
              <a:rPr lang="fr-FR" dirty="0" smtClean="0">
                <a:solidFill>
                  <a:schemeClr val="tx1"/>
                </a:solidFill>
              </a:rPr>
              <a:t>La </a:t>
            </a:r>
            <a:r>
              <a:rPr lang="fr-FR" dirty="0">
                <a:solidFill>
                  <a:schemeClr val="tx1"/>
                </a:solidFill>
              </a:rPr>
              <a:t>comparaison lexicographique des chaînes de caractères utilise le code Unicode des </a:t>
            </a:r>
            <a:r>
              <a:rPr lang="fr-FR" dirty="0" smtClean="0">
                <a:solidFill>
                  <a:schemeClr val="tx1"/>
                </a:solidFill>
              </a:rPr>
              <a:t>caractères</a:t>
            </a:r>
            <a:endParaRPr lang="fr-FR" dirty="0">
              <a:solidFill>
                <a:schemeClr val="tx1"/>
              </a:solidFill>
            </a:endParaRPr>
          </a:p>
        </p:txBody>
      </p:sp>
    </p:spTree>
    <p:extLst>
      <p:ext uri="{BB962C8B-B14F-4D97-AF65-F5344CB8AC3E}">
        <p14:creationId xmlns:p14="http://schemas.microsoft.com/office/powerpoint/2010/main" val="20897993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6" y="1971923"/>
            <a:ext cx="7299298" cy="4373218"/>
          </a:xfrm>
        </p:spPr>
        <p:txBody>
          <a:bodyPr anchor="ctr" anchorCtr="0">
            <a:normAutofit/>
          </a:bodyPr>
          <a:lstStyle/>
          <a:p>
            <a:pPr algn="just"/>
            <a:r>
              <a:rPr lang="fr-FR" dirty="0" smtClean="0">
                <a:solidFill>
                  <a:schemeClr val="tx1"/>
                </a:solidFill>
              </a:rPr>
              <a:t>Quelques exemples</a:t>
            </a:r>
          </a:p>
          <a:p>
            <a:pPr algn="just"/>
            <a:r>
              <a:rPr lang="fr-FR" dirty="0">
                <a:solidFill>
                  <a:schemeClr val="tx1"/>
                </a:solidFill>
              </a:rPr>
              <a:t>Comparer des objets de type différents avec &lt; ou &gt; est autorisé si les objets ont des méthodes de comparaison </a:t>
            </a:r>
            <a:r>
              <a:rPr lang="fr-FR" dirty="0" smtClean="0">
                <a:solidFill>
                  <a:schemeClr val="tx1"/>
                </a:solidFill>
              </a:rPr>
              <a:t>appropriées</a:t>
            </a:r>
          </a:p>
          <a:p>
            <a:pPr algn="just"/>
            <a:r>
              <a:rPr lang="fr-FR" dirty="0" smtClean="0">
                <a:solidFill>
                  <a:schemeClr val="tx1"/>
                </a:solidFill>
              </a:rPr>
              <a:t>Par </a:t>
            </a:r>
            <a:r>
              <a:rPr lang="fr-FR" dirty="0">
                <a:solidFill>
                  <a:schemeClr val="tx1"/>
                </a:solidFill>
              </a:rPr>
              <a:t>exemple, les types numériques sont </a:t>
            </a:r>
            <a:r>
              <a:rPr lang="fr-FR" dirty="0" smtClean="0">
                <a:solidFill>
                  <a:schemeClr val="tx1"/>
                </a:solidFill>
              </a:rPr>
              <a:t>comparés </a:t>
            </a:r>
            <a:r>
              <a:rPr lang="fr-FR" dirty="0">
                <a:solidFill>
                  <a:schemeClr val="tx1"/>
                </a:solidFill>
              </a:rPr>
              <a:t>via leur valeur numérique, donc 0 est égal à 0,0, </a:t>
            </a:r>
            <a:r>
              <a:rPr lang="fr-FR" dirty="0" smtClean="0">
                <a:solidFill>
                  <a:schemeClr val="tx1"/>
                </a:solidFill>
              </a:rPr>
              <a:t>etc.</a:t>
            </a:r>
          </a:p>
          <a:p>
            <a:pPr algn="just"/>
            <a:r>
              <a:rPr lang="fr-FR" dirty="0" smtClean="0">
                <a:solidFill>
                  <a:schemeClr val="tx1"/>
                </a:solidFill>
              </a:rPr>
              <a:t>Dans </a:t>
            </a:r>
            <a:r>
              <a:rPr lang="fr-FR" dirty="0">
                <a:solidFill>
                  <a:schemeClr val="tx1"/>
                </a:solidFill>
              </a:rPr>
              <a:t>les autres cas, au lieu de donner un ordre imprévisible, l’interpréteur lancera une exception </a:t>
            </a:r>
            <a:r>
              <a:rPr lang="fr-FR" b="1" i="1" dirty="0" smtClean="0">
                <a:solidFill>
                  <a:schemeClr val="accent6"/>
                </a:solidFill>
              </a:rPr>
              <a:t>TypeError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8420720" y="2345179"/>
            <a:ext cx="3381375" cy="2676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76444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Lorsque vous quittez et entrez à nouveau dans l’interpréteur Python, tout ce que vous avez déclaré dans la session précédente est </a:t>
            </a:r>
            <a:r>
              <a:rPr lang="fr-FR" dirty="0" smtClean="0">
                <a:solidFill>
                  <a:schemeClr val="tx1"/>
                </a:solidFill>
              </a:rPr>
              <a:t>perdu</a:t>
            </a:r>
          </a:p>
          <a:p>
            <a:pPr algn="just"/>
            <a:r>
              <a:rPr lang="fr-FR" dirty="0" smtClean="0">
                <a:solidFill>
                  <a:schemeClr val="tx1"/>
                </a:solidFill>
              </a:rPr>
              <a:t>Afin </a:t>
            </a:r>
            <a:r>
              <a:rPr lang="fr-FR" dirty="0">
                <a:solidFill>
                  <a:schemeClr val="tx1"/>
                </a:solidFill>
              </a:rPr>
              <a:t>de rédiger des programmes plus longs, vous devriez utiliser un éditeur de texte, préparer votre code dans un fichier, et exécuter Python avec ce fichier en </a:t>
            </a:r>
            <a:r>
              <a:rPr lang="fr-FR" dirty="0" smtClean="0">
                <a:solidFill>
                  <a:schemeClr val="tx1"/>
                </a:solidFill>
              </a:rPr>
              <a:t>paramètre</a:t>
            </a:r>
          </a:p>
          <a:p>
            <a:pPr algn="just"/>
            <a:r>
              <a:rPr lang="fr-FR" dirty="0" smtClean="0">
                <a:solidFill>
                  <a:schemeClr val="tx1"/>
                </a:solidFill>
              </a:rPr>
              <a:t>Ça </a:t>
            </a:r>
            <a:r>
              <a:rPr lang="fr-FR" dirty="0">
                <a:solidFill>
                  <a:schemeClr val="tx1"/>
                </a:solidFill>
              </a:rPr>
              <a:t>s’appelle créé un </a:t>
            </a:r>
            <a:r>
              <a:rPr lang="fr-FR" dirty="0" smtClean="0">
                <a:solidFill>
                  <a:schemeClr val="tx1"/>
                </a:solidFill>
              </a:rPr>
              <a:t>script</a:t>
            </a:r>
          </a:p>
          <a:p>
            <a:pPr algn="just"/>
            <a:r>
              <a:rPr lang="fr-FR" dirty="0" smtClean="0">
                <a:solidFill>
                  <a:schemeClr val="tx1"/>
                </a:solidFill>
              </a:rPr>
              <a:t>Lorsque </a:t>
            </a:r>
            <a:r>
              <a:rPr lang="fr-FR" dirty="0">
                <a:solidFill>
                  <a:schemeClr val="tx1"/>
                </a:solidFill>
              </a:rPr>
              <a:t>votre programme deviendra plus long encore, vous pourrez séparer votre code dans plusieurs fichiers, et vous trouverez aussi pratique de réutiliser des fonctions écrites pour un programme dans un autre sans avoir à les copier</a:t>
            </a:r>
          </a:p>
        </p:txBody>
      </p:sp>
    </p:spTree>
    <p:extLst>
      <p:ext uri="{BB962C8B-B14F-4D97-AF65-F5344CB8AC3E}">
        <p14:creationId xmlns:p14="http://schemas.microsoft.com/office/powerpoint/2010/main" val="15279650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Pour gérer ça, Python à un moyen de rédiger des définitions dans un fichier et les utiliser dans un script ou une session </a:t>
            </a:r>
            <a:r>
              <a:rPr lang="fr-FR" dirty="0" smtClean="0">
                <a:solidFill>
                  <a:schemeClr val="tx1"/>
                </a:solidFill>
              </a:rPr>
              <a:t>interactive</a:t>
            </a:r>
          </a:p>
          <a:p>
            <a:pPr algn="just"/>
            <a:r>
              <a:rPr lang="fr-FR" dirty="0" smtClean="0">
                <a:solidFill>
                  <a:schemeClr val="tx1"/>
                </a:solidFill>
              </a:rPr>
              <a:t>Un </a:t>
            </a:r>
            <a:r>
              <a:rPr lang="fr-FR" dirty="0">
                <a:solidFill>
                  <a:schemeClr val="tx1"/>
                </a:solidFill>
              </a:rPr>
              <a:t>tel fichier est appelé un module, et les définitions d’un module peuvent être importées dans un autre module ou dans le module main (qui est le module qui contiens vos variables et définitions lors de l’exécution d’un script ou en mode </a:t>
            </a:r>
            <a:r>
              <a:rPr lang="fr-FR" dirty="0" smtClean="0">
                <a:solidFill>
                  <a:schemeClr val="tx1"/>
                </a:solidFill>
              </a:rPr>
              <a:t>interactif)</a:t>
            </a:r>
          </a:p>
          <a:p>
            <a:pPr algn="just"/>
            <a:r>
              <a:rPr lang="fr-FR" dirty="0">
                <a:solidFill>
                  <a:schemeClr val="tx1"/>
                </a:solidFill>
              </a:rPr>
              <a:t>Un module est un fichier contenant des définitions et des </a:t>
            </a:r>
            <a:r>
              <a:rPr lang="fr-FR" dirty="0" smtClean="0">
                <a:solidFill>
                  <a:schemeClr val="tx1"/>
                </a:solidFill>
              </a:rPr>
              <a:t>instructions</a:t>
            </a:r>
          </a:p>
          <a:p>
            <a:pPr algn="just"/>
            <a:r>
              <a:rPr lang="fr-FR" dirty="0" smtClean="0">
                <a:solidFill>
                  <a:schemeClr val="tx1"/>
                </a:solidFill>
              </a:rPr>
              <a:t>Son </a:t>
            </a:r>
            <a:r>
              <a:rPr lang="fr-FR" dirty="0">
                <a:solidFill>
                  <a:schemeClr val="tx1"/>
                </a:solidFill>
              </a:rPr>
              <a:t>nom de fichier est le même que son nom, suffixé de </a:t>
            </a:r>
            <a:r>
              <a:rPr lang="fr-FR" b="1" i="1" dirty="0">
                <a:solidFill>
                  <a:schemeClr val="accent1"/>
                </a:solidFill>
              </a:rPr>
              <a:t>.</a:t>
            </a:r>
            <a:r>
              <a:rPr lang="fr-FR" b="1" i="1" dirty="0" smtClean="0">
                <a:solidFill>
                  <a:schemeClr val="accent1"/>
                </a:solidFill>
              </a:rPr>
              <a:t>py</a:t>
            </a:r>
            <a:endParaRPr lang="fr-FR" dirty="0">
              <a:solidFill>
                <a:schemeClr val="tx1"/>
              </a:solidFill>
            </a:endParaRPr>
          </a:p>
          <a:p>
            <a:pPr algn="just"/>
            <a:r>
              <a:rPr lang="fr-FR" dirty="0" smtClean="0">
                <a:solidFill>
                  <a:schemeClr val="tx1"/>
                </a:solidFill>
              </a:rPr>
              <a:t>À </a:t>
            </a:r>
            <a:r>
              <a:rPr lang="fr-FR" dirty="0">
                <a:solidFill>
                  <a:schemeClr val="tx1"/>
                </a:solidFill>
              </a:rPr>
              <a:t>l’intérieur d’un module, son propre nom est accessible dans la variable __name</a:t>
            </a:r>
            <a:r>
              <a:rPr lang="fr-FR" dirty="0" smtClean="0">
                <a:solidFill>
                  <a:schemeClr val="tx1"/>
                </a:solidFill>
              </a:rPr>
              <a:t>__</a:t>
            </a:r>
            <a:endParaRPr lang="fr-FR" dirty="0">
              <a:solidFill>
                <a:schemeClr val="tx1"/>
              </a:solidFill>
            </a:endParaRPr>
          </a:p>
        </p:txBody>
      </p:sp>
    </p:spTree>
    <p:extLst>
      <p:ext uri="{BB962C8B-B14F-4D97-AF65-F5344CB8AC3E}">
        <p14:creationId xmlns:p14="http://schemas.microsoft.com/office/powerpoint/2010/main" val="24430222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t" anchorCtr="0">
            <a:normAutofit/>
          </a:bodyPr>
          <a:lstStyle/>
          <a:p>
            <a:pPr algn="just"/>
            <a:r>
              <a:rPr lang="fr-FR" dirty="0" smtClean="0">
                <a:solidFill>
                  <a:schemeClr val="tx1"/>
                </a:solidFill>
              </a:rPr>
              <a:t>Créez un fichier nommé </a:t>
            </a:r>
            <a:r>
              <a:rPr lang="fr-FR" dirty="0" smtClean="0">
                <a:solidFill>
                  <a:schemeClr val="tx1"/>
                </a:solidFill>
                <a:hlinkClick r:id="rId3"/>
              </a:rPr>
              <a:t>fibonacci.py ()</a:t>
            </a:r>
            <a:endParaRPr lang="fr-FR" dirty="0" smtClean="0">
              <a:solidFill>
                <a:schemeClr val="tx1"/>
              </a:solidFill>
            </a:endParaRPr>
          </a:p>
          <a:p>
            <a:pPr algn="just"/>
            <a:r>
              <a:rPr lang="fr-FR" dirty="0" smtClean="0">
                <a:solidFill>
                  <a:schemeClr val="tx1"/>
                </a:solidFill>
              </a:rPr>
              <a:t>Insérer le contenu du lien ci-dessus et enregistrez votre fichier</a:t>
            </a:r>
          </a:p>
          <a:p>
            <a:pPr algn="just"/>
            <a:r>
              <a:rPr lang="fr-FR" dirty="0"/>
              <a:t>Maintenant, en étant dans le même dossier, ouvrez un interpréteur et importez le module en </a:t>
            </a:r>
            <a:r>
              <a:rPr lang="fr-FR" dirty="0" smtClean="0"/>
              <a:t>tapant :</a:t>
            </a:r>
          </a:p>
          <a:p>
            <a:pPr algn="just"/>
            <a:endParaRPr lang="fr-FR" dirty="0" smtClean="0"/>
          </a:p>
          <a:p>
            <a:pPr algn="just"/>
            <a:endParaRPr lang="fr-FR" dirty="0" smtClean="0"/>
          </a:p>
          <a:p>
            <a:pPr algn="just"/>
            <a:r>
              <a:rPr lang="fr-FR" dirty="0">
                <a:solidFill>
                  <a:schemeClr val="tx1"/>
                </a:solidFill>
              </a:rPr>
              <a:t>Cela n’importe pas les noms des fonctions définies dans </a:t>
            </a:r>
            <a:r>
              <a:rPr lang="fr-FR" dirty="0" smtClean="0">
                <a:solidFill>
                  <a:schemeClr val="tx1"/>
                </a:solidFill>
              </a:rPr>
              <a:t>fibonacci </a:t>
            </a:r>
            <a:r>
              <a:rPr lang="fr-FR" dirty="0">
                <a:solidFill>
                  <a:schemeClr val="tx1"/>
                </a:solidFill>
              </a:rPr>
              <a:t>directement dans la table des symboles courante, mais y ajoute simplement </a:t>
            </a:r>
            <a:r>
              <a:rPr lang="fr-FR" dirty="0" smtClean="0">
                <a:solidFill>
                  <a:schemeClr val="tx1"/>
                </a:solidFill>
              </a:rPr>
              <a:t>fibonacci</a:t>
            </a:r>
          </a:p>
          <a:p>
            <a:pPr algn="just"/>
            <a:r>
              <a:rPr lang="fr-FR" dirty="0" smtClean="0">
                <a:solidFill>
                  <a:schemeClr val="tx1"/>
                </a:solidFill>
              </a:rPr>
              <a:t>Vous </a:t>
            </a:r>
            <a:r>
              <a:rPr lang="fr-FR" dirty="0">
                <a:solidFill>
                  <a:schemeClr val="tx1"/>
                </a:solidFill>
              </a:rPr>
              <a:t>pouvez donc appeler les fonctions via le nom du module</a:t>
            </a:r>
          </a:p>
        </p:txBody>
      </p:sp>
      <p:pic>
        <p:nvPicPr>
          <p:cNvPr id="4" name="Image 3"/>
          <p:cNvPicPr>
            <a:picLocks noChangeAspect="1"/>
          </p:cNvPicPr>
          <p:nvPr/>
        </p:nvPicPr>
        <p:blipFill>
          <a:blip r:embed="rId4"/>
          <a:stretch>
            <a:fillRect/>
          </a:stretch>
        </p:blipFill>
        <p:spPr>
          <a:xfrm>
            <a:off x="3454989" y="3579044"/>
            <a:ext cx="1952625" cy="485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5"/>
          <a:stretch>
            <a:fillRect/>
          </a:stretch>
        </p:blipFill>
        <p:spPr>
          <a:xfrm>
            <a:off x="3454989" y="5373839"/>
            <a:ext cx="529590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28260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30017"/>
            <a:ext cx="10558407" cy="4715124"/>
          </a:xfrm>
        </p:spPr>
        <p:txBody>
          <a:bodyPr anchor="ctr" anchorCtr="0">
            <a:normAutofit/>
          </a:bodyPr>
          <a:lstStyle/>
          <a:p>
            <a:pPr algn="just"/>
            <a:r>
              <a:rPr lang="fr-FR" dirty="0">
                <a:solidFill>
                  <a:schemeClr val="tx1"/>
                </a:solidFill>
              </a:rPr>
              <a:t>Un module peut contenir aussi bien des instructions que des déclarations de </a:t>
            </a:r>
            <a:r>
              <a:rPr lang="fr-FR" dirty="0" smtClean="0">
                <a:solidFill>
                  <a:schemeClr val="tx1"/>
                </a:solidFill>
              </a:rPr>
              <a:t>fonctions</a:t>
            </a:r>
          </a:p>
          <a:p>
            <a:pPr algn="just"/>
            <a:r>
              <a:rPr lang="fr-FR" dirty="0" smtClean="0">
                <a:solidFill>
                  <a:schemeClr val="tx1"/>
                </a:solidFill>
              </a:rPr>
              <a:t>Ces </a:t>
            </a:r>
            <a:r>
              <a:rPr lang="fr-FR" dirty="0">
                <a:solidFill>
                  <a:schemeClr val="tx1"/>
                </a:solidFill>
              </a:rPr>
              <a:t>instructions permettent d’initialiser le module, et ne sont donc exécutées que la première fois que le nom d’un module est trouvé dans un </a:t>
            </a:r>
            <a:r>
              <a:rPr lang="fr-FR" dirty="0" smtClean="0">
                <a:solidFill>
                  <a:schemeClr val="tx1"/>
                </a:solidFill>
              </a:rPr>
              <a:t>import</a:t>
            </a:r>
          </a:p>
          <a:p>
            <a:pPr algn="just"/>
            <a:r>
              <a:rPr lang="fr-FR" dirty="0" smtClean="0">
                <a:solidFill>
                  <a:schemeClr val="tx1"/>
                </a:solidFill>
              </a:rPr>
              <a:t>Elles </a:t>
            </a:r>
            <a:r>
              <a:rPr lang="fr-FR" dirty="0">
                <a:solidFill>
                  <a:schemeClr val="tx1"/>
                </a:solidFill>
              </a:rPr>
              <a:t>sont aussi exécutées lorsque le fichier est exécuté en temps que </a:t>
            </a:r>
            <a:r>
              <a:rPr lang="fr-FR" dirty="0" smtClean="0">
                <a:solidFill>
                  <a:schemeClr val="tx1"/>
                </a:solidFill>
              </a:rPr>
              <a:t>script</a:t>
            </a:r>
            <a:endParaRPr lang="fr-FR" dirty="0">
              <a:solidFill>
                <a:schemeClr val="tx1"/>
              </a:solidFill>
            </a:endParaRPr>
          </a:p>
          <a:p>
            <a:pPr algn="just"/>
            <a:r>
              <a:rPr lang="fr-FR" dirty="0">
                <a:solidFill>
                  <a:schemeClr val="tx1"/>
                </a:solidFill>
              </a:rPr>
              <a:t>Chaque module a sa propre table de symboles, utilisée comme table de symboles globaux par toutes les fonctions définies par le </a:t>
            </a:r>
            <a:r>
              <a:rPr lang="fr-FR" dirty="0" smtClean="0">
                <a:solidFill>
                  <a:schemeClr val="tx1"/>
                </a:solidFill>
              </a:rPr>
              <a:t>module</a:t>
            </a:r>
          </a:p>
          <a:p>
            <a:pPr algn="just"/>
            <a:r>
              <a:rPr lang="fr-FR" dirty="0" smtClean="0">
                <a:solidFill>
                  <a:schemeClr val="tx1"/>
                </a:solidFill>
              </a:rPr>
              <a:t>Ainsi </a:t>
            </a:r>
            <a:r>
              <a:rPr lang="fr-FR" dirty="0">
                <a:solidFill>
                  <a:schemeClr val="tx1"/>
                </a:solidFill>
              </a:rPr>
              <a:t>l’auteur d’un module peut utiliser des variables globales dans un module sans se soucier de collisions de noms avec des globales définies par l’utilisateur du </a:t>
            </a:r>
            <a:r>
              <a:rPr lang="fr-FR" dirty="0" smtClean="0">
                <a:solidFill>
                  <a:schemeClr val="tx1"/>
                </a:solidFill>
              </a:rPr>
              <a:t>module</a:t>
            </a:r>
          </a:p>
          <a:p>
            <a:pPr algn="just"/>
            <a:r>
              <a:rPr lang="fr-FR" dirty="0" smtClean="0">
                <a:solidFill>
                  <a:schemeClr val="tx1"/>
                </a:solidFill>
              </a:rPr>
              <a:t>D’un </a:t>
            </a:r>
            <a:r>
              <a:rPr lang="fr-FR" dirty="0">
                <a:solidFill>
                  <a:schemeClr val="tx1"/>
                </a:solidFill>
              </a:rPr>
              <a:t>autre côté, si vous savez ce que vous faites, vous pouvez modifier une variable globale d’un module avec la même notation que pour accéder aux fonctions : </a:t>
            </a:r>
            <a:r>
              <a:rPr lang="fr-FR" dirty="0" smtClean="0">
                <a:solidFill>
                  <a:schemeClr val="tx1"/>
                </a:solidFill>
              </a:rPr>
              <a:t>modname.itemname</a:t>
            </a:r>
          </a:p>
        </p:txBody>
      </p:sp>
    </p:spTree>
    <p:extLst>
      <p:ext uri="{BB962C8B-B14F-4D97-AF65-F5344CB8AC3E}">
        <p14:creationId xmlns:p14="http://schemas.microsoft.com/office/powerpoint/2010/main" val="2438794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122997"/>
            <a:ext cx="10558407" cy="4222143"/>
          </a:xfrm>
        </p:spPr>
        <p:txBody>
          <a:bodyPr anchor="t" anchorCtr="0">
            <a:normAutofit/>
          </a:bodyPr>
          <a:lstStyle/>
          <a:p>
            <a:pPr algn="just"/>
            <a:r>
              <a:rPr lang="fr-FR" dirty="0" smtClean="0">
                <a:solidFill>
                  <a:schemeClr val="tx1"/>
                </a:solidFill>
              </a:rPr>
              <a:t>Des </a:t>
            </a:r>
            <a:r>
              <a:rPr lang="fr-FR" dirty="0">
                <a:solidFill>
                  <a:schemeClr val="tx1"/>
                </a:solidFill>
              </a:rPr>
              <a:t>modules peuvent importer d’autres </a:t>
            </a:r>
            <a:r>
              <a:rPr lang="fr-FR" dirty="0" smtClean="0">
                <a:solidFill>
                  <a:schemeClr val="tx1"/>
                </a:solidFill>
              </a:rPr>
              <a:t>modules</a:t>
            </a:r>
          </a:p>
          <a:p>
            <a:pPr algn="just"/>
            <a:r>
              <a:rPr lang="fr-FR" dirty="0" smtClean="0">
                <a:solidFill>
                  <a:schemeClr val="tx1"/>
                </a:solidFill>
              </a:rPr>
              <a:t>Il </a:t>
            </a:r>
            <a:r>
              <a:rPr lang="fr-FR" dirty="0">
                <a:solidFill>
                  <a:schemeClr val="tx1"/>
                </a:solidFill>
              </a:rPr>
              <a:t>est habituel mais pas obligatoire de ranger tous les import au début du module (ou du script). Les noms des module importés sont insérés dans la table des symboles globaux du module qui </a:t>
            </a:r>
            <a:r>
              <a:rPr lang="fr-FR" dirty="0" smtClean="0">
                <a:solidFill>
                  <a:schemeClr val="tx1"/>
                </a:solidFill>
              </a:rPr>
              <a:t>importe</a:t>
            </a:r>
          </a:p>
          <a:p>
            <a:pPr algn="just"/>
            <a:r>
              <a:rPr lang="fr-FR" dirty="0">
                <a:solidFill>
                  <a:schemeClr val="tx1"/>
                </a:solidFill>
              </a:rPr>
              <a:t>Il existe une variation à l’instruction import qui importe les noms d’un module directement dans la table de symboles du module qui </a:t>
            </a:r>
            <a:r>
              <a:rPr lang="fr-FR" dirty="0" smtClean="0">
                <a:solidFill>
                  <a:schemeClr val="tx1"/>
                </a:solidFill>
              </a:rPr>
              <a:t>l’importe</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4491858" y="4494766"/>
            <a:ext cx="3467100" cy="866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2641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22065"/>
            <a:ext cx="10558407" cy="4723075"/>
          </a:xfrm>
        </p:spPr>
        <p:txBody>
          <a:bodyPr anchor="t" anchorCtr="0">
            <a:normAutofit lnSpcReduction="10000"/>
          </a:bodyPr>
          <a:lstStyle/>
          <a:p>
            <a:pPr algn="just"/>
            <a:r>
              <a:rPr lang="fr-FR" dirty="0" smtClean="0">
                <a:solidFill>
                  <a:schemeClr val="tx1"/>
                </a:solidFill>
              </a:rPr>
              <a:t>Cela </a:t>
            </a:r>
            <a:r>
              <a:rPr lang="fr-FR" dirty="0">
                <a:solidFill>
                  <a:schemeClr val="tx1"/>
                </a:solidFill>
              </a:rPr>
              <a:t>n’insère pas le nom du module depuis lequel les définitions sont récupérées dans la table locale de symboles (dans cet exemple, </a:t>
            </a:r>
            <a:r>
              <a:rPr lang="fr-FR" dirty="0" smtClean="0">
                <a:solidFill>
                  <a:schemeClr val="tx1"/>
                </a:solidFill>
              </a:rPr>
              <a:t>fibonacci </a:t>
            </a:r>
            <a:r>
              <a:rPr lang="fr-FR" dirty="0">
                <a:solidFill>
                  <a:schemeClr val="tx1"/>
                </a:solidFill>
              </a:rPr>
              <a:t>n’est pas défini</a:t>
            </a:r>
            <a:r>
              <a:rPr lang="fr-FR" dirty="0" smtClean="0">
                <a:solidFill>
                  <a:schemeClr val="tx1"/>
                </a:solidFill>
              </a:rPr>
              <a:t>)</a:t>
            </a:r>
          </a:p>
          <a:p>
            <a:pPr algn="just"/>
            <a:r>
              <a:rPr lang="fr-FR" dirty="0">
                <a:solidFill>
                  <a:schemeClr val="tx1"/>
                </a:solidFill>
              </a:rPr>
              <a:t>Il existe même une variation permettant d’importer tous les noms qu’un module </a:t>
            </a:r>
            <a:r>
              <a:rPr lang="fr-FR" dirty="0" smtClean="0">
                <a:solidFill>
                  <a:schemeClr val="tx1"/>
                </a:solidFill>
              </a:rPr>
              <a:t>définit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smtClean="0">
                <a:solidFill>
                  <a:schemeClr val="tx1"/>
                </a:solidFill>
              </a:rPr>
              <a:t>Tous </a:t>
            </a:r>
            <a:r>
              <a:rPr lang="fr-FR" dirty="0">
                <a:solidFill>
                  <a:schemeClr val="tx1"/>
                </a:solidFill>
              </a:rPr>
              <a:t>les noms ne commençant pas par un tiret bas (</a:t>
            </a:r>
            <a:r>
              <a:rPr lang="fr-FR" b="1" i="1" dirty="0">
                <a:solidFill>
                  <a:schemeClr val="accent1"/>
                </a:solidFill>
              </a:rPr>
              <a:t>_</a:t>
            </a:r>
            <a:r>
              <a:rPr lang="fr-FR" dirty="0">
                <a:solidFill>
                  <a:schemeClr val="tx1"/>
                </a:solidFill>
              </a:rPr>
              <a:t>) sont </a:t>
            </a:r>
            <a:r>
              <a:rPr lang="fr-FR" dirty="0" smtClean="0">
                <a:solidFill>
                  <a:schemeClr val="tx1"/>
                </a:solidFill>
              </a:rPr>
              <a:t>importés</a:t>
            </a:r>
          </a:p>
          <a:p>
            <a:pPr algn="just"/>
            <a:r>
              <a:rPr lang="fr-FR" dirty="0" smtClean="0">
                <a:solidFill>
                  <a:schemeClr val="tx1"/>
                </a:solidFill>
              </a:rPr>
              <a:t>Dans </a:t>
            </a:r>
            <a:r>
              <a:rPr lang="fr-FR" dirty="0">
                <a:solidFill>
                  <a:schemeClr val="tx1"/>
                </a:solidFill>
              </a:rPr>
              <a:t>la grande majorité des cas, les développeurs n’utilisent pas cette syntaxe puisqu’en important un ensemble indéfini de noms, des noms déjà définis peuvent se retrouver </a:t>
            </a:r>
            <a:r>
              <a:rPr lang="fr-FR" dirty="0" smtClean="0">
                <a:solidFill>
                  <a:schemeClr val="tx1"/>
                </a:solidFill>
              </a:rPr>
              <a:t>cachés</a:t>
            </a:r>
          </a:p>
          <a:p>
            <a:pPr algn="just"/>
            <a:r>
              <a:rPr lang="fr-FR" dirty="0">
                <a:solidFill>
                  <a:schemeClr val="tx1"/>
                </a:solidFill>
              </a:rPr>
              <a:t>Notez qu’en général, importer * d’un module ou d’un paquet est déconseillé, en général ça engendre du code difficilement </a:t>
            </a:r>
            <a:r>
              <a:rPr lang="fr-FR" dirty="0" smtClean="0">
                <a:solidFill>
                  <a:schemeClr val="tx1"/>
                </a:solidFill>
              </a:rPr>
              <a:t>lisible</a:t>
            </a:r>
          </a:p>
          <a:p>
            <a:pPr algn="just"/>
            <a:r>
              <a:rPr lang="fr-FR" dirty="0" smtClean="0">
                <a:solidFill>
                  <a:schemeClr val="tx1"/>
                </a:solidFill>
              </a:rPr>
              <a:t>Cependant</a:t>
            </a:r>
            <a:r>
              <a:rPr lang="fr-FR" dirty="0">
                <a:solidFill>
                  <a:schemeClr val="tx1"/>
                </a:solidFill>
              </a:rPr>
              <a:t>, c’est acceptable de l’utiliser pour gagner quelques secondes en mode interactif</a:t>
            </a:r>
          </a:p>
        </p:txBody>
      </p:sp>
      <p:pic>
        <p:nvPicPr>
          <p:cNvPr id="5" name="Image 4"/>
          <p:cNvPicPr>
            <a:picLocks noChangeAspect="1"/>
          </p:cNvPicPr>
          <p:nvPr/>
        </p:nvPicPr>
        <p:blipFill>
          <a:blip r:embed="rId3"/>
          <a:stretch>
            <a:fillRect/>
          </a:stretch>
        </p:blipFill>
        <p:spPr>
          <a:xfrm>
            <a:off x="4539483" y="2643809"/>
            <a:ext cx="3371850" cy="876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67129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253006"/>
            <a:ext cx="10558407" cy="2799762"/>
          </a:xfrm>
          <a:solidFill>
            <a:schemeClr val="accent1">
              <a:lumMod val="20000"/>
              <a:lumOff val="80000"/>
            </a:schemeClr>
          </a:solidFill>
          <a:effectLst>
            <a:outerShdw blurRad="50800" dist="38100" dir="2700000" algn="tl" rotWithShape="0">
              <a:prstClr val="black">
                <a:alpha val="40000"/>
              </a:prstClr>
            </a:outerShdw>
          </a:effectLst>
        </p:spPr>
        <p:txBody>
          <a:bodyPr anchor="ctr" anchorCtr="0">
            <a:normAutofit/>
          </a:bodyPr>
          <a:lstStyle/>
          <a:p>
            <a:pPr algn="just"/>
            <a:r>
              <a:rPr lang="fr-FR" dirty="0" smtClean="0">
                <a:solidFill>
                  <a:schemeClr val="tx1"/>
                </a:solidFill>
              </a:rPr>
              <a:t>Note :</a:t>
            </a:r>
          </a:p>
          <a:p>
            <a:pPr lvl="1" algn="just"/>
            <a:r>
              <a:rPr lang="fr-FR" dirty="0" smtClean="0">
                <a:solidFill>
                  <a:schemeClr val="tx1"/>
                </a:solidFill>
              </a:rPr>
              <a:t>Pour </a:t>
            </a:r>
            <a:r>
              <a:rPr lang="fr-FR" dirty="0">
                <a:solidFill>
                  <a:schemeClr val="tx1"/>
                </a:solidFill>
              </a:rPr>
              <a:t>des raisons de performance, chaque module n’est importé qu’une fois par </a:t>
            </a:r>
            <a:r>
              <a:rPr lang="fr-FR" dirty="0" smtClean="0">
                <a:solidFill>
                  <a:schemeClr val="tx1"/>
                </a:solidFill>
              </a:rPr>
              <a:t>session</a:t>
            </a:r>
          </a:p>
          <a:p>
            <a:pPr lvl="1" algn="just"/>
            <a:r>
              <a:rPr lang="fr-FR" dirty="0" smtClean="0">
                <a:solidFill>
                  <a:schemeClr val="tx1"/>
                </a:solidFill>
              </a:rPr>
              <a:t>Si </a:t>
            </a:r>
            <a:r>
              <a:rPr lang="fr-FR" dirty="0">
                <a:solidFill>
                  <a:schemeClr val="tx1"/>
                </a:solidFill>
              </a:rPr>
              <a:t>vous changez le code d’un module vous devez donc redémarrer l’interpréteur afin d’en voir </a:t>
            </a:r>
            <a:r>
              <a:rPr lang="fr-FR" dirty="0" smtClean="0">
                <a:solidFill>
                  <a:schemeClr val="tx1"/>
                </a:solidFill>
              </a:rPr>
              <a:t>l’impact</a:t>
            </a:r>
          </a:p>
          <a:p>
            <a:pPr lvl="1" algn="just"/>
            <a:r>
              <a:rPr lang="fr-FR" dirty="0" smtClean="0">
                <a:solidFill>
                  <a:schemeClr val="tx1"/>
                </a:solidFill>
              </a:rPr>
              <a:t>Ou </a:t>
            </a:r>
            <a:r>
              <a:rPr lang="fr-FR" dirty="0">
                <a:solidFill>
                  <a:schemeClr val="tx1"/>
                </a:solidFill>
              </a:rPr>
              <a:t>le </a:t>
            </a:r>
            <a:r>
              <a:rPr lang="fr-FR" dirty="0" smtClean="0">
                <a:solidFill>
                  <a:schemeClr val="tx1"/>
                </a:solidFill>
              </a:rPr>
              <a:t>réimporter </a:t>
            </a:r>
            <a:r>
              <a:rPr lang="fr-FR" dirty="0">
                <a:solidFill>
                  <a:schemeClr val="tx1"/>
                </a:solidFill>
              </a:rPr>
              <a:t>explicitement en utilisant </a:t>
            </a:r>
            <a:r>
              <a:rPr lang="fr-FR" b="1" i="1" dirty="0">
                <a:solidFill>
                  <a:schemeClr val="accent6"/>
                </a:solidFill>
              </a:rPr>
              <a:t>importlib.reload()</a:t>
            </a:r>
            <a:r>
              <a:rPr lang="fr-FR" dirty="0">
                <a:solidFill>
                  <a:schemeClr val="tx1"/>
                </a:solidFill>
              </a:rPr>
              <a:t>, par exemple </a:t>
            </a:r>
            <a:r>
              <a:rPr lang="fr-FR" dirty="0" smtClean="0">
                <a:solidFill>
                  <a:schemeClr val="tx1"/>
                </a:solidFill>
              </a:rPr>
              <a:t>:</a:t>
            </a:r>
          </a:p>
          <a:p>
            <a:pPr lvl="1" algn="just"/>
            <a:r>
              <a:rPr lang="fr-FR" b="1" i="1" dirty="0" smtClean="0">
                <a:solidFill>
                  <a:schemeClr val="accent6"/>
                </a:solidFill>
              </a:rPr>
              <a:t>import importlib</a:t>
            </a:r>
          </a:p>
          <a:p>
            <a:pPr lvl="1" algn="just"/>
            <a:r>
              <a:rPr lang="fr-FR" b="1" i="1" dirty="0" smtClean="0">
                <a:solidFill>
                  <a:schemeClr val="accent6"/>
                </a:solidFill>
              </a:rPr>
              <a:t>importlib.reload(</a:t>
            </a:r>
            <a:r>
              <a:rPr lang="fr-FR" b="1" i="1" dirty="0" err="1" smtClean="0">
                <a:solidFill>
                  <a:schemeClr val="accent6"/>
                </a:solidFill>
              </a:rPr>
              <a:t>modulename</a:t>
            </a:r>
            <a:r>
              <a:rPr lang="fr-FR" dirty="0">
                <a:solidFill>
                  <a:schemeClr val="tx1"/>
                </a:solidFill>
              </a:rPr>
              <a:t>)</a:t>
            </a:r>
          </a:p>
        </p:txBody>
      </p:sp>
    </p:spTree>
    <p:extLst>
      <p:ext uri="{BB962C8B-B14F-4D97-AF65-F5344CB8AC3E}">
        <p14:creationId xmlns:p14="http://schemas.microsoft.com/office/powerpoint/2010/main" val="18165569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Exécuter les modules comme des scripts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t" anchorCtr="0">
            <a:noAutofit/>
          </a:bodyPr>
          <a:lstStyle/>
          <a:p>
            <a:pPr algn="just"/>
            <a:r>
              <a:rPr lang="fr-FR" dirty="0">
                <a:solidFill>
                  <a:schemeClr val="tx1"/>
                </a:solidFill>
              </a:rPr>
              <a:t>Lorsque vous exécutez un module Python </a:t>
            </a:r>
            <a:r>
              <a:rPr lang="fr-FR" dirty="0" smtClean="0">
                <a:solidFill>
                  <a:schemeClr val="tx1"/>
                </a:solidFill>
              </a:rPr>
              <a:t>avec :</a:t>
            </a:r>
          </a:p>
          <a:p>
            <a:pPr lvl="1" algn="just"/>
            <a:r>
              <a:rPr lang="fr-FR" sz="1400" b="1" i="1" dirty="0" smtClean="0">
                <a:solidFill>
                  <a:schemeClr val="accent1"/>
                </a:solidFill>
              </a:rPr>
              <a:t>Python fibonacci.py &lt;arguments&gt;</a:t>
            </a:r>
          </a:p>
          <a:p>
            <a:pPr algn="just"/>
            <a:r>
              <a:rPr lang="fr-FR" dirty="0">
                <a:solidFill>
                  <a:schemeClr val="tx1"/>
                </a:solidFill>
              </a:rPr>
              <a:t>le code du module sera exécuté comme si vous l’aviez importé, mais son __name__ vaudra "__main</a:t>
            </a:r>
            <a:r>
              <a:rPr lang="fr-FR" dirty="0" smtClean="0">
                <a:solidFill>
                  <a:schemeClr val="tx1"/>
                </a:solidFill>
              </a:rPr>
              <a:t>__"</a:t>
            </a:r>
          </a:p>
          <a:p>
            <a:pPr algn="just"/>
            <a:r>
              <a:rPr lang="fr-FR" dirty="0" smtClean="0">
                <a:solidFill>
                  <a:schemeClr val="tx1"/>
                </a:solidFill>
              </a:rPr>
              <a:t>Donc </a:t>
            </a:r>
            <a:r>
              <a:rPr lang="fr-FR" dirty="0">
                <a:solidFill>
                  <a:schemeClr val="tx1"/>
                </a:solidFill>
              </a:rPr>
              <a:t>en ajoutant ces lignes à la fin du </a:t>
            </a:r>
            <a:r>
              <a:rPr lang="fr-FR" dirty="0" smtClean="0">
                <a:solidFill>
                  <a:schemeClr val="tx1"/>
                </a:solidFill>
              </a:rPr>
              <a:t>module :</a:t>
            </a:r>
          </a:p>
          <a:p>
            <a:pPr lvl="1" algn="just"/>
            <a:r>
              <a:rPr lang="en-US" sz="1400" b="1" i="1" dirty="0">
                <a:solidFill>
                  <a:schemeClr val="accent1"/>
                </a:solidFill>
              </a:rPr>
              <a:t>if __name__ == "__main__":</a:t>
            </a:r>
          </a:p>
          <a:p>
            <a:pPr lvl="1" algn="just"/>
            <a:r>
              <a:rPr lang="en-US" sz="1400" b="1" i="1" dirty="0">
                <a:solidFill>
                  <a:schemeClr val="accent1"/>
                </a:solidFill>
              </a:rPr>
              <a:t>    import sys</a:t>
            </a:r>
          </a:p>
          <a:p>
            <a:pPr lvl="1" algn="just"/>
            <a:r>
              <a:rPr lang="en-US" sz="1400" b="1" i="1" dirty="0">
                <a:solidFill>
                  <a:schemeClr val="accent1"/>
                </a:solidFill>
              </a:rPr>
              <a:t>    fib(int(sys.argv[1]))</a:t>
            </a:r>
            <a:endParaRPr lang="fr-FR" sz="1400" b="1" i="1" dirty="0" smtClean="0">
              <a:solidFill>
                <a:schemeClr val="accent1"/>
              </a:solidFill>
            </a:endParaRPr>
          </a:p>
          <a:p>
            <a:pPr algn="just"/>
            <a:r>
              <a:rPr lang="fr-FR" dirty="0">
                <a:solidFill>
                  <a:schemeClr val="tx1"/>
                </a:solidFill>
              </a:rPr>
              <a:t>vous pouvez rendre le fichier utilisable comme script aussi bien que comme module importable, car le code qui parse la ligne de commande n’est lancé que si le module est exécuté comme fichier </a:t>
            </a:r>
            <a:r>
              <a:rPr lang="fr-FR" dirty="0" smtClean="0">
                <a:solidFill>
                  <a:schemeClr val="tx1"/>
                </a:solidFill>
              </a:rPr>
              <a:t>"main"</a:t>
            </a:r>
          </a:p>
          <a:p>
            <a:pPr algn="just"/>
            <a:r>
              <a:rPr lang="fr-FR" dirty="0">
                <a:solidFill>
                  <a:schemeClr val="tx1"/>
                </a:solidFill>
              </a:rPr>
              <a:t>Si le fichier est importé, le code n’est pas </a:t>
            </a:r>
            <a:r>
              <a:rPr lang="fr-FR" dirty="0" smtClean="0">
                <a:solidFill>
                  <a:schemeClr val="tx1"/>
                </a:solidFill>
              </a:rPr>
              <a:t>exécuté</a:t>
            </a:r>
          </a:p>
          <a:p>
            <a:pPr algn="just"/>
            <a:r>
              <a:rPr lang="fr-FR" dirty="0">
                <a:solidFill>
                  <a:schemeClr val="tx1"/>
                </a:solidFill>
              </a:rPr>
              <a:t>C’est typiquement utilisé soit pour proposer une interface utilisateur pour un module, soit pour lancer les tests sur le module (où exécuter le module en temps que script lance les tests)</a:t>
            </a:r>
          </a:p>
        </p:txBody>
      </p:sp>
    </p:spTree>
    <p:extLst>
      <p:ext uri="{BB962C8B-B14F-4D97-AF65-F5344CB8AC3E}">
        <p14:creationId xmlns:p14="http://schemas.microsoft.com/office/powerpoint/2010/main" val="24239835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Dossiers de recherche des modules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Lorsqu’un module nommé par exemple </a:t>
            </a:r>
            <a:r>
              <a:rPr lang="fr-FR" b="1" i="1" dirty="0">
                <a:solidFill>
                  <a:schemeClr val="accent1"/>
                </a:solidFill>
              </a:rPr>
              <a:t>spam</a:t>
            </a:r>
            <a:r>
              <a:rPr lang="fr-FR" dirty="0">
                <a:solidFill>
                  <a:schemeClr val="tx1"/>
                </a:solidFill>
              </a:rPr>
              <a:t> est importé, il est d’abord recherché </a:t>
            </a:r>
            <a:r>
              <a:rPr lang="fr-FR" dirty="0" smtClean="0">
                <a:solidFill>
                  <a:schemeClr val="tx1"/>
                </a:solidFill>
              </a:rPr>
              <a:t>parmi </a:t>
            </a:r>
            <a:r>
              <a:rPr lang="fr-FR" dirty="0">
                <a:solidFill>
                  <a:schemeClr val="tx1"/>
                </a:solidFill>
              </a:rPr>
              <a:t>les modules natifs, puis s’il n’y est pas trouvé, l’interpréteur va chercher un fichier nommé </a:t>
            </a:r>
            <a:r>
              <a:rPr lang="fr-FR" b="1" i="1" dirty="0">
                <a:solidFill>
                  <a:schemeClr val="accent1"/>
                </a:solidFill>
              </a:rPr>
              <a:t>spam.py</a:t>
            </a:r>
            <a:r>
              <a:rPr lang="fr-FR" dirty="0">
                <a:solidFill>
                  <a:schemeClr val="tx1"/>
                </a:solidFill>
              </a:rPr>
              <a:t> dans une liste de dossiers donnés par la variable </a:t>
            </a:r>
            <a:r>
              <a:rPr lang="fr-FR" b="1" i="1" dirty="0" smtClean="0">
                <a:solidFill>
                  <a:schemeClr val="accent1"/>
                </a:solidFill>
              </a:rPr>
              <a:t>sys.path</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initialisée par défaut </a:t>
            </a:r>
            <a:r>
              <a:rPr lang="fr-FR" dirty="0" smtClean="0">
                <a:solidFill>
                  <a:schemeClr val="tx1"/>
                </a:solidFill>
              </a:rPr>
              <a:t>à :</a:t>
            </a:r>
          </a:p>
          <a:p>
            <a:pPr lvl="1" algn="just"/>
            <a:r>
              <a:rPr lang="fr-FR" dirty="0">
                <a:solidFill>
                  <a:schemeClr val="tx1"/>
                </a:solidFill>
              </a:rPr>
              <a:t>Le dossier contenant le script courant (ou le dossier courant si aucun script n’est donné</a:t>
            </a:r>
            <a:r>
              <a:rPr lang="fr-FR" dirty="0" smtClean="0">
                <a:solidFill>
                  <a:schemeClr val="tx1"/>
                </a:solidFill>
              </a:rPr>
              <a:t>)</a:t>
            </a:r>
            <a:endParaRPr lang="fr-FR" dirty="0">
              <a:solidFill>
                <a:schemeClr val="tx1"/>
              </a:solidFill>
            </a:endParaRPr>
          </a:p>
          <a:p>
            <a:pPr lvl="1" algn="just"/>
            <a:r>
              <a:rPr lang="fr-FR" b="1" i="1" dirty="0">
                <a:solidFill>
                  <a:schemeClr val="accent1"/>
                </a:solidFill>
              </a:rPr>
              <a:t>PYTHONPATH</a:t>
            </a:r>
            <a:r>
              <a:rPr lang="fr-FR" dirty="0">
                <a:solidFill>
                  <a:schemeClr val="tx1"/>
                </a:solidFill>
              </a:rPr>
              <a:t> (une liste de dossiers, utilisant la même syntaxe que la variable shell </a:t>
            </a:r>
            <a:r>
              <a:rPr lang="fr-FR" b="1" i="1" dirty="0">
                <a:solidFill>
                  <a:schemeClr val="accent1"/>
                </a:solidFill>
              </a:rPr>
              <a:t>PATH</a:t>
            </a:r>
            <a:r>
              <a:rPr lang="fr-FR" dirty="0">
                <a:solidFill>
                  <a:schemeClr val="tx1"/>
                </a:solidFill>
              </a:rPr>
              <a:t>).</a:t>
            </a:r>
          </a:p>
          <a:p>
            <a:pPr lvl="1" algn="just"/>
            <a:r>
              <a:rPr lang="fr-FR" dirty="0">
                <a:solidFill>
                  <a:schemeClr val="tx1"/>
                </a:solidFill>
              </a:rPr>
              <a:t>La valeur par défaut, </a:t>
            </a:r>
            <a:r>
              <a:rPr lang="fr-FR" dirty="0" smtClean="0">
                <a:solidFill>
                  <a:schemeClr val="tx1"/>
                </a:solidFill>
              </a:rPr>
              <a:t>dépendante </a:t>
            </a:r>
            <a:r>
              <a:rPr lang="fr-FR" dirty="0">
                <a:solidFill>
                  <a:schemeClr val="tx1"/>
                </a:solidFill>
              </a:rPr>
              <a:t>de </a:t>
            </a:r>
            <a:r>
              <a:rPr lang="fr-FR" dirty="0" smtClean="0">
                <a:solidFill>
                  <a:schemeClr val="tx1"/>
                </a:solidFill>
              </a:rPr>
              <a:t>l’installation</a:t>
            </a:r>
          </a:p>
          <a:p>
            <a:pPr algn="just"/>
            <a:r>
              <a:rPr lang="fr-FR" dirty="0">
                <a:solidFill>
                  <a:schemeClr val="tx1"/>
                </a:solidFill>
              </a:rPr>
              <a:t>Après leur initialisation, les programmes Python peuvent modifier leur </a:t>
            </a:r>
            <a:r>
              <a:rPr lang="fr-FR" dirty="0" smtClean="0">
                <a:solidFill>
                  <a:schemeClr val="tx1"/>
                </a:solidFill>
              </a:rPr>
              <a:t>sys.path</a:t>
            </a:r>
          </a:p>
          <a:p>
            <a:pPr algn="just"/>
            <a:r>
              <a:rPr lang="fr-FR" dirty="0" smtClean="0">
                <a:solidFill>
                  <a:schemeClr val="tx1"/>
                </a:solidFill>
              </a:rPr>
              <a:t>Le </a:t>
            </a:r>
            <a:r>
              <a:rPr lang="fr-FR" dirty="0">
                <a:solidFill>
                  <a:schemeClr val="tx1"/>
                </a:solidFill>
              </a:rPr>
              <a:t>dossier contenant le script courant est placé au début de la liste des dossiers à rechercher, avant les dossiers de </a:t>
            </a:r>
            <a:r>
              <a:rPr lang="fr-FR" dirty="0" smtClean="0">
                <a:solidFill>
                  <a:schemeClr val="tx1"/>
                </a:solidFill>
              </a:rPr>
              <a:t>bibliothèques</a:t>
            </a:r>
          </a:p>
          <a:p>
            <a:pPr algn="just"/>
            <a:r>
              <a:rPr lang="fr-FR" dirty="0" smtClean="0">
                <a:solidFill>
                  <a:schemeClr val="tx1"/>
                </a:solidFill>
              </a:rPr>
              <a:t>Cela </a:t>
            </a:r>
            <a:r>
              <a:rPr lang="fr-FR" dirty="0">
                <a:solidFill>
                  <a:schemeClr val="tx1"/>
                </a:solidFill>
              </a:rPr>
              <a:t>signifie qu’un module dans ce dossier, ayant le même nom qu’un module, sera chargé à sa </a:t>
            </a:r>
            <a:r>
              <a:rPr lang="fr-FR" dirty="0" smtClean="0">
                <a:solidFill>
                  <a:schemeClr val="tx1"/>
                </a:solidFill>
              </a:rPr>
              <a:t>place</a:t>
            </a:r>
          </a:p>
          <a:p>
            <a:pPr algn="just"/>
            <a:r>
              <a:rPr lang="fr-FR" dirty="0" smtClean="0">
                <a:solidFill>
                  <a:schemeClr val="tx1"/>
                </a:solidFill>
              </a:rPr>
              <a:t>C’est </a:t>
            </a:r>
            <a:r>
              <a:rPr lang="fr-FR" dirty="0">
                <a:solidFill>
                  <a:schemeClr val="tx1"/>
                </a:solidFill>
              </a:rPr>
              <a:t>une erreur typique, à moins que ce soit voulu. Voir Modules standards pour plus d’informations</a:t>
            </a:r>
          </a:p>
        </p:txBody>
      </p:sp>
    </p:spTree>
    <p:extLst>
      <p:ext uri="{BB962C8B-B14F-4D97-AF65-F5344CB8AC3E}">
        <p14:creationId xmlns:p14="http://schemas.microsoft.com/office/powerpoint/2010/main" val="12530144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Python est accompagné d’une bibliothèque de modules standards, décrits dans la documentation de la Bibliothèque </a:t>
            </a:r>
            <a:r>
              <a:rPr lang="fr-FR" dirty="0" smtClean="0">
                <a:solidFill>
                  <a:schemeClr val="tx1"/>
                </a:solidFill>
              </a:rPr>
              <a:t>Python</a:t>
            </a:r>
          </a:p>
          <a:p>
            <a:pPr algn="just"/>
            <a:r>
              <a:rPr lang="fr-FR" dirty="0" smtClean="0">
                <a:solidFill>
                  <a:schemeClr val="tx1"/>
                </a:solidFill>
              </a:rPr>
              <a:t>Certains </a:t>
            </a:r>
            <a:r>
              <a:rPr lang="fr-FR" dirty="0">
                <a:solidFill>
                  <a:schemeClr val="tx1"/>
                </a:solidFill>
              </a:rPr>
              <a:t>modules sont intégrés dans l’interpréteur, ils exposent des outils qui ne font pas partie du langage, mais qui font tout de même partie de l’interpréteur, soit pour le côté pratique, soit pour exposer des outils essentiels tels que l’accès aux appels </a:t>
            </a:r>
            <a:r>
              <a:rPr lang="fr-FR" dirty="0" smtClean="0">
                <a:solidFill>
                  <a:schemeClr val="tx1"/>
                </a:solidFill>
              </a:rPr>
              <a:t>système</a:t>
            </a:r>
          </a:p>
          <a:p>
            <a:pPr algn="just"/>
            <a:r>
              <a:rPr lang="fr-FR" dirty="0" smtClean="0">
                <a:solidFill>
                  <a:schemeClr val="tx1"/>
                </a:solidFill>
              </a:rPr>
              <a:t>La </a:t>
            </a:r>
            <a:r>
              <a:rPr lang="fr-FR" dirty="0">
                <a:solidFill>
                  <a:schemeClr val="tx1"/>
                </a:solidFill>
              </a:rPr>
              <a:t>composition de ces modules est configurable à la compilation, et dépend aussi de la plateforme </a:t>
            </a:r>
            <a:r>
              <a:rPr lang="fr-FR" dirty="0" smtClean="0">
                <a:solidFill>
                  <a:schemeClr val="tx1"/>
                </a:solidFill>
              </a:rPr>
              <a:t>ciblée</a:t>
            </a:r>
          </a:p>
          <a:p>
            <a:pPr algn="just"/>
            <a:r>
              <a:rPr lang="fr-FR" dirty="0" smtClean="0">
                <a:solidFill>
                  <a:schemeClr val="tx1"/>
                </a:solidFill>
              </a:rPr>
              <a:t>Par </a:t>
            </a:r>
            <a:r>
              <a:rPr lang="fr-FR" dirty="0">
                <a:solidFill>
                  <a:schemeClr val="tx1"/>
                </a:solidFill>
              </a:rPr>
              <a:t>exemple, le module </a:t>
            </a:r>
            <a:r>
              <a:rPr lang="fr-FR" b="1" i="1" dirty="0">
                <a:solidFill>
                  <a:schemeClr val="accent1"/>
                </a:solidFill>
              </a:rPr>
              <a:t>winreg</a:t>
            </a:r>
            <a:r>
              <a:rPr lang="fr-FR" dirty="0">
                <a:solidFill>
                  <a:schemeClr val="accent1"/>
                </a:solidFill>
              </a:rPr>
              <a:t> </a:t>
            </a:r>
            <a:r>
              <a:rPr lang="fr-FR" dirty="0">
                <a:solidFill>
                  <a:schemeClr val="tx1"/>
                </a:solidFill>
              </a:rPr>
              <a:t>n’est proposé que sur les systèmes </a:t>
            </a:r>
            <a:r>
              <a:rPr lang="fr-FR" dirty="0" smtClean="0">
                <a:solidFill>
                  <a:schemeClr val="tx1"/>
                </a:solidFill>
              </a:rPr>
              <a:t>Windows</a:t>
            </a:r>
          </a:p>
        </p:txBody>
      </p:sp>
    </p:spTree>
    <p:extLst>
      <p:ext uri="{BB962C8B-B14F-4D97-AF65-F5344CB8AC3E}">
        <p14:creationId xmlns:p14="http://schemas.microsoft.com/office/powerpoint/2010/main" val="3208159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smtClean="0">
                <a:solidFill>
                  <a:schemeClr val="tx1"/>
                </a:solidFill>
              </a:rPr>
              <a:t>Un </a:t>
            </a:r>
            <a:r>
              <a:rPr lang="fr-FR" dirty="0">
                <a:solidFill>
                  <a:schemeClr val="tx1"/>
                </a:solidFill>
              </a:rPr>
              <a:t>module mérite une attention particulière, le module </a:t>
            </a:r>
            <a:r>
              <a:rPr lang="fr-FR" b="1" i="1" dirty="0">
                <a:solidFill>
                  <a:schemeClr val="accent1"/>
                </a:solidFill>
              </a:rPr>
              <a:t>sys</a:t>
            </a:r>
            <a:r>
              <a:rPr lang="fr-FR" dirty="0">
                <a:solidFill>
                  <a:schemeClr val="tx1"/>
                </a:solidFill>
              </a:rPr>
              <a:t>, qui est présent dans tous les interpréteurs </a:t>
            </a:r>
            <a:r>
              <a:rPr lang="fr-FR" dirty="0" smtClean="0">
                <a:solidFill>
                  <a:schemeClr val="tx1"/>
                </a:solidFill>
              </a:rPr>
              <a:t>Python</a:t>
            </a:r>
          </a:p>
          <a:p>
            <a:pPr algn="just"/>
            <a:r>
              <a:rPr lang="fr-FR" dirty="0" smtClean="0">
                <a:solidFill>
                  <a:schemeClr val="tx1"/>
                </a:solidFill>
              </a:rPr>
              <a:t>Les </a:t>
            </a:r>
            <a:r>
              <a:rPr lang="fr-FR" dirty="0">
                <a:solidFill>
                  <a:schemeClr val="tx1"/>
                </a:solidFill>
              </a:rPr>
              <a:t>variables </a:t>
            </a:r>
            <a:r>
              <a:rPr lang="fr-FR" b="1" i="1" dirty="0">
                <a:solidFill>
                  <a:schemeClr val="accent1"/>
                </a:solidFill>
              </a:rPr>
              <a:t>sys.ps1</a:t>
            </a:r>
            <a:r>
              <a:rPr lang="fr-FR" dirty="0">
                <a:solidFill>
                  <a:schemeClr val="accent1"/>
                </a:solidFill>
              </a:rPr>
              <a:t> </a:t>
            </a:r>
            <a:r>
              <a:rPr lang="fr-FR" dirty="0">
                <a:solidFill>
                  <a:schemeClr val="tx1"/>
                </a:solidFill>
              </a:rPr>
              <a:t>et </a:t>
            </a:r>
            <a:r>
              <a:rPr lang="fr-FR" b="1" i="1" dirty="0">
                <a:solidFill>
                  <a:schemeClr val="accent1"/>
                </a:solidFill>
              </a:rPr>
              <a:t>sys.ps2</a:t>
            </a:r>
            <a:r>
              <a:rPr lang="fr-FR" dirty="0">
                <a:solidFill>
                  <a:schemeClr val="accent1"/>
                </a:solidFill>
              </a:rPr>
              <a:t> </a:t>
            </a:r>
            <a:r>
              <a:rPr lang="fr-FR" dirty="0">
                <a:solidFill>
                  <a:schemeClr val="tx1"/>
                </a:solidFill>
              </a:rPr>
              <a:t>définissent les chaînes d’invites principales et </a:t>
            </a:r>
            <a:r>
              <a:rPr lang="fr-FR" dirty="0" smtClean="0">
                <a:solidFill>
                  <a:schemeClr val="tx1"/>
                </a:solidFill>
              </a:rPr>
              <a:t>secondaires</a:t>
            </a:r>
          </a:p>
          <a:p>
            <a:pPr algn="just"/>
            <a:r>
              <a:rPr lang="fr-FR" dirty="0">
                <a:solidFill>
                  <a:schemeClr val="tx1"/>
                </a:solidFill>
              </a:rPr>
              <a:t>Ces deux variables ne sont définies que si l’interpréteur est en mode </a:t>
            </a:r>
            <a:r>
              <a:rPr lang="fr-FR" dirty="0" smtClean="0">
                <a:solidFill>
                  <a:schemeClr val="tx1"/>
                </a:solidFill>
              </a:rPr>
              <a:t>interactif</a:t>
            </a:r>
          </a:p>
          <a:p>
            <a:pPr algn="just"/>
            <a:r>
              <a:rPr lang="fr-FR" dirty="0">
                <a:solidFill>
                  <a:schemeClr val="tx1"/>
                </a:solidFill>
              </a:rPr>
              <a:t>La variable </a:t>
            </a:r>
            <a:r>
              <a:rPr lang="fr-FR" b="1" i="1" dirty="0">
                <a:solidFill>
                  <a:schemeClr val="accent1"/>
                </a:solidFill>
              </a:rPr>
              <a:t>sys.path</a:t>
            </a:r>
            <a:r>
              <a:rPr lang="fr-FR" dirty="0">
                <a:solidFill>
                  <a:schemeClr val="tx1"/>
                </a:solidFill>
              </a:rPr>
              <a:t> est une liste de chaînes qui détermine les chemins de recherche de modules pour </a:t>
            </a:r>
            <a:r>
              <a:rPr lang="fr-FR" dirty="0" smtClean="0">
                <a:solidFill>
                  <a:schemeClr val="tx1"/>
                </a:solidFill>
              </a:rPr>
              <a:t>l’interpréteur</a:t>
            </a:r>
          </a:p>
          <a:p>
            <a:pPr algn="just"/>
            <a:r>
              <a:rPr lang="fr-FR" dirty="0" smtClean="0">
                <a:solidFill>
                  <a:schemeClr val="tx1"/>
                </a:solidFill>
              </a:rPr>
              <a:t>Il </a:t>
            </a:r>
            <a:r>
              <a:rPr lang="fr-FR" dirty="0">
                <a:solidFill>
                  <a:schemeClr val="tx1"/>
                </a:solidFill>
              </a:rPr>
              <a:t>est initialisé à un chemin par défaut pris de la variable d’environnement </a:t>
            </a:r>
            <a:r>
              <a:rPr lang="fr-FR" b="1" i="1" dirty="0">
                <a:solidFill>
                  <a:schemeClr val="accent1"/>
                </a:solidFill>
              </a:rPr>
              <a:t>PYTHONPATH</a:t>
            </a:r>
            <a:r>
              <a:rPr lang="fr-FR" dirty="0">
                <a:solidFill>
                  <a:schemeClr val="tx1"/>
                </a:solidFill>
              </a:rPr>
              <a:t>, ou d’une valeur par défaut interne si </a:t>
            </a:r>
            <a:r>
              <a:rPr lang="fr-FR" b="1" i="1" dirty="0">
                <a:solidFill>
                  <a:schemeClr val="accent1"/>
                </a:solidFill>
              </a:rPr>
              <a:t>PYTHONPATH</a:t>
            </a:r>
            <a:r>
              <a:rPr lang="fr-FR" dirty="0">
                <a:solidFill>
                  <a:schemeClr val="tx1"/>
                </a:solidFill>
              </a:rPr>
              <a:t> n’est pas </a:t>
            </a:r>
            <a:r>
              <a:rPr lang="fr-FR" dirty="0" smtClean="0">
                <a:solidFill>
                  <a:schemeClr val="tx1"/>
                </a:solidFill>
              </a:rPr>
              <a:t>définie</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modifiable en utilisant les opérations habituelles des listes</a:t>
            </a:r>
          </a:p>
        </p:txBody>
      </p:sp>
      <p:pic>
        <p:nvPicPr>
          <p:cNvPr id="4" name="Image 3"/>
          <p:cNvPicPr>
            <a:picLocks noChangeAspect="1"/>
          </p:cNvPicPr>
          <p:nvPr/>
        </p:nvPicPr>
        <p:blipFill>
          <a:blip r:embed="rId3"/>
          <a:stretch>
            <a:fillRect/>
          </a:stretch>
        </p:blipFill>
        <p:spPr>
          <a:xfrm>
            <a:off x="8453765" y="1951349"/>
            <a:ext cx="2066925" cy="1666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8453765" y="3846136"/>
            <a:ext cx="3324225"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74158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La fonction </a:t>
            </a:r>
            <a:r>
              <a:rPr lang="fr-FR" b="1" i="1" dirty="0" smtClean="0">
                <a:solidFill>
                  <a:schemeClr val="accent1"/>
                </a:solidFill>
              </a:rPr>
              <a:t>dir()</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a:solidFill>
                  <a:schemeClr val="tx1"/>
                </a:solidFill>
              </a:rPr>
              <a:t>La fonction interne </a:t>
            </a:r>
            <a:r>
              <a:rPr lang="fr-FR" b="1" i="1" dirty="0">
                <a:solidFill>
                  <a:schemeClr val="accent6"/>
                </a:solidFill>
              </a:rPr>
              <a:t>dir()</a:t>
            </a:r>
            <a:r>
              <a:rPr lang="fr-FR" dirty="0">
                <a:solidFill>
                  <a:schemeClr val="tx1"/>
                </a:solidFill>
              </a:rPr>
              <a:t> est utilisée pour trouver quels noms sont définies par un </a:t>
            </a:r>
            <a:r>
              <a:rPr lang="fr-FR" dirty="0" smtClean="0">
                <a:solidFill>
                  <a:schemeClr val="tx1"/>
                </a:solidFill>
              </a:rPr>
              <a:t>module</a:t>
            </a:r>
          </a:p>
          <a:p>
            <a:pPr algn="just"/>
            <a:r>
              <a:rPr lang="fr-FR" dirty="0" smtClean="0">
                <a:solidFill>
                  <a:schemeClr val="tx1"/>
                </a:solidFill>
              </a:rPr>
              <a:t>Elle </a:t>
            </a:r>
            <a:r>
              <a:rPr lang="fr-FR" dirty="0">
                <a:solidFill>
                  <a:schemeClr val="tx1"/>
                </a:solidFill>
              </a:rPr>
              <a:t>donne une liste triée de </a:t>
            </a:r>
            <a:r>
              <a:rPr lang="fr-FR" dirty="0" smtClean="0">
                <a:solidFill>
                  <a:schemeClr val="tx1"/>
                </a:solidFill>
              </a:rPr>
              <a:t>chaînes</a:t>
            </a:r>
          </a:p>
          <a:p>
            <a:pPr algn="just"/>
            <a:r>
              <a:rPr lang="fr-FR" dirty="0">
                <a:solidFill>
                  <a:schemeClr val="tx1"/>
                </a:solidFill>
              </a:rPr>
              <a:t>Sans paramètres, </a:t>
            </a:r>
            <a:r>
              <a:rPr lang="fr-FR" b="1" i="1" dirty="0">
                <a:solidFill>
                  <a:schemeClr val="accent6"/>
                </a:solidFill>
              </a:rPr>
              <a:t>dir()</a:t>
            </a:r>
            <a:r>
              <a:rPr lang="fr-FR" dirty="0">
                <a:solidFill>
                  <a:schemeClr val="tx1"/>
                </a:solidFill>
              </a:rPr>
              <a:t> listes les noms actuellement </a:t>
            </a:r>
            <a:r>
              <a:rPr lang="fr-FR" dirty="0" smtClean="0">
                <a:solidFill>
                  <a:schemeClr val="tx1"/>
                </a:solidFill>
              </a:rPr>
              <a:t>définis</a:t>
            </a:r>
          </a:p>
          <a:p>
            <a:pPr algn="just"/>
            <a:r>
              <a:rPr lang="fr-FR" b="1" i="1" dirty="0">
                <a:solidFill>
                  <a:schemeClr val="accent6"/>
                </a:solidFill>
              </a:rPr>
              <a:t>dir()</a:t>
            </a:r>
            <a:r>
              <a:rPr lang="fr-FR" dirty="0">
                <a:solidFill>
                  <a:schemeClr val="tx1"/>
                </a:solidFill>
              </a:rPr>
              <a:t> ne liste ni les fonctions primitives ni les variables internes. Si vous voulez les lister, ils sont définis dans le module </a:t>
            </a:r>
            <a:r>
              <a:rPr lang="fr-FR" b="1" i="1" dirty="0">
                <a:solidFill>
                  <a:schemeClr val="accent6"/>
                </a:solidFill>
              </a:rPr>
              <a:t>builtins</a:t>
            </a:r>
          </a:p>
        </p:txBody>
      </p:sp>
      <p:pic>
        <p:nvPicPr>
          <p:cNvPr id="6" name="Image 5"/>
          <p:cNvPicPr>
            <a:picLocks noChangeAspect="1"/>
          </p:cNvPicPr>
          <p:nvPr/>
        </p:nvPicPr>
        <p:blipFill>
          <a:blip r:embed="rId3"/>
          <a:stretch>
            <a:fillRect/>
          </a:stretch>
        </p:blipFill>
        <p:spPr>
          <a:xfrm>
            <a:off x="8565129" y="624110"/>
            <a:ext cx="3028950" cy="5753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37304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Les paquets sont un moyen de structurer les espaces de noms des modules Python en utilisant une notations « pointée </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le nom de module A.B désigne le sous-module B du paquet </a:t>
            </a:r>
            <a:r>
              <a:rPr lang="fr-FR" dirty="0" smtClean="0">
                <a:solidFill>
                  <a:schemeClr val="tx1"/>
                </a:solidFill>
              </a:rPr>
              <a:t>A</a:t>
            </a:r>
          </a:p>
          <a:p>
            <a:pPr algn="just"/>
            <a:r>
              <a:rPr lang="fr-FR" dirty="0" smtClean="0">
                <a:solidFill>
                  <a:schemeClr val="tx1"/>
                </a:solidFill>
              </a:rPr>
              <a:t>De </a:t>
            </a:r>
            <a:r>
              <a:rPr lang="fr-FR" dirty="0">
                <a:solidFill>
                  <a:schemeClr val="tx1"/>
                </a:solidFill>
              </a:rPr>
              <a:t>la même manière que l’utilisation des modules évite aux auteurs de différents modules d’avoir à se soucier des noms de variables globales des autres, l’utilisation des noms de modules avec des points évite aux auteurs de paquets contenant plusieurs modules tel que </a:t>
            </a:r>
            <a:r>
              <a:rPr lang="fr-FR" b="1" dirty="0">
                <a:solidFill>
                  <a:schemeClr val="accent1"/>
                </a:solidFill>
              </a:rPr>
              <a:t>NumPy</a:t>
            </a:r>
            <a:r>
              <a:rPr lang="fr-FR" dirty="0">
                <a:solidFill>
                  <a:schemeClr val="accent1"/>
                </a:solidFill>
              </a:rPr>
              <a:t> </a:t>
            </a:r>
            <a:r>
              <a:rPr lang="fr-FR" dirty="0">
                <a:solidFill>
                  <a:schemeClr val="tx1"/>
                </a:solidFill>
              </a:rPr>
              <a:t>ou « Python Image Library » d’avoir à se soucier des noms des modules des autres</a:t>
            </a:r>
            <a:endParaRPr lang="fr-FR" b="1" i="1" dirty="0">
              <a:solidFill>
                <a:schemeClr val="accent6"/>
              </a:solidFill>
            </a:endParaRPr>
          </a:p>
        </p:txBody>
      </p:sp>
    </p:spTree>
    <p:extLst>
      <p:ext uri="{BB962C8B-B14F-4D97-AF65-F5344CB8AC3E}">
        <p14:creationId xmlns:p14="http://schemas.microsoft.com/office/powerpoint/2010/main" val="35785342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Imaginez que vous voulez </a:t>
            </a:r>
            <a:r>
              <a:rPr lang="fr-FR" dirty="0" smtClean="0">
                <a:solidFill>
                  <a:schemeClr val="tx1"/>
                </a:solidFill>
              </a:rPr>
              <a:t>construire </a:t>
            </a:r>
            <a:r>
              <a:rPr lang="fr-FR" dirty="0">
                <a:solidFill>
                  <a:schemeClr val="tx1"/>
                </a:solidFill>
              </a:rPr>
              <a:t>une collections de modules (un « paquet ») pour gérer uniformément les fichiers contenant du son et des données </a:t>
            </a:r>
            <a:r>
              <a:rPr lang="fr-FR" dirty="0" smtClean="0">
                <a:solidFill>
                  <a:schemeClr val="tx1"/>
                </a:solidFill>
              </a:rPr>
              <a:t>sonores</a:t>
            </a:r>
          </a:p>
          <a:p>
            <a:pPr algn="just"/>
            <a:r>
              <a:rPr lang="fr-FR" dirty="0" smtClean="0">
                <a:solidFill>
                  <a:schemeClr val="tx1"/>
                </a:solidFill>
              </a:rPr>
              <a:t>Il </a:t>
            </a:r>
            <a:r>
              <a:rPr lang="fr-FR" dirty="0">
                <a:solidFill>
                  <a:schemeClr val="tx1"/>
                </a:solidFill>
              </a:rPr>
              <a:t>existe un grand nombre de formats de fichiers pour stocker du son (généralement repérés par leur extension, par exemple .wav, .aiff, .au), vous aurez donc envie de créer et maintenir un nombre croissant de modules pour gérer la conversion entre tous ces </a:t>
            </a:r>
            <a:r>
              <a:rPr lang="fr-FR" dirty="0" smtClean="0">
                <a:solidFill>
                  <a:schemeClr val="tx1"/>
                </a:solidFill>
              </a:rPr>
              <a:t>formats</a:t>
            </a:r>
          </a:p>
          <a:p>
            <a:pPr algn="just"/>
            <a:r>
              <a:rPr lang="fr-FR" dirty="0" smtClean="0">
                <a:solidFill>
                  <a:schemeClr val="tx1"/>
                </a:solidFill>
              </a:rPr>
              <a:t>Il </a:t>
            </a:r>
            <a:r>
              <a:rPr lang="fr-FR" dirty="0">
                <a:solidFill>
                  <a:schemeClr val="tx1"/>
                </a:solidFill>
              </a:rPr>
              <a:t>existe aussi tout une </a:t>
            </a:r>
            <a:r>
              <a:rPr lang="fr-FR" dirty="0" smtClean="0">
                <a:solidFill>
                  <a:schemeClr val="tx1"/>
                </a:solidFill>
              </a:rPr>
              <a:t>flopée </a:t>
            </a:r>
            <a:r>
              <a:rPr lang="fr-FR" dirty="0">
                <a:solidFill>
                  <a:schemeClr val="tx1"/>
                </a:solidFill>
              </a:rPr>
              <a:t>d’opérations que vous voudriez pouvoir faire sur du son (mixer, ajouter de l’écho, égaliser, ajouter un effet stéréo </a:t>
            </a:r>
            <a:r>
              <a:rPr lang="fr-FR" dirty="0" smtClean="0">
                <a:solidFill>
                  <a:schemeClr val="tx1"/>
                </a:solidFill>
              </a:rPr>
              <a:t>artificiel), </a:t>
            </a:r>
            <a:r>
              <a:rPr lang="fr-FR" dirty="0">
                <a:solidFill>
                  <a:schemeClr val="tx1"/>
                </a:solidFill>
              </a:rPr>
              <a:t>donc, en plus des modules de conversion, vous allez écrire un nombre illimité de modules permettant d’effectuer ces </a:t>
            </a:r>
            <a:r>
              <a:rPr lang="fr-FR" dirty="0" smtClean="0">
                <a:solidFill>
                  <a:schemeClr val="tx1"/>
                </a:solidFill>
              </a:rPr>
              <a:t>opérations</a:t>
            </a:r>
          </a:p>
          <a:p>
            <a:pPr algn="just"/>
            <a:r>
              <a:rPr lang="fr-FR" dirty="0" smtClean="0">
                <a:solidFill>
                  <a:schemeClr val="tx1"/>
                </a:solidFill>
              </a:rPr>
              <a:t>Voici </a:t>
            </a:r>
            <a:r>
              <a:rPr lang="fr-FR" dirty="0">
                <a:solidFill>
                  <a:schemeClr val="tx1"/>
                </a:solidFill>
              </a:rPr>
              <a:t>une structure possible pour votre paquet (exprimée comme un système de fichier, </a:t>
            </a:r>
            <a:r>
              <a:rPr lang="fr-FR" dirty="0" smtClean="0">
                <a:solidFill>
                  <a:schemeClr val="tx1"/>
                </a:solidFill>
              </a:rPr>
              <a:t>hiérarchiquement)</a:t>
            </a:r>
            <a:endParaRPr lang="fr-FR" b="1" i="1" dirty="0">
              <a:solidFill>
                <a:schemeClr val="accent6"/>
              </a:solidFill>
            </a:endParaRPr>
          </a:p>
        </p:txBody>
      </p:sp>
    </p:spTree>
    <p:extLst>
      <p:ext uri="{BB962C8B-B14F-4D97-AF65-F5344CB8AC3E}">
        <p14:creationId xmlns:p14="http://schemas.microsoft.com/office/powerpoint/2010/main" val="3414095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pic>
        <p:nvPicPr>
          <p:cNvPr id="4" name="Image 3"/>
          <p:cNvPicPr>
            <a:picLocks noChangeAspect="1"/>
          </p:cNvPicPr>
          <p:nvPr/>
        </p:nvPicPr>
        <p:blipFill>
          <a:blip r:embed="rId3"/>
          <a:stretch>
            <a:fillRect/>
          </a:stretch>
        </p:blipFill>
        <p:spPr>
          <a:xfrm>
            <a:off x="3100181" y="1798261"/>
            <a:ext cx="6362700" cy="4095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9321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Lorsqu’il importe des paquets, Python cherche dans chaque dossiers de sys.path, à la recherche du dossier du </a:t>
            </a:r>
            <a:r>
              <a:rPr lang="fr-FR" dirty="0" smtClean="0">
                <a:solidFill>
                  <a:schemeClr val="tx1"/>
                </a:solidFill>
              </a:rPr>
              <a:t>paquet</a:t>
            </a:r>
            <a:endParaRPr lang="fr-FR" dirty="0">
              <a:solidFill>
                <a:schemeClr val="tx1"/>
              </a:solidFill>
            </a:endParaRPr>
          </a:p>
          <a:p>
            <a:pPr algn="just"/>
            <a:r>
              <a:rPr lang="fr-FR" dirty="0">
                <a:solidFill>
                  <a:schemeClr val="tx1"/>
                </a:solidFill>
              </a:rPr>
              <a:t>Les fichiers </a:t>
            </a:r>
            <a:r>
              <a:rPr lang="fr-FR" b="1" i="1" dirty="0">
                <a:solidFill>
                  <a:schemeClr val="accent1"/>
                </a:solidFill>
              </a:rPr>
              <a:t>__init__.py </a:t>
            </a:r>
            <a:r>
              <a:rPr lang="fr-FR" dirty="0">
                <a:solidFill>
                  <a:schemeClr val="tx1"/>
                </a:solidFill>
              </a:rPr>
              <a:t>sont nécessaires pour que Python considère les dossiers comme contenant des paquets, ça évite des dossiers ayant des noms courants comme string de cacher des modules qui auraient été trouvés plus loin dans les dossiers de </a:t>
            </a:r>
            <a:r>
              <a:rPr lang="fr-FR" dirty="0" smtClean="0">
                <a:solidFill>
                  <a:schemeClr val="tx1"/>
                </a:solidFill>
              </a:rPr>
              <a:t>recherche</a:t>
            </a:r>
          </a:p>
          <a:p>
            <a:pPr algn="just"/>
            <a:r>
              <a:rPr lang="fr-FR" dirty="0" smtClean="0">
                <a:solidFill>
                  <a:schemeClr val="tx1"/>
                </a:solidFill>
              </a:rPr>
              <a:t>Dans </a:t>
            </a:r>
            <a:r>
              <a:rPr lang="fr-FR" dirty="0">
                <a:solidFill>
                  <a:schemeClr val="tx1"/>
                </a:solidFill>
              </a:rPr>
              <a:t>le plus simple des cas, </a:t>
            </a:r>
            <a:r>
              <a:rPr lang="fr-FR" b="1" i="1" dirty="0">
                <a:solidFill>
                  <a:schemeClr val="accent1"/>
                </a:solidFill>
              </a:rPr>
              <a:t>__init__.py </a:t>
            </a:r>
            <a:r>
              <a:rPr lang="fr-FR" dirty="0">
                <a:solidFill>
                  <a:schemeClr val="tx1"/>
                </a:solidFill>
              </a:rPr>
              <a:t>peut être vide, mais il peut exécuter du code d’initialisation pour son paquet ou configurer la variable </a:t>
            </a:r>
            <a:r>
              <a:rPr lang="fr-FR" b="1" i="1" dirty="0">
                <a:solidFill>
                  <a:schemeClr val="accent1"/>
                </a:solidFill>
              </a:rPr>
              <a:t>__all__ </a:t>
            </a:r>
            <a:r>
              <a:rPr lang="fr-FR" dirty="0">
                <a:solidFill>
                  <a:schemeClr val="tx1"/>
                </a:solidFill>
              </a:rPr>
              <a:t>(documentée plus </a:t>
            </a:r>
            <a:r>
              <a:rPr lang="fr-FR" dirty="0" smtClean="0">
                <a:solidFill>
                  <a:schemeClr val="tx1"/>
                </a:solidFill>
              </a:rPr>
              <a:t>loin)</a:t>
            </a:r>
          </a:p>
          <a:p>
            <a:pPr algn="just"/>
            <a:r>
              <a:rPr lang="fr-FR" dirty="0">
                <a:solidFill>
                  <a:schemeClr val="tx1"/>
                </a:solidFill>
              </a:rPr>
              <a:t>Les utilisateurs d’un module peuvent importer ses modules individuellement, par </a:t>
            </a:r>
            <a:r>
              <a:rPr lang="fr-FR" dirty="0" smtClean="0">
                <a:solidFill>
                  <a:schemeClr val="tx1"/>
                </a:solidFill>
              </a:rPr>
              <a:t>exemple</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Chargera le sous-module </a:t>
            </a:r>
            <a:r>
              <a:rPr lang="fr-FR" b="1" i="1" dirty="0" smtClean="0">
                <a:solidFill>
                  <a:schemeClr val="accent1"/>
                </a:solidFill>
              </a:rPr>
              <a:t>sound.effects.echo</a:t>
            </a:r>
          </a:p>
          <a:p>
            <a:pPr algn="just"/>
            <a:r>
              <a:rPr lang="fr-FR" dirty="0" smtClean="0">
                <a:solidFill>
                  <a:schemeClr val="tx1"/>
                </a:solidFill>
              </a:rPr>
              <a:t>Il </a:t>
            </a:r>
            <a:r>
              <a:rPr lang="fr-FR" dirty="0">
                <a:solidFill>
                  <a:schemeClr val="tx1"/>
                </a:solidFill>
              </a:rPr>
              <a:t>dit être référencé par son nom complet</a:t>
            </a:r>
          </a:p>
        </p:txBody>
      </p:sp>
      <p:pic>
        <p:nvPicPr>
          <p:cNvPr id="3" name="Image 2"/>
          <p:cNvPicPr>
            <a:picLocks noChangeAspect="1"/>
          </p:cNvPicPr>
          <p:nvPr/>
        </p:nvPicPr>
        <p:blipFill>
          <a:blip r:embed="rId3"/>
          <a:stretch>
            <a:fillRect/>
          </a:stretch>
        </p:blipFill>
        <p:spPr>
          <a:xfrm>
            <a:off x="2924274" y="4313155"/>
            <a:ext cx="6324600" cy="381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2886174" y="5840396"/>
            <a:ext cx="6362700" cy="361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52180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Une autre manière d’importer des sous-modules </a:t>
            </a:r>
            <a:r>
              <a:rPr lang="fr-FR" dirty="0" smtClean="0">
                <a:solidFill>
                  <a:schemeClr val="tx1"/>
                </a:solidFill>
              </a:rPr>
              <a:t>est :</a:t>
            </a:r>
          </a:p>
          <a:p>
            <a:pPr algn="just"/>
            <a:endParaRPr lang="fr-FR" dirty="0" smtClean="0">
              <a:solidFill>
                <a:schemeClr val="tx1"/>
              </a:solidFill>
            </a:endParaRPr>
          </a:p>
          <a:p>
            <a:pPr algn="just"/>
            <a:r>
              <a:rPr lang="fr-FR" dirty="0">
                <a:solidFill>
                  <a:schemeClr val="tx1"/>
                </a:solidFill>
              </a:rPr>
              <a:t>Chargera aussi le sous-module echo, et le rendra disponible dans le préfixe du paquet, il peut donc être utilisé comme </a:t>
            </a:r>
            <a:r>
              <a:rPr lang="fr-FR" dirty="0" smtClean="0">
                <a:solidFill>
                  <a:schemeClr val="tx1"/>
                </a:solidFill>
              </a:rPr>
              <a:t>ceci :</a:t>
            </a:r>
          </a:p>
          <a:p>
            <a:pPr algn="just"/>
            <a:endParaRPr lang="fr-FR" dirty="0" smtClean="0">
              <a:solidFill>
                <a:schemeClr val="tx1"/>
              </a:solidFill>
            </a:endParaRPr>
          </a:p>
          <a:p>
            <a:pPr algn="just"/>
            <a:r>
              <a:rPr lang="fr-FR" dirty="0">
                <a:solidFill>
                  <a:schemeClr val="tx1"/>
                </a:solidFill>
              </a:rPr>
              <a:t>Une autre méthode consisterait à importer la fonction ou variable désirée </a:t>
            </a:r>
            <a:r>
              <a:rPr lang="fr-FR" dirty="0" smtClean="0">
                <a:solidFill>
                  <a:schemeClr val="tx1"/>
                </a:solidFill>
              </a:rPr>
              <a:t>directement</a:t>
            </a:r>
          </a:p>
          <a:p>
            <a:pPr algn="just"/>
            <a:endParaRPr lang="fr-FR" dirty="0" smtClean="0">
              <a:solidFill>
                <a:schemeClr val="tx1"/>
              </a:solidFill>
            </a:endParaRPr>
          </a:p>
          <a:p>
            <a:pPr algn="just"/>
            <a:r>
              <a:rPr lang="fr-FR" dirty="0">
                <a:solidFill>
                  <a:schemeClr val="tx1"/>
                </a:solidFill>
              </a:rPr>
              <a:t>Le sous-module echo est toujours chargé, mais ici la fonction </a:t>
            </a:r>
            <a:r>
              <a:rPr lang="fr-FR" b="1" i="1" dirty="0">
                <a:solidFill>
                  <a:schemeClr val="accent1"/>
                </a:solidFill>
              </a:rPr>
              <a:t>echofilter() </a:t>
            </a:r>
            <a:r>
              <a:rPr lang="fr-FR" dirty="0">
                <a:solidFill>
                  <a:schemeClr val="tx1"/>
                </a:solidFill>
              </a:rPr>
              <a:t>est disponible directement</a:t>
            </a:r>
          </a:p>
        </p:txBody>
      </p:sp>
      <p:pic>
        <p:nvPicPr>
          <p:cNvPr id="4" name="Image 3"/>
          <p:cNvPicPr>
            <a:picLocks noChangeAspect="1"/>
          </p:cNvPicPr>
          <p:nvPr/>
        </p:nvPicPr>
        <p:blipFill>
          <a:blip r:embed="rId3"/>
          <a:stretch>
            <a:fillRect/>
          </a:stretch>
        </p:blipFill>
        <p:spPr>
          <a:xfrm>
            <a:off x="3100181" y="1791239"/>
            <a:ext cx="6381750" cy="4286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100181" y="2863293"/>
            <a:ext cx="6334125" cy="352425"/>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3090656" y="3687697"/>
            <a:ext cx="6343650" cy="342900"/>
          </a:xfrm>
          <a:prstGeom prst="rect">
            <a:avLst/>
          </a:prstGeom>
          <a:ln>
            <a:noFill/>
          </a:ln>
          <a:effectLst>
            <a:outerShdw blurRad="292100" dist="139700" dir="2700000" algn="tl" rotWithShape="0">
              <a:srgbClr val="333333">
                <a:alpha val="65000"/>
              </a:srgbClr>
            </a:outerShdw>
          </a:effectLst>
        </p:spPr>
      </p:pic>
      <p:pic>
        <p:nvPicPr>
          <p:cNvPr id="9" name="Image 8"/>
          <p:cNvPicPr>
            <a:picLocks noChangeAspect="1"/>
          </p:cNvPicPr>
          <p:nvPr/>
        </p:nvPicPr>
        <p:blipFill>
          <a:blip r:embed="rId6"/>
          <a:stretch>
            <a:fillRect/>
          </a:stretch>
        </p:blipFill>
        <p:spPr>
          <a:xfrm>
            <a:off x="3100181" y="4714651"/>
            <a:ext cx="6362700" cy="371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06757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Notez que lorsque vous utilisez </a:t>
            </a:r>
            <a:r>
              <a:rPr lang="fr-FR" b="1" i="1" dirty="0">
                <a:solidFill>
                  <a:schemeClr val="accent6"/>
                </a:solidFill>
              </a:rPr>
              <a:t>from package import item</a:t>
            </a:r>
            <a:r>
              <a:rPr lang="fr-FR" dirty="0">
                <a:solidFill>
                  <a:schemeClr val="tx1"/>
                </a:solidFill>
              </a:rPr>
              <a:t>, item peut aussi bien être un sous-module, un sous-paquet, ou simplement un nom déclaré dans le paquet (une variable, une fonction ou une </a:t>
            </a:r>
            <a:r>
              <a:rPr lang="fr-FR" dirty="0" smtClean="0">
                <a:solidFill>
                  <a:schemeClr val="tx1"/>
                </a:solidFill>
              </a:rPr>
              <a:t>classe)</a:t>
            </a:r>
          </a:p>
          <a:p>
            <a:pPr algn="just"/>
            <a:r>
              <a:rPr lang="fr-FR" dirty="0" smtClean="0">
                <a:solidFill>
                  <a:schemeClr val="tx1"/>
                </a:solidFill>
              </a:rPr>
              <a:t>L’instruction </a:t>
            </a:r>
            <a:r>
              <a:rPr lang="fr-FR" b="1" i="1" dirty="0">
                <a:solidFill>
                  <a:schemeClr val="accent6"/>
                </a:solidFill>
              </a:rPr>
              <a:t>import</a:t>
            </a:r>
            <a:r>
              <a:rPr lang="fr-FR" dirty="0">
                <a:solidFill>
                  <a:schemeClr val="tx1"/>
                </a:solidFill>
              </a:rPr>
              <a:t> cherche en premier si </a:t>
            </a:r>
            <a:r>
              <a:rPr lang="fr-FR" b="1" i="1" dirty="0">
                <a:solidFill>
                  <a:schemeClr val="accent6"/>
                </a:solidFill>
              </a:rPr>
              <a:t>item</a:t>
            </a:r>
            <a:r>
              <a:rPr lang="fr-FR" dirty="0">
                <a:solidFill>
                  <a:schemeClr val="tx1"/>
                </a:solidFill>
              </a:rPr>
              <a:t> est définit dans le paquet, s’il ne l’est pas, elle cherche à charger un module, et si elle n’y arrive pas, une exception </a:t>
            </a:r>
            <a:r>
              <a:rPr lang="fr-FR" b="1" i="1" dirty="0">
                <a:solidFill>
                  <a:schemeClr val="accent6"/>
                </a:solidFill>
              </a:rPr>
              <a:t>ImportError</a:t>
            </a:r>
            <a:r>
              <a:rPr lang="fr-FR" dirty="0">
                <a:solidFill>
                  <a:schemeClr val="accent6"/>
                </a:solidFill>
              </a:rPr>
              <a:t> </a:t>
            </a:r>
            <a:r>
              <a:rPr lang="fr-FR" dirty="0">
                <a:solidFill>
                  <a:schemeClr val="tx1"/>
                </a:solidFill>
              </a:rPr>
              <a:t>est </a:t>
            </a:r>
            <a:r>
              <a:rPr lang="fr-FR" dirty="0" smtClean="0">
                <a:solidFill>
                  <a:schemeClr val="tx1"/>
                </a:solidFill>
              </a:rPr>
              <a:t>levée</a:t>
            </a:r>
          </a:p>
          <a:p>
            <a:pPr algn="just"/>
            <a:r>
              <a:rPr lang="fr-FR" dirty="0">
                <a:solidFill>
                  <a:schemeClr val="tx1"/>
                </a:solidFill>
              </a:rPr>
              <a:t>Au contraire, en utilisant la syntaxe </a:t>
            </a:r>
            <a:r>
              <a:rPr lang="fr-FR" b="1" i="1" dirty="0" smtClean="0">
                <a:solidFill>
                  <a:schemeClr val="accent6"/>
                </a:solidFill>
              </a:rPr>
              <a:t>import item.item.subitement.subsubitem</a:t>
            </a:r>
            <a:r>
              <a:rPr lang="fr-FR" dirty="0" smtClean="0">
                <a:solidFill>
                  <a:schemeClr val="tx1"/>
                </a:solidFill>
              </a:rPr>
              <a:t>, </a:t>
            </a:r>
            <a:r>
              <a:rPr lang="fr-FR" dirty="0">
                <a:solidFill>
                  <a:schemeClr val="tx1"/>
                </a:solidFill>
              </a:rPr>
              <a:t>chaque item sauf le dernier doivent être des </a:t>
            </a:r>
            <a:r>
              <a:rPr lang="fr-FR" dirty="0" smtClean="0">
                <a:solidFill>
                  <a:schemeClr val="tx1"/>
                </a:solidFill>
              </a:rPr>
              <a:t>paquets</a:t>
            </a:r>
          </a:p>
          <a:p>
            <a:pPr algn="just"/>
            <a:r>
              <a:rPr lang="fr-FR" dirty="0" smtClean="0">
                <a:solidFill>
                  <a:schemeClr val="tx1"/>
                </a:solidFill>
              </a:rPr>
              <a:t>Le </a:t>
            </a:r>
            <a:r>
              <a:rPr lang="fr-FR" dirty="0">
                <a:solidFill>
                  <a:schemeClr val="tx1"/>
                </a:solidFill>
              </a:rPr>
              <a:t>dernier item peut être un module ou un paquet, mais ne peut être ni une fonction, ni une classe, ni une variable défini dans l’élément </a:t>
            </a:r>
            <a:r>
              <a:rPr lang="fr-FR" dirty="0" smtClean="0">
                <a:solidFill>
                  <a:schemeClr val="tx1"/>
                </a:solidFill>
              </a:rPr>
              <a:t>précédent</a:t>
            </a:r>
            <a:endParaRPr lang="fr-FR" dirty="0">
              <a:solidFill>
                <a:schemeClr val="tx1"/>
              </a:solidFill>
            </a:endParaRPr>
          </a:p>
        </p:txBody>
      </p:sp>
    </p:spTree>
    <p:extLst>
      <p:ext uri="{BB962C8B-B14F-4D97-AF65-F5344CB8AC3E}">
        <p14:creationId xmlns:p14="http://schemas.microsoft.com/office/powerpoint/2010/main" val="6084562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Qu’arrive-il lorsqu’un utilisateur écrit </a:t>
            </a:r>
            <a:r>
              <a:rPr lang="fr-FR" b="1" i="1" dirty="0">
                <a:solidFill>
                  <a:schemeClr val="accent6"/>
                </a:solidFill>
              </a:rPr>
              <a:t>from sound.effects import * </a:t>
            </a:r>
            <a:r>
              <a:rPr lang="fr-FR" dirty="0" smtClean="0">
                <a:solidFill>
                  <a:schemeClr val="tx1"/>
                </a:solidFill>
              </a:rPr>
              <a:t>?</a:t>
            </a:r>
          </a:p>
          <a:p>
            <a:pPr algn="just"/>
            <a:r>
              <a:rPr lang="fr-FR" dirty="0" smtClean="0">
                <a:solidFill>
                  <a:schemeClr val="tx1"/>
                </a:solidFill>
              </a:rPr>
              <a:t>Dans </a:t>
            </a:r>
            <a:r>
              <a:rPr lang="fr-FR" dirty="0">
                <a:solidFill>
                  <a:schemeClr val="tx1"/>
                </a:solidFill>
              </a:rPr>
              <a:t>l’idéal on pourrait espérer que ça irait chercher tous les sous-modules du paquet sur le système de fichiers, et qu’ils seraient tous </a:t>
            </a:r>
            <a:r>
              <a:rPr lang="fr-FR" dirty="0" smtClean="0">
                <a:solidFill>
                  <a:schemeClr val="tx1"/>
                </a:solidFill>
              </a:rPr>
              <a:t>importés</a:t>
            </a:r>
          </a:p>
          <a:p>
            <a:pPr algn="just"/>
            <a:r>
              <a:rPr lang="fr-FR" dirty="0" smtClean="0">
                <a:solidFill>
                  <a:schemeClr val="tx1"/>
                </a:solidFill>
              </a:rPr>
              <a:t>Ça </a:t>
            </a:r>
            <a:r>
              <a:rPr lang="fr-FR" dirty="0">
                <a:solidFill>
                  <a:schemeClr val="tx1"/>
                </a:solidFill>
              </a:rPr>
              <a:t>pourrait être long, et importer certains sous-modules pourrait avoir des effets secondaires indésirables, du moins, désirés seulement lorsque le sous module est importé </a:t>
            </a:r>
            <a:r>
              <a:rPr lang="fr-FR" dirty="0" smtClean="0">
                <a:solidFill>
                  <a:schemeClr val="tx1"/>
                </a:solidFill>
              </a:rPr>
              <a:t>explicitement</a:t>
            </a:r>
            <a:endParaRPr lang="fr-FR" dirty="0">
              <a:solidFill>
                <a:schemeClr val="tx1"/>
              </a:solidFill>
            </a:endParaRPr>
          </a:p>
        </p:txBody>
      </p:sp>
    </p:spTree>
    <p:extLst>
      <p:ext uri="{BB962C8B-B14F-4D97-AF65-F5344CB8AC3E}">
        <p14:creationId xmlns:p14="http://schemas.microsoft.com/office/powerpoint/2010/main" val="39272569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624544"/>
          </a:xfrm>
        </p:spPr>
        <p:txBody>
          <a:bodyPr anchor="ctr" anchorCtr="0">
            <a:noAutofit/>
          </a:bodyPr>
          <a:lstStyle/>
          <a:p>
            <a:pPr algn="just"/>
            <a:r>
              <a:rPr lang="fr-FR" dirty="0">
                <a:solidFill>
                  <a:schemeClr val="tx1"/>
                </a:solidFill>
              </a:rPr>
              <a:t>La seule solution, pour l’auteur du paquet, est de fournir un index explicite du contenu du </a:t>
            </a:r>
            <a:r>
              <a:rPr lang="fr-FR" dirty="0" smtClean="0">
                <a:solidFill>
                  <a:schemeClr val="tx1"/>
                </a:solidFill>
              </a:rPr>
              <a:t>paquet</a:t>
            </a:r>
          </a:p>
          <a:p>
            <a:pPr algn="just"/>
            <a:r>
              <a:rPr lang="fr-FR" dirty="0" smtClean="0">
                <a:solidFill>
                  <a:schemeClr val="tx1"/>
                </a:solidFill>
              </a:rPr>
              <a:t>L’instruction </a:t>
            </a:r>
            <a:r>
              <a:rPr lang="fr-FR" dirty="0">
                <a:solidFill>
                  <a:schemeClr val="tx1"/>
                </a:solidFill>
              </a:rPr>
              <a:t>import utilise la convention </a:t>
            </a:r>
            <a:r>
              <a:rPr lang="fr-FR" dirty="0" smtClean="0">
                <a:solidFill>
                  <a:schemeClr val="tx1"/>
                </a:solidFill>
              </a:rPr>
              <a:t>suivante :</a:t>
            </a:r>
          </a:p>
          <a:p>
            <a:pPr algn="just"/>
            <a:r>
              <a:rPr lang="fr-FR" dirty="0" smtClean="0">
                <a:solidFill>
                  <a:schemeClr val="tx1"/>
                </a:solidFill>
              </a:rPr>
              <a:t>Si </a:t>
            </a:r>
            <a:r>
              <a:rPr lang="fr-FR" dirty="0">
                <a:solidFill>
                  <a:schemeClr val="tx1"/>
                </a:solidFill>
              </a:rPr>
              <a:t>le fichier </a:t>
            </a:r>
            <a:r>
              <a:rPr lang="fr-FR" b="1" i="1" dirty="0">
                <a:solidFill>
                  <a:schemeClr val="accent1"/>
                </a:solidFill>
              </a:rPr>
              <a:t>__init__.py </a:t>
            </a:r>
            <a:r>
              <a:rPr lang="fr-FR" dirty="0">
                <a:solidFill>
                  <a:schemeClr val="tx1"/>
                </a:solidFill>
              </a:rPr>
              <a:t>du paquet définit une liste nommée </a:t>
            </a:r>
            <a:r>
              <a:rPr lang="fr-FR" b="1" i="1" dirty="0">
                <a:solidFill>
                  <a:schemeClr val="accent1"/>
                </a:solidFill>
              </a:rPr>
              <a:t>__all__</a:t>
            </a:r>
            <a:r>
              <a:rPr lang="fr-FR" dirty="0">
                <a:solidFill>
                  <a:schemeClr val="tx1"/>
                </a:solidFill>
              </a:rPr>
              <a:t>, cette liste sera utilisée comme liste des noms de modules devant être importés lorsque from package import * est </a:t>
            </a:r>
            <a:r>
              <a:rPr lang="fr-FR" dirty="0" smtClean="0">
                <a:solidFill>
                  <a:schemeClr val="tx1"/>
                </a:solidFill>
              </a:rPr>
              <a:t>utilisé</a:t>
            </a:r>
          </a:p>
          <a:p>
            <a:pPr algn="just"/>
            <a:r>
              <a:rPr lang="fr-FR" dirty="0" smtClean="0">
                <a:solidFill>
                  <a:schemeClr val="tx1"/>
                </a:solidFill>
              </a:rPr>
              <a:t>C’est </a:t>
            </a:r>
            <a:r>
              <a:rPr lang="fr-FR" dirty="0">
                <a:solidFill>
                  <a:schemeClr val="tx1"/>
                </a:solidFill>
              </a:rPr>
              <a:t>le rôle de l’auteur du paquet de maintenir cette liste à jour lorsque de nouvelles version du paquet sont </a:t>
            </a:r>
            <a:r>
              <a:rPr lang="fr-FR" dirty="0" smtClean="0">
                <a:solidFill>
                  <a:schemeClr val="tx1"/>
                </a:solidFill>
              </a:rPr>
              <a:t>publiées</a:t>
            </a:r>
          </a:p>
          <a:p>
            <a:pPr algn="just"/>
            <a:r>
              <a:rPr lang="fr-FR" dirty="0" smtClean="0">
                <a:solidFill>
                  <a:schemeClr val="tx1"/>
                </a:solidFill>
              </a:rPr>
              <a:t>Un </a:t>
            </a:r>
            <a:r>
              <a:rPr lang="fr-FR" dirty="0">
                <a:solidFill>
                  <a:schemeClr val="tx1"/>
                </a:solidFill>
              </a:rPr>
              <a:t>auteur de paquet peut aussi décider de ne pas autoriser d’importer * de leur paquet. Par exemple, le fichier </a:t>
            </a:r>
            <a:r>
              <a:rPr lang="fr-FR" b="1" i="1" dirty="0">
                <a:solidFill>
                  <a:schemeClr val="accent1"/>
                </a:solidFill>
              </a:rPr>
              <a:t>sound/effects/__init__.py </a:t>
            </a:r>
            <a:r>
              <a:rPr lang="fr-FR" dirty="0">
                <a:solidFill>
                  <a:schemeClr val="tx1"/>
                </a:solidFill>
              </a:rPr>
              <a:t>peut contenir le code suivant :</a:t>
            </a:r>
          </a:p>
        </p:txBody>
      </p:sp>
      <p:pic>
        <p:nvPicPr>
          <p:cNvPr id="3" name="Image 2"/>
          <p:cNvPicPr>
            <a:picLocks noChangeAspect="1"/>
          </p:cNvPicPr>
          <p:nvPr/>
        </p:nvPicPr>
        <p:blipFill>
          <a:blip r:embed="rId3"/>
          <a:stretch>
            <a:fillRect/>
          </a:stretch>
        </p:blipFill>
        <p:spPr>
          <a:xfrm>
            <a:off x="3100181" y="5520524"/>
            <a:ext cx="6362700" cy="381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01754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Cela signifierai que </a:t>
            </a:r>
            <a:r>
              <a:rPr lang="fr-FR" b="1" i="1" dirty="0">
                <a:solidFill>
                  <a:schemeClr val="accent6"/>
                </a:solidFill>
              </a:rPr>
              <a:t>from sound.effects import *</a:t>
            </a:r>
            <a:r>
              <a:rPr lang="fr-FR" dirty="0">
                <a:solidFill>
                  <a:schemeClr val="tx1"/>
                </a:solidFill>
              </a:rPr>
              <a:t> importait les trois sous-modules du paquet </a:t>
            </a:r>
            <a:r>
              <a:rPr lang="fr-FR" b="1" i="1" dirty="0" smtClean="0">
                <a:solidFill>
                  <a:schemeClr val="accent1"/>
                </a:solidFill>
              </a:rPr>
              <a:t>sound</a:t>
            </a:r>
          </a:p>
          <a:p>
            <a:pPr algn="just"/>
            <a:r>
              <a:rPr lang="fr-FR" dirty="0">
                <a:solidFill>
                  <a:schemeClr val="tx1"/>
                </a:solidFill>
              </a:rPr>
              <a:t>Si </a:t>
            </a:r>
            <a:r>
              <a:rPr lang="fr-FR" b="1" i="1" dirty="0">
                <a:solidFill>
                  <a:schemeClr val="accent6"/>
                </a:solidFill>
              </a:rPr>
              <a:t>__all__</a:t>
            </a:r>
            <a:r>
              <a:rPr lang="fr-FR" dirty="0">
                <a:solidFill>
                  <a:schemeClr val="tx1"/>
                </a:solidFill>
              </a:rPr>
              <a:t> n’est pas défini, l’instruction </a:t>
            </a:r>
            <a:r>
              <a:rPr lang="fr-FR" b="1" i="1" dirty="0">
                <a:solidFill>
                  <a:schemeClr val="accent6"/>
                </a:solidFill>
              </a:rPr>
              <a:t>from sound.effects import * </a:t>
            </a:r>
            <a:r>
              <a:rPr lang="fr-FR" dirty="0">
                <a:solidFill>
                  <a:schemeClr val="tx1"/>
                </a:solidFill>
              </a:rPr>
              <a:t>n’importera pas tous les sous-modules du paquet </a:t>
            </a:r>
            <a:r>
              <a:rPr lang="fr-FR" b="1" i="1" dirty="0">
                <a:solidFill>
                  <a:schemeClr val="accent6"/>
                </a:solidFill>
              </a:rPr>
              <a:t>sound.effects</a:t>
            </a:r>
            <a:r>
              <a:rPr lang="fr-FR" dirty="0">
                <a:solidFill>
                  <a:schemeClr val="tx1"/>
                </a:solidFill>
              </a:rPr>
              <a:t> dans l’espace de nom courant, mais s’assurera seulement que le paquet </a:t>
            </a:r>
            <a:r>
              <a:rPr lang="fr-FR" b="1" i="1" dirty="0">
                <a:solidFill>
                  <a:schemeClr val="accent6"/>
                </a:solidFill>
              </a:rPr>
              <a:t>sound.effects</a:t>
            </a:r>
            <a:r>
              <a:rPr lang="fr-FR" dirty="0">
                <a:solidFill>
                  <a:schemeClr val="tx1"/>
                </a:solidFill>
              </a:rPr>
              <a:t> à été importé (que tout le code du fichier </a:t>
            </a:r>
            <a:r>
              <a:rPr lang="fr-FR" b="1" i="1" dirty="0">
                <a:solidFill>
                  <a:schemeClr val="accent6"/>
                </a:solidFill>
              </a:rPr>
              <a:t>__init__.py </a:t>
            </a:r>
            <a:r>
              <a:rPr lang="fr-FR" dirty="0">
                <a:solidFill>
                  <a:schemeClr val="tx1"/>
                </a:solidFill>
              </a:rPr>
              <a:t>à été </a:t>
            </a:r>
            <a:r>
              <a:rPr lang="fr-FR" dirty="0" smtClean="0">
                <a:solidFill>
                  <a:schemeClr val="tx1"/>
                </a:solidFill>
              </a:rPr>
              <a:t>exécuté) </a:t>
            </a:r>
            <a:r>
              <a:rPr lang="fr-FR" dirty="0">
                <a:solidFill>
                  <a:schemeClr val="tx1"/>
                </a:solidFill>
              </a:rPr>
              <a:t>et importe ensuite n’importe quels noms définis dans le </a:t>
            </a:r>
            <a:r>
              <a:rPr lang="fr-FR" dirty="0" smtClean="0">
                <a:solidFill>
                  <a:schemeClr val="tx1"/>
                </a:solidFill>
              </a:rPr>
              <a:t>paquet</a:t>
            </a:r>
          </a:p>
          <a:p>
            <a:pPr algn="just"/>
            <a:r>
              <a:rPr lang="fr-FR" dirty="0" smtClean="0">
                <a:solidFill>
                  <a:schemeClr val="tx1"/>
                </a:solidFill>
              </a:rPr>
              <a:t>Cela inclut </a:t>
            </a:r>
            <a:r>
              <a:rPr lang="fr-FR" dirty="0">
                <a:solidFill>
                  <a:schemeClr val="tx1"/>
                </a:solidFill>
              </a:rPr>
              <a:t>tous les noms définis (et sous modules chargés explicitement) par </a:t>
            </a:r>
            <a:r>
              <a:rPr lang="fr-FR" b="1" i="1" dirty="0">
                <a:solidFill>
                  <a:schemeClr val="accent6"/>
                </a:solidFill>
              </a:rPr>
              <a:t>__init__.</a:t>
            </a:r>
            <a:r>
              <a:rPr lang="fr-FR" b="1" i="1" dirty="0" smtClean="0">
                <a:solidFill>
                  <a:schemeClr val="accent6"/>
                </a:solidFill>
              </a:rPr>
              <a:t>py</a:t>
            </a:r>
            <a:endParaRPr lang="fr-FR" dirty="0">
              <a:solidFill>
                <a:schemeClr val="tx1"/>
              </a:solidFill>
            </a:endParaRPr>
          </a:p>
          <a:p>
            <a:pPr algn="just"/>
            <a:r>
              <a:rPr lang="fr-FR" dirty="0" smtClean="0">
                <a:solidFill>
                  <a:schemeClr val="tx1"/>
                </a:solidFill>
              </a:rPr>
              <a:t>Elle inclut </a:t>
            </a:r>
            <a:r>
              <a:rPr lang="fr-FR" dirty="0">
                <a:solidFill>
                  <a:schemeClr val="tx1"/>
                </a:solidFill>
              </a:rPr>
              <a:t>aussi tous les sous-modules du paquet ayant été chargés explicitement par une instruction </a:t>
            </a:r>
            <a:r>
              <a:rPr lang="fr-FR" dirty="0" smtClean="0">
                <a:solidFill>
                  <a:schemeClr val="tx1"/>
                </a:solidFill>
              </a:rPr>
              <a:t>import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095418" y="5554192"/>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78899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3598826"/>
          </a:xfrm>
        </p:spPr>
        <p:txBody>
          <a:bodyPr anchor="ctr" anchorCtr="0">
            <a:noAutofit/>
          </a:bodyPr>
          <a:lstStyle/>
          <a:p>
            <a:pPr algn="just"/>
            <a:r>
              <a:rPr lang="fr-FR" dirty="0">
                <a:solidFill>
                  <a:schemeClr val="tx1"/>
                </a:solidFill>
              </a:rPr>
              <a:t>Dans cet exemple, les modules </a:t>
            </a:r>
            <a:r>
              <a:rPr lang="fr-FR" b="1" i="1" dirty="0">
                <a:solidFill>
                  <a:schemeClr val="accent6"/>
                </a:solidFill>
              </a:rPr>
              <a:t>echo</a:t>
            </a:r>
            <a:r>
              <a:rPr lang="fr-FR" dirty="0">
                <a:solidFill>
                  <a:schemeClr val="tx1"/>
                </a:solidFill>
              </a:rPr>
              <a:t> et </a:t>
            </a:r>
            <a:r>
              <a:rPr lang="fr-FR" b="1" i="1" dirty="0">
                <a:solidFill>
                  <a:schemeClr val="accent6"/>
                </a:solidFill>
              </a:rPr>
              <a:t>surround</a:t>
            </a:r>
            <a:r>
              <a:rPr lang="fr-FR" dirty="0">
                <a:solidFill>
                  <a:schemeClr val="tx1"/>
                </a:solidFill>
              </a:rPr>
              <a:t> sont importés dans l’espace de noms courant lorsque </a:t>
            </a:r>
            <a:r>
              <a:rPr lang="fr-FR" b="1" i="1" dirty="0">
                <a:solidFill>
                  <a:schemeClr val="accent6"/>
                </a:solidFill>
              </a:rPr>
              <a:t>from...import </a:t>
            </a:r>
            <a:r>
              <a:rPr lang="fr-FR" dirty="0">
                <a:solidFill>
                  <a:schemeClr val="tx1"/>
                </a:solidFill>
              </a:rPr>
              <a:t>est exécuté, parce qu’ils sont définis dans le paquet </a:t>
            </a:r>
            <a:r>
              <a:rPr lang="fr-FR" b="1" i="1" dirty="0">
                <a:solidFill>
                  <a:schemeClr val="accent6"/>
                </a:solidFill>
              </a:rPr>
              <a:t>sound.effects</a:t>
            </a:r>
            <a:r>
              <a:rPr lang="fr-FR" dirty="0">
                <a:solidFill>
                  <a:schemeClr val="tx1"/>
                </a:solidFill>
              </a:rPr>
              <a:t>. (Cela fonctionne lorsque </a:t>
            </a:r>
            <a:r>
              <a:rPr lang="fr-FR" b="1" i="1" dirty="0">
                <a:solidFill>
                  <a:schemeClr val="accent6"/>
                </a:solidFill>
              </a:rPr>
              <a:t>__all__ </a:t>
            </a:r>
            <a:r>
              <a:rPr lang="fr-FR" dirty="0">
                <a:solidFill>
                  <a:schemeClr val="tx1"/>
                </a:solidFill>
              </a:rPr>
              <a:t>est défini</a:t>
            </a:r>
            <a:r>
              <a:rPr lang="fr-FR" dirty="0" smtClean="0">
                <a:solidFill>
                  <a:schemeClr val="tx1"/>
                </a:solidFill>
              </a:rPr>
              <a:t>.)</a:t>
            </a:r>
          </a:p>
          <a:p>
            <a:pPr algn="just"/>
            <a:r>
              <a:rPr lang="fr-FR" dirty="0">
                <a:solidFill>
                  <a:schemeClr val="tx1"/>
                </a:solidFill>
              </a:rPr>
              <a:t>Bien que certains modules ont été pensés pour n’exporter que les noms respectant une certaine structure lorsque </a:t>
            </a:r>
            <a:r>
              <a:rPr lang="fr-FR" b="1" i="1" dirty="0">
                <a:solidFill>
                  <a:schemeClr val="accent6"/>
                </a:solidFill>
              </a:rPr>
              <a:t>import * </a:t>
            </a:r>
            <a:r>
              <a:rPr lang="fr-FR" dirty="0">
                <a:solidFill>
                  <a:schemeClr val="tx1"/>
                </a:solidFill>
              </a:rPr>
              <a:t>est utilisé, </a:t>
            </a:r>
            <a:r>
              <a:rPr lang="fr-FR" b="1" i="1" dirty="0">
                <a:solidFill>
                  <a:schemeClr val="accent6"/>
                </a:solidFill>
              </a:rPr>
              <a:t>import * </a:t>
            </a:r>
            <a:r>
              <a:rPr lang="fr-FR" dirty="0">
                <a:solidFill>
                  <a:schemeClr val="tx1"/>
                </a:solidFill>
              </a:rPr>
              <a:t>reste considéré comme une mauvaise pratique dans du code à destination d’un environnement de </a:t>
            </a:r>
            <a:r>
              <a:rPr lang="fr-FR" dirty="0" smtClean="0">
                <a:solidFill>
                  <a:schemeClr val="tx1"/>
                </a:solidFill>
              </a:rPr>
              <a:t>production</a:t>
            </a:r>
          </a:p>
          <a:p>
            <a:pPr algn="just"/>
            <a:r>
              <a:rPr lang="fr-FR" dirty="0">
                <a:solidFill>
                  <a:schemeClr val="tx1"/>
                </a:solidFill>
              </a:rPr>
              <a:t>Rappelez-vous qu’il n’y a rien de mauvais à utiliser </a:t>
            </a:r>
            <a:r>
              <a:rPr lang="fr-FR" b="1" i="1" dirty="0">
                <a:solidFill>
                  <a:schemeClr val="accent6"/>
                </a:solidFill>
              </a:rPr>
              <a:t>from Package import </a:t>
            </a:r>
            <a:r>
              <a:rPr lang="fr-FR" b="1" i="1" dirty="0" smtClean="0">
                <a:solidFill>
                  <a:schemeClr val="accent6"/>
                </a:solidFill>
              </a:rPr>
              <a:t>specifique_submodule</a:t>
            </a:r>
            <a:r>
              <a:rPr lang="fr-FR" dirty="0" smtClean="0">
                <a:solidFill>
                  <a:schemeClr val="tx1"/>
                </a:solidFill>
              </a:rPr>
              <a:t> !</a:t>
            </a:r>
          </a:p>
          <a:p>
            <a:pPr algn="just"/>
            <a:r>
              <a:rPr lang="fr-FR" dirty="0" smtClean="0">
                <a:solidFill>
                  <a:schemeClr val="tx1"/>
                </a:solidFill>
              </a:rPr>
              <a:t>C’est </a:t>
            </a:r>
            <a:r>
              <a:rPr lang="fr-FR" dirty="0">
                <a:solidFill>
                  <a:schemeClr val="tx1"/>
                </a:solidFill>
              </a:rPr>
              <a:t>d’ailleurs la manière recommandée à moins que le module qui fait les imports ai besoin de sous-modules ayant le même nom mais provenant </a:t>
            </a:r>
            <a:r>
              <a:rPr lang="fr-FR" dirty="0" smtClean="0">
                <a:solidFill>
                  <a:schemeClr val="tx1"/>
                </a:solidFill>
              </a:rPr>
              <a:t>de </a:t>
            </a:r>
            <a:r>
              <a:rPr lang="fr-FR" dirty="0">
                <a:solidFill>
                  <a:schemeClr val="tx1"/>
                </a:solidFill>
              </a:rPr>
              <a:t>paquets différents</a:t>
            </a:r>
          </a:p>
        </p:txBody>
      </p:sp>
      <p:pic>
        <p:nvPicPr>
          <p:cNvPr id="4" name="Image 3"/>
          <p:cNvPicPr>
            <a:picLocks noChangeAspect="1"/>
          </p:cNvPicPr>
          <p:nvPr/>
        </p:nvPicPr>
        <p:blipFill>
          <a:blip r:embed="rId3"/>
          <a:stretch>
            <a:fillRect/>
          </a:stretch>
        </p:blipFill>
        <p:spPr>
          <a:xfrm>
            <a:off x="3095418" y="5320879"/>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48398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Références internes dans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910790"/>
          </a:xfrm>
        </p:spPr>
        <p:txBody>
          <a:bodyPr anchor="t" anchorCtr="0">
            <a:noAutofit/>
          </a:bodyPr>
          <a:lstStyle/>
          <a:p>
            <a:pPr algn="just"/>
            <a:r>
              <a:rPr lang="fr-FR" dirty="0">
                <a:solidFill>
                  <a:schemeClr val="tx1"/>
                </a:solidFill>
              </a:rPr>
              <a:t>Lorsque les paquets sont organisés en sous-paquets (comme le paquet sound par exemple), vous pouvez utiliser des imports absolus pour cibler des paquets </a:t>
            </a:r>
            <a:r>
              <a:rPr lang="fr-FR" dirty="0" smtClean="0">
                <a:solidFill>
                  <a:schemeClr val="tx1"/>
                </a:solidFill>
              </a:rPr>
              <a:t>voisins</a:t>
            </a:r>
          </a:p>
          <a:p>
            <a:pPr algn="just"/>
            <a:r>
              <a:rPr lang="fr-FR" dirty="0" smtClean="0">
                <a:solidFill>
                  <a:schemeClr val="tx1"/>
                </a:solidFill>
              </a:rPr>
              <a:t>Par </a:t>
            </a:r>
            <a:r>
              <a:rPr lang="fr-FR" dirty="0">
                <a:solidFill>
                  <a:schemeClr val="tx1"/>
                </a:solidFill>
              </a:rPr>
              <a:t>exemple, si le module </a:t>
            </a:r>
            <a:r>
              <a:rPr lang="fr-FR" b="1" i="1" dirty="0">
                <a:solidFill>
                  <a:schemeClr val="accent6"/>
                </a:solidFill>
              </a:rPr>
              <a:t>sound.filters.vocoder</a:t>
            </a:r>
            <a:r>
              <a:rPr lang="fr-FR" dirty="0">
                <a:solidFill>
                  <a:schemeClr val="tx1"/>
                </a:solidFill>
              </a:rPr>
              <a:t> a besoin du module echo du paquet sound.effects, il peut utiliser </a:t>
            </a:r>
            <a:r>
              <a:rPr lang="fr-FR" b="1" i="1" dirty="0">
                <a:solidFill>
                  <a:schemeClr val="accent6"/>
                </a:solidFill>
              </a:rPr>
              <a:t>from sound.effects import </a:t>
            </a:r>
            <a:r>
              <a:rPr lang="fr-FR" b="1" i="1" dirty="0" smtClean="0">
                <a:solidFill>
                  <a:schemeClr val="accent6"/>
                </a:solidFill>
              </a:rPr>
              <a:t>echo</a:t>
            </a:r>
          </a:p>
          <a:p>
            <a:pPr algn="just"/>
            <a:r>
              <a:rPr lang="fr-FR" dirty="0">
                <a:solidFill>
                  <a:schemeClr val="tx1"/>
                </a:solidFill>
              </a:rPr>
              <a:t>Il est aussi possible d’écrire des imports relatifs de la forme </a:t>
            </a:r>
            <a:r>
              <a:rPr lang="fr-FR" b="1" i="1" dirty="0">
                <a:solidFill>
                  <a:schemeClr val="accent6"/>
                </a:solidFill>
              </a:rPr>
              <a:t>from module import </a:t>
            </a:r>
            <a:r>
              <a:rPr lang="fr-FR" b="1" i="1" dirty="0" smtClean="0">
                <a:solidFill>
                  <a:schemeClr val="accent6"/>
                </a:solidFill>
              </a:rPr>
              <a:t>name</a:t>
            </a:r>
          </a:p>
          <a:p>
            <a:pPr algn="just"/>
            <a:r>
              <a:rPr lang="fr-FR" dirty="0" smtClean="0">
                <a:solidFill>
                  <a:schemeClr val="tx1"/>
                </a:solidFill>
              </a:rPr>
              <a:t>Ces </a:t>
            </a:r>
            <a:r>
              <a:rPr lang="fr-FR" dirty="0">
                <a:solidFill>
                  <a:schemeClr val="tx1"/>
                </a:solidFill>
              </a:rPr>
              <a:t>imports sont préfixés par des points pour indiquer leur origine (paquet courant ou parent). Depuis le module surround, par exemple vous pourriez faire </a:t>
            </a:r>
            <a:r>
              <a:rPr lang="fr-FR" dirty="0" smtClean="0">
                <a:solidFill>
                  <a:schemeClr val="tx1"/>
                </a:solidFill>
              </a:rPr>
              <a:t>:</a:t>
            </a:r>
          </a:p>
          <a:p>
            <a:pPr algn="just"/>
            <a:endParaRPr lang="fr-FR" dirty="0">
              <a:solidFill>
                <a:schemeClr val="tx1"/>
              </a:solidFill>
            </a:endParaRPr>
          </a:p>
          <a:p>
            <a:pPr marL="0" indent="0" algn="just">
              <a:buNone/>
            </a:pPr>
            <a:endParaRPr lang="fr-FR" dirty="0">
              <a:solidFill>
                <a:schemeClr val="tx1"/>
              </a:solidFill>
            </a:endParaRPr>
          </a:p>
          <a:p>
            <a:pPr algn="just"/>
            <a:r>
              <a:rPr lang="fr-FR" dirty="0">
                <a:solidFill>
                  <a:schemeClr val="tx1"/>
                </a:solidFill>
              </a:rPr>
              <a:t>Notez que les imports relatifs se fient au nom du module </a:t>
            </a:r>
            <a:r>
              <a:rPr lang="fr-FR" dirty="0" smtClean="0">
                <a:solidFill>
                  <a:schemeClr val="tx1"/>
                </a:solidFill>
              </a:rPr>
              <a:t>actuel</a:t>
            </a:r>
          </a:p>
          <a:p>
            <a:pPr algn="just"/>
            <a:r>
              <a:rPr lang="fr-FR" dirty="0" smtClean="0">
                <a:solidFill>
                  <a:schemeClr val="tx1"/>
                </a:solidFill>
              </a:rPr>
              <a:t>Puisque </a:t>
            </a:r>
            <a:r>
              <a:rPr lang="fr-FR" dirty="0">
                <a:solidFill>
                  <a:schemeClr val="tx1"/>
                </a:solidFill>
              </a:rPr>
              <a:t>le nom du module principal est toujours "</a:t>
            </a:r>
            <a:r>
              <a:rPr lang="fr-FR" b="1" i="1" dirty="0">
                <a:solidFill>
                  <a:schemeClr val="accent6"/>
                </a:solidFill>
              </a:rPr>
              <a:t>__main__</a:t>
            </a:r>
            <a:r>
              <a:rPr lang="fr-FR" dirty="0">
                <a:solidFill>
                  <a:schemeClr val="tx1"/>
                </a:solidFill>
              </a:rPr>
              <a:t>", les modules utilisés par le module principal d’une application ne peuvent être importées que par des </a:t>
            </a:r>
            <a:r>
              <a:rPr lang="fr-FR">
                <a:solidFill>
                  <a:schemeClr val="tx1"/>
                </a:solidFill>
              </a:rPr>
              <a:t>imports </a:t>
            </a:r>
            <a:r>
              <a:rPr lang="fr-FR" smtClean="0">
                <a:solidFill>
                  <a:schemeClr val="tx1"/>
                </a:solidFill>
              </a:rPr>
              <a:t>absolus</a:t>
            </a: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a:solidFill>
                <a:schemeClr val="tx1"/>
              </a:solidFill>
            </a:endParaRPr>
          </a:p>
        </p:txBody>
      </p:sp>
      <p:pic>
        <p:nvPicPr>
          <p:cNvPr id="3" name="Image 2"/>
          <p:cNvPicPr>
            <a:picLocks noChangeAspect="1"/>
          </p:cNvPicPr>
          <p:nvPr/>
        </p:nvPicPr>
        <p:blipFill>
          <a:blip r:embed="rId3"/>
          <a:stretch>
            <a:fillRect/>
          </a:stretch>
        </p:blipFill>
        <p:spPr>
          <a:xfrm>
            <a:off x="3090656" y="3818183"/>
            <a:ext cx="6381750" cy="714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18378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Paquets dans plusieurs dossiers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743813"/>
          </a:xfrm>
        </p:spPr>
        <p:txBody>
          <a:bodyPr anchor="ctr" anchorCtr="0">
            <a:noAutofit/>
          </a:bodyPr>
          <a:lstStyle/>
          <a:p>
            <a:pPr algn="just"/>
            <a:r>
              <a:rPr lang="fr-FR" dirty="0">
                <a:solidFill>
                  <a:schemeClr val="tx1"/>
                </a:solidFill>
              </a:rPr>
              <a:t>Les paquets exposent un attribut supplémentaire</a:t>
            </a:r>
            <a:r>
              <a:rPr lang="fr-FR" b="1" i="1" dirty="0">
                <a:solidFill>
                  <a:schemeClr val="accent6"/>
                </a:solidFill>
              </a:rPr>
              <a:t>, __path__</a:t>
            </a:r>
            <a:r>
              <a:rPr lang="fr-FR" dirty="0">
                <a:solidFill>
                  <a:schemeClr val="tx1"/>
                </a:solidFill>
              </a:rPr>
              <a:t>, contenant une liste, initialisée avant l’exécution du fichier </a:t>
            </a:r>
            <a:r>
              <a:rPr lang="fr-FR" b="1" i="1" dirty="0">
                <a:solidFill>
                  <a:schemeClr val="accent6"/>
                </a:solidFill>
              </a:rPr>
              <a:t>__init__.py</a:t>
            </a:r>
            <a:r>
              <a:rPr lang="fr-FR" dirty="0">
                <a:solidFill>
                  <a:schemeClr val="tx1"/>
                </a:solidFill>
              </a:rPr>
              <a:t>, contenant le nom de son dossier dans le système de </a:t>
            </a:r>
            <a:r>
              <a:rPr lang="fr-FR" dirty="0" smtClean="0">
                <a:solidFill>
                  <a:schemeClr val="tx1"/>
                </a:solidFill>
              </a:rPr>
              <a:t>fichier</a:t>
            </a:r>
          </a:p>
          <a:p>
            <a:pPr algn="just"/>
            <a:r>
              <a:rPr lang="fr-FR" dirty="0" smtClean="0">
                <a:solidFill>
                  <a:schemeClr val="tx1"/>
                </a:solidFill>
              </a:rPr>
              <a:t>Cette </a:t>
            </a:r>
            <a:r>
              <a:rPr lang="fr-FR" dirty="0">
                <a:solidFill>
                  <a:schemeClr val="tx1"/>
                </a:solidFill>
              </a:rPr>
              <a:t>liste peut être modifiée, altérant ainsi les futures recherches de modules et sous-paquets contenus dans le </a:t>
            </a:r>
            <a:r>
              <a:rPr lang="fr-FR" dirty="0" smtClean="0">
                <a:solidFill>
                  <a:schemeClr val="tx1"/>
                </a:solidFill>
              </a:rPr>
              <a:t>paquet</a:t>
            </a:r>
          </a:p>
          <a:p>
            <a:pPr algn="just"/>
            <a:r>
              <a:rPr lang="fr-FR" dirty="0">
                <a:solidFill>
                  <a:schemeClr val="tx1"/>
                </a:solidFill>
              </a:rPr>
              <a:t>Bien que cette fonctionnalité ne soit que rarement utile, elle peut servir à élargir la liste des modules trouvés dans un </a:t>
            </a:r>
            <a:r>
              <a:rPr lang="fr-FR" dirty="0" smtClean="0">
                <a:solidFill>
                  <a:schemeClr val="tx1"/>
                </a:solidFill>
              </a:rPr>
              <a:t>paquet</a:t>
            </a:r>
            <a:endParaRPr lang="fr-FR" dirty="0">
              <a:solidFill>
                <a:schemeClr val="tx1"/>
              </a:solidFill>
            </a:endParaRPr>
          </a:p>
        </p:txBody>
      </p:sp>
    </p:spTree>
    <p:extLst>
      <p:ext uri="{BB962C8B-B14F-4D97-AF65-F5344CB8AC3E}">
        <p14:creationId xmlns:p14="http://schemas.microsoft.com/office/powerpoint/2010/main" val="3129834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a:solidFill>
                  <a:schemeClr val="accent6"/>
                </a:solidFill>
              </a:rPr>
              <a:t>sorted()</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5133428"/>
          </a:xfrm>
        </p:spPr>
        <p:txBody>
          <a:bodyPr anchor="ctr" anchorCtr="0">
            <a:noAutofit/>
          </a:bodyPr>
          <a:lstStyle/>
          <a:p>
            <a:pPr algn="just"/>
            <a:r>
              <a:rPr lang="fr-FR" dirty="0">
                <a:solidFill>
                  <a:schemeClr val="tx1"/>
                </a:solidFill>
              </a:rPr>
              <a:t>Jusque là, nous avons rencontré deux moyens d’écrire des données : les déclarations d’expressions et la fonction print</a:t>
            </a:r>
            <a:r>
              <a:rPr lang="fr-FR" dirty="0" smtClean="0">
                <a:solidFill>
                  <a:schemeClr val="tx1"/>
                </a:solidFill>
              </a:rPr>
              <a:t>()</a:t>
            </a:r>
          </a:p>
          <a:p>
            <a:pPr algn="just"/>
            <a:r>
              <a:rPr lang="fr-FR" dirty="0" smtClean="0">
                <a:solidFill>
                  <a:schemeClr val="tx1"/>
                </a:solidFill>
              </a:rPr>
              <a:t>Une </a:t>
            </a:r>
            <a:r>
              <a:rPr lang="fr-FR" dirty="0">
                <a:solidFill>
                  <a:schemeClr val="tx1"/>
                </a:solidFill>
              </a:rPr>
              <a:t>troisième méthode consiste à utiliser la méthode </a:t>
            </a:r>
            <a:r>
              <a:rPr lang="fr-FR" b="1" i="1" dirty="0">
                <a:solidFill>
                  <a:schemeClr val="accent6"/>
                </a:solidFill>
              </a:rPr>
              <a:t>write() </a:t>
            </a:r>
            <a:r>
              <a:rPr lang="fr-FR" dirty="0">
                <a:solidFill>
                  <a:schemeClr val="tx1"/>
                </a:solidFill>
              </a:rPr>
              <a:t>des fichiers, le fichier de sortie standard peut être référence en tant que </a:t>
            </a:r>
            <a:r>
              <a:rPr lang="fr-FR" b="1" i="1" dirty="0" smtClean="0">
                <a:solidFill>
                  <a:schemeClr val="accent6"/>
                </a:solidFill>
              </a:rPr>
              <a:t>sys.stdout</a:t>
            </a:r>
            <a:endParaRPr lang="fr-FR" dirty="0">
              <a:solidFill>
                <a:schemeClr val="tx1"/>
              </a:solidFill>
            </a:endParaRPr>
          </a:p>
          <a:p>
            <a:pPr algn="just"/>
            <a:r>
              <a:rPr lang="fr-FR" dirty="0" smtClean="0">
                <a:solidFill>
                  <a:schemeClr val="tx1"/>
                </a:solidFill>
              </a:rPr>
              <a:t>Voyez </a:t>
            </a:r>
            <a:r>
              <a:rPr lang="fr-FR" dirty="0">
                <a:solidFill>
                  <a:schemeClr val="tx1"/>
                </a:solidFill>
              </a:rPr>
              <a:t>le Guide de Référence de la Bibliothèque Standard pour en savoir </a:t>
            </a:r>
            <a:r>
              <a:rPr lang="fr-FR" dirty="0" smtClean="0">
                <a:solidFill>
                  <a:schemeClr val="tx1"/>
                </a:solidFill>
              </a:rPr>
              <a:t>plus</a:t>
            </a:r>
            <a:endParaRPr lang="fr-FR" dirty="0">
              <a:solidFill>
                <a:schemeClr val="tx1"/>
              </a:solidFill>
            </a:endParaRPr>
          </a:p>
          <a:p>
            <a:pPr algn="just"/>
            <a:r>
              <a:rPr lang="fr-FR" dirty="0">
                <a:solidFill>
                  <a:schemeClr val="tx1"/>
                </a:solidFill>
              </a:rPr>
              <a:t>Souvent, vous voudrez plus de contrôle sur le formatage de votre sortie que simplement afficher des valeurs séparées par des </a:t>
            </a:r>
            <a:r>
              <a:rPr lang="fr-FR" dirty="0" smtClean="0">
                <a:solidFill>
                  <a:schemeClr val="tx1"/>
                </a:solidFill>
              </a:rPr>
              <a:t>espaces</a:t>
            </a:r>
          </a:p>
          <a:p>
            <a:pPr algn="just"/>
            <a:r>
              <a:rPr lang="fr-FR" dirty="0" smtClean="0">
                <a:solidFill>
                  <a:schemeClr val="tx1"/>
                </a:solidFill>
              </a:rPr>
              <a:t>Il </a:t>
            </a:r>
            <a:r>
              <a:rPr lang="fr-FR" dirty="0">
                <a:solidFill>
                  <a:schemeClr val="tx1"/>
                </a:solidFill>
              </a:rPr>
              <a:t>y a deux façons de </a:t>
            </a:r>
            <a:r>
              <a:rPr lang="fr-FR" dirty="0" smtClean="0">
                <a:solidFill>
                  <a:schemeClr val="tx1"/>
                </a:solidFill>
              </a:rPr>
              <a:t>formater </a:t>
            </a:r>
            <a:r>
              <a:rPr lang="fr-FR" dirty="0">
                <a:solidFill>
                  <a:schemeClr val="tx1"/>
                </a:solidFill>
              </a:rPr>
              <a:t>votre </a:t>
            </a:r>
            <a:r>
              <a:rPr lang="fr-FR" dirty="0" smtClean="0">
                <a:solidFill>
                  <a:schemeClr val="tx1"/>
                </a:solidFill>
              </a:rPr>
              <a:t>sortie</a:t>
            </a:r>
          </a:p>
          <a:p>
            <a:pPr algn="just"/>
            <a:r>
              <a:rPr lang="fr-FR" dirty="0" smtClean="0">
                <a:solidFill>
                  <a:schemeClr val="tx1"/>
                </a:solidFill>
              </a:rPr>
              <a:t>La </a:t>
            </a:r>
            <a:r>
              <a:rPr lang="fr-FR" dirty="0">
                <a:solidFill>
                  <a:schemeClr val="tx1"/>
                </a:solidFill>
              </a:rPr>
              <a:t>première est de le faire vous-même, en utilisant des opérations slicing et de concaténation vous pouvez créer toutes les dispositions que vous imaginez ; le type string a des méthodes qui effectuent des opérations utiles pour aligner des chaines à une certaine largeur de colonne, qui seront discutées sous </a:t>
            </a:r>
            <a:r>
              <a:rPr lang="fr-FR" dirty="0" smtClean="0">
                <a:solidFill>
                  <a:schemeClr val="tx1"/>
                </a:solidFill>
              </a:rPr>
              <a:t>peu</a:t>
            </a:r>
          </a:p>
          <a:p>
            <a:pPr algn="just"/>
            <a:r>
              <a:rPr lang="fr-FR" dirty="0" smtClean="0">
                <a:solidFill>
                  <a:schemeClr val="tx1"/>
                </a:solidFill>
              </a:rPr>
              <a:t>La </a:t>
            </a:r>
            <a:r>
              <a:rPr lang="fr-FR" dirty="0">
                <a:solidFill>
                  <a:schemeClr val="tx1"/>
                </a:solidFill>
              </a:rPr>
              <a:t>seconde est d’utiliser des littéraux de chaine formatés ou la méthode </a:t>
            </a:r>
            <a:r>
              <a:rPr lang="fr-FR" b="1" i="1" dirty="0">
                <a:solidFill>
                  <a:schemeClr val="accent6"/>
                </a:solidFill>
              </a:rPr>
              <a:t>str.format</a:t>
            </a:r>
            <a:r>
              <a:rPr lang="fr-FR" b="1" i="1" dirty="0" smtClean="0">
                <a:solidFill>
                  <a:schemeClr val="accent6"/>
                </a:solidFill>
              </a:rPr>
              <a:t>()</a:t>
            </a:r>
            <a:endParaRPr lang="fr-FR" b="1" i="1" dirty="0">
              <a:solidFill>
                <a:schemeClr val="accent6"/>
              </a:solidFill>
            </a:endParaRPr>
          </a:p>
        </p:txBody>
      </p:sp>
    </p:spTree>
    <p:extLst>
      <p:ext uri="{BB962C8B-B14F-4D97-AF65-F5344CB8AC3E}">
        <p14:creationId xmlns:p14="http://schemas.microsoft.com/office/powerpoint/2010/main" val="8326186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5133428"/>
          </a:xfrm>
        </p:spPr>
        <p:txBody>
          <a:bodyPr anchor="ctr" anchorCtr="0">
            <a:noAutofit/>
          </a:bodyPr>
          <a:lstStyle/>
          <a:p>
            <a:pPr algn="just"/>
            <a:r>
              <a:rPr lang="fr-FR" dirty="0">
                <a:solidFill>
                  <a:schemeClr val="tx1"/>
                </a:solidFill>
              </a:rPr>
              <a:t>Le module </a:t>
            </a:r>
            <a:r>
              <a:rPr lang="fr-FR" b="1" i="1" dirty="0">
                <a:solidFill>
                  <a:schemeClr val="accent6"/>
                </a:solidFill>
              </a:rPr>
              <a:t>string</a:t>
            </a:r>
            <a:r>
              <a:rPr lang="fr-FR" dirty="0">
                <a:solidFill>
                  <a:schemeClr val="tx1"/>
                </a:solidFill>
              </a:rPr>
              <a:t> contient une classe </a:t>
            </a:r>
            <a:r>
              <a:rPr lang="fr-FR" b="1" i="1" dirty="0">
                <a:solidFill>
                  <a:schemeClr val="accent6"/>
                </a:solidFill>
              </a:rPr>
              <a:t>Template</a:t>
            </a:r>
            <a:r>
              <a:rPr lang="fr-FR" dirty="0">
                <a:solidFill>
                  <a:schemeClr val="tx1"/>
                </a:solidFill>
              </a:rPr>
              <a:t> qui offre encore une autre façon de remplacer des valeurs au sein de chaînes de </a:t>
            </a:r>
            <a:r>
              <a:rPr lang="fr-FR" dirty="0" smtClean="0">
                <a:solidFill>
                  <a:schemeClr val="tx1"/>
                </a:solidFill>
              </a:rPr>
              <a:t>caractères</a:t>
            </a:r>
          </a:p>
          <a:p>
            <a:pPr algn="just"/>
            <a:r>
              <a:rPr lang="fr-FR" dirty="0">
                <a:solidFill>
                  <a:schemeClr val="tx1"/>
                </a:solidFill>
              </a:rPr>
              <a:t>Mais une question demeure, bien sûr : comment convertir des valeurs en chaînes de caractères </a:t>
            </a:r>
            <a:r>
              <a:rPr lang="fr-FR" dirty="0" smtClean="0">
                <a:solidFill>
                  <a:schemeClr val="tx1"/>
                </a:solidFill>
              </a:rPr>
              <a:t>?</a:t>
            </a:r>
          </a:p>
          <a:p>
            <a:pPr algn="just"/>
            <a:r>
              <a:rPr lang="fr-FR" dirty="0" smtClean="0">
                <a:solidFill>
                  <a:schemeClr val="tx1"/>
                </a:solidFill>
              </a:rPr>
              <a:t>Heureusement</a:t>
            </a:r>
            <a:r>
              <a:rPr lang="fr-FR" dirty="0">
                <a:solidFill>
                  <a:schemeClr val="tx1"/>
                </a:solidFill>
              </a:rPr>
              <a:t>, Python fournit plusieurs moyens de convertir n’importe quelle valeur en chaîne : les fonctions </a:t>
            </a:r>
            <a:r>
              <a:rPr lang="fr-FR" b="1" i="1" dirty="0">
                <a:solidFill>
                  <a:schemeClr val="accent6"/>
                </a:solidFill>
              </a:rPr>
              <a:t>repr()</a:t>
            </a:r>
            <a:r>
              <a:rPr lang="fr-FR" dirty="0">
                <a:solidFill>
                  <a:schemeClr val="tx1"/>
                </a:solidFill>
              </a:rPr>
              <a:t> et </a:t>
            </a:r>
            <a:r>
              <a:rPr lang="fr-FR" b="1" i="1" dirty="0">
                <a:solidFill>
                  <a:schemeClr val="accent6"/>
                </a:solidFill>
              </a:rPr>
              <a:t>str</a:t>
            </a:r>
            <a:r>
              <a:rPr lang="fr-FR" b="1" i="1" dirty="0" smtClean="0">
                <a:solidFill>
                  <a:schemeClr val="accent6"/>
                </a:solidFill>
              </a:rPr>
              <a:t>()</a:t>
            </a:r>
          </a:p>
          <a:p>
            <a:pPr algn="just"/>
            <a:r>
              <a:rPr lang="fr-FR" dirty="0">
                <a:solidFill>
                  <a:schemeClr val="tx1"/>
                </a:solidFill>
              </a:rPr>
              <a:t>La fonction str() est destinée à renvoyer des représentations de valeurs qui soient lisibles par un être humain, alors que la fonction repr() est destinée à générer des représentations qui puissent être lues par l’interpréteur (ou forceront une </a:t>
            </a:r>
            <a:r>
              <a:rPr lang="fr-FR" b="1" i="1" dirty="0">
                <a:solidFill>
                  <a:schemeClr val="accent6"/>
                </a:solidFill>
              </a:rPr>
              <a:t>SyntaxError</a:t>
            </a:r>
            <a:r>
              <a:rPr lang="fr-FR" dirty="0">
                <a:solidFill>
                  <a:schemeClr val="tx1"/>
                </a:solidFill>
              </a:rPr>
              <a:t> s’il n’existe aucune syntaxe </a:t>
            </a:r>
            <a:r>
              <a:rPr lang="fr-FR" dirty="0" smtClean="0">
                <a:solidFill>
                  <a:schemeClr val="tx1"/>
                </a:solidFill>
              </a:rPr>
              <a:t>équivalente)</a:t>
            </a:r>
          </a:p>
        </p:txBody>
      </p:sp>
    </p:spTree>
    <p:extLst>
      <p:ext uri="{BB962C8B-B14F-4D97-AF65-F5344CB8AC3E}">
        <p14:creationId xmlns:p14="http://schemas.microsoft.com/office/powerpoint/2010/main" val="7304839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2183494"/>
          </a:xfrm>
        </p:spPr>
        <p:txBody>
          <a:bodyPr anchor="ctr" anchorCtr="0">
            <a:noAutofit/>
          </a:bodyPr>
          <a:lstStyle/>
          <a:p>
            <a:pPr algn="just"/>
            <a:r>
              <a:rPr lang="fr-FR" dirty="0">
                <a:solidFill>
                  <a:schemeClr val="tx1"/>
                </a:solidFill>
              </a:rPr>
              <a:t>Pour les objets qui n’ont pas de représentation humaine spécifique, </a:t>
            </a:r>
            <a:r>
              <a:rPr lang="fr-FR" b="1" i="1" dirty="0">
                <a:solidFill>
                  <a:schemeClr val="accent6"/>
                </a:solidFill>
              </a:rPr>
              <a:t>str()</a:t>
            </a:r>
            <a:r>
              <a:rPr lang="fr-FR" dirty="0">
                <a:solidFill>
                  <a:schemeClr val="tx1"/>
                </a:solidFill>
              </a:rPr>
              <a:t> renverra la même valeur que </a:t>
            </a:r>
            <a:r>
              <a:rPr lang="fr-FR" b="1" i="1" dirty="0">
                <a:solidFill>
                  <a:schemeClr val="accent6"/>
                </a:solidFill>
              </a:rPr>
              <a:t>repr</a:t>
            </a:r>
            <a:r>
              <a:rPr lang="fr-FR" b="1" i="1" dirty="0" smtClean="0">
                <a:solidFill>
                  <a:schemeClr val="accent6"/>
                </a:solidFill>
              </a:rPr>
              <a:t>()</a:t>
            </a:r>
          </a:p>
          <a:p>
            <a:pPr algn="just"/>
            <a:r>
              <a:rPr lang="fr-FR" dirty="0" smtClean="0">
                <a:solidFill>
                  <a:schemeClr val="tx1"/>
                </a:solidFill>
              </a:rPr>
              <a:t>Beaucoup </a:t>
            </a:r>
            <a:r>
              <a:rPr lang="fr-FR" dirty="0">
                <a:solidFill>
                  <a:schemeClr val="tx1"/>
                </a:solidFill>
              </a:rPr>
              <a:t>de valeurs, comme les nombres ou les structures telles que les listes ou les dictionnaires, ont la même représentation en utilisant les deux </a:t>
            </a:r>
            <a:r>
              <a:rPr lang="fr-FR" dirty="0" smtClean="0">
                <a:solidFill>
                  <a:schemeClr val="tx1"/>
                </a:solidFill>
              </a:rPr>
              <a:t>fonctions</a:t>
            </a:r>
          </a:p>
          <a:p>
            <a:pPr algn="just"/>
            <a:r>
              <a:rPr lang="fr-FR" dirty="0" smtClean="0">
                <a:solidFill>
                  <a:schemeClr val="tx1"/>
                </a:solidFill>
              </a:rPr>
              <a:t>Les </a:t>
            </a:r>
            <a:r>
              <a:rPr lang="fr-FR" dirty="0">
                <a:solidFill>
                  <a:schemeClr val="tx1"/>
                </a:solidFill>
              </a:rPr>
              <a:t>chaînes de caractères et les nombres à virgule flottante, en revanche, ont deux représentations distinctes</a:t>
            </a:r>
          </a:p>
        </p:txBody>
      </p:sp>
      <p:pic>
        <p:nvPicPr>
          <p:cNvPr id="3" name="Image 2"/>
          <p:cNvPicPr>
            <a:picLocks noChangeAspect="1"/>
          </p:cNvPicPr>
          <p:nvPr/>
        </p:nvPicPr>
        <p:blipFill>
          <a:blip r:embed="rId3"/>
          <a:stretch>
            <a:fillRect/>
          </a:stretch>
        </p:blipFill>
        <p:spPr>
          <a:xfrm>
            <a:off x="3990416" y="3625795"/>
            <a:ext cx="4582229" cy="29957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25339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768162"/>
          </a:xfrm>
        </p:spPr>
        <p:txBody>
          <a:bodyPr anchor="ctr" anchorCtr="0">
            <a:noAutofit/>
          </a:bodyPr>
          <a:lstStyle/>
          <a:p>
            <a:pPr algn="just"/>
            <a:r>
              <a:rPr lang="fr-FR" dirty="0">
                <a:solidFill>
                  <a:schemeClr val="tx1"/>
                </a:solidFill>
              </a:rPr>
              <a:t>Voici deux façons d’écrire une table de carrés et de cubes :</a:t>
            </a:r>
          </a:p>
        </p:txBody>
      </p:sp>
      <p:pic>
        <p:nvPicPr>
          <p:cNvPr id="4" name="Image 3"/>
          <p:cNvPicPr>
            <a:picLocks noChangeAspect="1"/>
          </p:cNvPicPr>
          <p:nvPr/>
        </p:nvPicPr>
        <p:blipFill>
          <a:blip r:embed="rId3"/>
          <a:stretch>
            <a:fillRect/>
          </a:stretch>
        </p:blipFill>
        <p:spPr>
          <a:xfrm>
            <a:off x="1367625" y="2644472"/>
            <a:ext cx="4981575" cy="3048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618287" y="2873072"/>
            <a:ext cx="4886325" cy="2819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254427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smtClean="0">
                <a:solidFill>
                  <a:schemeClr val="tx1"/>
                </a:solidFill>
              </a:rPr>
              <a:t>Notez </a:t>
            </a:r>
            <a:r>
              <a:rPr lang="fr-FR" dirty="0">
                <a:solidFill>
                  <a:schemeClr val="tx1"/>
                </a:solidFill>
              </a:rPr>
              <a:t>que dans </a:t>
            </a:r>
            <a:r>
              <a:rPr lang="fr-FR" dirty="0" smtClean="0">
                <a:solidFill>
                  <a:schemeClr val="tx1"/>
                </a:solidFill>
              </a:rPr>
              <a:t>le </a:t>
            </a:r>
            <a:r>
              <a:rPr lang="fr-FR" dirty="0">
                <a:solidFill>
                  <a:schemeClr val="tx1"/>
                </a:solidFill>
              </a:rPr>
              <a:t>premier exemple, un espace entre chaque colonne a été ajouté par la façon dont fonctionne </a:t>
            </a:r>
            <a:r>
              <a:rPr lang="fr-FR" b="1" i="1" dirty="0">
                <a:solidFill>
                  <a:schemeClr val="accent6"/>
                </a:solidFill>
              </a:rPr>
              <a:t>print()</a:t>
            </a:r>
            <a:r>
              <a:rPr lang="fr-FR" dirty="0">
                <a:solidFill>
                  <a:schemeClr val="tx1"/>
                </a:solidFill>
              </a:rPr>
              <a:t>, qui ajoute toujours des espaces entre ses </a:t>
            </a:r>
            <a:r>
              <a:rPr lang="fr-FR" dirty="0" smtClean="0">
                <a:solidFill>
                  <a:schemeClr val="tx1"/>
                </a:solidFill>
              </a:rPr>
              <a:t>paramètres</a:t>
            </a:r>
            <a:endParaRPr lang="fr-FR" dirty="0">
              <a:solidFill>
                <a:schemeClr val="tx1"/>
              </a:solidFill>
            </a:endParaRPr>
          </a:p>
          <a:p>
            <a:pPr algn="just"/>
            <a:r>
              <a:rPr lang="fr-FR" dirty="0">
                <a:solidFill>
                  <a:schemeClr val="tx1"/>
                </a:solidFill>
              </a:rPr>
              <a:t>Cet exemple démontre l’utilisation de la méthode </a:t>
            </a:r>
            <a:r>
              <a:rPr lang="fr-FR" b="1" i="1" dirty="0">
                <a:solidFill>
                  <a:schemeClr val="accent6"/>
                </a:solidFill>
              </a:rPr>
              <a:t>str.rjust()</a:t>
            </a:r>
            <a:r>
              <a:rPr lang="fr-FR" dirty="0">
                <a:solidFill>
                  <a:schemeClr val="tx1"/>
                </a:solidFill>
              </a:rPr>
              <a:t> des chaînes de caractères, qui fait une justification à droite d’une chaîne dans un champ d’une largeur donnée en ajoutant des espaces sur la </a:t>
            </a:r>
            <a:r>
              <a:rPr lang="fr-FR" dirty="0" smtClean="0">
                <a:solidFill>
                  <a:schemeClr val="tx1"/>
                </a:solidFill>
              </a:rPr>
              <a:t>gauche</a:t>
            </a:r>
          </a:p>
          <a:p>
            <a:pPr algn="just"/>
            <a:r>
              <a:rPr lang="fr-FR" dirty="0" smtClean="0">
                <a:solidFill>
                  <a:schemeClr val="tx1"/>
                </a:solidFill>
              </a:rPr>
              <a:t>Il </a:t>
            </a:r>
            <a:r>
              <a:rPr lang="fr-FR" dirty="0">
                <a:solidFill>
                  <a:schemeClr val="tx1"/>
                </a:solidFill>
              </a:rPr>
              <a:t>existe des méthodes similaires </a:t>
            </a:r>
            <a:r>
              <a:rPr lang="fr-FR" b="1" i="1" dirty="0">
                <a:solidFill>
                  <a:schemeClr val="accent6"/>
                </a:solidFill>
              </a:rPr>
              <a:t>str.ljust() </a:t>
            </a:r>
            <a:r>
              <a:rPr lang="fr-FR" dirty="0">
                <a:solidFill>
                  <a:schemeClr val="tx1"/>
                </a:solidFill>
              </a:rPr>
              <a:t>et </a:t>
            </a:r>
            <a:r>
              <a:rPr lang="fr-FR" b="1" i="1" dirty="0">
                <a:solidFill>
                  <a:schemeClr val="accent6"/>
                </a:solidFill>
              </a:rPr>
              <a:t>str.center</a:t>
            </a:r>
            <a:r>
              <a:rPr lang="fr-FR" b="1" i="1" dirty="0" smtClean="0">
                <a:solidFill>
                  <a:schemeClr val="accent6"/>
                </a:solidFill>
              </a:rPr>
              <a:t>()</a:t>
            </a:r>
            <a:endParaRPr lang="fr-FR" dirty="0">
              <a:solidFill>
                <a:schemeClr val="tx1"/>
              </a:solidFill>
            </a:endParaRPr>
          </a:p>
          <a:p>
            <a:pPr algn="just"/>
            <a:r>
              <a:rPr lang="fr-FR" dirty="0" smtClean="0">
                <a:solidFill>
                  <a:schemeClr val="tx1"/>
                </a:solidFill>
              </a:rPr>
              <a:t>Ces </a:t>
            </a:r>
            <a:r>
              <a:rPr lang="fr-FR" dirty="0">
                <a:solidFill>
                  <a:schemeClr val="tx1"/>
                </a:solidFill>
              </a:rPr>
              <a:t>méthodes n’écrivent rien, elles renvoient simplement une nouvelle </a:t>
            </a:r>
            <a:r>
              <a:rPr lang="fr-FR" dirty="0" smtClean="0">
                <a:solidFill>
                  <a:schemeClr val="tx1"/>
                </a:solidFill>
              </a:rPr>
              <a:t>chaîne</a:t>
            </a:r>
          </a:p>
          <a:p>
            <a:pPr algn="just"/>
            <a:r>
              <a:rPr lang="fr-FR" dirty="0" smtClean="0">
                <a:solidFill>
                  <a:schemeClr val="tx1"/>
                </a:solidFill>
              </a:rPr>
              <a:t>Si </a:t>
            </a:r>
            <a:r>
              <a:rPr lang="fr-FR" dirty="0">
                <a:solidFill>
                  <a:schemeClr val="tx1"/>
                </a:solidFill>
              </a:rPr>
              <a:t>la chaîne passée en paramètre est trop longue, elle n’est pas tronquée mais renvoyée sans modification ; ce qui peut déranger votre mise en page mais est souvent préférable à l’alternative, qui pourrait mentir sur une valeur (et si vous voulez vraiment tronquer vos valeurs, vous pouvez toujours utiliser une tranche, comme dans </a:t>
            </a:r>
            <a:r>
              <a:rPr lang="fr-FR" b="1" i="1" dirty="0">
                <a:solidFill>
                  <a:schemeClr val="accent6"/>
                </a:solidFill>
              </a:rPr>
              <a:t>x.ljust(n)[:n</a:t>
            </a:r>
            <a:r>
              <a:rPr lang="fr-FR" b="1" i="1" dirty="0" smtClean="0">
                <a:solidFill>
                  <a:schemeClr val="accent6"/>
                </a:solidFill>
              </a:rPr>
              <a:t>]</a:t>
            </a:r>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288127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Il existe une autre méthode, </a:t>
            </a:r>
            <a:r>
              <a:rPr lang="fr-FR" b="1" i="1" dirty="0">
                <a:solidFill>
                  <a:schemeClr val="accent6"/>
                </a:solidFill>
              </a:rPr>
              <a:t>str.zfill()</a:t>
            </a:r>
            <a:r>
              <a:rPr lang="fr-FR" dirty="0">
                <a:solidFill>
                  <a:schemeClr val="tx1"/>
                </a:solidFill>
              </a:rPr>
              <a:t>, qui comble une chaîne numérique à gauche avec des zéros. Elle comprend les signes plus et moins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a:solidFill>
                  <a:schemeClr val="tx1"/>
                </a:solidFill>
              </a:rPr>
              <a:t>L’utilisation de base de la méthode </a:t>
            </a:r>
            <a:r>
              <a:rPr lang="fr-FR" b="1" i="1" dirty="0">
                <a:solidFill>
                  <a:schemeClr val="accent6"/>
                </a:solidFill>
              </a:rPr>
              <a:t>str.format() </a:t>
            </a:r>
            <a:r>
              <a:rPr lang="fr-FR" dirty="0">
                <a:solidFill>
                  <a:schemeClr val="tx1"/>
                </a:solidFill>
              </a:rPr>
              <a:t>ressemble à cela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Les accolades et les caractères qu’ils contiennent (appelés les champs de formatage) sont remplacés par les objets passés en paramètres à la méthode </a:t>
            </a:r>
            <a:r>
              <a:rPr lang="fr-FR" b="1" i="1" dirty="0">
                <a:solidFill>
                  <a:schemeClr val="accent6"/>
                </a:solidFill>
              </a:rPr>
              <a:t>str.format</a:t>
            </a:r>
            <a:r>
              <a:rPr lang="fr-FR" b="1" i="1" dirty="0" smtClean="0">
                <a:solidFill>
                  <a:schemeClr val="accent6"/>
                </a:solidFill>
              </a:rPr>
              <a:t>()</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4943267" y="2165740"/>
            <a:ext cx="2676525" cy="1466850"/>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3181141" y="4147642"/>
            <a:ext cx="6200775" cy="619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83601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Un nombre entre accolades se réfère à la position de l’objet passé à la méthode </a:t>
            </a:r>
            <a:r>
              <a:rPr lang="fr-FR" b="1" i="1" dirty="0">
                <a:solidFill>
                  <a:schemeClr val="accent6"/>
                </a:solidFill>
              </a:rPr>
              <a:t>str.format</a:t>
            </a:r>
            <a:r>
              <a:rPr lang="fr-FR" b="1" i="1" dirty="0" smtClean="0">
                <a:solidFill>
                  <a:schemeClr val="accent6"/>
                </a:solidFill>
              </a:rPr>
              <a:t>()</a:t>
            </a:r>
          </a:p>
          <a:p>
            <a:pPr algn="just"/>
            <a:endParaRPr lang="fr-FR" b="1" i="1" dirty="0">
              <a:solidFill>
                <a:schemeClr val="accent6"/>
              </a:solidFill>
            </a:endParaRPr>
          </a:p>
          <a:p>
            <a:pPr algn="just"/>
            <a:endParaRPr lang="fr-FR" b="1" i="1" dirty="0" smtClean="0">
              <a:solidFill>
                <a:schemeClr val="accent6"/>
              </a:solidFill>
            </a:endParaRPr>
          </a:p>
          <a:p>
            <a:pPr algn="just"/>
            <a:endParaRPr lang="fr-FR" dirty="0" smtClean="0">
              <a:solidFill>
                <a:schemeClr val="tx1"/>
              </a:solidFill>
            </a:endParaRPr>
          </a:p>
          <a:p>
            <a:pPr algn="just"/>
            <a:r>
              <a:rPr lang="fr-FR" dirty="0" smtClean="0">
                <a:solidFill>
                  <a:schemeClr val="tx1"/>
                </a:solidFill>
              </a:rPr>
              <a:t>Si </a:t>
            </a:r>
            <a:r>
              <a:rPr lang="fr-FR" dirty="0">
                <a:solidFill>
                  <a:schemeClr val="tx1"/>
                </a:solidFill>
              </a:rPr>
              <a:t>des arguments nommés sont utilisés dans la méthode str.format(), leurs valeurs sont utilisées en se basant sur le nom des </a:t>
            </a:r>
            <a:r>
              <a:rPr lang="fr-FR" dirty="0" smtClean="0">
                <a:solidFill>
                  <a:schemeClr val="tx1"/>
                </a:solidFill>
              </a:rPr>
              <a:t>arguments</a:t>
            </a:r>
          </a:p>
          <a:p>
            <a:pPr algn="just"/>
            <a:endParaRPr lang="fr-FR" dirty="0">
              <a:solidFill>
                <a:schemeClr val="tx1"/>
              </a:solidFill>
            </a:endParaRPr>
          </a:p>
          <a:p>
            <a:pPr algn="just"/>
            <a:endParaRPr lang="fr-FR" dirty="0" smtClean="0">
              <a:solidFill>
                <a:schemeClr val="tx1"/>
              </a:solidFill>
            </a:endParaRPr>
          </a:p>
          <a:p>
            <a:pPr algn="just"/>
            <a:r>
              <a:rPr lang="fr-FR">
                <a:solidFill>
                  <a:schemeClr val="tx1"/>
                </a:solidFill>
              </a:rPr>
              <a:t>Les arguments positionnés et nommés peuvent être combinés arbitrairement</a:t>
            </a:r>
            <a:endParaRPr lang="fr-FR" dirty="0">
              <a:solidFill>
                <a:schemeClr val="tx1"/>
              </a:solidFill>
            </a:endParaRPr>
          </a:p>
          <a:p>
            <a:pPr algn="just"/>
            <a:endParaRPr lang="fr-FR" dirty="0">
              <a:solidFill>
                <a:schemeClr val="tx1"/>
              </a:solidFill>
            </a:endParaRPr>
          </a:p>
        </p:txBody>
      </p:sp>
      <p:pic>
        <p:nvPicPr>
          <p:cNvPr id="6" name="Image 5"/>
          <p:cNvPicPr>
            <a:picLocks noChangeAspect="1"/>
          </p:cNvPicPr>
          <p:nvPr/>
        </p:nvPicPr>
        <p:blipFill>
          <a:blip r:embed="rId3"/>
          <a:stretch>
            <a:fillRect/>
          </a:stretch>
        </p:blipFill>
        <p:spPr>
          <a:xfrm>
            <a:off x="4219368" y="2090050"/>
            <a:ext cx="4124325" cy="981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2847767" y="3981184"/>
            <a:ext cx="6867525" cy="6477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2704891" y="5259886"/>
            <a:ext cx="71532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971231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'!a' (appliquer </a:t>
            </a:r>
            <a:r>
              <a:rPr lang="fr-FR" b="1" i="1" dirty="0">
                <a:solidFill>
                  <a:schemeClr val="accent6"/>
                </a:solidFill>
              </a:rPr>
              <a:t>ascii()</a:t>
            </a:r>
            <a:r>
              <a:rPr lang="fr-FR" dirty="0">
                <a:solidFill>
                  <a:schemeClr val="tx1"/>
                </a:solidFill>
              </a:rPr>
              <a:t>), '!s' (appliquer</a:t>
            </a:r>
            <a:r>
              <a:rPr lang="fr-FR" b="1" i="1" dirty="0">
                <a:solidFill>
                  <a:schemeClr val="accent6"/>
                </a:solidFill>
              </a:rPr>
              <a:t> str()</a:t>
            </a:r>
            <a:r>
              <a:rPr lang="fr-FR" dirty="0">
                <a:solidFill>
                  <a:schemeClr val="tx1"/>
                </a:solidFill>
              </a:rPr>
              <a:t>) et '!r' (appliquer</a:t>
            </a:r>
            <a:r>
              <a:rPr lang="fr-FR" b="1" i="1" dirty="0">
                <a:solidFill>
                  <a:schemeClr val="accent6"/>
                </a:solidFill>
              </a:rPr>
              <a:t> repr()</a:t>
            </a:r>
            <a:r>
              <a:rPr lang="fr-FR" dirty="0">
                <a:solidFill>
                  <a:schemeClr val="tx1"/>
                </a:solidFill>
              </a:rPr>
              <a:t>)peuvent être utilisées pour convertir les valeurs avant leur </a:t>
            </a:r>
            <a:r>
              <a:rPr lang="fr-FR" dirty="0" smtClean="0">
                <a:solidFill>
                  <a:schemeClr val="tx1"/>
                </a:solidFill>
              </a:rPr>
              <a:t>formatage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Des caractères '</a:t>
            </a:r>
            <a:r>
              <a:rPr lang="fr-FR" b="1" i="1" dirty="0">
                <a:solidFill>
                  <a:schemeClr val="accent6"/>
                </a:solidFill>
              </a:rPr>
              <a:t>:</a:t>
            </a:r>
            <a:r>
              <a:rPr lang="fr-FR" dirty="0">
                <a:solidFill>
                  <a:schemeClr val="tx1"/>
                </a:solidFill>
              </a:rPr>
              <a:t>' suivis d’une spécification de formatage peuvent suivre le nom du champ. Ceci offre un niveau de contrôle plus fin sur la façon dont les valeurs sont formatées. L’exemple suivant arrondit Pi à trois décimales</a:t>
            </a:r>
          </a:p>
        </p:txBody>
      </p:sp>
      <p:pic>
        <p:nvPicPr>
          <p:cNvPr id="9" name="Image 8"/>
          <p:cNvPicPr>
            <a:picLocks noChangeAspect="1"/>
          </p:cNvPicPr>
          <p:nvPr/>
        </p:nvPicPr>
        <p:blipFill>
          <a:blip r:embed="rId3"/>
          <a:stretch>
            <a:fillRect/>
          </a:stretch>
        </p:blipFill>
        <p:spPr>
          <a:xfrm>
            <a:off x="3666918" y="2139393"/>
            <a:ext cx="5229225" cy="1466850"/>
          </a:xfrm>
          <a:prstGeom prst="rect">
            <a:avLst/>
          </a:prstGeom>
          <a:ln>
            <a:noFill/>
          </a:ln>
          <a:effectLst>
            <a:outerShdw blurRad="292100" dist="139700" dir="2700000" algn="tl" rotWithShape="0">
              <a:srgbClr val="333333">
                <a:alpha val="65000"/>
              </a:srgbClr>
            </a:outerShdw>
          </a:effectLst>
        </p:spPr>
      </p:pic>
      <p:pic>
        <p:nvPicPr>
          <p:cNvPr id="10" name="Image 9"/>
          <p:cNvPicPr>
            <a:picLocks noChangeAspect="1"/>
          </p:cNvPicPr>
          <p:nvPr/>
        </p:nvPicPr>
        <p:blipFill>
          <a:blip r:embed="rId4"/>
          <a:stretch>
            <a:fillRect/>
          </a:stretch>
        </p:blipFill>
        <p:spPr>
          <a:xfrm>
            <a:off x="3185905" y="4756461"/>
            <a:ext cx="61912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18131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Indiquer un entier après le ':' indique la largeur minimale de ce champ en nombre de caractères. C’est utile pour faire de jolis </a:t>
            </a:r>
            <a:r>
              <a:rPr lang="fr-FR" dirty="0" smtClean="0">
                <a:solidFill>
                  <a:schemeClr val="tx1"/>
                </a:solidFill>
              </a:rPr>
              <a:t>tableaux</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r>
              <a:rPr lang="fr-FR" dirty="0">
                <a:solidFill>
                  <a:schemeClr val="tx1"/>
                </a:solidFill>
              </a:rPr>
              <a:t>Si vous avez vraiment une longue chaîne de formatage que vous ne voulez pas découper, ce serait bien de pouvoir référencer les variables à formater par leur nom plutôt que par leur position. Cela peut être fait simplement en passant un dictionnaire et en utilisant des crochets '</a:t>
            </a:r>
            <a:r>
              <a:rPr lang="fr-FR" b="1" i="1" dirty="0">
                <a:solidFill>
                  <a:schemeClr val="accent6"/>
                </a:solidFill>
              </a:rPr>
              <a:t>[]</a:t>
            </a:r>
            <a:r>
              <a:rPr lang="fr-FR" dirty="0">
                <a:solidFill>
                  <a:schemeClr val="tx1"/>
                </a:solidFill>
              </a:rPr>
              <a:t>' pour accéder aux clés</a:t>
            </a:r>
          </a:p>
        </p:txBody>
      </p:sp>
      <p:pic>
        <p:nvPicPr>
          <p:cNvPr id="3" name="Image 2"/>
          <p:cNvPicPr>
            <a:picLocks noChangeAspect="1"/>
          </p:cNvPicPr>
          <p:nvPr/>
        </p:nvPicPr>
        <p:blipFill>
          <a:blip r:embed="rId3"/>
          <a:stretch>
            <a:fillRect/>
          </a:stretch>
        </p:blipFill>
        <p:spPr>
          <a:xfrm>
            <a:off x="3190668" y="2161909"/>
            <a:ext cx="6181725" cy="1819275"/>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2681080" y="5504418"/>
            <a:ext cx="7200900" cy="619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6430679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On pourrait également faire ça en passant le tableau comme des arguments nommés en utilisant la notation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smtClean="0">
                <a:solidFill>
                  <a:schemeClr val="tx1"/>
                </a:solidFill>
              </a:rPr>
              <a:t>C’est </a:t>
            </a:r>
            <a:r>
              <a:rPr lang="fr-FR" dirty="0">
                <a:solidFill>
                  <a:schemeClr val="tx1"/>
                </a:solidFill>
              </a:rPr>
              <a:t>particulièrement utile en combinaison avec la fonction native </a:t>
            </a:r>
            <a:r>
              <a:rPr lang="fr-FR" b="1" i="1" dirty="0">
                <a:solidFill>
                  <a:schemeClr val="accent6"/>
                </a:solidFill>
              </a:rPr>
              <a:t>vars()</a:t>
            </a:r>
            <a:r>
              <a:rPr lang="fr-FR" dirty="0">
                <a:solidFill>
                  <a:schemeClr val="tx1"/>
                </a:solidFill>
              </a:rPr>
              <a:t>, qui renvoie un dictionnaire contenant toutes les variables locales.</a:t>
            </a:r>
          </a:p>
        </p:txBody>
      </p:sp>
      <p:pic>
        <p:nvPicPr>
          <p:cNvPr id="6" name="Image 5"/>
          <p:cNvPicPr>
            <a:picLocks noChangeAspect="1"/>
          </p:cNvPicPr>
          <p:nvPr/>
        </p:nvPicPr>
        <p:blipFill>
          <a:blip r:embed="rId3"/>
          <a:stretch>
            <a:fillRect/>
          </a:stretch>
        </p:blipFill>
        <p:spPr>
          <a:xfrm>
            <a:off x="2952543" y="2138067"/>
            <a:ext cx="6657975" cy="809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3051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b="1" i="1" dirty="0">
                <a:solidFill>
                  <a:schemeClr val="accent6"/>
                </a:solidFill>
              </a:rPr>
              <a:t>open()</a:t>
            </a:r>
            <a:r>
              <a:rPr lang="fr-FR" dirty="0">
                <a:solidFill>
                  <a:schemeClr val="tx1"/>
                </a:solidFill>
              </a:rPr>
              <a:t> renvoie un objet fichier, et est le plus souvent utilisé </a:t>
            </a:r>
            <a:r>
              <a:rPr lang="fr-FR" dirty="0" smtClean="0">
                <a:solidFill>
                  <a:schemeClr val="tx1"/>
                </a:solidFill>
              </a:rPr>
              <a:t>avec deux </a:t>
            </a:r>
            <a:r>
              <a:rPr lang="fr-FR" dirty="0">
                <a:solidFill>
                  <a:schemeClr val="tx1"/>
                </a:solidFill>
              </a:rPr>
              <a:t>arguments : </a:t>
            </a:r>
            <a:r>
              <a:rPr lang="fr-FR" b="1" i="1" dirty="0">
                <a:solidFill>
                  <a:schemeClr val="accent6"/>
                </a:solidFill>
              </a:rPr>
              <a:t>open(</a:t>
            </a:r>
            <a:r>
              <a:rPr lang="fr-FR" b="1" i="1" dirty="0" err="1">
                <a:solidFill>
                  <a:schemeClr val="accent6"/>
                </a:solidFill>
              </a:rPr>
              <a:t>filename</a:t>
            </a:r>
            <a:r>
              <a:rPr lang="fr-FR" b="1" i="1" dirty="0">
                <a:solidFill>
                  <a:schemeClr val="accent6"/>
                </a:solidFill>
              </a:rPr>
              <a:t>, mode</a:t>
            </a:r>
            <a:r>
              <a:rPr lang="fr-FR" b="1" i="1" dirty="0" smtClean="0">
                <a:solidFill>
                  <a:schemeClr val="accent6"/>
                </a:solidFill>
              </a:rPr>
              <a:t>)</a:t>
            </a:r>
          </a:p>
          <a:p>
            <a:pPr algn="just"/>
            <a:endParaRPr lang="fr-FR" b="1" i="1" dirty="0">
              <a:solidFill>
                <a:schemeClr val="accent6"/>
              </a:solidFill>
            </a:endParaRPr>
          </a:p>
          <a:p>
            <a:pPr algn="just"/>
            <a:r>
              <a:rPr lang="fr-FR" dirty="0">
                <a:solidFill>
                  <a:schemeClr val="tx1"/>
                </a:solidFill>
              </a:rPr>
              <a:t>Le premier argument est une chaîne contenant le nom du </a:t>
            </a:r>
            <a:r>
              <a:rPr lang="fr-FR" dirty="0" smtClean="0">
                <a:solidFill>
                  <a:schemeClr val="tx1"/>
                </a:solidFill>
              </a:rPr>
              <a:t>fichier</a:t>
            </a:r>
          </a:p>
          <a:p>
            <a:pPr algn="just"/>
            <a:r>
              <a:rPr lang="fr-FR" dirty="0" smtClean="0">
                <a:solidFill>
                  <a:schemeClr val="tx1"/>
                </a:solidFill>
              </a:rPr>
              <a:t>Le </a:t>
            </a:r>
            <a:r>
              <a:rPr lang="fr-FR" dirty="0">
                <a:solidFill>
                  <a:schemeClr val="tx1"/>
                </a:solidFill>
              </a:rPr>
              <a:t>second argument est une autre chaîne contenant quelques caractères décrivant la façon dont le fichier sera </a:t>
            </a:r>
            <a:r>
              <a:rPr lang="fr-FR" dirty="0" smtClean="0">
                <a:solidFill>
                  <a:schemeClr val="tx1"/>
                </a:solidFill>
              </a:rPr>
              <a:t>utilisé</a:t>
            </a:r>
          </a:p>
          <a:p>
            <a:pPr algn="just"/>
            <a:r>
              <a:rPr lang="fr-FR" dirty="0" smtClean="0">
                <a:solidFill>
                  <a:schemeClr val="tx1"/>
                </a:solidFill>
              </a:rPr>
              <a:t>mode </a:t>
            </a:r>
            <a:r>
              <a:rPr lang="fr-FR" dirty="0">
                <a:solidFill>
                  <a:schemeClr val="tx1"/>
                </a:solidFill>
              </a:rPr>
              <a:t>peut être '</a:t>
            </a:r>
            <a:r>
              <a:rPr lang="fr-FR" b="1" dirty="0">
                <a:solidFill>
                  <a:schemeClr val="accent6"/>
                </a:solidFill>
              </a:rPr>
              <a:t>r</a:t>
            </a:r>
            <a:r>
              <a:rPr lang="fr-FR" dirty="0">
                <a:solidFill>
                  <a:schemeClr val="tx1"/>
                </a:solidFill>
              </a:rPr>
              <a:t>' quand le fichier ne sera accédé qu’en lecture, '</a:t>
            </a:r>
            <a:r>
              <a:rPr lang="fr-FR" b="1" i="1" dirty="0">
                <a:solidFill>
                  <a:schemeClr val="accent6"/>
                </a:solidFill>
              </a:rPr>
              <a:t>w</a:t>
            </a:r>
            <a:r>
              <a:rPr lang="fr-FR" dirty="0">
                <a:solidFill>
                  <a:schemeClr val="tx1"/>
                </a:solidFill>
              </a:rPr>
              <a:t>' en écriture seulement (un fichier existant portant le même nom sera alors écrasé), et '</a:t>
            </a:r>
            <a:r>
              <a:rPr lang="fr-FR" b="1" i="1" dirty="0">
                <a:solidFill>
                  <a:schemeClr val="accent6"/>
                </a:solidFill>
              </a:rPr>
              <a:t>a</a:t>
            </a:r>
            <a:r>
              <a:rPr lang="fr-FR" dirty="0">
                <a:solidFill>
                  <a:schemeClr val="tx1"/>
                </a:solidFill>
              </a:rPr>
              <a:t>' ouvre le fichier en mode ajout (toute donnée écrite dans le fichier est automatiquement ajoutée à la fin). '</a:t>
            </a:r>
            <a:r>
              <a:rPr lang="fr-FR" b="1" i="1" dirty="0">
                <a:solidFill>
                  <a:schemeClr val="accent6"/>
                </a:solidFill>
              </a:rPr>
              <a:t>r+</a:t>
            </a:r>
            <a:r>
              <a:rPr lang="fr-FR" dirty="0">
                <a:solidFill>
                  <a:schemeClr val="tx1"/>
                </a:solidFill>
              </a:rPr>
              <a:t>' ouvre le fichier en mode </a:t>
            </a:r>
            <a:r>
              <a:rPr lang="fr-FR" dirty="0" smtClean="0">
                <a:solidFill>
                  <a:schemeClr val="tx1"/>
                </a:solidFill>
              </a:rPr>
              <a:t>lecture/écriture</a:t>
            </a:r>
          </a:p>
          <a:p>
            <a:pPr algn="just"/>
            <a:r>
              <a:rPr lang="fr-FR" dirty="0" smtClean="0">
                <a:solidFill>
                  <a:schemeClr val="tx1"/>
                </a:solidFill>
              </a:rPr>
              <a:t>L’argument </a:t>
            </a:r>
            <a:r>
              <a:rPr lang="fr-FR" dirty="0">
                <a:solidFill>
                  <a:schemeClr val="tx1"/>
                </a:solidFill>
              </a:rPr>
              <a:t>mode est optionnel ; sa valeur par défaut est '</a:t>
            </a:r>
            <a:r>
              <a:rPr lang="fr-FR" b="1" i="1" dirty="0">
                <a:solidFill>
                  <a:schemeClr val="accent6"/>
                </a:solidFill>
              </a:rPr>
              <a:t>r</a:t>
            </a:r>
            <a:r>
              <a:rPr lang="fr-FR" dirty="0" smtClean="0">
                <a:solidFill>
                  <a:schemeClr val="tx1"/>
                </a:solidFill>
              </a:rPr>
              <a:t>'</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4655701" y="2635874"/>
            <a:ext cx="2686050" cy="438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76502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a:solidFill>
                  <a:schemeClr val="tx1"/>
                </a:solidFill>
              </a:rPr>
              <a:t>Normalement, les fichiers sont ouverts en mode texte, c’est à dire que vous lisez et écrivez des chaînes de caractères depuis et dans ce fichier, qui y sont encodées avec un encodage </a:t>
            </a:r>
            <a:r>
              <a:rPr lang="fr-FR" dirty="0" smtClean="0">
                <a:solidFill>
                  <a:schemeClr val="tx1"/>
                </a:solidFill>
              </a:rPr>
              <a:t>donné</a:t>
            </a:r>
          </a:p>
          <a:p>
            <a:pPr algn="just"/>
            <a:r>
              <a:rPr lang="fr-FR" dirty="0" smtClean="0">
                <a:solidFill>
                  <a:schemeClr val="tx1"/>
                </a:solidFill>
              </a:rPr>
              <a:t>Si </a:t>
            </a:r>
            <a:r>
              <a:rPr lang="fr-FR" dirty="0">
                <a:solidFill>
                  <a:schemeClr val="tx1"/>
                </a:solidFill>
              </a:rPr>
              <a:t>aucun encodage n’est spécifié, l’encodage par défaut dépendra de la plateforme (voir </a:t>
            </a:r>
            <a:r>
              <a:rPr lang="fr-FR" b="1" i="1" dirty="0">
                <a:solidFill>
                  <a:schemeClr val="accent6"/>
                </a:solidFill>
              </a:rPr>
              <a:t>open</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'b</a:t>
            </a:r>
            <a:r>
              <a:rPr lang="fr-FR" dirty="0">
                <a:solidFill>
                  <a:schemeClr val="tx1"/>
                </a:solidFill>
              </a:rPr>
              <a:t>' collé à la fin du mode indique que le fichier doit être ouvert en mode binaire c’est à dire que les données sont lues et écrites sous formes </a:t>
            </a:r>
            <a:r>
              <a:rPr lang="fr-FR" dirty="0" smtClean="0">
                <a:solidFill>
                  <a:schemeClr val="tx1"/>
                </a:solidFill>
              </a:rPr>
              <a:t>d’octets</a:t>
            </a:r>
          </a:p>
          <a:p>
            <a:pPr algn="just"/>
            <a:r>
              <a:rPr lang="fr-FR" dirty="0" smtClean="0">
                <a:solidFill>
                  <a:schemeClr val="tx1"/>
                </a:solidFill>
              </a:rPr>
              <a:t>Ce </a:t>
            </a:r>
            <a:r>
              <a:rPr lang="fr-FR" dirty="0">
                <a:solidFill>
                  <a:schemeClr val="tx1"/>
                </a:solidFill>
              </a:rPr>
              <a:t>mode est à utiliser pour les fichiers contenant autre chose que du </a:t>
            </a:r>
            <a:r>
              <a:rPr lang="fr-FR" dirty="0" smtClean="0">
                <a:solidFill>
                  <a:schemeClr val="tx1"/>
                </a:solidFill>
              </a:rPr>
              <a:t>texte</a:t>
            </a:r>
            <a:endParaRPr lang="fr-FR" dirty="0">
              <a:solidFill>
                <a:schemeClr val="tx1"/>
              </a:solidFill>
            </a:endParaRPr>
          </a:p>
        </p:txBody>
      </p:sp>
    </p:spTree>
    <p:extLst>
      <p:ext uri="{BB962C8B-B14F-4D97-AF65-F5344CB8AC3E}">
        <p14:creationId xmlns:p14="http://schemas.microsoft.com/office/powerpoint/2010/main" val="20792479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a:solidFill>
                  <a:schemeClr val="tx1"/>
                </a:solidFill>
              </a:rPr>
              <a:t>En mode texte, le comportement par défaut, à la lecture, est de convertir les fin de lignes spécifiques à la plateforme (</a:t>
            </a:r>
            <a:r>
              <a:rPr lang="fr-FR" b="1" dirty="0">
                <a:solidFill>
                  <a:schemeClr val="accent6"/>
                </a:solidFill>
              </a:rPr>
              <a:t>\n</a:t>
            </a:r>
            <a:r>
              <a:rPr lang="fr-FR" dirty="0">
                <a:solidFill>
                  <a:schemeClr val="tx1"/>
                </a:solidFill>
              </a:rPr>
              <a:t> sur Unix, </a:t>
            </a:r>
            <a:r>
              <a:rPr lang="fr-FR" b="1" i="1" dirty="0">
                <a:solidFill>
                  <a:schemeClr val="accent6"/>
                </a:solidFill>
              </a:rPr>
              <a:t>\r\n</a:t>
            </a:r>
            <a:r>
              <a:rPr lang="fr-FR" dirty="0">
                <a:solidFill>
                  <a:schemeClr val="tx1"/>
                </a:solidFill>
              </a:rPr>
              <a:t> sur </a:t>
            </a:r>
            <a:r>
              <a:rPr lang="fr-FR" dirty="0" smtClean="0">
                <a:solidFill>
                  <a:schemeClr val="tx1"/>
                </a:solidFill>
              </a:rPr>
              <a:t>Windows </a:t>
            </a:r>
            <a:r>
              <a:rPr lang="fr-FR" dirty="0">
                <a:solidFill>
                  <a:schemeClr val="tx1"/>
                </a:solidFill>
              </a:rPr>
              <a:t>etc…) en simples </a:t>
            </a:r>
            <a:r>
              <a:rPr lang="fr-FR" b="1" i="1" dirty="0">
                <a:solidFill>
                  <a:schemeClr val="accent6"/>
                </a:solidFill>
              </a:rPr>
              <a:t>\</a:t>
            </a:r>
            <a:r>
              <a:rPr lang="fr-FR" b="1" i="1" dirty="0" smtClean="0">
                <a:solidFill>
                  <a:schemeClr val="accent6"/>
                </a:solidFill>
              </a:rPr>
              <a:t>n</a:t>
            </a:r>
          </a:p>
          <a:p>
            <a:pPr algn="just"/>
            <a:r>
              <a:rPr lang="fr-FR" dirty="0" smtClean="0">
                <a:solidFill>
                  <a:schemeClr val="tx1"/>
                </a:solidFill>
              </a:rPr>
              <a:t>Lors </a:t>
            </a:r>
            <a:r>
              <a:rPr lang="fr-FR" dirty="0">
                <a:solidFill>
                  <a:schemeClr val="tx1"/>
                </a:solidFill>
              </a:rPr>
              <a:t>de l’écriture, le comprennent par défaut est d’appliquer l’opération contraire : les </a:t>
            </a:r>
            <a:r>
              <a:rPr lang="fr-FR" b="1" i="1" dirty="0">
                <a:solidFill>
                  <a:schemeClr val="accent6"/>
                </a:solidFill>
              </a:rPr>
              <a:t>\n</a:t>
            </a:r>
            <a:r>
              <a:rPr lang="fr-FR" dirty="0">
                <a:solidFill>
                  <a:schemeClr val="tx1"/>
                </a:solidFill>
              </a:rPr>
              <a:t> sont convertis dans leur équivalent sur la plateforme </a:t>
            </a:r>
            <a:r>
              <a:rPr lang="fr-FR" dirty="0" smtClean="0">
                <a:solidFill>
                  <a:schemeClr val="tx1"/>
                </a:solidFill>
              </a:rPr>
              <a:t>courante</a:t>
            </a:r>
          </a:p>
          <a:p>
            <a:pPr algn="just"/>
            <a:r>
              <a:rPr lang="fr-FR" dirty="0" smtClean="0">
                <a:solidFill>
                  <a:schemeClr val="tx1"/>
                </a:solidFill>
              </a:rPr>
              <a:t>Ces </a:t>
            </a:r>
            <a:r>
              <a:rPr lang="fr-FR" dirty="0">
                <a:solidFill>
                  <a:schemeClr val="tx1"/>
                </a:solidFill>
              </a:rPr>
              <a:t>modifications effectuées automatiquement sont normales pour du texte mais détérioreraient des données binaires comme un fichier JPEG ou </a:t>
            </a:r>
            <a:r>
              <a:rPr lang="fr-FR" dirty="0" smtClean="0">
                <a:solidFill>
                  <a:schemeClr val="tx1"/>
                </a:solidFill>
              </a:rPr>
              <a:t>EXE</a:t>
            </a:r>
          </a:p>
          <a:p>
            <a:pPr algn="just"/>
            <a:r>
              <a:rPr lang="fr-FR" dirty="0" smtClean="0">
                <a:solidFill>
                  <a:schemeClr val="tx1"/>
                </a:solidFill>
              </a:rPr>
              <a:t>Soyez </a:t>
            </a:r>
            <a:r>
              <a:rPr lang="fr-FR" dirty="0">
                <a:solidFill>
                  <a:schemeClr val="tx1"/>
                </a:solidFill>
              </a:rPr>
              <a:t>particulièrement attentifs à ouvrir ces fichiers binaires en mode binaire.</a:t>
            </a:r>
          </a:p>
        </p:txBody>
      </p:sp>
    </p:spTree>
    <p:extLst>
      <p:ext uri="{BB962C8B-B14F-4D97-AF65-F5344CB8AC3E}">
        <p14:creationId xmlns:p14="http://schemas.microsoft.com/office/powerpoint/2010/main" val="3675313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2978871"/>
          </a:xfrm>
        </p:spPr>
        <p:txBody>
          <a:bodyPr anchor="ctr" anchorCtr="0">
            <a:noAutofit/>
          </a:bodyPr>
          <a:lstStyle/>
          <a:p>
            <a:pPr algn="just"/>
            <a:r>
              <a:rPr lang="fr-FR" dirty="0">
                <a:solidFill>
                  <a:schemeClr val="tx1"/>
                </a:solidFill>
              </a:rPr>
              <a:t>C’est une bonne pratique d’utiliser le mot-clé </a:t>
            </a:r>
            <a:r>
              <a:rPr lang="fr-FR" b="1" i="1" dirty="0">
                <a:solidFill>
                  <a:schemeClr val="accent6"/>
                </a:solidFill>
              </a:rPr>
              <a:t>with</a:t>
            </a:r>
            <a:r>
              <a:rPr lang="fr-FR" dirty="0">
                <a:solidFill>
                  <a:schemeClr val="tx1"/>
                </a:solidFill>
              </a:rPr>
              <a:t> lorsque vous traitez des </a:t>
            </a:r>
            <a:r>
              <a:rPr lang="fr-FR" dirty="0" smtClean="0">
                <a:solidFill>
                  <a:schemeClr val="tx1"/>
                </a:solidFill>
              </a:rPr>
              <a:t>fichiers</a:t>
            </a:r>
          </a:p>
          <a:p>
            <a:pPr algn="just"/>
            <a:r>
              <a:rPr lang="fr-FR" dirty="0" smtClean="0">
                <a:solidFill>
                  <a:schemeClr val="tx1"/>
                </a:solidFill>
              </a:rPr>
              <a:t>Ceci </a:t>
            </a:r>
            <a:r>
              <a:rPr lang="fr-FR" dirty="0">
                <a:solidFill>
                  <a:schemeClr val="tx1"/>
                </a:solidFill>
              </a:rPr>
              <a:t>procure l’avantage de toujours fermer correctement le fichier, même si une exception est </a:t>
            </a:r>
            <a:r>
              <a:rPr lang="fr-FR" dirty="0" smtClean="0">
                <a:solidFill>
                  <a:schemeClr val="tx1"/>
                </a:solidFill>
              </a:rPr>
              <a:t>levée</a:t>
            </a:r>
          </a:p>
          <a:p>
            <a:pPr algn="just"/>
            <a:r>
              <a:rPr lang="fr-FR" dirty="0" smtClean="0">
                <a:solidFill>
                  <a:schemeClr val="tx1"/>
                </a:solidFill>
              </a:rPr>
              <a:t>Utiliser </a:t>
            </a:r>
            <a:r>
              <a:rPr lang="fr-FR" b="1" i="1" dirty="0">
                <a:solidFill>
                  <a:schemeClr val="accent6"/>
                </a:solidFill>
              </a:rPr>
              <a:t>with</a:t>
            </a:r>
            <a:r>
              <a:rPr lang="fr-FR" dirty="0">
                <a:solidFill>
                  <a:schemeClr val="tx1"/>
                </a:solidFill>
              </a:rPr>
              <a:t> est aussi beaucoup plus court que d’utiliser l’équivalent avec des blocs </a:t>
            </a:r>
            <a:r>
              <a:rPr lang="fr-FR" b="1" i="1" dirty="0">
                <a:solidFill>
                  <a:schemeClr val="accent1"/>
                </a:solidFill>
              </a:rPr>
              <a:t>try-finally</a:t>
            </a:r>
          </a:p>
        </p:txBody>
      </p:sp>
      <p:pic>
        <p:nvPicPr>
          <p:cNvPr id="3" name="Image 2"/>
          <p:cNvPicPr>
            <a:picLocks noChangeAspect="1"/>
          </p:cNvPicPr>
          <p:nvPr/>
        </p:nvPicPr>
        <p:blipFill>
          <a:blip r:embed="rId3"/>
          <a:stretch>
            <a:fillRect/>
          </a:stretch>
        </p:blipFill>
        <p:spPr>
          <a:xfrm>
            <a:off x="4819443" y="4021267"/>
            <a:ext cx="2924175" cy="1228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20600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41684"/>
          </a:xfrm>
        </p:spPr>
        <p:txBody>
          <a:bodyPr anchor="ctr" anchorCtr="0">
            <a:noAutofit/>
          </a:bodyPr>
          <a:lstStyle/>
          <a:p>
            <a:pPr algn="just"/>
            <a:r>
              <a:rPr lang="fr-FR" dirty="0">
                <a:solidFill>
                  <a:schemeClr val="tx1"/>
                </a:solidFill>
              </a:rPr>
              <a:t>Si vous n’utilisez pas le mot clef with, vous devez appeler </a:t>
            </a:r>
            <a:r>
              <a:rPr lang="fr-FR" b="1" i="1" dirty="0">
                <a:solidFill>
                  <a:schemeClr val="accent6"/>
                </a:solidFill>
              </a:rPr>
              <a:t>f.close()</a:t>
            </a:r>
            <a:r>
              <a:rPr lang="fr-FR" dirty="0">
                <a:solidFill>
                  <a:schemeClr val="tx1"/>
                </a:solidFill>
              </a:rPr>
              <a:t> pour fermer le fichier et immédiatement libérer les </a:t>
            </a:r>
            <a:r>
              <a:rPr lang="fr-FR" dirty="0" smtClean="0">
                <a:solidFill>
                  <a:schemeClr val="tx1"/>
                </a:solidFill>
              </a:rPr>
              <a:t>ressources </a:t>
            </a:r>
            <a:r>
              <a:rPr lang="fr-FR" dirty="0">
                <a:solidFill>
                  <a:schemeClr val="tx1"/>
                </a:solidFill>
              </a:rPr>
              <a:t>systèmes qu’il </a:t>
            </a:r>
            <a:r>
              <a:rPr lang="fr-FR" dirty="0" smtClean="0">
                <a:solidFill>
                  <a:schemeClr val="tx1"/>
                </a:solidFill>
              </a:rPr>
              <a:t>utilise</a:t>
            </a:r>
          </a:p>
          <a:p>
            <a:pPr algn="just"/>
            <a:r>
              <a:rPr lang="fr-FR" dirty="0" smtClean="0">
                <a:solidFill>
                  <a:schemeClr val="tx1"/>
                </a:solidFill>
              </a:rPr>
              <a:t>Si </a:t>
            </a:r>
            <a:r>
              <a:rPr lang="fr-FR" dirty="0">
                <a:solidFill>
                  <a:schemeClr val="tx1"/>
                </a:solidFill>
              </a:rPr>
              <a:t>vous ne fermez pas explicitement le fichier, le ramasse-miette de Python finira par détruire l’objet et fermer le fichier pour vous, mais le fichier peut rester ouvert pendant un </a:t>
            </a:r>
            <a:r>
              <a:rPr lang="fr-FR" dirty="0" smtClean="0">
                <a:solidFill>
                  <a:schemeClr val="tx1"/>
                </a:solidFill>
              </a:rPr>
              <a:t>moment</a:t>
            </a:r>
          </a:p>
          <a:p>
            <a:pPr algn="just"/>
            <a:r>
              <a:rPr lang="fr-FR" dirty="0" smtClean="0">
                <a:solidFill>
                  <a:schemeClr val="tx1"/>
                </a:solidFill>
              </a:rPr>
              <a:t>Un </a:t>
            </a:r>
            <a:r>
              <a:rPr lang="fr-FR" dirty="0">
                <a:solidFill>
                  <a:schemeClr val="tx1"/>
                </a:solidFill>
              </a:rPr>
              <a:t>autre risque est que différentes implémentations de Python risquent faire ce nettoyage à différents moments.</a:t>
            </a:r>
            <a:endParaRPr lang="fr-FR" b="1" i="1" dirty="0">
              <a:solidFill>
                <a:schemeClr val="accent1"/>
              </a:solidFill>
            </a:endParaRPr>
          </a:p>
        </p:txBody>
      </p:sp>
    </p:spTree>
    <p:extLst>
      <p:ext uri="{BB962C8B-B14F-4D97-AF65-F5344CB8AC3E}">
        <p14:creationId xmlns:p14="http://schemas.microsoft.com/office/powerpoint/2010/main" val="38913467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1395168"/>
          </a:xfrm>
        </p:spPr>
        <p:txBody>
          <a:bodyPr anchor="ctr" anchorCtr="0">
            <a:noAutofit/>
          </a:bodyPr>
          <a:lstStyle/>
          <a:p>
            <a:pPr algn="just"/>
            <a:r>
              <a:rPr lang="fr-FR" dirty="0">
                <a:solidFill>
                  <a:schemeClr val="tx1"/>
                </a:solidFill>
              </a:rPr>
              <a:t>Après la fermeture du fichier, que ce soit via une instruction </a:t>
            </a:r>
            <a:r>
              <a:rPr lang="fr-FR" b="1" i="1" dirty="0">
                <a:solidFill>
                  <a:schemeClr val="accent6"/>
                </a:solidFill>
              </a:rPr>
              <a:t>with </a:t>
            </a:r>
            <a:r>
              <a:rPr lang="fr-FR" dirty="0">
                <a:solidFill>
                  <a:schemeClr val="tx1"/>
                </a:solidFill>
              </a:rPr>
              <a:t>ou en appelant </a:t>
            </a:r>
            <a:r>
              <a:rPr lang="fr-FR" b="1" i="1" dirty="0">
                <a:solidFill>
                  <a:schemeClr val="accent6"/>
                </a:solidFill>
              </a:rPr>
              <a:t>f.close()</a:t>
            </a:r>
            <a:r>
              <a:rPr lang="fr-FR" dirty="0">
                <a:solidFill>
                  <a:schemeClr val="tx1"/>
                </a:solidFill>
              </a:rPr>
              <a:t>, toute tentative d’utilisation de l’objet fichier échouera </a:t>
            </a:r>
            <a:r>
              <a:rPr lang="fr-FR" dirty="0" smtClean="0">
                <a:solidFill>
                  <a:schemeClr val="tx1"/>
                </a:solidFill>
              </a:rPr>
              <a:t>systématiquement</a:t>
            </a:r>
            <a:endParaRPr lang="fr-FR" b="1" i="1" dirty="0">
              <a:solidFill>
                <a:schemeClr val="accent1"/>
              </a:solidFill>
            </a:endParaRPr>
          </a:p>
        </p:txBody>
      </p:sp>
      <p:pic>
        <p:nvPicPr>
          <p:cNvPr id="3" name="Image 2"/>
          <p:cNvPicPr>
            <a:picLocks noChangeAspect="1"/>
          </p:cNvPicPr>
          <p:nvPr/>
        </p:nvPicPr>
        <p:blipFill>
          <a:blip r:embed="rId3"/>
          <a:stretch>
            <a:fillRect/>
          </a:stretch>
        </p:blipFill>
        <p:spPr>
          <a:xfrm>
            <a:off x="4433681" y="2912881"/>
            <a:ext cx="3695700" cy="2047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78636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3622682"/>
          </a:xfrm>
        </p:spPr>
        <p:txBody>
          <a:bodyPr anchor="ctr" anchorCtr="0">
            <a:noAutofit/>
          </a:bodyPr>
          <a:lstStyle/>
          <a:p>
            <a:pPr algn="just"/>
            <a:r>
              <a:rPr lang="fr-FR" dirty="0">
                <a:solidFill>
                  <a:schemeClr val="tx1"/>
                </a:solidFill>
              </a:rPr>
              <a:t>Les derniers exemples de cette section supposeront qu’un objet fichier appelé f a déjà été </a:t>
            </a:r>
            <a:r>
              <a:rPr lang="fr-FR" dirty="0" smtClean="0">
                <a:solidFill>
                  <a:schemeClr val="tx1"/>
                </a:solidFill>
              </a:rPr>
              <a:t>créé</a:t>
            </a:r>
            <a:endParaRPr lang="fr-FR" dirty="0">
              <a:solidFill>
                <a:schemeClr val="tx1"/>
              </a:solidFill>
            </a:endParaRPr>
          </a:p>
          <a:p>
            <a:pPr algn="just"/>
            <a:r>
              <a:rPr lang="fr-FR" dirty="0">
                <a:solidFill>
                  <a:schemeClr val="tx1"/>
                </a:solidFill>
              </a:rPr>
              <a:t>Pour lire le contenu d’un fichier, appelez </a:t>
            </a:r>
            <a:r>
              <a:rPr lang="fr-FR" b="1" i="1" dirty="0">
                <a:solidFill>
                  <a:schemeClr val="accent6"/>
                </a:solidFill>
              </a:rPr>
              <a:t>f.read(size)</a:t>
            </a:r>
            <a:r>
              <a:rPr lang="fr-FR" dirty="0">
                <a:solidFill>
                  <a:schemeClr val="tx1"/>
                </a:solidFill>
              </a:rPr>
              <a:t>, qui lit une certaine quantité de données et les donne sous la forme d’une chaîne (en mode texte) ou dans un objet bytes (en mode binaire</a:t>
            </a:r>
            <a:r>
              <a:rPr lang="fr-FR" dirty="0" smtClean="0">
                <a:solidFill>
                  <a:schemeClr val="tx1"/>
                </a:solidFill>
              </a:rPr>
              <a:t>)</a:t>
            </a:r>
          </a:p>
          <a:p>
            <a:pPr algn="just"/>
            <a:r>
              <a:rPr lang="fr-FR" b="1" i="1" dirty="0" smtClean="0">
                <a:solidFill>
                  <a:schemeClr val="accent6"/>
                </a:solidFill>
              </a:rPr>
              <a:t>size</a:t>
            </a:r>
            <a:r>
              <a:rPr lang="fr-FR" dirty="0" smtClean="0">
                <a:solidFill>
                  <a:schemeClr val="tx1"/>
                </a:solidFill>
              </a:rPr>
              <a:t> </a:t>
            </a:r>
            <a:r>
              <a:rPr lang="fr-FR" dirty="0">
                <a:solidFill>
                  <a:schemeClr val="tx1"/>
                </a:solidFill>
              </a:rPr>
              <a:t>est un argument numérique </a:t>
            </a:r>
            <a:r>
              <a:rPr lang="fr-FR" dirty="0" smtClean="0">
                <a:solidFill>
                  <a:schemeClr val="tx1"/>
                </a:solidFill>
              </a:rPr>
              <a:t>optionnel</a:t>
            </a:r>
          </a:p>
          <a:p>
            <a:pPr algn="just"/>
            <a:r>
              <a:rPr lang="fr-FR" dirty="0" smtClean="0">
                <a:solidFill>
                  <a:schemeClr val="tx1"/>
                </a:solidFill>
              </a:rPr>
              <a:t>Quand </a:t>
            </a:r>
            <a:r>
              <a:rPr lang="fr-FR" b="1" i="1" dirty="0">
                <a:solidFill>
                  <a:schemeClr val="accent6"/>
                </a:solidFill>
              </a:rPr>
              <a:t>size</a:t>
            </a:r>
            <a:r>
              <a:rPr lang="fr-FR" dirty="0">
                <a:solidFill>
                  <a:schemeClr val="tx1"/>
                </a:solidFill>
              </a:rPr>
              <a:t> est omis ou négatif, le contenu entier du fichier est lu et donné, c’est votre problème si le fichier est deux fois plus gros que la mémoire de votre </a:t>
            </a:r>
            <a:r>
              <a:rPr lang="fr-FR" dirty="0" smtClean="0">
                <a:solidFill>
                  <a:schemeClr val="tx1"/>
                </a:solidFill>
              </a:rPr>
              <a:t>machine</a:t>
            </a:r>
          </a:p>
          <a:p>
            <a:pPr algn="just"/>
            <a:r>
              <a:rPr lang="fr-FR" dirty="0" smtClean="0">
                <a:solidFill>
                  <a:schemeClr val="tx1"/>
                </a:solidFill>
              </a:rPr>
              <a:t>Sinon</a:t>
            </a:r>
            <a:r>
              <a:rPr lang="fr-FR" dirty="0">
                <a:solidFill>
                  <a:schemeClr val="tx1"/>
                </a:solidFill>
              </a:rPr>
              <a:t>, un maximum de size octets sont lus et </a:t>
            </a:r>
            <a:r>
              <a:rPr lang="fr-FR" dirty="0" smtClean="0">
                <a:solidFill>
                  <a:schemeClr val="tx1"/>
                </a:solidFill>
              </a:rPr>
              <a:t>rendus</a:t>
            </a:r>
          </a:p>
          <a:p>
            <a:pPr algn="just"/>
            <a:r>
              <a:rPr lang="fr-FR" dirty="0" smtClean="0">
                <a:solidFill>
                  <a:schemeClr val="tx1"/>
                </a:solidFill>
              </a:rPr>
              <a:t>Lorsque </a:t>
            </a:r>
            <a:r>
              <a:rPr lang="fr-FR" dirty="0">
                <a:solidFill>
                  <a:schemeClr val="tx1"/>
                </a:solidFill>
              </a:rPr>
              <a:t>la fin du fichier est atteinte, </a:t>
            </a:r>
            <a:r>
              <a:rPr lang="fr-FR" b="1" i="1" dirty="0">
                <a:solidFill>
                  <a:schemeClr val="accent6"/>
                </a:solidFill>
              </a:rPr>
              <a:t>f.read() </a:t>
            </a:r>
            <a:r>
              <a:rPr lang="fr-FR" dirty="0">
                <a:solidFill>
                  <a:schemeClr val="tx1"/>
                </a:solidFill>
              </a:rPr>
              <a:t>renvoie une chaîne vide (</a:t>
            </a:r>
            <a:r>
              <a:rPr lang="fr-FR" b="1" i="1" dirty="0">
                <a:solidFill>
                  <a:schemeClr val="accent6"/>
                </a:solidFill>
              </a:rPr>
              <a:t>''</a:t>
            </a:r>
            <a:r>
              <a:rPr lang="fr-FR" dirty="0">
                <a:solidFill>
                  <a:schemeClr val="tx1"/>
                </a:solidFill>
              </a:rPr>
              <a:t>)</a:t>
            </a:r>
            <a:endParaRPr lang="fr-FR" b="1" i="1" dirty="0">
              <a:solidFill>
                <a:schemeClr val="accent1"/>
              </a:solidFill>
            </a:endParaRPr>
          </a:p>
        </p:txBody>
      </p:sp>
      <p:pic>
        <p:nvPicPr>
          <p:cNvPr id="4" name="Image 3"/>
          <p:cNvPicPr>
            <a:picLocks noChangeAspect="1"/>
          </p:cNvPicPr>
          <p:nvPr/>
        </p:nvPicPr>
        <p:blipFill>
          <a:blip r:embed="rId3"/>
          <a:stretch>
            <a:fillRect/>
          </a:stretch>
        </p:blipFill>
        <p:spPr>
          <a:xfrm>
            <a:off x="3090656" y="5140395"/>
            <a:ext cx="6381750" cy="828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9470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2215300"/>
          </a:xfrm>
        </p:spPr>
        <p:txBody>
          <a:bodyPr anchor="ctr" anchorCtr="0">
            <a:noAutofit/>
          </a:bodyPr>
          <a:lstStyle/>
          <a:p>
            <a:pPr algn="just"/>
            <a:r>
              <a:rPr lang="fr-FR" b="1" i="1" dirty="0">
                <a:solidFill>
                  <a:schemeClr val="accent6"/>
                </a:solidFill>
              </a:rPr>
              <a:t>f.readline() </a:t>
            </a:r>
            <a:r>
              <a:rPr lang="fr-FR" dirty="0">
                <a:solidFill>
                  <a:schemeClr val="tx1"/>
                </a:solidFill>
              </a:rPr>
              <a:t>lit une seule ligne du fichier ; un caractère de fin de ligne (\n) est laissé à la fin de la chaîne, et n’est omis que sur la dernière ligne du fichier si celui-ci ne se termine pas un caractère de fin de </a:t>
            </a:r>
            <a:r>
              <a:rPr lang="fr-FR" dirty="0" smtClean="0">
                <a:solidFill>
                  <a:schemeClr val="tx1"/>
                </a:solidFill>
              </a:rPr>
              <a:t>ligne</a:t>
            </a:r>
          </a:p>
          <a:p>
            <a:pPr algn="just"/>
            <a:r>
              <a:rPr lang="fr-FR" dirty="0" smtClean="0">
                <a:solidFill>
                  <a:schemeClr val="tx1"/>
                </a:solidFill>
              </a:rPr>
              <a:t>Ceci </a:t>
            </a:r>
            <a:r>
              <a:rPr lang="fr-FR" dirty="0">
                <a:solidFill>
                  <a:schemeClr val="tx1"/>
                </a:solidFill>
              </a:rPr>
              <a:t>permet de rendre la valeur de retour non ambigüe : si </a:t>
            </a:r>
            <a:r>
              <a:rPr lang="fr-FR" b="1" i="1" dirty="0">
                <a:solidFill>
                  <a:schemeClr val="accent6"/>
                </a:solidFill>
              </a:rPr>
              <a:t>f.readline() </a:t>
            </a:r>
            <a:r>
              <a:rPr lang="fr-FR" dirty="0">
                <a:solidFill>
                  <a:schemeClr val="tx1"/>
                </a:solidFill>
              </a:rPr>
              <a:t>renvoie une chaîne vide, c’est que la fin du fichier a été atteinte, alors qu’une ligne vide est représentée par '\n', une chaîne de caractères ne contenant qu’une fin de ligne</a:t>
            </a:r>
            <a:endParaRPr lang="fr-FR" b="1" i="1" dirty="0">
              <a:solidFill>
                <a:schemeClr val="accent1"/>
              </a:solidFill>
            </a:endParaRPr>
          </a:p>
        </p:txBody>
      </p:sp>
      <p:pic>
        <p:nvPicPr>
          <p:cNvPr id="3" name="Image 2"/>
          <p:cNvPicPr>
            <a:picLocks noChangeAspect="1"/>
          </p:cNvPicPr>
          <p:nvPr/>
        </p:nvPicPr>
        <p:blipFill>
          <a:blip r:embed="rId3"/>
          <a:stretch>
            <a:fillRect/>
          </a:stretch>
        </p:blipFill>
        <p:spPr>
          <a:xfrm>
            <a:off x="4476543" y="3733013"/>
            <a:ext cx="3609975" cy="1990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14549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dirty="0">
                <a:solidFill>
                  <a:schemeClr val="tx1"/>
                </a:solidFill>
              </a:rPr>
              <a:t>Une autre approche de lecture des lignes est de faire une boucle sur l’objet </a:t>
            </a:r>
            <a:r>
              <a:rPr lang="fr-FR" dirty="0" smtClean="0">
                <a:solidFill>
                  <a:schemeClr val="tx1"/>
                </a:solidFill>
              </a:rPr>
              <a:t>fichier</a:t>
            </a:r>
          </a:p>
          <a:p>
            <a:pPr algn="just"/>
            <a:r>
              <a:rPr lang="fr-FR" dirty="0" smtClean="0">
                <a:solidFill>
                  <a:schemeClr val="tx1"/>
                </a:solidFill>
              </a:rPr>
              <a:t>Cela </a:t>
            </a:r>
            <a:r>
              <a:rPr lang="fr-FR" dirty="0">
                <a:solidFill>
                  <a:schemeClr val="tx1"/>
                </a:solidFill>
              </a:rPr>
              <a:t>est plus efficace en terme de gestion mémoire, plus rapide, et donne un code plus simple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Pour lire toutes les lignes d’un fichier, il est aussi possible d’utiliser </a:t>
            </a:r>
            <a:r>
              <a:rPr lang="fr-FR" b="1" i="1" dirty="0">
                <a:solidFill>
                  <a:schemeClr val="accent6"/>
                </a:solidFill>
              </a:rPr>
              <a:t>list(f)</a:t>
            </a:r>
            <a:r>
              <a:rPr lang="fr-FR" dirty="0">
                <a:solidFill>
                  <a:schemeClr val="tx1"/>
                </a:solidFill>
              </a:rPr>
              <a:t> ou </a:t>
            </a:r>
            <a:r>
              <a:rPr lang="fr-FR" b="1" i="1" dirty="0">
                <a:solidFill>
                  <a:schemeClr val="accent6"/>
                </a:solidFill>
              </a:rPr>
              <a:t>f.readlines</a:t>
            </a:r>
            <a:r>
              <a:rPr lang="fr-FR" b="1" i="1" dirty="0" smtClean="0">
                <a:solidFill>
                  <a:schemeClr val="accent6"/>
                </a:solidFill>
              </a:rPr>
              <a: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567031" y="2690605"/>
            <a:ext cx="3429000" cy="12382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2885868" y="4529460"/>
            <a:ext cx="6791325" cy="6477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5"/>
          <a:stretch>
            <a:fillRect/>
          </a:stretch>
        </p:blipFill>
        <p:spPr>
          <a:xfrm>
            <a:off x="2885868" y="5314318"/>
            <a:ext cx="6791325" cy="857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36541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b="1" i="1" dirty="0">
                <a:solidFill>
                  <a:schemeClr val="accent6"/>
                </a:solidFill>
              </a:rPr>
              <a:t>f.write(string)</a:t>
            </a:r>
            <a:r>
              <a:rPr lang="fr-FR" dirty="0">
                <a:solidFill>
                  <a:schemeClr val="tx1"/>
                </a:solidFill>
              </a:rPr>
              <a:t> écrit le contenu de </a:t>
            </a:r>
            <a:r>
              <a:rPr lang="fr-FR" b="1" i="1" dirty="0">
                <a:solidFill>
                  <a:schemeClr val="accent6"/>
                </a:solidFill>
              </a:rPr>
              <a:t>string</a:t>
            </a:r>
            <a:r>
              <a:rPr lang="fr-FR" dirty="0">
                <a:solidFill>
                  <a:schemeClr val="tx1"/>
                </a:solidFill>
              </a:rPr>
              <a:t> dans le fichier, et renvoie le nombre de caractères </a:t>
            </a:r>
            <a:r>
              <a:rPr lang="fr-FR" dirty="0" smtClean="0">
                <a:solidFill>
                  <a:schemeClr val="tx1"/>
                </a:solidFill>
              </a:rPr>
              <a:t>écrits</a:t>
            </a:r>
          </a:p>
          <a:p>
            <a:pPr algn="just"/>
            <a:endParaRPr lang="fr-FR" dirty="0" smtClean="0">
              <a:solidFill>
                <a:schemeClr val="tx1"/>
              </a:solidFill>
            </a:endParaRPr>
          </a:p>
          <a:p>
            <a:pPr marL="0" indent="0" algn="just">
              <a:buNone/>
            </a:pPr>
            <a:endParaRPr lang="fr-FR" dirty="0">
              <a:solidFill>
                <a:schemeClr val="tx1"/>
              </a:solidFill>
            </a:endParaRPr>
          </a:p>
          <a:p>
            <a:pPr algn="just"/>
            <a:r>
              <a:rPr lang="fr-FR" dirty="0" smtClean="0">
                <a:solidFill>
                  <a:schemeClr val="tx1"/>
                </a:solidFill>
              </a:rPr>
              <a:t>D’autres </a:t>
            </a:r>
            <a:r>
              <a:rPr lang="fr-FR" dirty="0">
                <a:solidFill>
                  <a:schemeClr val="tx1"/>
                </a:solidFill>
              </a:rPr>
              <a:t>types doivent être convertis, soit en une chaîne (en mode texte) ou un objet bytes (en mode binaire), avant de les écrire :</a:t>
            </a:r>
          </a:p>
        </p:txBody>
      </p:sp>
      <p:pic>
        <p:nvPicPr>
          <p:cNvPr id="3" name="Image 2"/>
          <p:cNvPicPr>
            <a:picLocks noChangeAspect="1"/>
          </p:cNvPicPr>
          <p:nvPr/>
        </p:nvPicPr>
        <p:blipFill>
          <a:blip r:embed="rId3"/>
          <a:stretch>
            <a:fillRect/>
          </a:stretch>
        </p:blipFill>
        <p:spPr>
          <a:xfrm>
            <a:off x="4276518" y="1944475"/>
            <a:ext cx="4010025" cy="8763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4"/>
          <a:stretch>
            <a:fillRect/>
          </a:stretch>
        </p:blipFill>
        <p:spPr>
          <a:xfrm>
            <a:off x="4914692" y="3610172"/>
            <a:ext cx="2733675" cy="1428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1791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b="1" i="1" dirty="0">
                <a:solidFill>
                  <a:schemeClr val="accent6"/>
                </a:solidFill>
              </a:rPr>
              <a:t>f.tell()</a:t>
            </a:r>
            <a:r>
              <a:rPr lang="fr-FR" dirty="0">
                <a:solidFill>
                  <a:schemeClr val="tx1"/>
                </a:solidFill>
              </a:rPr>
              <a:t> renvoie un entier indiquant la position actuelle dans le fichier, mesurée en octets à partir du début du fichier, lorsque le fichier est ouvert en mode binaire, ou un nombre obscure en mode </a:t>
            </a:r>
            <a:r>
              <a:rPr lang="fr-FR" dirty="0" smtClean="0">
                <a:solidFill>
                  <a:schemeClr val="tx1"/>
                </a:solidFill>
              </a:rPr>
              <a:t>texte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924218" y="2385914"/>
            <a:ext cx="2714625"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13065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Erreurs et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ctr" anchorCtr="0">
            <a:noAutofit/>
          </a:bodyPr>
          <a:lstStyle/>
          <a:p>
            <a:pPr algn="just"/>
            <a:r>
              <a:rPr lang="fr-FR" dirty="0">
                <a:solidFill>
                  <a:schemeClr val="tx1"/>
                </a:solidFill>
              </a:rPr>
              <a:t>Jusqu’à maintenant, les messages d’erreurs ont seulement été mentionnés, mais si vous avez essayé les exemples vous avez certainement vu plus que </a:t>
            </a:r>
            <a:r>
              <a:rPr lang="fr-FR" dirty="0" smtClean="0">
                <a:solidFill>
                  <a:schemeClr val="tx1"/>
                </a:solidFill>
              </a:rPr>
              <a:t>cela</a:t>
            </a:r>
          </a:p>
          <a:p>
            <a:pPr algn="just"/>
            <a:r>
              <a:rPr lang="fr-FR" dirty="0" smtClean="0">
                <a:solidFill>
                  <a:schemeClr val="tx1"/>
                </a:solidFill>
              </a:rPr>
              <a:t>En </a:t>
            </a:r>
            <a:r>
              <a:rPr lang="fr-FR" dirty="0">
                <a:solidFill>
                  <a:schemeClr val="tx1"/>
                </a:solidFill>
              </a:rPr>
              <a:t>fait, il y a au moins deux types d’erreurs à distinguer </a:t>
            </a:r>
            <a:r>
              <a:rPr lang="fr-FR" dirty="0" smtClean="0">
                <a:solidFill>
                  <a:schemeClr val="tx1"/>
                </a:solidFill>
              </a:rPr>
              <a:t>:</a:t>
            </a:r>
          </a:p>
          <a:p>
            <a:pPr lvl="1" algn="just"/>
            <a:r>
              <a:rPr lang="fr-FR" sz="1800" dirty="0" smtClean="0">
                <a:solidFill>
                  <a:schemeClr val="tx1"/>
                </a:solidFill>
              </a:rPr>
              <a:t>les </a:t>
            </a:r>
            <a:r>
              <a:rPr lang="fr-FR" sz="1800" dirty="0">
                <a:solidFill>
                  <a:schemeClr val="tx1"/>
                </a:solidFill>
              </a:rPr>
              <a:t>erreurs de syntaxe et </a:t>
            </a:r>
            <a:endParaRPr lang="fr-FR" sz="1800" dirty="0" smtClean="0">
              <a:solidFill>
                <a:schemeClr val="tx1"/>
              </a:solidFill>
            </a:endParaRPr>
          </a:p>
          <a:p>
            <a:pPr lvl="1" algn="just"/>
            <a:r>
              <a:rPr lang="fr-FR" sz="1800" dirty="0" smtClean="0">
                <a:solidFill>
                  <a:schemeClr val="tx1"/>
                </a:solidFill>
              </a:rPr>
              <a:t>les exceptions</a:t>
            </a:r>
            <a:endParaRPr lang="fr-FR" sz="1800" dirty="0">
              <a:solidFill>
                <a:schemeClr val="tx1"/>
              </a:solidFill>
            </a:endParaRPr>
          </a:p>
        </p:txBody>
      </p:sp>
    </p:spTree>
    <p:extLst>
      <p:ext uri="{BB962C8B-B14F-4D97-AF65-F5344CB8AC3E}">
        <p14:creationId xmlns:p14="http://schemas.microsoft.com/office/powerpoint/2010/main" val="386028102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erreurs de syntaxe</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dirty="0">
                <a:solidFill>
                  <a:schemeClr val="tx1"/>
                </a:solidFill>
              </a:rPr>
              <a:t>Les erreurs de syntaxe, qui sont des erreurs d’analyse du code, sont peut-être celles que vous rencontrez le plus souvent lorsque vous êtes encore en phase d’apprentissage de Python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a:solidFill>
                  <a:schemeClr val="tx1"/>
                </a:solidFill>
              </a:rPr>
              <a:t>L’analyseur </a:t>
            </a:r>
            <a:r>
              <a:rPr lang="fr-FR" dirty="0" smtClean="0">
                <a:solidFill>
                  <a:schemeClr val="tx1"/>
                </a:solidFill>
              </a:rPr>
              <a:t>repère </a:t>
            </a:r>
            <a:r>
              <a:rPr lang="fr-FR" dirty="0">
                <a:solidFill>
                  <a:schemeClr val="tx1"/>
                </a:solidFill>
              </a:rPr>
              <a:t>la ligne incriminée et affiche une petite “flèche” pointant vers le premier endroit de la ligne où l’erreur a été </a:t>
            </a:r>
            <a:r>
              <a:rPr lang="fr-FR" dirty="0" smtClean="0">
                <a:solidFill>
                  <a:schemeClr val="tx1"/>
                </a:solidFill>
              </a:rPr>
              <a:t>détectée</a:t>
            </a:r>
          </a:p>
          <a:p>
            <a:pPr algn="just"/>
            <a:r>
              <a:rPr lang="fr-FR" dirty="0" smtClean="0">
                <a:solidFill>
                  <a:schemeClr val="tx1"/>
                </a:solidFill>
              </a:rPr>
              <a:t>L’erreur </a:t>
            </a:r>
            <a:r>
              <a:rPr lang="fr-FR" dirty="0">
                <a:solidFill>
                  <a:schemeClr val="tx1"/>
                </a:solidFill>
              </a:rPr>
              <a:t>est causée (ou, au moins, a été détectée comme telle) par le symbole placé avant la flèche. Dans cet exemple la flèche est sur la fonction </a:t>
            </a:r>
            <a:r>
              <a:rPr lang="fr-FR" b="1" i="1" dirty="0">
                <a:solidFill>
                  <a:schemeClr val="accent6"/>
                </a:solidFill>
              </a:rPr>
              <a:t>print()</a:t>
            </a:r>
            <a:r>
              <a:rPr lang="fr-FR" dirty="0">
                <a:solidFill>
                  <a:schemeClr val="tx1"/>
                </a:solidFill>
              </a:rPr>
              <a:t> car il manque deux points ('</a:t>
            </a:r>
            <a:r>
              <a:rPr lang="fr-FR" b="1" i="1" dirty="0">
                <a:solidFill>
                  <a:schemeClr val="accent6"/>
                </a:solidFill>
              </a:rPr>
              <a:t>:</a:t>
            </a:r>
            <a:r>
              <a:rPr lang="fr-FR" dirty="0">
                <a:solidFill>
                  <a:schemeClr val="tx1"/>
                </a:solidFill>
              </a:rPr>
              <a:t>') </a:t>
            </a:r>
            <a:r>
              <a:rPr lang="fr-FR" dirty="0" smtClean="0">
                <a:solidFill>
                  <a:schemeClr val="tx1"/>
                </a:solidFill>
              </a:rPr>
              <a:t>juste avant</a:t>
            </a:r>
          </a:p>
          <a:p>
            <a:pPr algn="just"/>
            <a:r>
              <a:rPr lang="fr-FR" dirty="0" smtClean="0">
                <a:solidFill>
                  <a:schemeClr val="tx1"/>
                </a:solidFill>
              </a:rPr>
              <a:t>Le </a:t>
            </a:r>
            <a:r>
              <a:rPr lang="fr-FR" dirty="0">
                <a:solidFill>
                  <a:schemeClr val="tx1"/>
                </a:solidFill>
              </a:rPr>
              <a:t>nom de fichier et le numéro de ligne sont affichés pour vous permettre de localiser facilement l’erreur lorsque le code provient d’un script.</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4652756" y="2178279"/>
            <a:ext cx="325755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24806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dirty="0">
                <a:solidFill>
                  <a:schemeClr val="tx1"/>
                </a:solidFill>
              </a:rPr>
              <a:t>Même si une instruction ou une expression est syntaxiquement correcte, elle peut générer une erreur lors de son </a:t>
            </a:r>
            <a:r>
              <a:rPr lang="fr-FR" dirty="0" smtClean="0">
                <a:solidFill>
                  <a:schemeClr val="tx1"/>
                </a:solidFill>
              </a:rPr>
              <a:t>exécution</a:t>
            </a:r>
          </a:p>
          <a:p>
            <a:pPr algn="just"/>
            <a:r>
              <a:rPr lang="fr-FR" dirty="0" smtClean="0">
                <a:solidFill>
                  <a:schemeClr val="tx1"/>
                </a:solidFill>
              </a:rPr>
              <a:t>Les </a:t>
            </a:r>
            <a:r>
              <a:rPr lang="fr-FR" dirty="0">
                <a:solidFill>
                  <a:schemeClr val="tx1"/>
                </a:solidFill>
              </a:rPr>
              <a:t>erreurs détectées durant l’exécution son appelées des exceptions et ne sont pas toujours fatales : vous apprendrez bientôt comment les </a:t>
            </a:r>
            <a:r>
              <a:rPr lang="fr-FR" dirty="0" smtClean="0">
                <a:solidFill>
                  <a:schemeClr val="tx1"/>
                </a:solidFill>
              </a:rPr>
              <a:t>traiter </a:t>
            </a:r>
            <a:r>
              <a:rPr lang="fr-FR" dirty="0">
                <a:solidFill>
                  <a:schemeClr val="tx1"/>
                </a:solidFill>
              </a:rPr>
              <a:t>dans vos </a:t>
            </a:r>
            <a:r>
              <a:rPr lang="fr-FR" dirty="0" smtClean="0">
                <a:solidFill>
                  <a:schemeClr val="tx1"/>
                </a:solidFill>
              </a:rPr>
              <a:t>programmes</a:t>
            </a:r>
          </a:p>
          <a:p>
            <a:pPr algn="just"/>
            <a:r>
              <a:rPr lang="fr-FR" dirty="0" smtClean="0">
                <a:solidFill>
                  <a:schemeClr val="tx1"/>
                </a:solidFill>
              </a:rPr>
              <a:t>La </a:t>
            </a:r>
            <a:r>
              <a:rPr lang="fr-FR" dirty="0">
                <a:solidFill>
                  <a:schemeClr val="tx1"/>
                </a:solidFill>
              </a:rPr>
              <a:t>plupart des exceptions toutefois ne sont pas prises en charge par les programmes, ce qui génère des messages d’erreurs comme celui-ci :</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4471781" y="3685057"/>
            <a:ext cx="3619500" cy="2600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530835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ctr" anchorCtr="0">
            <a:noAutofit/>
          </a:bodyPr>
          <a:lstStyle/>
          <a:p>
            <a:pPr algn="just"/>
            <a:r>
              <a:rPr lang="fr-FR" dirty="0">
                <a:solidFill>
                  <a:schemeClr val="tx1"/>
                </a:solidFill>
              </a:rPr>
              <a:t>La dernière ligne du message d’erreur indique la cause de </a:t>
            </a:r>
            <a:r>
              <a:rPr lang="fr-FR" dirty="0" smtClean="0">
                <a:solidFill>
                  <a:schemeClr val="tx1"/>
                </a:solidFill>
              </a:rPr>
              <a:t>l’erreur</a:t>
            </a:r>
          </a:p>
          <a:p>
            <a:pPr algn="just"/>
            <a:r>
              <a:rPr lang="fr-FR" dirty="0" smtClean="0">
                <a:solidFill>
                  <a:schemeClr val="tx1"/>
                </a:solidFill>
              </a:rPr>
              <a:t>Les </a:t>
            </a:r>
            <a:r>
              <a:rPr lang="fr-FR" dirty="0">
                <a:solidFill>
                  <a:schemeClr val="tx1"/>
                </a:solidFill>
              </a:rPr>
              <a:t>exceptions peuvent être de différents types, et ce type est indiqué dans le </a:t>
            </a:r>
            <a:r>
              <a:rPr lang="fr-FR" dirty="0" smtClean="0">
                <a:solidFill>
                  <a:schemeClr val="tx1"/>
                </a:solidFill>
              </a:rPr>
              <a:t>message</a:t>
            </a:r>
          </a:p>
          <a:p>
            <a:pPr algn="just"/>
            <a:r>
              <a:rPr lang="fr-FR" dirty="0" smtClean="0">
                <a:solidFill>
                  <a:schemeClr val="tx1"/>
                </a:solidFill>
              </a:rPr>
              <a:t>Les </a:t>
            </a:r>
            <a:r>
              <a:rPr lang="fr-FR" dirty="0">
                <a:solidFill>
                  <a:schemeClr val="tx1"/>
                </a:solidFill>
              </a:rPr>
              <a:t>types indiqués dans l’exemple sont </a:t>
            </a:r>
            <a:r>
              <a:rPr lang="fr-FR" b="1" i="1" dirty="0">
                <a:solidFill>
                  <a:schemeClr val="accent6"/>
                </a:solidFill>
              </a:rPr>
              <a:t>ZeroDivisionError</a:t>
            </a:r>
            <a:r>
              <a:rPr lang="fr-FR" dirty="0">
                <a:solidFill>
                  <a:schemeClr val="tx1"/>
                </a:solidFill>
              </a:rPr>
              <a:t>, </a:t>
            </a:r>
            <a:r>
              <a:rPr lang="fr-FR" b="1" i="1" dirty="0">
                <a:solidFill>
                  <a:schemeClr val="accent6"/>
                </a:solidFill>
              </a:rPr>
              <a:t>NameError</a:t>
            </a:r>
            <a:r>
              <a:rPr lang="fr-FR" dirty="0">
                <a:solidFill>
                  <a:schemeClr val="tx1"/>
                </a:solidFill>
              </a:rPr>
              <a:t> et </a:t>
            </a:r>
            <a:r>
              <a:rPr lang="fr-FR" b="1" i="1" dirty="0" smtClean="0">
                <a:solidFill>
                  <a:schemeClr val="accent6"/>
                </a:solidFill>
              </a:rPr>
              <a:t>TypeError</a:t>
            </a:r>
            <a:endParaRPr lang="fr-FR" dirty="0">
              <a:solidFill>
                <a:schemeClr val="tx1"/>
              </a:solidFill>
            </a:endParaRPr>
          </a:p>
          <a:p>
            <a:pPr algn="just"/>
            <a:r>
              <a:rPr lang="fr-FR" dirty="0" smtClean="0">
                <a:solidFill>
                  <a:schemeClr val="tx1"/>
                </a:solidFill>
              </a:rPr>
              <a:t>Le </a:t>
            </a:r>
            <a:r>
              <a:rPr lang="fr-FR" dirty="0">
                <a:solidFill>
                  <a:schemeClr val="tx1"/>
                </a:solidFill>
              </a:rPr>
              <a:t>texte affiché comme type de l’exception est le nom de l’exception native qui a été </a:t>
            </a:r>
            <a:r>
              <a:rPr lang="fr-FR" dirty="0" smtClean="0">
                <a:solidFill>
                  <a:schemeClr val="tx1"/>
                </a:solidFill>
              </a:rPr>
              <a:t>déclenchée</a:t>
            </a:r>
          </a:p>
          <a:p>
            <a:pPr algn="just"/>
            <a:r>
              <a:rPr lang="fr-FR" dirty="0" smtClean="0">
                <a:solidFill>
                  <a:schemeClr val="tx1"/>
                </a:solidFill>
              </a:rPr>
              <a:t>Ceci </a:t>
            </a:r>
            <a:r>
              <a:rPr lang="fr-FR" dirty="0">
                <a:solidFill>
                  <a:schemeClr val="tx1"/>
                </a:solidFill>
              </a:rPr>
              <a:t>est vrai pour toutes les exceptions natives, mais n’est pas une obligation pour les exceptions définies par l’utilisateur (même si c’est une convention bien </a:t>
            </a:r>
            <a:r>
              <a:rPr lang="fr-FR" dirty="0" smtClean="0">
                <a:solidFill>
                  <a:schemeClr val="tx1"/>
                </a:solidFill>
              </a:rPr>
              <a:t>pratique)</a:t>
            </a:r>
          </a:p>
          <a:p>
            <a:pPr algn="just"/>
            <a:r>
              <a:rPr lang="fr-FR" dirty="0" smtClean="0">
                <a:solidFill>
                  <a:schemeClr val="tx1"/>
                </a:solidFill>
              </a:rPr>
              <a:t>Les </a:t>
            </a:r>
            <a:r>
              <a:rPr lang="fr-FR" dirty="0">
                <a:solidFill>
                  <a:schemeClr val="tx1"/>
                </a:solidFill>
              </a:rPr>
              <a:t>noms des exceptions standards sont des identifiants natifs (pas des mots réservés)</a:t>
            </a:r>
            <a:endParaRPr lang="fr-FR" sz="1800" dirty="0">
              <a:solidFill>
                <a:schemeClr val="tx1"/>
              </a:solidFill>
            </a:endParaRPr>
          </a:p>
        </p:txBody>
      </p:sp>
    </p:spTree>
    <p:extLst>
      <p:ext uri="{BB962C8B-B14F-4D97-AF65-F5344CB8AC3E}">
        <p14:creationId xmlns:p14="http://schemas.microsoft.com/office/powerpoint/2010/main" val="41363086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ctr" anchorCtr="0">
            <a:noAutofit/>
          </a:bodyPr>
          <a:lstStyle/>
          <a:p>
            <a:pPr algn="just"/>
            <a:r>
              <a:rPr lang="fr-FR" dirty="0">
                <a:solidFill>
                  <a:schemeClr val="tx1"/>
                </a:solidFill>
              </a:rPr>
              <a:t>Le reste de la ligne fournit plus de détails en fonction du type de l’exception et de ce qui l’a causé</a:t>
            </a:r>
            <a:r>
              <a:rPr lang="fr-FR" dirty="0" smtClean="0">
                <a:solidFill>
                  <a:schemeClr val="tx1"/>
                </a:solidFill>
              </a:rPr>
              <a:t>.</a:t>
            </a:r>
            <a:endParaRPr lang="fr-FR" dirty="0">
              <a:solidFill>
                <a:schemeClr val="tx1"/>
              </a:solidFill>
            </a:endParaRPr>
          </a:p>
          <a:p>
            <a:pPr algn="just"/>
            <a:r>
              <a:rPr lang="fr-FR" dirty="0">
                <a:solidFill>
                  <a:schemeClr val="tx1"/>
                </a:solidFill>
              </a:rPr>
              <a:t>La partie précédente du message d’erreur montre le contexte dans lequel s’est produite l’exception, sous la forme d’une trace de pile </a:t>
            </a:r>
            <a:r>
              <a:rPr lang="fr-FR" dirty="0" smtClean="0">
                <a:solidFill>
                  <a:schemeClr val="tx1"/>
                </a:solidFill>
              </a:rPr>
              <a:t>d’exécution</a:t>
            </a:r>
          </a:p>
          <a:p>
            <a:pPr algn="just"/>
            <a:r>
              <a:rPr lang="fr-FR" dirty="0" smtClean="0">
                <a:solidFill>
                  <a:schemeClr val="tx1"/>
                </a:solidFill>
              </a:rPr>
              <a:t>En </a:t>
            </a:r>
            <a:r>
              <a:rPr lang="fr-FR" dirty="0">
                <a:solidFill>
                  <a:schemeClr val="tx1"/>
                </a:solidFill>
              </a:rPr>
              <a:t>général, celle-ci contient les lignes du code source ; toutefois, les lignes lues à partir de l’entrée standard ne seront pas affichées</a:t>
            </a:r>
            <a:r>
              <a:rPr lang="fr-FR" dirty="0" smtClean="0">
                <a:solidFill>
                  <a:schemeClr val="tx1"/>
                </a:solidFill>
              </a:rPr>
              <a:t>.</a:t>
            </a:r>
            <a:endParaRPr lang="fr-FR" dirty="0">
              <a:solidFill>
                <a:schemeClr val="tx1"/>
              </a:solidFill>
            </a:endParaRPr>
          </a:p>
          <a:p>
            <a:pPr algn="just"/>
            <a:r>
              <a:rPr lang="fr-FR" dirty="0">
                <a:solidFill>
                  <a:schemeClr val="tx1"/>
                </a:solidFill>
              </a:rPr>
              <a:t>Vous trouverez dans </a:t>
            </a:r>
            <a:r>
              <a:rPr lang="fr-FR" b="1" i="1" dirty="0">
                <a:solidFill>
                  <a:schemeClr val="accent1"/>
                </a:solidFill>
              </a:rPr>
              <a:t>Built-in Exceptions </a:t>
            </a:r>
            <a:r>
              <a:rPr lang="fr-FR" dirty="0">
                <a:solidFill>
                  <a:schemeClr val="tx1"/>
                </a:solidFill>
              </a:rPr>
              <a:t>la liste des exceptions natives et leur signification.</a:t>
            </a:r>
            <a:endParaRPr lang="fr-FR" sz="1800" dirty="0">
              <a:solidFill>
                <a:schemeClr val="tx1"/>
              </a:solidFill>
            </a:endParaRPr>
          </a:p>
        </p:txBody>
      </p:sp>
    </p:spTree>
    <p:extLst>
      <p:ext uri="{BB962C8B-B14F-4D97-AF65-F5344CB8AC3E}">
        <p14:creationId xmlns:p14="http://schemas.microsoft.com/office/powerpoint/2010/main" val="196450836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2390229"/>
          </a:xfrm>
        </p:spPr>
        <p:txBody>
          <a:bodyPr anchor="ctr" anchorCtr="0">
            <a:noAutofit/>
          </a:bodyPr>
          <a:lstStyle/>
          <a:p>
            <a:pPr algn="just"/>
            <a:r>
              <a:rPr lang="fr-FR" dirty="0">
                <a:solidFill>
                  <a:schemeClr val="tx1"/>
                </a:solidFill>
              </a:rPr>
              <a:t>Il est possible d’écrire des programmes qui prennent en charge certaines </a:t>
            </a:r>
            <a:r>
              <a:rPr lang="fr-FR" dirty="0" smtClean="0">
                <a:solidFill>
                  <a:schemeClr val="tx1"/>
                </a:solidFill>
              </a:rPr>
              <a:t>exceptions</a:t>
            </a:r>
          </a:p>
          <a:p>
            <a:pPr algn="just"/>
            <a:r>
              <a:rPr lang="fr-FR" dirty="0" smtClean="0">
                <a:solidFill>
                  <a:schemeClr val="tx1"/>
                </a:solidFill>
              </a:rPr>
              <a:t>Regardez </a:t>
            </a:r>
            <a:r>
              <a:rPr lang="fr-FR" dirty="0">
                <a:solidFill>
                  <a:schemeClr val="tx1"/>
                </a:solidFill>
              </a:rPr>
              <a:t>l’exemple suivant, qui demande une saisie à l’utilisateur jusqu’à ce qu’un entier valide ait été entré, mais permet à l’utilisateur d’interrompre le programme (en utilisant </a:t>
            </a:r>
            <a:r>
              <a:rPr lang="fr-FR" b="1" i="1" dirty="0">
                <a:solidFill>
                  <a:schemeClr val="accent1"/>
                </a:solidFill>
              </a:rPr>
              <a:t>Control-C</a:t>
            </a:r>
            <a:r>
              <a:rPr lang="fr-FR" dirty="0">
                <a:solidFill>
                  <a:schemeClr val="tx1"/>
                </a:solidFill>
              </a:rPr>
              <a:t> ou un autre raccourci que le système </a:t>
            </a:r>
            <a:r>
              <a:rPr lang="fr-FR" dirty="0" smtClean="0">
                <a:solidFill>
                  <a:schemeClr val="tx1"/>
                </a:solidFill>
              </a:rPr>
              <a:t>supporte)</a:t>
            </a:r>
          </a:p>
          <a:p>
            <a:pPr algn="just"/>
            <a:r>
              <a:rPr lang="fr-FR" dirty="0" smtClean="0">
                <a:solidFill>
                  <a:schemeClr val="tx1"/>
                </a:solidFill>
              </a:rPr>
              <a:t>Notez </a:t>
            </a:r>
            <a:r>
              <a:rPr lang="fr-FR" dirty="0">
                <a:solidFill>
                  <a:schemeClr val="tx1"/>
                </a:solidFill>
              </a:rPr>
              <a:t>qu’une interruption générée par l’utilisateur est signalée en levant l’exception </a:t>
            </a:r>
            <a:r>
              <a:rPr lang="fr-FR" b="1" i="1" dirty="0" smtClean="0">
                <a:solidFill>
                  <a:schemeClr val="accent6"/>
                </a:solidFill>
              </a:rPr>
              <a:t>KeyboardInterrupt</a:t>
            </a:r>
            <a:endParaRPr lang="fr-FR" sz="1800" b="1" i="1" dirty="0">
              <a:solidFill>
                <a:schemeClr val="accent6"/>
              </a:solidFill>
            </a:endParaRPr>
          </a:p>
        </p:txBody>
      </p:sp>
      <p:pic>
        <p:nvPicPr>
          <p:cNvPr id="3" name="Image 2"/>
          <p:cNvPicPr>
            <a:picLocks noChangeAspect="1"/>
          </p:cNvPicPr>
          <p:nvPr/>
        </p:nvPicPr>
        <p:blipFill>
          <a:blip r:embed="rId3"/>
          <a:stretch>
            <a:fillRect/>
          </a:stretch>
        </p:blipFill>
        <p:spPr>
          <a:xfrm>
            <a:off x="3662156" y="3721997"/>
            <a:ext cx="5238750" cy="2276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338772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958500"/>
          </a:xfrm>
        </p:spPr>
        <p:txBody>
          <a:bodyPr anchor="ctr" anchorCtr="0">
            <a:noAutofit/>
          </a:bodyPr>
          <a:lstStyle/>
          <a:p>
            <a:pPr algn="just"/>
            <a:r>
              <a:rPr lang="fr-FR" dirty="0">
                <a:solidFill>
                  <a:schemeClr val="tx1"/>
                </a:solidFill>
              </a:rPr>
              <a:t>L’instruction </a:t>
            </a:r>
            <a:r>
              <a:rPr lang="fr-FR" i="1" dirty="0">
                <a:solidFill>
                  <a:schemeClr val="accent6"/>
                </a:solidFill>
              </a:rPr>
              <a:t>try</a:t>
            </a:r>
            <a:r>
              <a:rPr lang="fr-FR" dirty="0">
                <a:solidFill>
                  <a:schemeClr val="tx1"/>
                </a:solidFill>
              </a:rPr>
              <a:t> fonctionne comme ceci</a:t>
            </a:r>
            <a:r>
              <a:rPr lang="fr-FR" dirty="0" smtClean="0">
                <a:solidFill>
                  <a:schemeClr val="tx1"/>
                </a:solidFill>
              </a:rPr>
              <a:t>.</a:t>
            </a:r>
            <a:endParaRPr lang="fr-FR" dirty="0">
              <a:solidFill>
                <a:schemeClr val="tx1"/>
              </a:solidFill>
            </a:endParaRPr>
          </a:p>
          <a:p>
            <a:pPr algn="just"/>
            <a:r>
              <a:rPr lang="fr-FR" dirty="0">
                <a:solidFill>
                  <a:schemeClr val="tx1"/>
                </a:solidFill>
              </a:rPr>
              <a:t>Premièrement, la clause </a:t>
            </a:r>
            <a:r>
              <a:rPr lang="fr-FR" b="1" i="1" dirty="0">
                <a:solidFill>
                  <a:schemeClr val="accent6"/>
                </a:solidFill>
              </a:rPr>
              <a:t>try</a:t>
            </a:r>
            <a:r>
              <a:rPr lang="fr-FR" dirty="0">
                <a:solidFill>
                  <a:schemeClr val="tx1"/>
                </a:solidFill>
              </a:rPr>
              <a:t> (instruction(s) placée(s) entre les mots-clés </a:t>
            </a:r>
            <a:r>
              <a:rPr lang="fr-FR" b="1" i="1" dirty="0">
                <a:solidFill>
                  <a:schemeClr val="accent6"/>
                </a:solidFill>
              </a:rPr>
              <a:t>try</a:t>
            </a:r>
            <a:r>
              <a:rPr lang="fr-FR" dirty="0">
                <a:solidFill>
                  <a:schemeClr val="tx1"/>
                </a:solidFill>
              </a:rPr>
              <a:t> et </a:t>
            </a:r>
            <a:r>
              <a:rPr lang="fr-FR" b="1" i="1" dirty="0">
                <a:solidFill>
                  <a:schemeClr val="accent6"/>
                </a:solidFill>
              </a:rPr>
              <a:t>except</a:t>
            </a:r>
            <a:r>
              <a:rPr lang="fr-FR" dirty="0">
                <a:solidFill>
                  <a:schemeClr val="tx1"/>
                </a:solidFill>
              </a:rPr>
              <a:t>) est </a:t>
            </a:r>
            <a:r>
              <a:rPr lang="fr-FR" dirty="0" smtClean="0">
                <a:solidFill>
                  <a:schemeClr val="tx1"/>
                </a:solidFill>
              </a:rPr>
              <a:t>exécutée</a:t>
            </a:r>
            <a:endParaRPr lang="fr-FR" dirty="0">
              <a:solidFill>
                <a:schemeClr val="tx1"/>
              </a:solidFill>
            </a:endParaRPr>
          </a:p>
          <a:p>
            <a:pPr algn="just"/>
            <a:r>
              <a:rPr lang="fr-FR" dirty="0">
                <a:solidFill>
                  <a:schemeClr val="tx1"/>
                </a:solidFill>
              </a:rPr>
              <a:t>Si aucune exception n’intervient, la clause </a:t>
            </a:r>
            <a:r>
              <a:rPr lang="fr-FR" b="1" i="1" dirty="0">
                <a:solidFill>
                  <a:schemeClr val="accent6"/>
                </a:solidFill>
              </a:rPr>
              <a:t>except</a:t>
            </a:r>
            <a:r>
              <a:rPr lang="fr-FR" dirty="0">
                <a:solidFill>
                  <a:schemeClr val="tx1"/>
                </a:solidFill>
              </a:rPr>
              <a:t> est sautée et l’exécution de l’instruction </a:t>
            </a:r>
            <a:r>
              <a:rPr lang="fr-FR" b="1" i="1" dirty="0">
                <a:solidFill>
                  <a:schemeClr val="accent6"/>
                </a:solidFill>
              </a:rPr>
              <a:t>try</a:t>
            </a:r>
            <a:r>
              <a:rPr lang="fr-FR" dirty="0">
                <a:solidFill>
                  <a:schemeClr val="tx1"/>
                </a:solidFill>
              </a:rPr>
              <a:t> est </a:t>
            </a:r>
            <a:r>
              <a:rPr lang="fr-FR" dirty="0" smtClean="0">
                <a:solidFill>
                  <a:schemeClr val="tx1"/>
                </a:solidFill>
              </a:rPr>
              <a:t>terminée</a:t>
            </a:r>
            <a:endParaRPr lang="fr-FR" dirty="0">
              <a:solidFill>
                <a:schemeClr val="tx1"/>
              </a:solidFill>
            </a:endParaRPr>
          </a:p>
          <a:p>
            <a:pPr algn="just"/>
            <a:r>
              <a:rPr lang="fr-FR" dirty="0">
                <a:solidFill>
                  <a:schemeClr val="tx1"/>
                </a:solidFill>
              </a:rPr>
              <a:t>Si une exception intervient pendant l’exécution de la clause “</a:t>
            </a:r>
            <a:r>
              <a:rPr lang="fr-FR" b="1" i="1" dirty="0">
                <a:solidFill>
                  <a:schemeClr val="accent6"/>
                </a:solidFill>
              </a:rPr>
              <a:t>try</a:t>
            </a:r>
            <a:r>
              <a:rPr lang="fr-FR" dirty="0">
                <a:solidFill>
                  <a:schemeClr val="tx1"/>
                </a:solidFill>
              </a:rPr>
              <a:t>”, le reste de cette clause est </a:t>
            </a:r>
            <a:r>
              <a:rPr lang="fr-FR" dirty="0" smtClean="0">
                <a:solidFill>
                  <a:schemeClr val="tx1"/>
                </a:solidFill>
              </a:rPr>
              <a:t>sauté</a:t>
            </a:r>
          </a:p>
          <a:p>
            <a:pPr algn="just"/>
            <a:r>
              <a:rPr lang="fr-FR" dirty="0" smtClean="0">
                <a:solidFill>
                  <a:schemeClr val="tx1"/>
                </a:solidFill>
              </a:rPr>
              <a:t>Si </a:t>
            </a:r>
            <a:r>
              <a:rPr lang="fr-FR" dirty="0">
                <a:solidFill>
                  <a:schemeClr val="tx1"/>
                </a:solidFill>
              </a:rPr>
              <a:t>son type correspond à un nom d’exception indiqué après le mot-clé </a:t>
            </a:r>
            <a:r>
              <a:rPr lang="fr-FR" b="1" i="1" dirty="0">
                <a:solidFill>
                  <a:schemeClr val="accent6"/>
                </a:solidFill>
              </a:rPr>
              <a:t>except</a:t>
            </a:r>
            <a:r>
              <a:rPr lang="fr-FR" dirty="0">
                <a:solidFill>
                  <a:schemeClr val="tx1"/>
                </a:solidFill>
              </a:rPr>
              <a:t>, la clause “</a:t>
            </a:r>
            <a:r>
              <a:rPr lang="fr-FR" b="1" i="1" dirty="0">
                <a:solidFill>
                  <a:schemeClr val="accent6"/>
                </a:solidFill>
              </a:rPr>
              <a:t>except</a:t>
            </a:r>
            <a:r>
              <a:rPr lang="fr-FR" dirty="0">
                <a:solidFill>
                  <a:schemeClr val="tx1"/>
                </a:solidFill>
              </a:rPr>
              <a:t>” correspondante est exécutée, puis l’exécution continue après l’instruction try.</a:t>
            </a:r>
          </a:p>
          <a:p>
            <a:pPr algn="just"/>
            <a:r>
              <a:rPr lang="fr-FR" dirty="0">
                <a:solidFill>
                  <a:schemeClr val="tx1"/>
                </a:solidFill>
              </a:rPr>
              <a:t>Si une exception intervient qui ne corresponde à aucune exception mentionnée dans la clause “</a:t>
            </a:r>
            <a:r>
              <a:rPr lang="fr-FR" b="1" i="1" dirty="0">
                <a:solidFill>
                  <a:schemeClr val="accent6"/>
                </a:solidFill>
              </a:rPr>
              <a:t>except</a:t>
            </a:r>
            <a:r>
              <a:rPr lang="fr-FR" dirty="0">
                <a:solidFill>
                  <a:schemeClr val="tx1"/>
                </a:solidFill>
              </a:rPr>
              <a:t>”, elle est transmise à l’instruction </a:t>
            </a:r>
            <a:r>
              <a:rPr lang="fr-FR" b="1" i="1" dirty="0">
                <a:solidFill>
                  <a:schemeClr val="accent6"/>
                </a:solidFill>
              </a:rPr>
              <a:t>try</a:t>
            </a:r>
            <a:r>
              <a:rPr lang="fr-FR" dirty="0">
                <a:solidFill>
                  <a:schemeClr val="tx1"/>
                </a:solidFill>
              </a:rPr>
              <a:t> de niveau </a:t>
            </a:r>
            <a:r>
              <a:rPr lang="fr-FR" dirty="0" smtClean="0">
                <a:solidFill>
                  <a:schemeClr val="tx1"/>
                </a:solidFill>
              </a:rPr>
              <a:t>supérieur</a:t>
            </a:r>
          </a:p>
          <a:p>
            <a:pPr algn="just"/>
            <a:r>
              <a:rPr lang="fr-FR" dirty="0" smtClean="0">
                <a:solidFill>
                  <a:schemeClr val="tx1"/>
                </a:solidFill>
              </a:rPr>
              <a:t>si </a:t>
            </a:r>
            <a:r>
              <a:rPr lang="fr-FR" dirty="0">
                <a:solidFill>
                  <a:schemeClr val="tx1"/>
                </a:solidFill>
              </a:rPr>
              <a:t>aucun gestionnaire d’exception n’est trouvé, il s’agit d’une exception non gérée et l’exécution s’arrête avec un message comme indiqué ci-dessus.</a:t>
            </a:r>
            <a:endParaRPr lang="fr-FR" sz="1800" dirty="0">
              <a:solidFill>
                <a:schemeClr val="tx1"/>
              </a:solidFill>
            </a:endParaRPr>
          </a:p>
        </p:txBody>
      </p:sp>
    </p:spTree>
    <p:extLst>
      <p:ext uri="{BB962C8B-B14F-4D97-AF65-F5344CB8AC3E}">
        <p14:creationId xmlns:p14="http://schemas.microsoft.com/office/powerpoint/2010/main" val="178760145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958500"/>
          </a:xfrm>
        </p:spPr>
        <p:txBody>
          <a:bodyPr anchor="ctr" anchorCtr="0">
            <a:noAutofit/>
          </a:bodyPr>
          <a:lstStyle/>
          <a:p>
            <a:pPr algn="just"/>
            <a:r>
              <a:rPr lang="fr-FR" dirty="0">
                <a:solidFill>
                  <a:schemeClr val="tx1"/>
                </a:solidFill>
              </a:rPr>
              <a:t>Une instruction try peut comporter plusieurs clauses except, pour permettre la prise en charge de différentes </a:t>
            </a:r>
            <a:r>
              <a:rPr lang="fr-FR" dirty="0" smtClean="0">
                <a:solidFill>
                  <a:schemeClr val="tx1"/>
                </a:solidFill>
              </a:rPr>
              <a:t>exceptions</a:t>
            </a:r>
          </a:p>
          <a:p>
            <a:pPr algn="just"/>
            <a:r>
              <a:rPr lang="fr-FR" dirty="0" smtClean="0">
                <a:solidFill>
                  <a:schemeClr val="tx1"/>
                </a:solidFill>
              </a:rPr>
              <a:t>Mais </a:t>
            </a:r>
            <a:r>
              <a:rPr lang="fr-FR" dirty="0">
                <a:solidFill>
                  <a:schemeClr val="tx1"/>
                </a:solidFill>
              </a:rPr>
              <a:t>un seul gestionnaire, au plus, sera </a:t>
            </a:r>
            <a:r>
              <a:rPr lang="fr-FR" dirty="0" smtClean="0">
                <a:solidFill>
                  <a:schemeClr val="tx1"/>
                </a:solidFill>
              </a:rPr>
              <a:t>exécuté</a:t>
            </a:r>
          </a:p>
          <a:p>
            <a:pPr algn="just"/>
            <a:r>
              <a:rPr lang="fr-FR" dirty="0" smtClean="0">
                <a:solidFill>
                  <a:schemeClr val="tx1"/>
                </a:solidFill>
              </a:rPr>
              <a:t>Les </a:t>
            </a:r>
            <a:r>
              <a:rPr lang="fr-FR" dirty="0">
                <a:solidFill>
                  <a:schemeClr val="tx1"/>
                </a:solidFill>
              </a:rPr>
              <a:t>gestionnaires ne prennent en charge que les exceptions qui interviennent dans la clause try correspondante, pas dans d’autres gestionnaires de la même instruction </a:t>
            </a:r>
            <a:r>
              <a:rPr lang="fr-FR" dirty="0" smtClean="0">
                <a:solidFill>
                  <a:schemeClr val="tx1"/>
                </a:solidFill>
              </a:rPr>
              <a:t>try</a:t>
            </a:r>
          </a:p>
          <a:p>
            <a:pPr algn="just"/>
            <a:r>
              <a:rPr lang="fr-FR" dirty="0" smtClean="0">
                <a:solidFill>
                  <a:schemeClr val="tx1"/>
                </a:solidFill>
              </a:rPr>
              <a:t>Mais </a:t>
            </a:r>
            <a:r>
              <a:rPr lang="fr-FR" dirty="0">
                <a:solidFill>
                  <a:schemeClr val="tx1"/>
                </a:solidFill>
              </a:rPr>
              <a:t>une même clause except peut citer plusieurs exceptions sous la forme d’un tuple entre parenthèses, comme dans cet exemple :</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3095418" y="5215310"/>
            <a:ext cx="6372225" cy="514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31270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958500"/>
          </a:xfrm>
        </p:spPr>
        <p:txBody>
          <a:bodyPr anchor="ctr" anchorCtr="0">
            <a:noAutofit/>
          </a:bodyPr>
          <a:lstStyle/>
          <a:p>
            <a:pPr algn="just"/>
            <a:r>
              <a:rPr lang="fr-FR" dirty="0">
                <a:solidFill>
                  <a:schemeClr val="tx1"/>
                </a:solidFill>
              </a:rPr>
              <a:t>Une instruction try peut comporter plusieurs clauses except, pour permettre la prise en charge de différentes </a:t>
            </a:r>
            <a:r>
              <a:rPr lang="fr-FR" dirty="0" smtClean="0">
                <a:solidFill>
                  <a:schemeClr val="tx1"/>
                </a:solidFill>
              </a:rPr>
              <a:t>exceptions</a:t>
            </a:r>
          </a:p>
          <a:p>
            <a:pPr algn="just"/>
            <a:r>
              <a:rPr lang="fr-FR" dirty="0" smtClean="0">
                <a:solidFill>
                  <a:schemeClr val="tx1"/>
                </a:solidFill>
              </a:rPr>
              <a:t>Mais </a:t>
            </a:r>
            <a:r>
              <a:rPr lang="fr-FR" dirty="0">
                <a:solidFill>
                  <a:schemeClr val="tx1"/>
                </a:solidFill>
              </a:rPr>
              <a:t>un seul gestionnaire, au plus, sera </a:t>
            </a:r>
            <a:r>
              <a:rPr lang="fr-FR" dirty="0" smtClean="0">
                <a:solidFill>
                  <a:schemeClr val="tx1"/>
                </a:solidFill>
              </a:rPr>
              <a:t>exécuté</a:t>
            </a:r>
          </a:p>
          <a:p>
            <a:pPr algn="just"/>
            <a:r>
              <a:rPr lang="fr-FR" dirty="0" smtClean="0">
                <a:solidFill>
                  <a:schemeClr val="tx1"/>
                </a:solidFill>
              </a:rPr>
              <a:t>Les </a:t>
            </a:r>
            <a:r>
              <a:rPr lang="fr-FR" dirty="0">
                <a:solidFill>
                  <a:schemeClr val="tx1"/>
                </a:solidFill>
              </a:rPr>
              <a:t>gestionnaires ne prennent en charge que les exceptions qui interviennent dans la clause try correspondante, pas dans d’autres gestionnaires de la même instruction </a:t>
            </a:r>
            <a:r>
              <a:rPr lang="fr-FR" dirty="0" smtClean="0">
                <a:solidFill>
                  <a:schemeClr val="tx1"/>
                </a:solidFill>
              </a:rPr>
              <a:t>try</a:t>
            </a:r>
          </a:p>
          <a:p>
            <a:pPr algn="just"/>
            <a:r>
              <a:rPr lang="fr-FR" dirty="0" smtClean="0">
                <a:solidFill>
                  <a:schemeClr val="tx1"/>
                </a:solidFill>
              </a:rPr>
              <a:t>Mais </a:t>
            </a:r>
            <a:r>
              <a:rPr lang="fr-FR" dirty="0">
                <a:solidFill>
                  <a:schemeClr val="tx1"/>
                </a:solidFill>
              </a:rPr>
              <a:t>une même clause except peut citer plusieurs exceptions sous la forme d’un tuple entre parenthèses, comme dans cet exemple :</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3095418" y="5215310"/>
            <a:ext cx="6372225" cy="514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66932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7275443" cy="4990305"/>
          </a:xfrm>
        </p:spPr>
        <p:txBody>
          <a:bodyPr anchor="ctr" anchorCtr="0">
            <a:noAutofit/>
          </a:bodyPr>
          <a:lstStyle/>
          <a:p>
            <a:pPr algn="just"/>
            <a:r>
              <a:rPr lang="fr-FR" dirty="0">
                <a:solidFill>
                  <a:schemeClr val="tx1"/>
                </a:solidFill>
              </a:rPr>
              <a:t>Une classe dans une clause </a:t>
            </a:r>
            <a:r>
              <a:rPr lang="fr-FR" b="1" i="1" dirty="0">
                <a:solidFill>
                  <a:schemeClr val="accent6"/>
                </a:solidFill>
              </a:rPr>
              <a:t>except</a:t>
            </a:r>
            <a:r>
              <a:rPr lang="fr-FR" dirty="0">
                <a:solidFill>
                  <a:schemeClr val="accent6"/>
                </a:solidFill>
              </a:rPr>
              <a:t> </a:t>
            </a:r>
            <a:r>
              <a:rPr lang="fr-FR" dirty="0">
                <a:solidFill>
                  <a:schemeClr val="tx1"/>
                </a:solidFill>
              </a:rPr>
              <a:t>est compatible avec une exception si elle est de la même classe ou d’une de ses classes dérivées (mais l’inverse n’est pas </a:t>
            </a:r>
            <a:r>
              <a:rPr lang="fr-FR" dirty="0" smtClean="0">
                <a:solidFill>
                  <a:schemeClr val="tx1"/>
                </a:solidFill>
              </a:rPr>
              <a:t>vrai</a:t>
            </a:r>
          </a:p>
          <a:p>
            <a:pPr algn="just"/>
            <a:r>
              <a:rPr lang="fr-FR" dirty="0" smtClean="0">
                <a:solidFill>
                  <a:schemeClr val="tx1"/>
                </a:solidFill>
              </a:rPr>
              <a:t>Une </a:t>
            </a:r>
            <a:r>
              <a:rPr lang="fr-FR" dirty="0">
                <a:solidFill>
                  <a:schemeClr val="tx1"/>
                </a:solidFill>
              </a:rPr>
              <a:t>clause </a:t>
            </a:r>
            <a:r>
              <a:rPr lang="fr-FR" b="1" i="1" dirty="0">
                <a:solidFill>
                  <a:schemeClr val="accent6"/>
                </a:solidFill>
              </a:rPr>
              <a:t>except</a:t>
            </a:r>
            <a:r>
              <a:rPr lang="fr-FR" dirty="0">
                <a:solidFill>
                  <a:schemeClr val="tx1"/>
                </a:solidFill>
              </a:rPr>
              <a:t> spécifiant une classe dérivée n’est pas compatible avec une classe de </a:t>
            </a:r>
            <a:r>
              <a:rPr lang="fr-FR" dirty="0" smtClean="0">
                <a:solidFill>
                  <a:schemeClr val="tx1"/>
                </a:solidFill>
              </a:rPr>
              <a:t>base</a:t>
            </a:r>
          </a:p>
          <a:p>
            <a:pPr algn="just"/>
            <a:r>
              <a:rPr lang="fr-FR" dirty="0" smtClean="0">
                <a:solidFill>
                  <a:schemeClr val="tx1"/>
                </a:solidFill>
              </a:rPr>
              <a:t>Par </a:t>
            </a:r>
            <a:r>
              <a:rPr lang="fr-FR" dirty="0">
                <a:solidFill>
                  <a:schemeClr val="tx1"/>
                </a:solidFill>
              </a:rPr>
              <a:t>exemple, le code suivant affichera B, C et D dans cet ordre :</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8599487" y="995498"/>
            <a:ext cx="2905125" cy="5305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807483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7275443" cy="4990305"/>
          </a:xfrm>
        </p:spPr>
        <p:txBody>
          <a:bodyPr anchor="ctr" anchorCtr="0">
            <a:noAutofit/>
          </a:bodyPr>
          <a:lstStyle/>
          <a:p>
            <a:pPr algn="just"/>
            <a:r>
              <a:rPr lang="fr-FR" dirty="0">
                <a:solidFill>
                  <a:schemeClr val="tx1"/>
                </a:solidFill>
              </a:rPr>
              <a:t>Notez que si les clauses </a:t>
            </a:r>
            <a:r>
              <a:rPr lang="fr-FR" b="1" i="1" dirty="0">
                <a:solidFill>
                  <a:schemeClr val="accent6"/>
                </a:solidFill>
              </a:rPr>
              <a:t>except</a:t>
            </a:r>
            <a:r>
              <a:rPr lang="fr-FR" dirty="0">
                <a:solidFill>
                  <a:schemeClr val="tx1"/>
                </a:solidFill>
              </a:rPr>
              <a:t> avaient été inversées (avec except B en premier), il aurait affiché B, B, </a:t>
            </a:r>
            <a:r>
              <a:rPr lang="fr-FR" dirty="0" smtClean="0">
                <a:solidFill>
                  <a:schemeClr val="tx1"/>
                </a:solidFill>
              </a:rPr>
              <a:t>B</a:t>
            </a:r>
          </a:p>
          <a:p>
            <a:pPr algn="just"/>
            <a:r>
              <a:rPr lang="fr-FR" dirty="0" smtClean="0">
                <a:solidFill>
                  <a:schemeClr val="tx1"/>
                </a:solidFill>
              </a:rPr>
              <a:t>La </a:t>
            </a:r>
            <a:r>
              <a:rPr lang="fr-FR" dirty="0">
                <a:solidFill>
                  <a:schemeClr val="tx1"/>
                </a:solidFill>
              </a:rPr>
              <a:t>première clause </a:t>
            </a:r>
            <a:r>
              <a:rPr lang="fr-FR" b="1" i="1" dirty="0">
                <a:solidFill>
                  <a:schemeClr val="accent6"/>
                </a:solidFill>
              </a:rPr>
              <a:t>except</a:t>
            </a:r>
            <a:r>
              <a:rPr lang="fr-FR" dirty="0">
                <a:solidFill>
                  <a:schemeClr val="accent6"/>
                </a:solidFill>
              </a:rPr>
              <a:t> </a:t>
            </a:r>
            <a:r>
              <a:rPr lang="fr-FR" dirty="0">
                <a:solidFill>
                  <a:schemeClr val="tx1"/>
                </a:solidFill>
              </a:rPr>
              <a:t>correspondante étant </a:t>
            </a:r>
            <a:r>
              <a:rPr lang="fr-FR" dirty="0" smtClean="0">
                <a:solidFill>
                  <a:schemeClr val="tx1"/>
                </a:solidFill>
              </a:rPr>
              <a:t>déclenchée</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8704097" y="995498"/>
            <a:ext cx="2705100" cy="5334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5344773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868062" cy="4990305"/>
          </a:xfrm>
        </p:spPr>
        <p:txBody>
          <a:bodyPr anchor="ctr" anchorCtr="0">
            <a:noAutofit/>
          </a:bodyPr>
          <a:lstStyle/>
          <a:p>
            <a:pPr algn="just"/>
            <a:r>
              <a:rPr lang="fr-FR" dirty="0">
                <a:solidFill>
                  <a:schemeClr val="tx1"/>
                </a:solidFill>
              </a:rPr>
              <a:t>La dernière clause except peut omettre le(s) nom(s) d’exception(s), pour servir de </a:t>
            </a:r>
            <a:r>
              <a:rPr lang="fr-FR" dirty="0" smtClean="0">
                <a:solidFill>
                  <a:schemeClr val="tx1"/>
                </a:solidFill>
              </a:rPr>
              <a:t>joker</a:t>
            </a:r>
          </a:p>
          <a:p>
            <a:pPr algn="just"/>
            <a:r>
              <a:rPr lang="fr-FR" dirty="0" smtClean="0">
                <a:solidFill>
                  <a:schemeClr val="tx1"/>
                </a:solidFill>
              </a:rPr>
              <a:t>C’est </a:t>
            </a:r>
            <a:r>
              <a:rPr lang="fr-FR" dirty="0">
                <a:solidFill>
                  <a:schemeClr val="tx1"/>
                </a:solidFill>
              </a:rPr>
              <a:t>toutefois à utiliser avec beaucoup de précautions, car il est très facile de masquer une vraie erreur de programmation par ce </a:t>
            </a:r>
            <a:r>
              <a:rPr lang="fr-FR" dirty="0" smtClean="0">
                <a:solidFill>
                  <a:schemeClr val="tx1"/>
                </a:solidFill>
              </a:rPr>
              <a:t>biais</a:t>
            </a:r>
          </a:p>
          <a:p>
            <a:pPr algn="just"/>
            <a:r>
              <a:rPr lang="fr-FR" dirty="0" smtClean="0">
                <a:solidFill>
                  <a:schemeClr val="tx1"/>
                </a:solidFill>
              </a:rPr>
              <a:t>Elle </a:t>
            </a:r>
            <a:r>
              <a:rPr lang="fr-FR" dirty="0">
                <a:solidFill>
                  <a:schemeClr val="tx1"/>
                </a:solidFill>
              </a:rPr>
              <a:t>peut aussi être utilisée pour afficher un message d’erreur avant de </a:t>
            </a:r>
            <a:r>
              <a:rPr lang="fr-FR" dirty="0" smtClean="0">
                <a:solidFill>
                  <a:schemeClr val="tx1"/>
                </a:solidFill>
              </a:rPr>
              <a:t>relever </a:t>
            </a:r>
            <a:r>
              <a:rPr lang="fr-FR" dirty="0">
                <a:solidFill>
                  <a:schemeClr val="tx1"/>
                </a:solidFill>
              </a:rPr>
              <a:t>l’exception (en permettant à un appelant de prendre également en charge l’exception)</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7048003" y="1605293"/>
            <a:ext cx="4838700" cy="4029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484586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590951" cy="4990305"/>
          </a:xfrm>
        </p:spPr>
        <p:txBody>
          <a:bodyPr anchor="ctr" anchorCtr="0">
            <a:noAutofit/>
          </a:bodyPr>
          <a:lstStyle/>
          <a:p>
            <a:pPr algn="just"/>
            <a:r>
              <a:rPr lang="fr-FR" dirty="0">
                <a:solidFill>
                  <a:schemeClr val="tx1"/>
                </a:solidFill>
              </a:rPr>
              <a:t>L’instruction </a:t>
            </a:r>
            <a:r>
              <a:rPr lang="fr-FR" b="1" i="1" dirty="0">
                <a:solidFill>
                  <a:schemeClr val="accent6"/>
                </a:solidFill>
              </a:rPr>
              <a:t>try</a:t>
            </a:r>
            <a:r>
              <a:rPr lang="fr-FR" dirty="0">
                <a:solidFill>
                  <a:schemeClr val="tx1"/>
                </a:solidFill>
              </a:rPr>
              <a:t> </a:t>
            </a:r>
            <a:r>
              <a:rPr lang="fr-FR" b="1" i="1" dirty="0">
                <a:solidFill>
                  <a:schemeClr val="accent6"/>
                </a:solidFill>
              </a:rPr>
              <a:t>…</a:t>
            </a:r>
            <a:r>
              <a:rPr lang="fr-FR" dirty="0">
                <a:solidFill>
                  <a:schemeClr val="tx1"/>
                </a:solidFill>
              </a:rPr>
              <a:t> </a:t>
            </a:r>
            <a:r>
              <a:rPr lang="fr-FR" b="1" i="1" dirty="0">
                <a:solidFill>
                  <a:schemeClr val="accent6"/>
                </a:solidFill>
              </a:rPr>
              <a:t>except</a:t>
            </a:r>
            <a:r>
              <a:rPr lang="fr-FR" dirty="0">
                <a:solidFill>
                  <a:schemeClr val="tx1"/>
                </a:solidFill>
              </a:rPr>
              <a:t> a également une clause </a:t>
            </a:r>
            <a:r>
              <a:rPr lang="fr-FR" b="1" i="1" dirty="0">
                <a:solidFill>
                  <a:schemeClr val="accent6"/>
                </a:solidFill>
              </a:rPr>
              <a:t>else</a:t>
            </a:r>
            <a:r>
              <a:rPr lang="fr-FR" dirty="0">
                <a:solidFill>
                  <a:schemeClr val="tx1"/>
                </a:solidFill>
              </a:rPr>
              <a:t> optionnelle qui, lorsqu’elle est présente, doit suivre toutes les clauses </a:t>
            </a:r>
            <a:r>
              <a:rPr lang="fr-FR" b="1" i="1" dirty="0" smtClean="0">
                <a:solidFill>
                  <a:schemeClr val="accent6"/>
                </a:solidFill>
              </a:rPr>
              <a:t>except</a:t>
            </a:r>
          </a:p>
          <a:p>
            <a:pPr algn="just"/>
            <a:r>
              <a:rPr lang="fr-FR" dirty="0" smtClean="0">
                <a:solidFill>
                  <a:schemeClr val="tx1"/>
                </a:solidFill>
              </a:rPr>
              <a:t>Elle </a:t>
            </a:r>
            <a:r>
              <a:rPr lang="fr-FR" dirty="0">
                <a:solidFill>
                  <a:schemeClr val="tx1"/>
                </a:solidFill>
              </a:rPr>
              <a:t>est utile pour du code qui doit être exécuté </a:t>
            </a:r>
            <a:r>
              <a:rPr lang="fr-FR" b="1" i="1" u="sng" dirty="0">
                <a:solidFill>
                  <a:schemeClr val="tx1"/>
                </a:solidFill>
              </a:rPr>
              <a:t>lorsqu’aucune exception n’a été levée </a:t>
            </a:r>
            <a:r>
              <a:rPr lang="fr-FR" dirty="0">
                <a:solidFill>
                  <a:schemeClr val="tx1"/>
                </a:solidFill>
              </a:rPr>
              <a:t>par la clause </a:t>
            </a:r>
            <a:r>
              <a:rPr lang="fr-FR" b="1" i="1" dirty="0">
                <a:solidFill>
                  <a:schemeClr val="accent6"/>
                </a:solidFill>
              </a:rPr>
              <a:t>try</a:t>
            </a:r>
            <a:r>
              <a:rPr lang="fr-FR" dirty="0">
                <a:solidFill>
                  <a:schemeClr val="tx1"/>
                </a:solidFill>
              </a:rPr>
              <a:t>. Par exemple :</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6814269" y="2061027"/>
            <a:ext cx="5172075" cy="3752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181274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11013182" cy="4990305"/>
          </a:xfrm>
        </p:spPr>
        <p:txBody>
          <a:bodyPr anchor="ctr" anchorCtr="0">
            <a:noAutofit/>
          </a:bodyPr>
          <a:lstStyle/>
          <a:p>
            <a:pPr algn="just"/>
            <a:r>
              <a:rPr lang="fr-FR" dirty="0">
                <a:solidFill>
                  <a:schemeClr val="tx1"/>
                </a:solidFill>
              </a:rPr>
              <a:t>Il vaut mieux utiliser la clause </a:t>
            </a:r>
            <a:r>
              <a:rPr lang="fr-FR" b="1" i="1" dirty="0">
                <a:solidFill>
                  <a:schemeClr val="accent6"/>
                </a:solidFill>
              </a:rPr>
              <a:t>else</a:t>
            </a:r>
            <a:r>
              <a:rPr lang="fr-FR" dirty="0">
                <a:solidFill>
                  <a:schemeClr val="tx1"/>
                </a:solidFill>
              </a:rPr>
              <a:t>, plutôt que d’ajouter du code à la clause </a:t>
            </a:r>
            <a:r>
              <a:rPr lang="fr-FR" b="1" i="1" dirty="0">
                <a:solidFill>
                  <a:schemeClr val="accent6"/>
                </a:solidFill>
              </a:rPr>
              <a:t>try</a:t>
            </a:r>
            <a:r>
              <a:rPr lang="fr-FR" dirty="0">
                <a:solidFill>
                  <a:schemeClr val="tx1"/>
                </a:solidFill>
              </a:rPr>
              <a:t>, car cela évite de capturer accidentellement une exception qui n’a pas été levée par le code initialement protégé par l’instruction </a:t>
            </a:r>
            <a:r>
              <a:rPr lang="fr-FR" b="1" i="1" dirty="0">
                <a:solidFill>
                  <a:schemeClr val="accent6"/>
                </a:solidFill>
              </a:rPr>
              <a:t>try … </a:t>
            </a:r>
            <a:r>
              <a:rPr lang="fr-FR" b="1" i="1" dirty="0" smtClean="0">
                <a:solidFill>
                  <a:schemeClr val="accent6"/>
                </a:solidFill>
              </a:rPr>
              <a:t>except</a:t>
            </a:r>
            <a:endParaRPr lang="fr-FR" dirty="0">
              <a:solidFill>
                <a:schemeClr val="tx1"/>
              </a:solidFill>
            </a:endParaRPr>
          </a:p>
          <a:p>
            <a:pPr algn="just"/>
            <a:r>
              <a:rPr lang="fr-FR" dirty="0">
                <a:solidFill>
                  <a:schemeClr val="tx1"/>
                </a:solidFill>
              </a:rPr>
              <a:t>Quand une exception intervient, une valeur peut lui être associée, que l’on appelle également l’argument de </a:t>
            </a:r>
            <a:r>
              <a:rPr lang="fr-FR" dirty="0" smtClean="0">
                <a:solidFill>
                  <a:schemeClr val="tx1"/>
                </a:solidFill>
              </a:rPr>
              <a:t>l’exception</a:t>
            </a:r>
          </a:p>
          <a:p>
            <a:pPr algn="just"/>
            <a:r>
              <a:rPr lang="fr-FR" dirty="0" smtClean="0">
                <a:solidFill>
                  <a:schemeClr val="tx1"/>
                </a:solidFill>
              </a:rPr>
              <a:t>La </a:t>
            </a:r>
            <a:r>
              <a:rPr lang="fr-FR" dirty="0">
                <a:solidFill>
                  <a:schemeClr val="tx1"/>
                </a:solidFill>
              </a:rPr>
              <a:t>présence de cet argument et son type dépendent du type de </a:t>
            </a:r>
            <a:r>
              <a:rPr lang="fr-FR" dirty="0" smtClean="0">
                <a:solidFill>
                  <a:schemeClr val="tx1"/>
                </a:solidFill>
              </a:rPr>
              <a:t>l’exception</a:t>
            </a:r>
          </a:p>
          <a:p>
            <a:pPr algn="just"/>
            <a:r>
              <a:rPr lang="fr-FR" dirty="0">
                <a:solidFill>
                  <a:schemeClr val="tx1"/>
                </a:solidFill>
              </a:rPr>
              <a:t>La clause </a:t>
            </a:r>
            <a:r>
              <a:rPr lang="fr-FR" b="1" i="1" dirty="0">
                <a:solidFill>
                  <a:schemeClr val="accent6"/>
                </a:solidFill>
              </a:rPr>
              <a:t>except</a:t>
            </a:r>
            <a:r>
              <a:rPr lang="fr-FR" dirty="0">
                <a:solidFill>
                  <a:schemeClr val="tx1"/>
                </a:solidFill>
              </a:rPr>
              <a:t> peut spécifier un nom de variable après le nom de l’exception. Cette variable est liée à une instance d’exception avec les arguments stockés dans </a:t>
            </a:r>
            <a:r>
              <a:rPr lang="fr-FR" dirty="0" smtClean="0">
                <a:solidFill>
                  <a:schemeClr val="tx1"/>
                </a:solidFill>
              </a:rPr>
              <a:t>instance.args</a:t>
            </a:r>
          </a:p>
          <a:p>
            <a:pPr algn="just"/>
            <a:r>
              <a:rPr lang="fr-FR" dirty="0" smtClean="0">
                <a:solidFill>
                  <a:schemeClr val="tx1"/>
                </a:solidFill>
              </a:rPr>
              <a:t>Pour </a:t>
            </a:r>
            <a:r>
              <a:rPr lang="fr-FR" dirty="0">
                <a:solidFill>
                  <a:schemeClr val="tx1"/>
                </a:solidFill>
              </a:rPr>
              <a:t>plus de commodité, l’instance de l’exception définit la méthode __str__() afin que les arguments puissent être affichés directement sans avoir à référencer .</a:t>
            </a:r>
            <a:r>
              <a:rPr lang="fr-FR" dirty="0" smtClean="0">
                <a:solidFill>
                  <a:schemeClr val="tx1"/>
                </a:solidFill>
              </a:rPr>
              <a:t>args</a:t>
            </a:r>
          </a:p>
          <a:p>
            <a:pPr algn="just"/>
            <a:r>
              <a:rPr lang="fr-FR" dirty="0" smtClean="0">
                <a:solidFill>
                  <a:schemeClr val="tx1"/>
                </a:solidFill>
              </a:rPr>
              <a:t>Il </a:t>
            </a:r>
            <a:r>
              <a:rPr lang="fr-FR" dirty="0">
                <a:solidFill>
                  <a:schemeClr val="tx1"/>
                </a:solidFill>
              </a:rPr>
              <a:t>est possible de construire une exception, y ajouter ses attributs, puis la lancer plus tard.</a:t>
            </a:r>
            <a:endParaRPr lang="fr-FR" sz="1800" dirty="0">
              <a:solidFill>
                <a:schemeClr val="tx1"/>
              </a:solidFill>
            </a:endParaRPr>
          </a:p>
        </p:txBody>
      </p:sp>
    </p:spTree>
    <p:extLst>
      <p:ext uri="{BB962C8B-B14F-4D97-AF65-F5344CB8AC3E}">
        <p14:creationId xmlns:p14="http://schemas.microsoft.com/office/powerpoint/2010/main" val="313981196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pic>
        <p:nvPicPr>
          <p:cNvPr id="3" name="Image 2"/>
          <p:cNvPicPr>
            <a:picLocks noChangeAspect="1"/>
          </p:cNvPicPr>
          <p:nvPr/>
        </p:nvPicPr>
        <p:blipFill>
          <a:blip r:embed="rId3"/>
          <a:stretch>
            <a:fillRect/>
          </a:stretch>
        </p:blipFill>
        <p:spPr>
          <a:xfrm>
            <a:off x="3722547" y="1911427"/>
            <a:ext cx="6067425" cy="3476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068128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590951" cy="4990305"/>
          </a:xfrm>
        </p:spPr>
        <p:txBody>
          <a:bodyPr anchor="ctr" anchorCtr="0">
            <a:noAutofit/>
          </a:bodyPr>
          <a:lstStyle/>
          <a:p>
            <a:pPr algn="just"/>
            <a:r>
              <a:rPr lang="fr-FR" dirty="0" smtClean="0">
                <a:solidFill>
                  <a:schemeClr val="tx1"/>
                </a:solidFill>
              </a:rPr>
              <a:t>Les </a:t>
            </a:r>
            <a:r>
              <a:rPr lang="fr-FR" dirty="0">
                <a:solidFill>
                  <a:schemeClr val="tx1"/>
                </a:solidFill>
              </a:rPr>
              <a:t>gestionnaires d’exceptions n’interceptent pas que les exceptions qui sont levées immédiatement dans leur clause </a:t>
            </a:r>
            <a:r>
              <a:rPr lang="fr-FR" b="1" i="1" dirty="0">
                <a:solidFill>
                  <a:schemeClr val="accent6"/>
                </a:solidFill>
              </a:rPr>
              <a:t>try</a:t>
            </a:r>
            <a:r>
              <a:rPr lang="fr-FR" dirty="0">
                <a:solidFill>
                  <a:schemeClr val="tx1"/>
                </a:solidFill>
              </a:rPr>
              <a:t>, mais aussi celles qui sont levées au sein de fonctions appelées (parfois indirectement) dans la clause </a:t>
            </a:r>
            <a:r>
              <a:rPr lang="fr-FR" b="1" i="1" dirty="0">
                <a:solidFill>
                  <a:schemeClr val="accent6"/>
                </a:solidFill>
              </a:rPr>
              <a:t>try</a:t>
            </a:r>
            <a:r>
              <a:rPr lang="fr-FR" dirty="0">
                <a:solidFill>
                  <a:schemeClr val="tx1"/>
                </a:solidFill>
              </a:rPr>
              <a:t>. Par exemple :</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6826668" y="2074194"/>
            <a:ext cx="5019675" cy="3190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025791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Déclencher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590951" cy="4990305"/>
          </a:xfrm>
        </p:spPr>
        <p:txBody>
          <a:bodyPr anchor="ctr" anchorCtr="0">
            <a:noAutofit/>
          </a:bodyPr>
          <a:lstStyle/>
          <a:p>
            <a:pPr algn="just"/>
            <a:r>
              <a:rPr lang="fr-FR" dirty="0">
                <a:solidFill>
                  <a:schemeClr val="tx1"/>
                </a:solidFill>
              </a:rPr>
              <a:t>L’instruction </a:t>
            </a:r>
            <a:r>
              <a:rPr lang="fr-FR" b="1" i="1" dirty="0">
                <a:solidFill>
                  <a:schemeClr val="accent6"/>
                </a:solidFill>
              </a:rPr>
              <a:t>raise</a:t>
            </a:r>
            <a:r>
              <a:rPr lang="fr-FR" dirty="0">
                <a:solidFill>
                  <a:schemeClr val="accent6"/>
                </a:solidFill>
              </a:rPr>
              <a:t> </a:t>
            </a:r>
            <a:r>
              <a:rPr lang="fr-FR" dirty="0">
                <a:solidFill>
                  <a:schemeClr val="tx1"/>
                </a:solidFill>
              </a:rPr>
              <a:t>permet au programmeur de déclencher une exception </a:t>
            </a:r>
            <a:r>
              <a:rPr lang="fr-FR" dirty="0" smtClean="0">
                <a:solidFill>
                  <a:schemeClr val="tx1"/>
                </a:solidFill>
              </a:rPr>
              <a:t>spécifique</a:t>
            </a:r>
            <a:endParaRPr lang="fr-FR" dirty="0">
              <a:solidFill>
                <a:schemeClr val="tx1"/>
              </a:solidFill>
            </a:endParaRPr>
          </a:p>
          <a:p>
            <a:pPr algn="just"/>
            <a:r>
              <a:rPr lang="fr-FR" dirty="0">
                <a:solidFill>
                  <a:schemeClr val="tx1"/>
                </a:solidFill>
              </a:rPr>
              <a:t>Le seul argument à </a:t>
            </a:r>
            <a:r>
              <a:rPr lang="fr-FR" b="1" i="1" dirty="0">
                <a:solidFill>
                  <a:schemeClr val="accent6"/>
                </a:solidFill>
              </a:rPr>
              <a:t>raise</a:t>
            </a:r>
            <a:r>
              <a:rPr lang="fr-FR" dirty="0">
                <a:solidFill>
                  <a:schemeClr val="tx1"/>
                </a:solidFill>
              </a:rPr>
              <a:t> indique l’exception à </a:t>
            </a:r>
            <a:r>
              <a:rPr lang="fr-FR" dirty="0" smtClean="0">
                <a:solidFill>
                  <a:schemeClr val="tx1"/>
                </a:solidFill>
              </a:rPr>
              <a:t>déclencher</a:t>
            </a:r>
          </a:p>
          <a:p>
            <a:pPr algn="just"/>
            <a:r>
              <a:rPr lang="fr-FR" dirty="0" smtClean="0">
                <a:solidFill>
                  <a:schemeClr val="tx1"/>
                </a:solidFill>
              </a:rPr>
              <a:t>Cela </a:t>
            </a:r>
            <a:r>
              <a:rPr lang="fr-FR" dirty="0">
                <a:solidFill>
                  <a:schemeClr val="tx1"/>
                </a:solidFill>
              </a:rPr>
              <a:t>peut être soit une instance d’exception, soit une classe d’exception (une classe dérivée de </a:t>
            </a:r>
            <a:r>
              <a:rPr lang="fr-FR" dirty="0" smtClean="0">
                <a:solidFill>
                  <a:schemeClr val="tx1"/>
                </a:solidFill>
              </a:rPr>
              <a:t>Exception)</a:t>
            </a:r>
          </a:p>
          <a:p>
            <a:pPr algn="just"/>
            <a:r>
              <a:rPr lang="fr-FR" dirty="0" smtClean="0">
                <a:solidFill>
                  <a:schemeClr val="tx1"/>
                </a:solidFill>
              </a:rPr>
              <a:t>Si </a:t>
            </a:r>
            <a:r>
              <a:rPr lang="fr-FR" dirty="0">
                <a:solidFill>
                  <a:schemeClr val="tx1"/>
                </a:solidFill>
              </a:rPr>
              <a:t>une classe est donnée, elle sera implicitement instanciée via l’appel de son constructeur, sans </a:t>
            </a:r>
            <a:r>
              <a:rPr lang="fr-FR" dirty="0" smtClean="0">
                <a:solidFill>
                  <a:schemeClr val="tx1"/>
                </a:solidFill>
              </a:rPr>
              <a:t>arguments</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7048750" y="2181475"/>
            <a:ext cx="3409950" cy="101917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048750" y="4668001"/>
            <a:ext cx="4848225" cy="1019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444526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Déclencher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590951" cy="4990305"/>
          </a:xfrm>
        </p:spPr>
        <p:txBody>
          <a:bodyPr anchor="ctr" anchorCtr="0">
            <a:noAutofit/>
          </a:bodyPr>
          <a:lstStyle/>
          <a:p>
            <a:pPr algn="just"/>
            <a:r>
              <a:rPr lang="fr-FR" dirty="0">
                <a:solidFill>
                  <a:schemeClr val="tx1"/>
                </a:solidFill>
              </a:rPr>
              <a:t>Si vous devez savoir qu’une exception a été levée mais sans intention de la prendre en charge, une forme plus simple de l’instruction </a:t>
            </a:r>
            <a:r>
              <a:rPr lang="fr-FR" b="1" i="1" dirty="0">
                <a:solidFill>
                  <a:schemeClr val="accent6"/>
                </a:solidFill>
              </a:rPr>
              <a:t>raise</a:t>
            </a:r>
            <a:r>
              <a:rPr lang="fr-FR" dirty="0">
                <a:solidFill>
                  <a:schemeClr val="tx1"/>
                </a:solidFill>
              </a:rPr>
              <a:t> permet de re-déclencher </a:t>
            </a:r>
            <a:r>
              <a:rPr lang="fr-FR" dirty="0" smtClean="0">
                <a:solidFill>
                  <a:schemeClr val="tx1"/>
                </a:solidFill>
              </a:rPr>
              <a:t>l’exception</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8018462" y="2799214"/>
            <a:ext cx="3486150" cy="2276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674256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Définition d'actions de nettoyage</a:t>
            </a:r>
            <a:endParaRPr lang="fr-FR" b="1" i="1" dirty="0">
              <a:solidFill>
                <a:schemeClr val="accent1"/>
              </a:solidFill>
            </a:endParaRPr>
          </a:p>
        </p:txBody>
      </p:sp>
      <p:sp>
        <p:nvSpPr>
          <p:cNvPr id="5" name="Espace réservé du contenu 2"/>
          <p:cNvSpPr>
            <a:spLocks noGrp="1"/>
          </p:cNvSpPr>
          <p:nvPr>
            <p:ph idx="1"/>
          </p:nvPr>
        </p:nvSpPr>
        <p:spPr>
          <a:xfrm>
            <a:off x="946207" y="1442300"/>
            <a:ext cx="10678600" cy="4990305"/>
          </a:xfrm>
        </p:spPr>
        <p:txBody>
          <a:bodyPr anchor="ctr" anchorCtr="0">
            <a:noAutofit/>
          </a:bodyPr>
          <a:lstStyle/>
          <a:p>
            <a:pPr algn="just"/>
            <a:r>
              <a:rPr lang="fr-FR" dirty="0">
                <a:solidFill>
                  <a:schemeClr val="tx1"/>
                </a:solidFill>
              </a:rPr>
              <a:t>L’instruction </a:t>
            </a:r>
            <a:r>
              <a:rPr lang="fr-FR" b="1" i="1" dirty="0">
                <a:solidFill>
                  <a:schemeClr val="accent6"/>
                </a:solidFill>
              </a:rPr>
              <a:t>try</a:t>
            </a:r>
            <a:r>
              <a:rPr lang="fr-FR" dirty="0">
                <a:solidFill>
                  <a:schemeClr val="tx1"/>
                </a:solidFill>
              </a:rPr>
              <a:t> a une autre clause optionnelle qui est destinée à définir des actions de nettoyage devant être exécutées dans certaines </a:t>
            </a:r>
            <a:r>
              <a:rPr lang="fr-FR" dirty="0" smtClean="0">
                <a:solidFill>
                  <a:schemeClr val="tx1"/>
                </a:solidFill>
              </a:rPr>
              <a:t>circonstances</a:t>
            </a:r>
          </a:p>
          <a:p>
            <a:pPr algn="just"/>
            <a:r>
              <a:rPr lang="fr-FR" dirty="0">
                <a:solidFill>
                  <a:schemeClr val="tx1"/>
                </a:solidFill>
              </a:rPr>
              <a:t>Une clause </a:t>
            </a:r>
            <a:r>
              <a:rPr lang="fr-FR" b="1" i="1" dirty="0">
                <a:solidFill>
                  <a:schemeClr val="accent6"/>
                </a:solidFill>
              </a:rPr>
              <a:t>finally</a:t>
            </a:r>
            <a:r>
              <a:rPr lang="fr-FR" dirty="0">
                <a:solidFill>
                  <a:schemeClr val="accent6"/>
                </a:solidFill>
              </a:rPr>
              <a:t> </a:t>
            </a:r>
            <a:r>
              <a:rPr lang="fr-FR" dirty="0">
                <a:solidFill>
                  <a:schemeClr val="tx1"/>
                </a:solidFill>
              </a:rPr>
              <a:t>est toujours exécutée avant de quitter l’instruction </a:t>
            </a:r>
            <a:r>
              <a:rPr lang="fr-FR" b="1" i="1" dirty="0">
                <a:solidFill>
                  <a:schemeClr val="accent6"/>
                </a:solidFill>
              </a:rPr>
              <a:t>try</a:t>
            </a:r>
            <a:r>
              <a:rPr lang="fr-FR" dirty="0">
                <a:solidFill>
                  <a:schemeClr val="tx1"/>
                </a:solidFill>
              </a:rPr>
              <a:t>, qu’une exception ait été déclenchée ou </a:t>
            </a:r>
            <a:r>
              <a:rPr lang="fr-FR" dirty="0" smtClean="0">
                <a:solidFill>
                  <a:schemeClr val="tx1"/>
                </a:solidFill>
              </a:rPr>
              <a:t>non</a:t>
            </a:r>
          </a:p>
          <a:p>
            <a:pPr algn="just"/>
            <a:r>
              <a:rPr lang="fr-FR" dirty="0" smtClean="0">
                <a:solidFill>
                  <a:schemeClr val="tx1"/>
                </a:solidFill>
              </a:rPr>
              <a:t>Quand une exception </a:t>
            </a:r>
            <a:r>
              <a:rPr lang="fr-FR" dirty="0">
                <a:solidFill>
                  <a:schemeClr val="tx1"/>
                </a:solidFill>
              </a:rPr>
              <a:t>a été déclenchée dans la clause </a:t>
            </a:r>
            <a:r>
              <a:rPr lang="fr-FR" b="1" i="1" dirty="0">
                <a:solidFill>
                  <a:schemeClr val="accent6"/>
                </a:solidFill>
              </a:rPr>
              <a:t>try</a:t>
            </a:r>
            <a:r>
              <a:rPr lang="fr-FR" dirty="0">
                <a:solidFill>
                  <a:schemeClr val="tx1"/>
                </a:solidFill>
              </a:rPr>
              <a:t> et n’a pas été prise en charge par une clause </a:t>
            </a:r>
            <a:r>
              <a:rPr lang="fr-FR" b="1" i="1" dirty="0">
                <a:solidFill>
                  <a:schemeClr val="accent6"/>
                </a:solidFill>
              </a:rPr>
              <a:t>except</a:t>
            </a:r>
            <a:r>
              <a:rPr lang="fr-FR" dirty="0">
                <a:solidFill>
                  <a:schemeClr val="tx1"/>
                </a:solidFill>
              </a:rPr>
              <a:t> (ou si elle a été déclenchée dans une clause </a:t>
            </a:r>
            <a:r>
              <a:rPr lang="fr-FR" b="1" i="1" dirty="0">
                <a:solidFill>
                  <a:schemeClr val="accent6"/>
                </a:solidFill>
              </a:rPr>
              <a:t>except</a:t>
            </a:r>
            <a:r>
              <a:rPr lang="fr-FR" dirty="0">
                <a:solidFill>
                  <a:schemeClr val="tx1"/>
                </a:solidFill>
              </a:rPr>
              <a:t> ou </a:t>
            </a:r>
            <a:r>
              <a:rPr lang="fr-FR" b="1" i="1" dirty="0">
                <a:solidFill>
                  <a:schemeClr val="accent6"/>
                </a:solidFill>
              </a:rPr>
              <a:t>else</a:t>
            </a:r>
            <a:r>
              <a:rPr lang="fr-FR" dirty="0">
                <a:solidFill>
                  <a:schemeClr val="tx1"/>
                </a:solidFill>
              </a:rPr>
              <a:t>), elle est re-déclenchée après l’exécution de la clause </a:t>
            </a:r>
            <a:r>
              <a:rPr lang="fr-FR" b="1" i="1" dirty="0" smtClean="0">
                <a:solidFill>
                  <a:schemeClr val="accent6"/>
                </a:solidFill>
              </a:rPr>
              <a:t>finally</a:t>
            </a:r>
            <a:endParaRPr lang="fr-FR" dirty="0">
              <a:solidFill>
                <a:schemeClr val="tx1"/>
              </a:solidFill>
            </a:endParaRPr>
          </a:p>
          <a:p>
            <a:pPr algn="just"/>
            <a:r>
              <a:rPr lang="fr-FR" dirty="0" smtClean="0">
                <a:solidFill>
                  <a:schemeClr val="tx1"/>
                </a:solidFill>
              </a:rPr>
              <a:t>La </a:t>
            </a:r>
            <a:r>
              <a:rPr lang="fr-FR" dirty="0">
                <a:solidFill>
                  <a:schemeClr val="tx1"/>
                </a:solidFill>
              </a:rPr>
              <a:t>clause </a:t>
            </a:r>
            <a:r>
              <a:rPr lang="fr-FR" b="1" i="1" dirty="0">
                <a:solidFill>
                  <a:schemeClr val="accent6"/>
                </a:solidFill>
              </a:rPr>
              <a:t>finally</a:t>
            </a:r>
            <a:r>
              <a:rPr lang="fr-FR" dirty="0">
                <a:solidFill>
                  <a:schemeClr val="tx1"/>
                </a:solidFill>
              </a:rPr>
              <a:t> est également exécutée « à la sortie » quand </a:t>
            </a:r>
            <a:r>
              <a:rPr lang="fr-FR" dirty="0" smtClean="0">
                <a:solidFill>
                  <a:schemeClr val="tx1"/>
                </a:solidFill>
              </a:rPr>
              <a:t>n’importe quelle </a:t>
            </a:r>
            <a:r>
              <a:rPr lang="fr-FR" dirty="0">
                <a:solidFill>
                  <a:schemeClr val="tx1"/>
                </a:solidFill>
              </a:rPr>
              <a:t>autre clause de l’instruction </a:t>
            </a:r>
            <a:r>
              <a:rPr lang="fr-FR" b="1" i="1" dirty="0">
                <a:solidFill>
                  <a:schemeClr val="accent6"/>
                </a:solidFill>
              </a:rPr>
              <a:t>try</a:t>
            </a:r>
            <a:r>
              <a:rPr lang="fr-FR" dirty="0">
                <a:solidFill>
                  <a:schemeClr val="tx1"/>
                </a:solidFill>
              </a:rPr>
              <a:t> est abandonnée par une instruction </a:t>
            </a:r>
            <a:r>
              <a:rPr lang="fr-FR" b="1" i="1" dirty="0">
                <a:solidFill>
                  <a:schemeClr val="accent6"/>
                </a:solidFill>
              </a:rPr>
              <a:t>break</a:t>
            </a:r>
            <a:r>
              <a:rPr lang="fr-FR" dirty="0">
                <a:solidFill>
                  <a:schemeClr val="tx1"/>
                </a:solidFill>
              </a:rPr>
              <a:t>, </a:t>
            </a:r>
            <a:r>
              <a:rPr lang="fr-FR" b="1" i="1" dirty="0">
                <a:solidFill>
                  <a:schemeClr val="accent6"/>
                </a:solidFill>
              </a:rPr>
              <a:t>continue</a:t>
            </a:r>
            <a:r>
              <a:rPr lang="fr-FR" dirty="0">
                <a:solidFill>
                  <a:schemeClr val="accent6"/>
                </a:solidFill>
              </a:rPr>
              <a:t> </a:t>
            </a:r>
            <a:r>
              <a:rPr lang="fr-FR" dirty="0">
                <a:solidFill>
                  <a:schemeClr val="tx1"/>
                </a:solidFill>
              </a:rPr>
              <a:t>ou </a:t>
            </a:r>
            <a:r>
              <a:rPr lang="fr-FR" b="1" i="1" dirty="0">
                <a:solidFill>
                  <a:schemeClr val="accent6"/>
                </a:solidFill>
              </a:rPr>
              <a:t>return</a:t>
            </a:r>
            <a:endParaRPr lang="fr-FR" sz="1800" b="1" i="1" dirty="0">
              <a:solidFill>
                <a:schemeClr val="accent6"/>
              </a:solidFill>
            </a:endParaRPr>
          </a:p>
        </p:txBody>
      </p:sp>
    </p:spTree>
    <p:extLst>
      <p:ext uri="{BB962C8B-B14F-4D97-AF65-F5344CB8AC3E}">
        <p14:creationId xmlns:p14="http://schemas.microsoft.com/office/powerpoint/2010/main" val="1848976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5092</TotalTime>
  <Words>8637</Words>
  <Application>Microsoft Office PowerPoint</Application>
  <PresentationFormat>Grand écran</PresentationFormat>
  <Paragraphs>667</Paragraphs>
  <Slides>104</Slides>
  <Notes>103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104</vt:i4>
      </vt:variant>
    </vt:vector>
  </HeadingPairs>
  <TitlesOfParts>
    <vt:vector size="109" baseType="lpstr">
      <vt:lpstr>Arial</vt:lpstr>
      <vt:lpstr>Calibri</vt:lpstr>
      <vt:lpstr>Century Gothic</vt:lpstr>
      <vt:lpstr>Wingdings 3</vt:lpstr>
      <vt:lpstr>Brin</vt:lpstr>
      <vt:lpstr>Python 102</vt:lpstr>
      <vt:lpstr>Squelette d'un module</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L'instruction del</vt:lpstr>
      <vt:lpstr>Tuples &amp; séquences</vt:lpstr>
      <vt:lpstr>Tuples &amp; séquences</vt:lpstr>
      <vt:lpstr>Tuples &amp; séquences</vt:lpstr>
      <vt:lpstr>Tuples &amp; séquences</vt:lpstr>
      <vt:lpstr>Les ensembles</vt:lpstr>
      <vt:lpstr>Les ensembles</vt:lpstr>
      <vt:lpstr>Les ensembles</vt:lpstr>
      <vt:lpstr>Les dictionnaires</vt:lpstr>
      <vt:lpstr>Les dictionnaires</vt:lpstr>
      <vt:lpstr>Les dictionnaires</vt:lpstr>
      <vt:lpstr>Les dictionnaires</vt:lpstr>
      <vt:lpstr>Techniques de boucles</vt:lpstr>
      <vt:lpstr>Techniques de boucles</vt:lpstr>
      <vt:lpstr>Techniques de boucles</vt:lpstr>
      <vt:lpstr>Techniques de boucles</vt:lpstr>
      <vt:lpstr>Plus d'informations sur les conditions</vt:lpstr>
      <vt:lpstr>Plus d'informations sur les conditions</vt:lpstr>
      <vt:lpstr>Plus d'informations sur les conditions</vt:lpstr>
      <vt:lpstr>Comparer des séquences avec d’autres types</vt:lpstr>
      <vt:lpstr>Comparer des séquences avec d’autres types</vt:lpstr>
      <vt:lpstr>Modules</vt:lpstr>
      <vt:lpstr>Modules</vt:lpstr>
      <vt:lpstr>Modules</vt:lpstr>
      <vt:lpstr>Les modules en détail</vt:lpstr>
      <vt:lpstr>Les modules en détail</vt:lpstr>
      <vt:lpstr>Les modules en détail</vt:lpstr>
      <vt:lpstr>Les modules en détail</vt:lpstr>
      <vt:lpstr>Exécuter les modules comme des scripts</vt:lpstr>
      <vt:lpstr>Dossiers de recherche des modules</vt:lpstr>
      <vt:lpstr>Modules standards</vt:lpstr>
      <vt:lpstr>Modules standards</vt:lpstr>
      <vt:lpstr>La fonction dir()</vt:lpstr>
      <vt:lpstr>Les paquets</vt:lpstr>
      <vt:lpstr>Les paquets</vt:lpstr>
      <vt:lpstr>Les paquets</vt:lpstr>
      <vt:lpstr>Les paquets</vt:lpstr>
      <vt:lpstr>Les paquets</vt:lpstr>
      <vt:lpstr>Les paquets</vt:lpstr>
      <vt:lpstr>Importer * depuis un paquet</vt:lpstr>
      <vt:lpstr>Importer * depuis un paquet</vt:lpstr>
      <vt:lpstr>Importer * depuis un paquet</vt:lpstr>
      <vt:lpstr>Importer * depuis un paquet</vt:lpstr>
      <vt:lpstr>Références internes dans un paquet</vt:lpstr>
      <vt:lpstr>Paquets dans plusieurs dossiers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Lecture et écriture de fichiers</vt:lpstr>
      <vt:lpstr>Lecture et écriture de fichiers</vt:lpstr>
      <vt:lpstr>Lecture et écriture de fichiers</vt:lpstr>
      <vt:lpstr>Lecture et écriture de fichiers</vt:lpstr>
      <vt:lpstr>Lecture et écriture de fichiers</vt:lpstr>
      <vt:lpstr>Lecture et écriture de fichiers</vt:lpstr>
      <vt:lpstr>Méthodes des objets fichiers</vt:lpstr>
      <vt:lpstr>Méthodes des objets fichiers</vt:lpstr>
      <vt:lpstr>Méthodes des objets fichiers</vt:lpstr>
      <vt:lpstr>Méthodes des objets fichiers</vt:lpstr>
      <vt:lpstr>Méthodes des objets fichiers</vt:lpstr>
      <vt:lpstr>Erreurs et exceptions</vt:lpstr>
      <vt:lpstr>Les erreurs de syntaxe</vt:lpstr>
      <vt:lpstr>Les exceptions</vt:lpstr>
      <vt:lpstr>Les exceptions</vt:lpstr>
      <vt:lpstr>Les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Déclencher des exceptions</vt:lpstr>
      <vt:lpstr>Déclencher des exceptions</vt:lpstr>
      <vt:lpstr>Définition d'actions de nettoyage</vt:lpstr>
      <vt:lpstr>Définition d'actions de nettoyage</vt:lpstr>
      <vt:lpstr>Actions de nettoyage prédéfinies</vt:lpstr>
      <vt:lpstr>Actions de nettoyage prédéfinies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532</cp:revision>
  <dcterms:created xsi:type="dcterms:W3CDTF">2017-12-30T07:04:36Z</dcterms:created>
  <dcterms:modified xsi:type="dcterms:W3CDTF">2018-02-03T15:58:52Z</dcterms:modified>
</cp:coreProperties>
</file>