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90"/>
  </p:notesMasterIdLst>
  <p:sldIdLst>
    <p:sldId id="256" r:id="rId2"/>
    <p:sldId id="473"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47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75"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76" r:id="rId132"/>
    <p:sldId id="435" r:id="rId133"/>
    <p:sldId id="436" r:id="rId134"/>
    <p:sldId id="437" r:id="rId135"/>
    <p:sldId id="438" r:id="rId136"/>
    <p:sldId id="439" r:id="rId137"/>
    <p:sldId id="440" r:id="rId138"/>
    <p:sldId id="441" r:id="rId139"/>
    <p:sldId id="443" r:id="rId140"/>
    <p:sldId id="442" r:id="rId141"/>
    <p:sldId id="444" r:id="rId142"/>
    <p:sldId id="445" r:id="rId143"/>
    <p:sldId id="446" r:id="rId144"/>
    <p:sldId id="447" r:id="rId145"/>
    <p:sldId id="448" r:id="rId146"/>
    <p:sldId id="449" r:id="rId147"/>
    <p:sldId id="450" r:id="rId148"/>
    <p:sldId id="451" r:id="rId149"/>
    <p:sldId id="452" r:id="rId150"/>
    <p:sldId id="453" r:id="rId151"/>
    <p:sldId id="454" r:id="rId152"/>
    <p:sldId id="455" r:id="rId153"/>
    <p:sldId id="456" r:id="rId154"/>
    <p:sldId id="459" r:id="rId155"/>
    <p:sldId id="458" r:id="rId156"/>
    <p:sldId id="457"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82" r:id="rId171"/>
    <p:sldId id="483" r:id="rId172"/>
    <p:sldId id="484" r:id="rId173"/>
    <p:sldId id="487" r:id="rId174"/>
    <p:sldId id="488" r:id="rId175"/>
    <p:sldId id="485" r:id="rId176"/>
    <p:sldId id="486" r:id="rId177"/>
    <p:sldId id="477" r:id="rId178"/>
    <p:sldId id="489" r:id="rId179"/>
    <p:sldId id="490" r:id="rId180"/>
    <p:sldId id="491" r:id="rId181"/>
    <p:sldId id="492" r:id="rId182"/>
    <p:sldId id="493" r:id="rId183"/>
    <p:sldId id="478" r:id="rId184"/>
    <p:sldId id="479" r:id="rId185"/>
    <p:sldId id="480" r:id="rId186"/>
    <p:sldId id="481" r:id="rId187"/>
    <p:sldId id="285" r:id="rId188"/>
    <p:sldId id="309" r:id="rId1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4497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168</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169</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170</a:t>
            </a:fld>
            <a:endParaRPr lang="fr-FR" dirty="0"/>
          </a:p>
        </p:txBody>
      </p:sp>
    </p:spTree>
    <p:extLst>
      <p:ext uri="{BB962C8B-B14F-4D97-AF65-F5344CB8AC3E}">
        <p14:creationId xmlns:p14="http://schemas.microsoft.com/office/powerpoint/2010/main" val="270090409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171</a:t>
            </a:fld>
            <a:endParaRPr lang="fr-FR" dirty="0"/>
          </a:p>
        </p:txBody>
      </p:sp>
    </p:spTree>
    <p:extLst>
      <p:ext uri="{BB962C8B-B14F-4D97-AF65-F5344CB8AC3E}">
        <p14:creationId xmlns:p14="http://schemas.microsoft.com/office/powerpoint/2010/main" val="198931047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172</a:t>
            </a:fld>
            <a:endParaRPr lang="fr-FR" dirty="0"/>
          </a:p>
        </p:txBody>
      </p:sp>
    </p:spTree>
    <p:extLst>
      <p:ext uri="{BB962C8B-B14F-4D97-AF65-F5344CB8AC3E}">
        <p14:creationId xmlns:p14="http://schemas.microsoft.com/office/powerpoint/2010/main" val="9968968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173</a:t>
            </a:fld>
            <a:endParaRPr lang="fr-FR" dirty="0"/>
          </a:p>
        </p:txBody>
      </p:sp>
    </p:spTree>
    <p:extLst>
      <p:ext uri="{BB962C8B-B14F-4D97-AF65-F5344CB8AC3E}">
        <p14:creationId xmlns:p14="http://schemas.microsoft.com/office/powerpoint/2010/main" val="17636929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174</a:t>
            </a:fld>
            <a:endParaRPr lang="fr-FR" dirty="0"/>
          </a:p>
        </p:txBody>
      </p:sp>
    </p:spTree>
    <p:extLst>
      <p:ext uri="{BB962C8B-B14F-4D97-AF65-F5344CB8AC3E}">
        <p14:creationId xmlns:p14="http://schemas.microsoft.com/office/powerpoint/2010/main" val="221573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175</a:t>
            </a:fld>
            <a:endParaRPr lang="fr-FR" dirty="0"/>
          </a:p>
        </p:txBody>
      </p:sp>
    </p:spTree>
    <p:extLst>
      <p:ext uri="{BB962C8B-B14F-4D97-AF65-F5344CB8AC3E}">
        <p14:creationId xmlns:p14="http://schemas.microsoft.com/office/powerpoint/2010/main" val="22987473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176</a:t>
            </a:fld>
            <a:endParaRPr lang="fr-FR" dirty="0"/>
          </a:p>
        </p:txBody>
      </p:sp>
    </p:spTree>
    <p:extLst>
      <p:ext uri="{BB962C8B-B14F-4D97-AF65-F5344CB8AC3E}">
        <p14:creationId xmlns:p14="http://schemas.microsoft.com/office/powerpoint/2010/main" val="37335363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178</a:t>
            </a:fld>
            <a:endParaRPr lang="fr-FR" dirty="0"/>
          </a:p>
        </p:txBody>
      </p:sp>
    </p:spTree>
    <p:extLst>
      <p:ext uri="{BB962C8B-B14F-4D97-AF65-F5344CB8AC3E}">
        <p14:creationId xmlns:p14="http://schemas.microsoft.com/office/powerpoint/2010/main" val="40859606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179</a:t>
            </a:fld>
            <a:endParaRPr lang="fr-FR" dirty="0"/>
          </a:p>
        </p:txBody>
      </p:sp>
    </p:spTree>
    <p:extLst>
      <p:ext uri="{BB962C8B-B14F-4D97-AF65-F5344CB8AC3E}">
        <p14:creationId xmlns:p14="http://schemas.microsoft.com/office/powerpoint/2010/main" val="133744072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180</a:t>
            </a:fld>
            <a:endParaRPr lang="fr-FR" dirty="0"/>
          </a:p>
        </p:txBody>
      </p:sp>
    </p:spTree>
    <p:extLst>
      <p:ext uri="{BB962C8B-B14F-4D97-AF65-F5344CB8AC3E}">
        <p14:creationId xmlns:p14="http://schemas.microsoft.com/office/powerpoint/2010/main" val="23190760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181</a:t>
            </a:fld>
            <a:endParaRPr lang="fr-FR" dirty="0"/>
          </a:p>
        </p:txBody>
      </p:sp>
    </p:spTree>
    <p:extLst>
      <p:ext uri="{BB962C8B-B14F-4D97-AF65-F5344CB8AC3E}">
        <p14:creationId xmlns:p14="http://schemas.microsoft.com/office/powerpoint/2010/main" val="419001095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182</a:t>
            </a:fld>
            <a:endParaRPr lang="fr-FR" dirty="0"/>
          </a:p>
        </p:txBody>
      </p:sp>
    </p:spTree>
    <p:extLst>
      <p:ext uri="{BB962C8B-B14F-4D97-AF65-F5344CB8AC3E}">
        <p14:creationId xmlns:p14="http://schemas.microsoft.com/office/powerpoint/2010/main" val="188473858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188</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7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Synchronisation des threads</a:t>
            </a:r>
            <a:endParaRPr lang="fr-FR" dirty="0"/>
          </a:p>
        </p:txBody>
      </p:sp>
    </p:spTree>
    <p:extLst>
      <p:ext uri="{BB962C8B-B14F-4D97-AF65-F5344CB8AC3E}">
        <p14:creationId xmlns:p14="http://schemas.microsoft.com/office/powerpoint/2010/main" val="21752249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288112"/>
            <a:ext cx="9756251" cy="493776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événements sont une forme de communication très utile mais aussi très simple entre plusieurs threads s'exécutant </a:t>
            </a:r>
            <a:r>
              <a:rPr lang="fr-FR" dirty="0" smtClean="0">
                <a:solidFill>
                  <a:schemeClr val="tx1"/>
                </a:solidFill>
              </a:rPr>
              <a:t>simultanément</a:t>
            </a:r>
          </a:p>
          <a:p>
            <a:r>
              <a:rPr lang="fr-FR" dirty="0" smtClean="0">
                <a:solidFill>
                  <a:schemeClr val="tx1"/>
                </a:solidFill>
              </a:rPr>
              <a:t>Avec </a:t>
            </a:r>
            <a:r>
              <a:rPr lang="fr-FR" dirty="0">
                <a:solidFill>
                  <a:schemeClr val="tx1"/>
                </a:solidFill>
              </a:rPr>
              <a:t>les événements, un thread signale généralement qu'un événement s'est produit alors que d'autres threads écoutent activement ce </a:t>
            </a:r>
            <a:r>
              <a:rPr lang="fr-FR" dirty="0" smtClean="0">
                <a:solidFill>
                  <a:schemeClr val="tx1"/>
                </a:solidFill>
              </a:rPr>
              <a:t>signal</a:t>
            </a:r>
          </a:p>
          <a:p>
            <a:r>
              <a:rPr lang="fr-FR" dirty="0">
                <a:solidFill>
                  <a:schemeClr val="tx1"/>
                </a:solidFill>
              </a:rPr>
              <a:t>Les événements sont essentiellement des objets dotés d'un indicateur interne </a:t>
            </a:r>
            <a:r>
              <a:rPr lang="fr-FR" b="1" i="1" dirty="0">
                <a:solidFill>
                  <a:schemeClr val="accent6"/>
                </a:solidFill>
              </a:rPr>
              <a:t>true</a:t>
            </a:r>
            <a:r>
              <a:rPr lang="fr-FR" dirty="0">
                <a:solidFill>
                  <a:schemeClr val="tx1"/>
                </a:solidFill>
              </a:rPr>
              <a:t> ou </a:t>
            </a:r>
            <a:r>
              <a:rPr lang="fr-FR" b="1" i="1" dirty="0" smtClean="0">
                <a:solidFill>
                  <a:schemeClr val="accent6"/>
                </a:solidFill>
              </a:rPr>
              <a:t>false</a:t>
            </a:r>
          </a:p>
          <a:p>
            <a:r>
              <a:rPr lang="fr-FR" dirty="0" smtClean="0">
                <a:solidFill>
                  <a:schemeClr val="tx1"/>
                </a:solidFill>
              </a:rPr>
              <a:t>Au </a:t>
            </a:r>
            <a:r>
              <a:rPr lang="fr-FR" dirty="0">
                <a:solidFill>
                  <a:schemeClr val="tx1"/>
                </a:solidFill>
              </a:rPr>
              <a:t>sein de nos threads, nous pouvons continuellement interroger cet objet événement pour vérifier dans quel état il se trouve, puis choisir d'agir de la manière que nous voulons quand ce drapeau change </a:t>
            </a:r>
            <a:r>
              <a:rPr lang="fr-FR" dirty="0" smtClean="0">
                <a:solidFill>
                  <a:schemeClr val="tx1"/>
                </a:solidFill>
              </a:rPr>
              <a:t>d'état</a:t>
            </a:r>
            <a:endParaRPr lang="en-US" dirty="0">
              <a:solidFill>
                <a:schemeClr val="tx1"/>
              </a:solidFill>
            </a:endParaRPr>
          </a:p>
        </p:txBody>
      </p:sp>
    </p:spTree>
    <p:extLst>
      <p:ext uri="{BB962C8B-B14F-4D97-AF65-F5344CB8AC3E}">
        <p14:creationId xmlns:p14="http://schemas.microsoft.com/office/powerpoint/2010/main" val="4844955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chapitre précédent, nous avons parlé de la façon dont il n'y avait pas de mécanismes réels pour tuer les threads nativement en Python, et c'est toujours </a:t>
            </a:r>
            <a:r>
              <a:rPr lang="fr-FR" dirty="0" smtClean="0">
                <a:solidFill>
                  <a:schemeClr val="tx1"/>
                </a:solidFill>
              </a:rPr>
              <a:t>vrai</a:t>
            </a:r>
          </a:p>
          <a:p>
            <a:r>
              <a:rPr lang="fr-FR" dirty="0" smtClean="0">
                <a:solidFill>
                  <a:schemeClr val="tx1"/>
                </a:solidFill>
              </a:rPr>
              <a:t>Cependant</a:t>
            </a:r>
            <a:r>
              <a:rPr lang="fr-FR" dirty="0">
                <a:solidFill>
                  <a:schemeClr val="tx1"/>
                </a:solidFill>
              </a:rPr>
              <a:t>, nous pourrions utiliser ces objets d'événement et faire en sorte que nos threads ne s'exécutent que tant que notre objet événement n'est pas </a:t>
            </a:r>
            <a:r>
              <a:rPr lang="fr-FR" dirty="0" smtClean="0">
                <a:solidFill>
                  <a:schemeClr val="tx1"/>
                </a:solidFill>
              </a:rPr>
              <a:t>défini</a:t>
            </a:r>
          </a:p>
          <a:p>
            <a:r>
              <a:rPr lang="fr-FR" dirty="0" smtClean="0">
                <a:solidFill>
                  <a:schemeClr val="tx1"/>
                </a:solidFill>
              </a:rPr>
              <a:t>Bien </a:t>
            </a:r>
            <a:r>
              <a:rPr lang="fr-FR" dirty="0">
                <a:solidFill>
                  <a:schemeClr val="tx1"/>
                </a:solidFill>
              </a:rPr>
              <a:t>que ce ne soit pas </a:t>
            </a:r>
            <a:r>
              <a:rPr lang="fr-FR" dirty="0" smtClean="0">
                <a:solidFill>
                  <a:schemeClr val="tx1"/>
                </a:solidFill>
              </a:rPr>
              <a:t>très intéressant au </a:t>
            </a:r>
            <a:r>
              <a:rPr lang="fr-FR" dirty="0">
                <a:solidFill>
                  <a:schemeClr val="tx1"/>
                </a:solidFill>
              </a:rPr>
              <a:t>moment où un signal </a:t>
            </a:r>
            <a:r>
              <a:rPr lang="fr-FR" b="1" i="1" dirty="0">
                <a:solidFill>
                  <a:schemeClr val="accent1"/>
                </a:solidFill>
              </a:rPr>
              <a:t>SIGKILL</a:t>
            </a:r>
            <a:r>
              <a:rPr lang="fr-FR" dirty="0">
                <a:solidFill>
                  <a:schemeClr val="tx1"/>
                </a:solidFill>
              </a:rPr>
              <a:t> est envoyé, il peut cependant être utile dans certaines situations où vous devez vous arrêter normalement, mais où vous pouvez attendre qu'un thread finisse ce qu'il fait </a:t>
            </a:r>
            <a:r>
              <a:rPr lang="fr-FR" dirty="0" smtClean="0">
                <a:solidFill>
                  <a:schemeClr val="tx1"/>
                </a:solidFill>
              </a:rPr>
              <a:t>avant de se terminer</a:t>
            </a:r>
          </a:p>
          <a:p>
            <a:r>
              <a:rPr lang="fr-FR" dirty="0">
                <a:solidFill>
                  <a:schemeClr val="tx1"/>
                </a:solidFill>
              </a:rPr>
              <a:t>Un événement a quatre fonctions publiques avec lesquelles nous pouvons le modifier et </a:t>
            </a:r>
            <a:r>
              <a:rPr lang="fr-FR" dirty="0" smtClean="0">
                <a:solidFill>
                  <a:schemeClr val="tx1"/>
                </a:solidFill>
              </a:rPr>
              <a:t>l'utiliser :</a:t>
            </a:r>
          </a:p>
          <a:p>
            <a:pPr lvl="2"/>
            <a:r>
              <a:rPr lang="fr-FR" sz="1600" b="1" i="1" dirty="0" smtClean="0">
                <a:solidFill>
                  <a:schemeClr val="accent6"/>
                </a:solidFill>
              </a:rPr>
              <a:t>isSet()</a:t>
            </a:r>
            <a:r>
              <a:rPr lang="fr-FR" sz="1600" dirty="0" smtClean="0">
                <a:solidFill>
                  <a:schemeClr val="tx1"/>
                </a:solidFill>
              </a:rPr>
              <a:t> : </a:t>
            </a:r>
            <a:r>
              <a:rPr lang="fr-FR" sz="1600" dirty="0">
                <a:solidFill>
                  <a:schemeClr val="tx1"/>
                </a:solidFill>
              </a:rPr>
              <a:t>Vérifie si l'événement a été </a:t>
            </a:r>
            <a:r>
              <a:rPr lang="fr-FR" sz="1600" dirty="0" smtClean="0">
                <a:solidFill>
                  <a:schemeClr val="tx1"/>
                </a:solidFill>
              </a:rPr>
              <a:t>défini</a:t>
            </a:r>
          </a:p>
          <a:p>
            <a:pPr lvl="2"/>
            <a:r>
              <a:rPr lang="fr-FR" sz="1600" b="1" i="1" dirty="0" smtClean="0">
                <a:solidFill>
                  <a:schemeClr val="accent6"/>
                </a:solidFill>
              </a:rPr>
              <a:t>set()</a:t>
            </a:r>
            <a:r>
              <a:rPr lang="fr-FR" sz="1600" dirty="0" smtClean="0">
                <a:solidFill>
                  <a:schemeClr val="tx1"/>
                </a:solidFill>
              </a:rPr>
              <a:t> : Définit l'évènement</a:t>
            </a:r>
          </a:p>
          <a:p>
            <a:pPr lvl="2"/>
            <a:r>
              <a:rPr lang="fr-FR" sz="1600" b="1" i="1" dirty="0" smtClean="0">
                <a:solidFill>
                  <a:schemeClr val="accent6"/>
                </a:solidFill>
              </a:rPr>
              <a:t>clear()</a:t>
            </a:r>
            <a:r>
              <a:rPr lang="fr-FR" sz="1600" dirty="0" smtClean="0">
                <a:solidFill>
                  <a:schemeClr val="tx1"/>
                </a:solidFill>
              </a:rPr>
              <a:t> : Réinitialise </a:t>
            </a:r>
            <a:r>
              <a:rPr lang="fr-FR" sz="1600" dirty="0">
                <a:solidFill>
                  <a:schemeClr val="tx1"/>
                </a:solidFill>
              </a:rPr>
              <a:t>notre objet </a:t>
            </a:r>
            <a:r>
              <a:rPr lang="fr-FR" sz="1600" dirty="0" smtClean="0">
                <a:solidFill>
                  <a:schemeClr val="tx1"/>
                </a:solidFill>
              </a:rPr>
              <a:t>d'événement</a:t>
            </a:r>
          </a:p>
          <a:p>
            <a:pPr lvl="2"/>
            <a:r>
              <a:rPr lang="fr-FR" sz="1600" b="1" i="1" dirty="0" smtClean="0">
                <a:solidFill>
                  <a:schemeClr val="accent6"/>
                </a:solidFill>
              </a:rPr>
              <a:t>wait()</a:t>
            </a:r>
            <a:r>
              <a:rPr lang="fr-FR" sz="1600" dirty="0" smtClean="0">
                <a:solidFill>
                  <a:schemeClr val="tx1"/>
                </a:solidFill>
              </a:rPr>
              <a:t> : Bloque le thread </a:t>
            </a:r>
            <a:r>
              <a:rPr lang="fr-FR" sz="1600" dirty="0">
                <a:solidFill>
                  <a:schemeClr val="tx1"/>
                </a:solidFill>
              </a:rPr>
              <a:t>jusqu'à ce que le drapeau interne soit défini sur true</a:t>
            </a:r>
            <a:endParaRPr lang="en-US" sz="1600" dirty="0">
              <a:solidFill>
                <a:schemeClr val="tx1"/>
              </a:solidFill>
            </a:endParaRPr>
          </a:p>
        </p:txBody>
      </p:sp>
    </p:spTree>
    <p:extLst>
      <p:ext uri="{BB962C8B-B14F-4D97-AF65-F5344CB8AC3E}">
        <p14:creationId xmlns:p14="http://schemas.microsoft.com/office/powerpoint/2010/main" val="276887476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6" y="1439186"/>
            <a:ext cx="3021496"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3800724" y="2186097"/>
            <a:ext cx="4297224" cy="3292864"/>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350401" y="3307261"/>
            <a:ext cx="2981325" cy="217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269863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10455965" cy="166977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Un exemple plus sophistiqué :</a:t>
            </a:r>
          </a:p>
          <a:p>
            <a:r>
              <a:rPr lang="fr-FR" sz="1600" dirty="0" smtClean="0">
                <a:solidFill>
                  <a:schemeClr val="tx1"/>
                </a:solidFill>
              </a:rPr>
              <a:t>La fonction main() lance deux threads principaux et les stoppe par le déclenchement d'un évènement</a:t>
            </a:r>
          </a:p>
          <a:p>
            <a:r>
              <a:rPr lang="fr-FR" sz="1600" dirty="0" smtClean="0">
                <a:solidFill>
                  <a:schemeClr val="tx1"/>
                </a:solidFill>
              </a:rPr>
              <a:t>Chaque thread lancé par main() lance à son tour quatre threads secondaires qui seront chacun arrêtés par un évènement déclenché par les threads principaux</a:t>
            </a:r>
            <a:endParaRPr lang="en-US" sz="1600" dirty="0">
              <a:solidFill>
                <a:schemeClr val="tx1"/>
              </a:solidFill>
            </a:endParaRPr>
          </a:p>
        </p:txBody>
      </p:sp>
      <p:grpSp>
        <p:nvGrpSpPr>
          <p:cNvPr id="43" name="Groupe 42"/>
          <p:cNvGrpSpPr/>
          <p:nvPr/>
        </p:nvGrpSpPr>
        <p:grpSpPr>
          <a:xfrm>
            <a:off x="3584713" y="3529716"/>
            <a:ext cx="4795959" cy="2474844"/>
            <a:chOff x="3584713" y="3529716"/>
            <a:chExt cx="4795959" cy="2474844"/>
          </a:xfrm>
        </p:grpSpPr>
        <p:sp>
          <p:nvSpPr>
            <p:cNvPr id="3" name="Rectangle 2"/>
            <p:cNvSpPr/>
            <p:nvPr/>
          </p:nvSpPr>
          <p:spPr>
            <a:xfrm>
              <a:off x="3584713" y="4717773"/>
              <a:ext cx="707666" cy="20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Main</a:t>
              </a:r>
              <a:endParaRPr lang="fr-FR" sz="1200" dirty="0"/>
            </a:p>
          </p:txBody>
        </p:sp>
        <p:sp>
          <p:nvSpPr>
            <p:cNvPr id="6" name="Rectangle 5"/>
            <p:cNvSpPr/>
            <p:nvPr/>
          </p:nvSpPr>
          <p:spPr>
            <a:xfrm>
              <a:off x="5144493" y="4068417"/>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9" name="Rectangle 8"/>
            <p:cNvSpPr/>
            <p:nvPr/>
          </p:nvSpPr>
          <p:spPr>
            <a:xfrm>
              <a:off x="7274783" y="35926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0" name="Rectangle 9"/>
            <p:cNvSpPr/>
            <p:nvPr/>
          </p:nvSpPr>
          <p:spPr>
            <a:xfrm>
              <a:off x="7274782" y="38974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1" name="Rectangle 10"/>
            <p:cNvSpPr/>
            <p:nvPr/>
          </p:nvSpPr>
          <p:spPr>
            <a:xfrm>
              <a:off x="7274782" y="419961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2" name="Rectangle 11"/>
            <p:cNvSpPr/>
            <p:nvPr/>
          </p:nvSpPr>
          <p:spPr>
            <a:xfrm>
              <a:off x="7275442" y="4505739"/>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3" name="Rectangle 12"/>
            <p:cNvSpPr/>
            <p:nvPr/>
          </p:nvSpPr>
          <p:spPr>
            <a:xfrm>
              <a:off x="5169670" y="5360504"/>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14" name="Rectangle 13"/>
            <p:cNvSpPr/>
            <p:nvPr/>
          </p:nvSpPr>
          <p:spPr>
            <a:xfrm>
              <a:off x="7299960" y="48847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5" name="Rectangle 14"/>
            <p:cNvSpPr/>
            <p:nvPr/>
          </p:nvSpPr>
          <p:spPr>
            <a:xfrm>
              <a:off x="7299959" y="51895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6" name="Rectangle 15"/>
            <p:cNvSpPr/>
            <p:nvPr/>
          </p:nvSpPr>
          <p:spPr>
            <a:xfrm>
              <a:off x="7299959" y="549170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7" name="Rectangle 16"/>
            <p:cNvSpPr/>
            <p:nvPr/>
          </p:nvSpPr>
          <p:spPr>
            <a:xfrm>
              <a:off x="7300619" y="5797826"/>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cxnSp>
          <p:nvCxnSpPr>
            <p:cNvPr id="18" name="Connecteur droit avec flèche 17"/>
            <p:cNvCxnSpPr/>
            <p:nvPr/>
          </p:nvCxnSpPr>
          <p:spPr>
            <a:xfrm flipV="1">
              <a:off x="4420925" y="4275151"/>
              <a:ext cx="62815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4420925" y="4924507"/>
              <a:ext cx="628153" cy="43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6384896" y="3696031"/>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6384896" y="3984266"/>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384896" y="4199614"/>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6384896" y="4237383"/>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6369654" y="4988117"/>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369654" y="5276352"/>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6369654" y="5491700"/>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6369654" y="5529469"/>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Éclair 38"/>
            <p:cNvSpPr/>
            <p:nvPr/>
          </p:nvSpPr>
          <p:spPr>
            <a:xfrm>
              <a:off x="4420925" y="4116125"/>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clair 39"/>
            <p:cNvSpPr/>
            <p:nvPr/>
          </p:nvSpPr>
          <p:spPr>
            <a:xfrm rot="15416840">
              <a:off x="4378086" y="5284074"/>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Éclair 40"/>
            <p:cNvSpPr/>
            <p:nvPr/>
          </p:nvSpPr>
          <p:spPr>
            <a:xfrm>
              <a:off x="6496873" y="3529716"/>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Éclair 41"/>
            <p:cNvSpPr/>
            <p:nvPr/>
          </p:nvSpPr>
          <p:spPr>
            <a:xfrm>
              <a:off x="6496872" y="4774758"/>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61225696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2981739" cy="506689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a:r>
              <a:rPr lang="en-US" sz="1600" dirty="0" smtClean="0">
                <a:solidFill>
                  <a:schemeClr val="tx1"/>
                </a:solidFill>
              </a:rPr>
              <a:t>Code :</a:t>
            </a:r>
            <a:endParaRPr lang="en-US" sz="1600" dirty="0">
              <a:solidFill>
                <a:schemeClr val="tx1"/>
              </a:solidFill>
            </a:endParaRPr>
          </a:p>
        </p:txBody>
      </p:sp>
      <p:pic>
        <p:nvPicPr>
          <p:cNvPr id="4" name="Image 3"/>
          <p:cNvPicPr>
            <a:picLocks noChangeAspect="1"/>
          </p:cNvPicPr>
          <p:nvPr/>
        </p:nvPicPr>
        <p:blipFill>
          <a:blip r:embed="rId3"/>
          <a:stretch>
            <a:fillRect/>
          </a:stretch>
        </p:blipFill>
        <p:spPr>
          <a:xfrm>
            <a:off x="4333461" y="1439186"/>
            <a:ext cx="3583060" cy="5066896"/>
          </a:xfrm>
          <a:prstGeom prst="rect">
            <a:avLst/>
          </a:prstGeom>
        </p:spPr>
      </p:pic>
      <p:pic>
        <p:nvPicPr>
          <p:cNvPr id="5" name="Image 4"/>
          <p:cNvPicPr>
            <a:picLocks noChangeAspect="1"/>
          </p:cNvPicPr>
          <p:nvPr/>
        </p:nvPicPr>
        <p:blipFill>
          <a:blip r:embed="rId4"/>
          <a:stretch>
            <a:fillRect/>
          </a:stretch>
        </p:blipFill>
        <p:spPr>
          <a:xfrm>
            <a:off x="8025889" y="1439187"/>
            <a:ext cx="1798987" cy="2695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95757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barrières sont </a:t>
            </a:r>
            <a:r>
              <a:rPr lang="fr-FR" dirty="0" smtClean="0">
                <a:solidFill>
                  <a:schemeClr val="tx1"/>
                </a:solidFill>
              </a:rPr>
              <a:t>des primitives </a:t>
            </a:r>
            <a:r>
              <a:rPr lang="fr-FR" dirty="0">
                <a:solidFill>
                  <a:schemeClr val="tx1"/>
                </a:solidFill>
              </a:rPr>
              <a:t>de synchronisation introduite dans la troisième </a:t>
            </a:r>
            <a:r>
              <a:rPr lang="fr-FR" dirty="0" smtClean="0">
                <a:solidFill>
                  <a:schemeClr val="tx1"/>
                </a:solidFill>
              </a:rPr>
              <a:t>version majeure </a:t>
            </a:r>
            <a:r>
              <a:rPr lang="fr-FR" dirty="0">
                <a:solidFill>
                  <a:schemeClr val="tx1"/>
                </a:solidFill>
              </a:rPr>
              <a:t>du langage Python, et abordent un problème qui ne peut être résolu qu'avec un mélange quelque peu compliqué de conditions et de </a:t>
            </a:r>
            <a:r>
              <a:rPr lang="fr-FR" dirty="0" smtClean="0">
                <a:solidFill>
                  <a:schemeClr val="tx1"/>
                </a:solidFill>
              </a:rPr>
              <a:t>sémaphores</a:t>
            </a:r>
          </a:p>
          <a:p>
            <a:r>
              <a:rPr lang="fr-FR" dirty="0" smtClean="0">
                <a:solidFill>
                  <a:schemeClr val="tx1"/>
                </a:solidFill>
              </a:rPr>
              <a:t>Ces </a:t>
            </a:r>
            <a:r>
              <a:rPr lang="fr-FR" dirty="0">
                <a:solidFill>
                  <a:schemeClr val="tx1"/>
                </a:solidFill>
              </a:rPr>
              <a:t>barrières sont des points de contrôle qui peuvent être utilisés pour s'assurer que la progression n'est faite que par un groupe de threads, après le point où tous les threads participants atteignent le même </a:t>
            </a:r>
            <a:r>
              <a:rPr lang="fr-FR" dirty="0" smtClean="0">
                <a:solidFill>
                  <a:schemeClr val="tx1"/>
                </a:solidFill>
              </a:rPr>
              <a:t>point</a:t>
            </a:r>
          </a:p>
          <a:p>
            <a:r>
              <a:rPr lang="fr-FR" dirty="0" smtClean="0">
                <a:solidFill>
                  <a:schemeClr val="tx1"/>
                </a:solidFill>
              </a:rPr>
              <a:t>Cela </a:t>
            </a:r>
            <a:r>
              <a:rPr lang="fr-FR" dirty="0">
                <a:solidFill>
                  <a:schemeClr val="tx1"/>
                </a:solidFill>
              </a:rPr>
              <a:t>peut sembler un peu compliqué et inutile, mais il peut être incroyablement puissant dans certaines situations, et il peut certainement réduire la complexité du </a:t>
            </a:r>
            <a:r>
              <a:rPr lang="fr-FR" dirty="0" smtClean="0">
                <a:solidFill>
                  <a:schemeClr val="tx1"/>
                </a:solidFill>
              </a:rPr>
              <a:t>code</a:t>
            </a:r>
            <a:endParaRPr lang="en-US" sz="1600" dirty="0">
              <a:solidFill>
                <a:schemeClr val="tx1"/>
              </a:solidFill>
            </a:endParaRPr>
          </a:p>
        </p:txBody>
      </p:sp>
    </p:spTree>
    <p:extLst>
      <p:ext uri="{BB962C8B-B14F-4D97-AF65-F5344CB8AC3E}">
        <p14:creationId xmlns:p14="http://schemas.microsoft.com/office/powerpoint/2010/main" val="89991368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6" y="1439186"/>
            <a:ext cx="3403158"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l'exemple suivant, nous allons utiliser des barrières afin de bloquer l'exécution de nos threads jusqu'à ce que tous les threads aient atteint un point d'exécution </a:t>
            </a:r>
            <a:r>
              <a:rPr lang="fr-FR" dirty="0" smtClean="0">
                <a:solidFill>
                  <a:schemeClr val="tx1"/>
                </a:solidFill>
              </a:rPr>
              <a:t>désiré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4532244" y="1704768"/>
            <a:ext cx="4493451" cy="4255522"/>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9167854" y="4069606"/>
            <a:ext cx="2602561" cy="189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50624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Communication entres threads</a:t>
            </a:r>
            <a:endParaRPr lang="fr-FR" dirty="0"/>
          </a:p>
        </p:txBody>
      </p:sp>
    </p:spTree>
    <p:extLst>
      <p:ext uri="{BB962C8B-B14F-4D97-AF65-F5344CB8AC3E}">
        <p14:creationId xmlns:p14="http://schemas.microsoft.com/office/powerpoint/2010/main" val="22265875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Communications entre threads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La communication est l'une des parties les plus importantes de vos systèmes </a:t>
            </a:r>
            <a:r>
              <a:rPr lang="fr-FR" dirty="0" smtClean="0">
                <a:solidFill>
                  <a:schemeClr val="tx1"/>
                </a:solidFill>
              </a:rPr>
              <a:t>concurrents</a:t>
            </a:r>
          </a:p>
          <a:p>
            <a:r>
              <a:rPr lang="fr-FR" dirty="0" smtClean="0">
                <a:solidFill>
                  <a:schemeClr val="tx1"/>
                </a:solidFill>
              </a:rPr>
              <a:t>Sans </a:t>
            </a:r>
            <a:r>
              <a:rPr lang="fr-FR" dirty="0">
                <a:solidFill>
                  <a:schemeClr val="tx1"/>
                </a:solidFill>
              </a:rPr>
              <a:t>des mécanismes de communication appropriés mis en œuvre, les gains de performance que nous parvenons à obtenir grâce à l'utilisation de la concurrence et du parallélisme pourraient être </a:t>
            </a:r>
            <a:r>
              <a:rPr lang="fr-FR" dirty="0" smtClean="0">
                <a:solidFill>
                  <a:schemeClr val="tx1"/>
                </a:solidFill>
              </a:rPr>
              <a:t>inutiles</a:t>
            </a:r>
          </a:p>
          <a:p>
            <a:r>
              <a:rPr lang="fr-FR" dirty="0" smtClean="0">
                <a:solidFill>
                  <a:schemeClr val="tx1"/>
                </a:solidFill>
              </a:rPr>
              <a:t>La </a:t>
            </a:r>
            <a:r>
              <a:rPr lang="fr-FR" dirty="0">
                <a:solidFill>
                  <a:schemeClr val="tx1"/>
                </a:solidFill>
              </a:rPr>
              <a:t>communication représente l'un des plus grands défis que vous aurez à surmonter en matière de communication entre les threads et les processus, et il est essentiel de bien comprendre toutes les options disponibles avant de </a:t>
            </a:r>
            <a:r>
              <a:rPr lang="fr-FR" dirty="0" smtClean="0">
                <a:solidFill>
                  <a:schemeClr val="tx1"/>
                </a:solidFill>
              </a:rPr>
              <a:t>plonger dans une telle programmation</a:t>
            </a:r>
            <a:endParaRPr lang="en-US" sz="1600" dirty="0">
              <a:solidFill>
                <a:schemeClr val="tx1"/>
              </a:solidFill>
            </a:endParaRPr>
          </a:p>
        </p:txBody>
      </p:sp>
    </p:spTree>
    <p:extLst>
      <p:ext uri="{BB962C8B-B14F-4D97-AF65-F5344CB8AC3E}">
        <p14:creationId xmlns:p14="http://schemas.microsoft.com/office/powerpoint/2010/main" val="296156447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Structures de données standards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Certaines fonctions de structure de données traditionnelles de Python fournissent divers degrés de sécurité de thread par </a:t>
            </a:r>
            <a:r>
              <a:rPr lang="fr-FR" dirty="0" smtClean="0">
                <a:solidFill>
                  <a:schemeClr val="tx1"/>
                </a:solidFill>
              </a:rPr>
              <a:t>défaut</a:t>
            </a:r>
          </a:p>
          <a:p>
            <a:r>
              <a:rPr lang="fr-FR" dirty="0" smtClean="0">
                <a:solidFill>
                  <a:schemeClr val="tx1"/>
                </a:solidFill>
              </a:rPr>
              <a:t>Cependant</a:t>
            </a:r>
            <a:r>
              <a:rPr lang="fr-FR" dirty="0">
                <a:solidFill>
                  <a:schemeClr val="tx1"/>
                </a:solidFill>
              </a:rPr>
              <a:t>, dans la plupart des cas, nous devrons définir une forme de mécanisme de verrouillage pour contrôler l'accès à ces structures de données afin de garantir la sécurité des </a:t>
            </a:r>
            <a:r>
              <a:rPr lang="fr-FR" dirty="0" smtClean="0">
                <a:solidFill>
                  <a:schemeClr val="tx1"/>
                </a:solidFill>
              </a:rPr>
              <a:t>threads</a:t>
            </a:r>
            <a:endParaRPr lang="en-US" sz="1600" dirty="0">
              <a:solidFill>
                <a:schemeClr val="tx1"/>
              </a:solidFill>
            </a:endParaRPr>
          </a:p>
        </p:txBody>
      </p:sp>
    </p:spTree>
    <p:extLst>
      <p:ext uri="{BB962C8B-B14F-4D97-AF65-F5344CB8AC3E}">
        <p14:creationId xmlns:p14="http://schemas.microsoft.com/office/powerpoint/2010/main" val="2665218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Pendant mon temps de travail avec la communication entre plusieurs threads en Python, j'ai découvert qu'une excellente solution pour utiliser des </a:t>
            </a:r>
            <a:r>
              <a:rPr lang="fr-FR" dirty="0" smtClean="0">
                <a:solidFill>
                  <a:schemeClr val="tx1"/>
                </a:solidFill>
              </a:rPr>
              <a:t>Sets d'une </a:t>
            </a:r>
            <a:r>
              <a:rPr lang="fr-FR" dirty="0">
                <a:solidFill>
                  <a:schemeClr val="tx1"/>
                </a:solidFill>
              </a:rPr>
              <a:t>manière "</a:t>
            </a:r>
            <a:r>
              <a:rPr lang="fr-FR" dirty="0" smtClean="0">
                <a:solidFill>
                  <a:schemeClr val="tx1"/>
                </a:solidFill>
              </a:rPr>
              <a:t>thread safe" </a:t>
            </a:r>
            <a:r>
              <a:rPr lang="fr-FR" dirty="0">
                <a:solidFill>
                  <a:schemeClr val="tx1"/>
                </a:solidFill>
              </a:rPr>
              <a:t>est d'étendre réellement la classe set et d'implémenter mon propre mécanisme de verrouillage autour des actions que je souhaite </a:t>
            </a:r>
            <a:r>
              <a:rPr lang="fr-FR" dirty="0" smtClean="0">
                <a:solidFill>
                  <a:schemeClr val="tx1"/>
                </a:solidFill>
              </a:rPr>
              <a:t>effectuer</a:t>
            </a:r>
          </a:p>
          <a:p>
            <a:r>
              <a:rPr lang="fr-FR" sz="1600" dirty="0">
                <a:solidFill>
                  <a:schemeClr val="tx1"/>
                </a:solidFill>
              </a:rPr>
              <a:t>Si vous avez l'habitude de travailler en Python, étendre la classe devrait être une opération assez </a:t>
            </a:r>
            <a:r>
              <a:rPr lang="fr-FR" sz="1600" dirty="0" smtClean="0">
                <a:solidFill>
                  <a:schemeClr val="tx1"/>
                </a:solidFill>
              </a:rPr>
              <a:t>simple</a:t>
            </a:r>
          </a:p>
          <a:p>
            <a:r>
              <a:rPr lang="fr-FR" sz="1600" dirty="0" smtClean="0">
                <a:solidFill>
                  <a:schemeClr val="tx1"/>
                </a:solidFill>
              </a:rPr>
              <a:t>Nous </a:t>
            </a:r>
            <a:r>
              <a:rPr lang="fr-FR" sz="1600" dirty="0">
                <a:solidFill>
                  <a:schemeClr val="tx1"/>
                </a:solidFill>
              </a:rPr>
              <a:t>définissons un objet de classe </a:t>
            </a:r>
            <a:r>
              <a:rPr lang="fr-FR" sz="1600" b="1" i="1" dirty="0">
                <a:solidFill>
                  <a:schemeClr val="accent6"/>
                </a:solidFill>
              </a:rPr>
              <a:t>LockedSet</a:t>
            </a:r>
            <a:r>
              <a:rPr lang="fr-FR" sz="1600" dirty="0">
                <a:solidFill>
                  <a:schemeClr val="tx1"/>
                </a:solidFill>
              </a:rPr>
              <a:t>, qui hérite de notre classe </a:t>
            </a:r>
            <a:r>
              <a:rPr lang="fr-FR" sz="1600" dirty="0" smtClean="0">
                <a:solidFill>
                  <a:schemeClr val="tx1"/>
                </a:solidFill>
              </a:rPr>
              <a:t>de </a:t>
            </a:r>
            <a:r>
              <a:rPr lang="fr-FR" sz="1600" b="1" i="1" dirty="0" smtClean="0">
                <a:solidFill>
                  <a:schemeClr val="accent6"/>
                </a:solidFill>
              </a:rPr>
              <a:t>set</a:t>
            </a:r>
            <a:r>
              <a:rPr lang="fr-FR" sz="1600" dirty="0" smtClean="0">
                <a:solidFill>
                  <a:schemeClr val="tx1"/>
                </a:solidFill>
              </a:rPr>
              <a:t> </a:t>
            </a:r>
            <a:r>
              <a:rPr lang="fr-FR" sz="1600" dirty="0">
                <a:solidFill>
                  <a:schemeClr val="tx1"/>
                </a:solidFill>
              </a:rPr>
              <a:t>Python </a:t>
            </a:r>
            <a:r>
              <a:rPr lang="fr-FR" sz="1600" dirty="0" smtClean="0">
                <a:solidFill>
                  <a:schemeClr val="tx1"/>
                </a:solidFill>
              </a:rPr>
              <a:t>traditionnelle</a:t>
            </a:r>
          </a:p>
          <a:p>
            <a:r>
              <a:rPr lang="fr-FR" sz="1600" dirty="0" smtClean="0">
                <a:solidFill>
                  <a:schemeClr val="tx1"/>
                </a:solidFill>
              </a:rPr>
              <a:t>Dans </a:t>
            </a:r>
            <a:r>
              <a:rPr lang="fr-FR" sz="1600" dirty="0">
                <a:solidFill>
                  <a:schemeClr val="tx1"/>
                </a:solidFill>
              </a:rPr>
              <a:t>le constructeur de cette classe, nous créons un objet </a:t>
            </a:r>
            <a:r>
              <a:rPr lang="fr-FR" sz="1600" b="1" i="1" dirty="0">
                <a:solidFill>
                  <a:schemeClr val="accent6"/>
                </a:solidFill>
              </a:rPr>
              <a:t>lock</a:t>
            </a:r>
            <a:r>
              <a:rPr lang="fr-FR" sz="1600" dirty="0">
                <a:solidFill>
                  <a:schemeClr val="tx1"/>
                </a:solidFill>
              </a:rPr>
              <a:t>, que nous utiliserons dans les fonctions suivantes afin de permettre des interactions </a:t>
            </a:r>
            <a:r>
              <a:rPr lang="fr-FR" sz="1600" dirty="0" smtClean="0">
                <a:solidFill>
                  <a:schemeClr val="tx1"/>
                </a:solidFill>
              </a:rPr>
              <a:t>"thread safe"</a:t>
            </a:r>
            <a:endParaRPr lang="en-US" sz="1600" dirty="0">
              <a:solidFill>
                <a:schemeClr val="tx1"/>
              </a:solidFill>
            </a:endParaRPr>
          </a:p>
        </p:txBody>
      </p:sp>
    </p:spTree>
    <p:extLst>
      <p:ext uri="{BB962C8B-B14F-4D97-AF65-F5344CB8AC3E}">
        <p14:creationId xmlns:p14="http://schemas.microsoft.com/office/powerpoint/2010/main" val="2251581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En dessous de notre constructeur, nous définissons les fonctions </a:t>
            </a:r>
            <a:r>
              <a:rPr lang="fr-FR" b="1" i="1" dirty="0">
                <a:solidFill>
                  <a:schemeClr val="accent6"/>
                </a:solidFill>
              </a:rPr>
              <a:t>add</a:t>
            </a:r>
            <a:r>
              <a:rPr lang="fr-FR" dirty="0">
                <a:solidFill>
                  <a:schemeClr val="tx1"/>
                </a:solidFill>
              </a:rPr>
              <a:t>, </a:t>
            </a:r>
            <a:r>
              <a:rPr lang="fr-FR" b="1" i="1" dirty="0">
                <a:solidFill>
                  <a:schemeClr val="accent6"/>
                </a:solidFill>
              </a:rPr>
              <a:t>remove</a:t>
            </a:r>
            <a:r>
              <a:rPr lang="fr-FR" dirty="0">
                <a:solidFill>
                  <a:schemeClr val="accent6"/>
                </a:solidFill>
              </a:rPr>
              <a:t> </a:t>
            </a:r>
            <a:r>
              <a:rPr lang="fr-FR" dirty="0">
                <a:solidFill>
                  <a:schemeClr val="tx1"/>
                </a:solidFill>
              </a:rPr>
              <a:t>et </a:t>
            </a:r>
            <a:r>
              <a:rPr lang="fr-FR" b="1" i="1" dirty="0" smtClean="0">
                <a:solidFill>
                  <a:schemeClr val="accent6"/>
                </a:solidFill>
              </a:rPr>
              <a:t>contains</a:t>
            </a:r>
          </a:p>
          <a:p>
            <a:r>
              <a:rPr lang="fr-FR" dirty="0" smtClean="0">
                <a:solidFill>
                  <a:schemeClr val="tx1"/>
                </a:solidFill>
              </a:rPr>
              <a:t>Celles-ci </a:t>
            </a:r>
            <a:r>
              <a:rPr lang="fr-FR" dirty="0">
                <a:solidFill>
                  <a:schemeClr val="tx1"/>
                </a:solidFill>
              </a:rPr>
              <a:t>s'appuient sur la fonctionnalité </a:t>
            </a:r>
            <a:r>
              <a:rPr lang="fr-FR" b="1" i="1" dirty="0">
                <a:solidFill>
                  <a:schemeClr val="accent6"/>
                </a:solidFill>
              </a:rPr>
              <a:t>super</a:t>
            </a:r>
            <a:r>
              <a:rPr lang="fr-FR" dirty="0">
                <a:solidFill>
                  <a:schemeClr val="tx1"/>
                </a:solidFill>
              </a:rPr>
              <a:t> classe avec une exception </a:t>
            </a:r>
            <a:r>
              <a:rPr lang="fr-FR" dirty="0" smtClean="0">
                <a:solidFill>
                  <a:schemeClr val="tx1"/>
                </a:solidFill>
              </a:rPr>
              <a:t>clé</a:t>
            </a:r>
          </a:p>
          <a:p>
            <a:r>
              <a:rPr lang="fr-FR" dirty="0" smtClean="0">
                <a:solidFill>
                  <a:schemeClr val="tx1"/>
                </a:solidFill>
              </a:rPr>
              <a:t>Avec </a:t>
            </a:r>
            <a:r>
              <a:rPr lang="fr-FR" dirty="0">
                <a:solidFill>
                  <a:schemeClr val="tx1"/>
                </a:solidFill>
              </a:rPr>
              <a:t>chacune de ces fonctions, nous utilisons le verrou que nous avons initialisé dans notre constructeur pour nous assurer que toutes les interactions ne peuvent être exécutées que par un thread à la fois, assurant ainsi la sécurité du </a:t>
            </a:r>
            <a:r>
              <a:rPr lang="fr-FR" dirty="0" smtClean="0">
                <a:solidFill>
                  <a:schemeClr val="tx1"/>
                </a:solidFill>
              </a:rPr>
              <a:t>thread</a:t>
            </a:r>
          </a:p>
          <a:p>
            <a:r>
              <a:rPr lang="fr-FR" dirty="0" smtClean="0">
                <a:solidFill>
                  <a:schemeClr val="tx1"/>
                </a:solidFill>
              </a:rPr>
              <a:t>Il </a:t>
            </a:r>
            <a:r>
              <a:rPr lang="fr-FR" dirty="0">
                <a:solidFill>
                  <a:schemeClr val="tx1"/>
                </a:solidFill>
              </a:rPr>
              <a:t>convient de noter que nous pourrions utiliser cette même technique d'extension de la classe set existante avec d'autres primitives </a:t>
            </a:r>
            <a:r>
              <a:rPr lang="fr-FR" dirty="0" smtClean="0">
                <a:solidFill>
                  <a:schemeClr val="tx1"/>
                </a:solidFill>
              </a:rPr>
              <a:t>Python</a:t>
            </a:r>
          </a:p>
          <a:p>
            <a:r>
              <a:rPr lang="fr-FR" dirty="0" smtClean="0">
                <a:solidFill>
                  <a:schemeClr val="tx1"/>
                </a:solidFill>
              </a:rPr>
              <a:t>En </a:t>
            </a:r>
            <a:r>
              <a:rPr lang="fr-FR" dirty="0">
                <a:solidFill>
                  <a:schemeClr val="tx1"/>
                </a:solidFill>
              </a:rPr>
              <a:t>mettant en œuvre les nôtres, nous pouvons alors, essentiellement, tirer parti des fonctionnalités sous-jacentes de ces classes avec un minimum d'effort de notre </a:t>
            </a:r>
            <a:r>
              <a:rPr lang="fr-FR" dirty="0" smtClean="0">
                <a:solidFill>
                  <a:schemeClr val="tx1"/>
                </a:solidFill>
              </a:rPr>
              <a:t>part</a:t>
            </a:r>
            <a:endParaRPr lang="en-US" sz="1600" dirty="0">
              <a:solidFill>
                <a:schemeClr val="tx1"/>
              </a:solidFill>
            </a:endParaRPr>
          </a:p>
        </p:txBody>
      </p:sp>
    </p:spTree>
    <p:extLst>
      <p:ext uri="{BB962C8B-B14F-4D97-AF65-F5344CB8AC3E}">
        <p14:creationId xmlns:p14="http://schemas.microsoft.com/office/powerpoint/2010/main" val="306730686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5208105"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convient de noter que cette tactique d'extension des classes existantes et d'ajout de votre propre logique thread-safe peut être effectuée pour la plupart, sinon toutes, des primitives </a:t>
            </a:r>
            <a:r>
              <a:rPr lang="fr-FR" dirty="0" smtClean="0">
                <a:solidFill>
                  <a:schemeClr val="tx1"/>
                </a:solidFill>
              </a:rPr>
              <a:t>Python</a:t>
            </a:r>
          </a:p>
          <a:p>
            <a:r>
              <a:rPr lang="fr-FR" dirty="0" smtClean="0">
                <a:solidFill>
                  <a:schemeClr val="tx1"/>
                </a:solidFill>
              </a:rPr>
              <a:t>C'est </a:t>
            </a:r>
            <a:r>
              <a:rPr lang="fr-FR" dirty="0">
                <a:solidFill>
                  <a:schemeClr val="tx1"/>
                </a:solidFill>
              </a:rPr>
              <a:t>un excellent moyen de tirer parti de certaines des excellentes fonctionnalités qui accompagnent ces classes par défaut, mais vous devez vous assurer que la façon dont vous implémentez la sécurité des threads est correcte</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6466108" y="1884666"/>
            <a:ext cx="5000625" cy="3895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551750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Débogage et Benchmark</a:t>
            </a:r>
            <a:endParaRPr lang="fr-FR" dirty="0"/>
          </a:p>
        </p:txBody>
      </p:sp>
    </p:spTree>
    <p:extLst>
      <p:ext uri="{BB962C8B-B14F-4D97-AF65-F5344CB8AC3E}">
        <p14:creationId xmlns:p14="http://schemas.microsoft.com/office/powerpoint/2010/main" val="362270825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Executors et Pools</a:t>
            </a:r>
            <a:endParaRPr lang="fr-FR" dirty="0"/>
          </a:p>
        </p:txBody>
      </p:sp>
    </p:spTree>
    <p:extLst>
      <p:ext uri="{BB962C8B-B14F-4D97-AF65-F5344CB8AC3E}">
        <p14:creationId xmlns:p14="http://schemas.microsoft.com/office/powerpoint/2010/main" val="240494123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Multiprocessing</a:t>
            </a:r>
            <a:endParaRPr lang="fr-FR" dirty="0"/>
          </a:p>
        </p:txBody>
      </p:sp>
    </p:spTree>
    <p:extLst>
      <p:ext uri="{BB962C8B-B14F-4D97-AF65-F5344CB8AC3E}">
        <p14:creationId xmlns:p14="http://schemas.microsoft.com/office/powerpoint/2010/main" val="12634734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Programmation évènementielle</a:t>
            </a:r>
            <a:endParaRPr lang="fr-FR" dirty="0"/>
          </a:p>
        </p:txBody>
      </p:sp>
    </p:spTree>
    <p:extLst>
      <p:ext uri="{BB962C8B-B14F-4D97-AF65-F5344CB8AC3E}">
        <p14:creationId xmlns:p14="http://schemas.microsoft.com/office/powerpoint/2010/main" val="231308186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Accélérons tout ça !</a:t>
            </a:r>
            <a:endParaRPr lang="fr-FR" dirty="0"/>
          </a:p>
        </p:txBody>
      </p:sp>
    </p:spTree>
    <p:extLst>
      <p:ext uri="{BB962C8B-B14F-4D97-AF65-F5344CB8AC3E}">
        <p14:creationId xmlns:p14="http://schemas.microsoft.com/office/powerpoint/2010/main" val="34972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Parallélisons !</a:t>
            </a:r>
            <a:endParaRPr lang="fr-FR" dirty="0"/>
          </a:p>
        </p:txBody>
      </p:sp>
    </p:spTree>
    <p:extLst>
      <p:ext uri="{BB962C8B-B14F-4D97-AF65-F5344CB8AC3E}">
        <p14:creationId xmlns:p14="http://schemas.microsoft.com/office/powerpoint/2010/main" val="146851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Cycle de vie d'un thread</a:t>
            </a:r>
            <a:endParaRPr lang="fr-FR" dirty="0"/>
          </a:p>
        </p:txBody>
      </p:sp>
    </p:spTree>
    <p:extLst>
      <p:ext uri="{BB962C8B-B14F-4D97-AF65-F5344CB8AC3E}">
        <p14:creationId xmlns:p14="http://schemas.microsoft.com/office/powerpoint/2010/main" val="14705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7814</TotalTime>
  <Words>15968</Words>
  <Application>Microsoft Office PowerPoint</Application>
  <PresentationFormat>Grand écran</PresentationFormat>
  <Paragraphs>1088</Paragraphs>
  <Slides>188</Slides>
  <Notes>178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188</vt:i4>
      </vt:variant>
    </vt:vector>
  </HeadingPairs>
  <TitlesOfParts>
    <vt:vector size="193" baseType="lpstr">
      <vt:lpstr>Arial</vt:lpstr>
      <vt:lpstr>Calibri</vt:lpstr>
      <vt:lpstr>Century Gothic</vt:lpstr>
      <vt:lpstr>Wingdings 3</vt:lpstr>
      <vt:lpstr>Brin</vt:lpstr>
      <vt:lpstr>Python Concurrence</vt:lpstr>
      <vt:lpstr>Accélérons tout ça !</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Parallélisons !</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Cycle de vie d'un thread</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des threads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Evénements</vt:lpstr>
      <vt:lpstr>Evénements</vt:lpstr>
      <vt:lpstr>Evénements</vt:lpstr>
      <vt:lpstr>Evénements</vt:lpstr>
      <vt:lpstr>Evénements</vt:lpstr>
      <vt:lpstr>Barrières</vt:lpstr>
      <vt:lpstr>Barrières</vt:lpstr>
      <vt:lpstr>Communication entres threads</vt:lpstr>
      <vt:lpstr>Communications entre threads</vt:lpstr>
      <vt:lpstr>Structures de données standards</vt:lpstr>
      <vt:lpstr>Etendre une classe</vt:lpstr>
      <vt:lpstr>Etendre une classe</vt:lpstr>
      <vt:lpstr>Etendre une classe</vt:lpstr>
      <vt:lpstr>Débogage et Benchmark</vt:lpstr>
      <vt:lpstr>Executors et Pools</vt:lpstr>
      <vt:lpstr>Multiprocessing</vt:lpstr>
      <vt:lpstr>Programmation évènementielle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589</cp:revision>
  <dcterms:created xsi:type="dcterms:W3CDTF">2017-12-30T07:04:36Z</dcterms:created>
  <dcterms:modified xsi:type="dcterms:W3CDTF">2018-02-04T16:30:36Z</dcterms:modified>
</cp:coreProperties>
</file>