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83"/>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4" r:id="rId58"/>
    <p:sldId id="365" r:id="rId59"/>
    <p:sldId id="366" r:id="rId60"/>
    <p:sldId id="367" r:id="rId61"/>
    <p:sldId id="368" r:id="rId62"/>
    <p:sldId id="369" r:id="rId63"/>
    <p:sldId id="370" r:id="rId64"/>
    <p:sldId id="371" r:id="rId65"/>
    <p:sldId id="372" r:id="rId66"/>
    <p:sldId id="373" r:id="rId67"/>
    <p:sldId id="374" r:id="rId68"/>
    <p:sldId id="375" r:id="rId69"/>
    <p:sldId id="376" r:id="rId70"/>
    <p:sldId id="377" r:id="rId71"/>
    <p:sldId id="378" r:id="rId72"/>
    <p:sldId id="379" r:id="rId73"/>
    <p:sldId id="380" r:id="rId74"/>
    <p:sldId id="381" r:id="rId75"/>
    <p:sldId id="382" r:id="rId76"/>
    <p:sldId id="383" r:id="rId77"/>
    <p:sldId id="384" r:id="rId78"/>
    <p:sldId id="385" r:id="rId79"/>
    <p:sldId id="386" r:id="rId80"/>
    <p:sldId id="285" r:id="rId81"/>
    <p:sldId id="309" r:id="rId8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29/01/2018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3264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2726971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2259155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2211447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65123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462930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839000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926250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766499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419214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53068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312060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4178000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1259037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728887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744582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630824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162833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907924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557206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60112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1019670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898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710273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4008792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367961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3873708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749349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2208915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77648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25596415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179093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1679590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33728684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1831992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32324075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1032682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26470712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104071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1119239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1533152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42679840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4893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32809755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2479485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14724943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29053378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26982049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897906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19617873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18927932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24748864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26183953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3007191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40777315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39097180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1404037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30809597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36803526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603976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19360305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19924550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21440275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5123141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414610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26554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33882058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42894149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42111730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42384365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27405276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42777673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77468364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78</a:t>
            </a:fld>
            <a:endParaRPr lang="fr-FR" dirty="0"/>
          </a:p>
        </p:txBody>
      </p:sp>
    </p:spTree>
    <p:extLst>
      <p:ext uri="{BB962C8B-B14F-4D97-AF65-F5344CB8AC3E}">
        <p14:creationId xmlns:p14="http://schemas.microsoft.com/office/powerpoint/2010/main" val="37539340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79</a:t>
            </a:fld>
            <a:endParaRPr lang="fr-FR" dirty="0"/>
          </a:p>
        </p:txBody>
      </p:sp>
    </p:spTree>
    <p:extLst>
      <p:ext uri="{BB962C8B-B14F-4D97-AF65-F5344CB8AC3E}">
        <p14:creationId xmlns:p14="http://schemas.microsoft.com/office/powerpoint/2010/main" val="26005393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80</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3575012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81</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3029647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655736" cy="230832"/>
          </a:xfrm>
          <a:prstGeom prst="rect">
            <a:avLst/>
          </a:prstGeom>
          <a:noFill/>
        </p:spPr>
        <p:txBody>
          <a:bodyPr wrap="square" rtlCol="0">
            <a:spAutoFit/>
          </a:bodyPr>
          <a:lstStyle/>
          <a:p>
            <a:r>
              <a:rPr lang="fr-FR" sz="900" b="1" dirty="0" smtClean="0">
                <a:solidFill>
                  <a:schemeClr val="accent1"/>
                </a:solidFill>
              </a:rPr>
              <a:t>Programmation concurrente (3.5.4)</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1/29/2018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artima.com/weblogs/viewpost.jsp?thread=214235"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81.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Programmation concurrente (3.5.4)</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103</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Il y a aussi des inconvénients, qui sont les </a:t>
            </a:r>
            <a:r>
              <a:rPr lang="fr-FR" dirty="0" smtClean="0"/>
              <a:t>suivants :</a:t>
            </a:r>
          </a:p>
          <a:p>
            <a:pPr lvl="1" algn="just"/>
            <a:r>
              <a:rPr lang="fr-FR" sz="1800" dirty="0" smtClean="0"/>
              <a:t>Les </a:t>
            </a:r>
            <a:r>
              <a:rPr lang="fr-FR" sz="1800" dirty="0"/>
              <a:t>threads CPython sont entravés par les limitations du verrou global de l'interpréteur (GIL), dont nous parlerons plus en </a:t>
            </a:r>
            <a:r>
              <a:rPr lang="fr-FR" sz="1800" dirty="0" smtClean="0"/>
              <a:t>détail</a:t>
            </a:r>
          </a:p>
          <a:p>
            <a:pPr lvl="1" algn="just"/>
            <a:r>
              <a:rPr lang="fr-FR" sz="1800" dirty="0" smtClean="0"/>
              <a:t>Bien </a:t>
            </a:r>
            <a:r>
              <a:rPr lang="fr-FR" sz="1800" dirty="0"/>
              <a:t>que la communication entre les threads puisse être plus facile, vous devez veiller à ne pas implémenter de code soumis à des conditions de </a:t>
            </a:r>
            <a:r>
              <a:rPr lang="fr-FR" sz="1800" dirty="0" smtClean="0"/>
              <a:t>concurrence</a:t>
            </a:r>
          </a:p>
          <a:p>
            <a:pPr lvl="1" algn="just"/>
            <a:r>
              <a:rPr lang="fr-FR" sz="1800" dirty="0" smtClean="0"/>
              <a:t>Il </a:t>
            </a:r>
            <a:r>
              <a:rPr lang="fr-FR" sz="1800" dirty="0"/>
              <a:t>est coûteux en </a:t>
            </a:r>
            <a:r>
              <a:rPr lang="fr-FR" sz="1800" dirty="0" smtClean="0"/>
              <a:t>temps </a:t>
            </a:r>
            <a:r>
              <a:rPr lang="fr-FR" sz="1800" dirty="0"/>
              <a:t>de changer de contexte entre plusieurs </a:t>
            </a:r>
            <a:r>
              <a:rPr lang="fr-FR" sz="1800" dirty="0" smtClean="0"/>
              <a:t>threads</a:t>
            </a:r>
          </a:p>
          <a:p>
            <a:pPr lvl="1" algn="just"/>
            <a:r>
              <a:rPr lang="fr-FR" sz="1800" dirty="0" smtClean="0"/>
              <a:t>En </a:t>
            </a:r>
            <a:r>
              <a:rPr lang="fr-FR" sz="1800" dirty="0"/>
              <a:t>ajoutant plusieurs threads, vous pourriez voir une dégradation des performances globales de votre programme</a:t>
            </a:r>
          </a:p>
        </p:txBody>
      </p:sp>
    </p:spTree>
    <p:extLst>
      <p:ext uri="{BB962C8B-B14F-4D97-AF65-F5344CB8AC3E}">
        <p14:creationId xmlns:p14="http://schemas.microsoft.com/office/powerpoint/2010/main" val="3910663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Les processus sont très similaires aux </a:t>
            </a:r>
            <a:r>
              <a:rPr lang="fr-FR" dirty="0" smtClean="0"/>
              <a:t>threads</a:t>
            </a:r>
          </a:p>
          <a:p>
            <a:pPr algn="just"/>
            <a:r>
              <a:rPr lang="fr-FR" dirty="0" smtClean="0"/>
              <a:t>Ils </a:t>
            </a:r>
            <a:r>
              <a:rPr lang="fr-FR" dirty="0"/>
              <a:t>nous permettent de faire à peu près tout ce qu'un thread peut faire </a:t>
            </a:r>
            <a:r>
              <a:rPr lang="fr-FR" dirty="0" smtClean="0"/>
              <a:t>mais </a:t>
            </a:r>
            <a:r>
              <a:rPr lang="fr-FR" dirty="0"/>
              <a:t>l'avantage principal est qu'ils ne sont pas liés à un noyau CPU </a:t>
            </a:r>
            <a:r>
              <a:rPr lang="fr-FR" dirty="0" smtClean="0"/>
              <a:t>singulier</a:t>
            </a:r>
          </a:p>
          <a:p>
            <a:pPr algn="just"/>
            <a:r>
              <a:rPr lang="fr-FR" dirty="0" smtClean="0"/>
              <a:t>Si </a:t>
            </a:r>
            <a:r>
              <a:rPr lang="fr-FR" dirty="0"/>
              <a:t>nous étendons notre analogie de bureau, cela signifie essentiellement que si nous avions un processeur à quatre cœurs, nous pourrions embaucher deux membres de l'équipe de vente dédiés et deux employés, et tous les quatre seraient en mesure d'exécuter le travail en </a:t>
            </a:r>
            <a:r>
              <a:rPr lang="fr-FR" dirty="0" smtClean="0"/>
              <a:t>parallèle</a:t>
            </a:r>
          </a:p>
          <a:p>
            <a:pPr algn="just"/>
            <a:r>
              <a:rPr lang="fr-FR" dirty="0" smtClean="0"/>
              <a:t>Les </a:t>
            </a:r>
            <a:r>
              <a:rPr lang="fr-FR" dirty="0"/>
              <a:t>processus sont également capables de travailler sur plusieurs choses à la fois, tout comme notre employé de bureau unique </a:t>
            </a:r>
            <a:r>
              <a:rPr lang="fr-FR" dirty="0" smtClean="0"/>
              <a:t>multithread</a:t>
            </a:r>
            <a:endParaRPr lang="fr-FR" sz="1800" dirty="0"/>
          </a:p>
        </p:txBody>
      </p:sp>
    </p:spTree>
    <p:extLst>
      <p:ext uri="{BB962C8B-B14F-4D97-AF65-F5344CB8AC3E}">
        <p14:creationId xmlns:p14="http://schemas.microsoft.com/office/powerpoint/2010/main" val="527972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Ces processus contiennent un thread principal </a:t>
            </a:r>
            <a:r>
              <a:rPr lang="fr-FR" dirty="0" smtClean="0"/>
              <a:t>primaire, </a:t>
            </a:r>
            <a:r>
              <a:rPr lang="fr-FR" dirty="0"/>
              <a:t>mais peuvent engendrer plusieurs sous-threads qui contiennent chacun leur propre jeu de registres et une </a:t>
            </a:r>
            <a:r>
              <a:rPr lang="fr-FR" dirty="0" smtClean="0"/>
              <a:t>pile</a:t>
            </a:r>
          </a:p>
          <a:p>
            <a:pPr algn="just"/>
            <a:r>
              <a:rPr lang="fr-FR" dirty="0" smtClean="0"/>
              <a:t>Ils </a:t>
            </a:r>
            <a:r>
              <a:rPr lang="fr-FR" dirty="0"/>
              <a:t>peuvent devenir multithread si vous le </a:t>
            </a:r>
            <a:r>
              <a:rPr lang="fr-FR" dirty="0" smtClean="0"/>
              <a:t>souhaitez</a:t>
            </a:r>
          </a:p>
          <a:p>
            <a:pPr algn="just"/>
            <a:r>
              <a:rPr lang="fr-FR" dirty="0" smtClean="0"/>
              <a:t>Tous </a:t>
            </a:r>
            <a:r>
              <a:rPr lang="fr-FR" dirty="0"/>
              <a:t>les processus fournissent toutes les ressources dont l'ordinateur a besoin pour exécuter un programme</a:t>
            </a:r>
            <a:endParaRPr lang="fr-FR" sz="1800" dirty="0"/>
          </a:p>
        </p:txBody>
      </p:sp>
    </p:spTree>
    <p:extLst>
      <p:ext uri="{BB962C8B-B14F-4D97-AF65-F5344CB8AC3E}">
        <p14:creationId xmlns:p14="http://schemas.microsoft.com/office/powerpoint/2010/main" val="743244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5327374" cy="4818490"/>
          </a:xfrm>
        </p:spPr>
        <p:txBody>
          <a:bodyPr anchor="ctr">
            <a:normAutofit/>
          </a:bodyPr>
          <a:lstStyle/>
          <a:p>
            <a:pPr algn="just"/>
            <a:r>
              <a:rPr lang="fr-FR" dirty="0"/>
              <a:t>Dans l'image suivante, vous </a:t>
            </a:r>
            <a:r>
              <a:rPr lang="fr-FR" dirty="0" smtClean="0"/>
              <a:t>voyez </a:t>
            </a:r>
            <a:r>
              <a:rPr lang="fr-FR" dirty="0"/>
              <a:t>deux diagrammes côte-à-côte; les deux sont des exemples d'un </a:t>
            </a:r>
            <a:r>
              <a:rPr lang="fr-FR" dirty="0" smtClean="0"/>
              <a:t>processus</a:t>
            </a:r>
          </a:p>
          <a:p>
            <a:pPr algn="just"/>
            <a:r>
              <a:rPr lang="fr-FR" dirty="0" smtClean="0"/>
              <a:t>Vous remarquez </a:t>
            </a:r>
            <a:r>
              <a:rPr lang="fr-FR" dirty="0"/>
              <a:t>que le processus sur la gauche contient un seul thread, autrement connu comme le thread </a:t>
            </a:r>
            <a:r>
              <a:rPr lang="fr-FR" dirty="0" smtClean="0"/>
              <a:t>primaire</a:t>
            </a:r>
          </a:p>
          <a:p>
            <a:pPr algn="just"/>
            <a:r>
              <a:rPr lang="fr-FR" dirty="0" smtClean="0"/>
              <a:t>Le </a:t>
            </a:r>
            <a:r>
              <a:rPr lang="fr-FR" dirty="0"/>
              <a:t>processus sur la droite contient plusieurs threads, chacun avec son propre ensemble de registres et de </a:t>
            </a:r>
            <a:r>
              <a:rPr lang="fr-FR" dirty="0" smtClean="0"/>
              <a:t>piles</a:t>
            </a:r>
            <a:endParaRPr lang="fr-FR" sz="1800" dirty="0"/>
          </a:p>
        </p:txBody>
      </p:sp>
      <p:pic>
        <p:nvPicPr>
          <p:cNvPr id="4" name="Image 3"/>
          <p:cNvPicPr>
            <a:picLocks noChangeAspect="1"/>
          </p:cNvPicPr>
          <p:nvPr/>
        </p:nvPicPr>
        <p:blipFill>
          <a:blip r:embed="rId3"/>
          <a:stretch>
            <a:fillRect/>
          </a:stretch>
        </p:blipFill>
        <p:spPr>
          <a:xfrm>
            <a:off x="6647289" y="2465650"/>
            <a:ext cx="5286161" cy="30659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2144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Avec les processus, nous pouvons améliorer la vitesse de nos programmes dans des scénarios spécifiques où nos programmes sont liés au processeur et nécessitent plus de puissance </a:t>
            </a:r>
            <a:r>
              <a:rPr lang="fr-FR" dirty="0" smtClean="0"/>
              <a:t>CPU</a:t>
            </a:r>
          </a:p>
          <a:p>
            <a:pPr algn="just"/>
            <a:r>
              <a:rPr lang="fr-FR" dirty="0" smtClean="0"/>
              <a:t>Cependant</a:t>
            </a:r>
            <a:r>
              <a:rPr lang="fr-FR" dirty="0"/>
              <a:t>, en engendrant de multiples processus, nous sommes confrontés à de nouveaux défis en termes de communication </a:t>
            </a:r>
            <a:r>
              <a:rPr lang="fr-FR" dirty="0" smtClean="0"/>
              <a:t>interprocessus, </a:t>
            </a:r>
            <a:r>
              <a:rPr lang="fr-FR" dirty="0"/>
              <a:t>et en </a:t>
            </a:r>
            <a:r>
              <a:rPr lang="fr-FR" dirty="0" smtClean="0"/>
              <a:t>tentant de </a:t>
            </a:r>
            <a:r>
              <a:rPr lang="fr-FR" dirty="0"/>
              <a:t>ne pas entraver les performances en passant trop de temps sur cette communication </a:t>
            </a:r>
            <a:r>
              <a:rPr lang="fr-FR" dirty="0" smtClean="0"/>
              <a:t>interprocessus </a:t>
            </a:r>
            <a:r>
              <a:rPr lang="fr-FR" dirty="0"/>
              <a:t>(IPC</a:t>
            </a:r>
            <a:r>
              <a:rPr lang="fr-FR" dirty="0" smtClean="0"/>
              <a:t>)</a:t>
            </a:r>
            <a:endParaRPr lang="fr-FR" sz="1800" dirty="0"/>
          </a:p>
        </p:txBody>
      </p:sp>
    </p:spTree>
    <p:extLst>
      <p:ext uri="{BB962C8B-B14F-4D97-AF65-F5344CB8AC3E}">
        <p14:creationId xmlns:p14="http://schemas.microsoft.com/office/powerpoint/2010/main" val="608746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fontScale="92500" lnSpcReduction="10000"/>
          </a:bodyPr>
          <a:lstStyle/>
          <a:p>
            <a:pPr algn="just"/>
            <a:r>
              <a:rPr lang="fr-FR" dirty="0"/>
              <a:t>Les processus UNIX sont créés par le système d'exploitation et contiennent généralement les éléments </a:t>
            </a:r>
            <a:r>
              <a:rPr lang="fr-FR" dirty="0" smtClean="0"/>
              <a:t>suivants</a:t>
            </a:r>
          </a:p>
          <a:p>
            <a:pPr lvl="2" algn="just"/>
            <a:r>
              <a:rPr lang="fr-FR" dirty="0" smtClean="0"/>
              <a:t>ID </a:t>
            </a:r>
            <a:r>
              <a:rPr lang="fr-FR" dirty="0"/>
              <a:t>de </a:t>
            </a:r>
            <a:r>
              <a:rPr lang="fr-FR" dirty="0" smtClean="0"/>
              <a:t>processus</a:t>
            </a:r>
          </a:p>
          <a:p>
            <a:pPr lvl="2" algn="just"/>
            <a:r>
              <a:rPr lang="fr-FR" dirty="0" smtClean="0"/>
              <a:t>ID </a:t>
            </a:r>
            <a:r>
              <a:rPr lang="fr-FR" dirty="0"/>
              <a:t>de groupe de </a:t>
            </a:r>
            <a:r>
              <a:rPr lang="fr-FR" dirty="0" smtClean="0"/>
              <a:t>processus</a:t>
            </a:r>
          </a:p>
          <a:p>
            <a:pPr lvl="2" algn="just"/>
            <a:r>
              <a:rPr lang="fr-FR" dirty="0" smtClean="0"/>
              <a:t>ID </a:t>
            </a:r>
            <a:r>
              <a:rPr lang="fr-FR" dirty="0"/>
              <a:t>utilisateur et ID de </a:t>
            </a:r>
            <a:r>
              <a:rPr lang="fr-FR" dirty="0" smtClean="0"/>
              <a:t>groupe</a:t>
            </a:r>
          </a:p>
          <a:p>
            <a:pPr lvl="2" algn="just"/>
            <a:r>
              <a:rPr lang="fr-FR" dirty="0" smtClean="0"/>
              <a:t>Environnement</a:t>
            </a:r>
          </a:p>
          <a:p>
            <a:pPr lvl="2" algn="just"/>
            <a:r>
              <a:rPr lang="fr-FR" dirty="0" smtClean="0"/>
              <a:t>Répertoire </a:t>
            </a:r>
            <a:r>
              <a:rPr lang="fr-FR" dirty="0"/>
              <a:t>de </a:t>
            </a:r>
            <a:r>
              <a:rPr lang="fr-FR" dirty="0" smtClean="0"/>
              <a:t>travail</a:t>
            </a:r>
          </a:p>
          <a:p>
            <a:pPr lvl="2" algn="just"/>
            <a:r>
              <a:rPr lang="fr-FR" dirty="0" smtClean="0"/>
              <a:t>Instructions </a:t>
            </a:r>
            <a:r>
              <a:rPr lang="fr-FR" dirty="0"/>
              <a:t>de </a:t>
            </a:r>
            <a:r>
              <a:rPr lang="fr-FR" dirty="0" smtClean="0"/>
              <a:t>programme</a:t>
            </a:r>
          </a:p>
          <a:p>
            <a:pPr lvl="2" algn="just"/>
            <a:r>
              <a:rPr lang="fr-FR" dirty="0" smtClean="0"/>
              <a:t>Registres</a:t>
            </a:r>
          </a:p>
          <a:p>
            <a:pPr lvl="2" algn="just"/>
            <a:r>
              <a:rPr lang="fr-FR" dirty="0" smtClean="0"/>
              <a:t>Pile</a:t>
            </a:r>
          </a:p>
          <a:p>
            <a:pPr lvl="2" algn="just"/>
            <a:r>
              <a:rPr lang="fr-FR" dirty="0" smtClean="0"/>
              <a:t>Heap</a:t>
            </a:r>
          </a:p>
          <a:p>
            <a:pPr lvl="2" algn="just"/>
            <a:r>
              <a:rPr lang="fr-FR" dirty="0" smtClean="0"/>
              <a:t>Descripteurs </a:t>
            </a:r>
            <a:r>
              <a:rPr lang="fr-FR" dirty="0"/>
              <a:t>de </a:t>
            </a:r>
            <a:r>
              <a:rPr lang="fr-FR" dirty="0" smtClean="0"/>
              <a:t>fichier</a:t>
            </a:r>
          </a:p>
          <a:p>
            <a:pPr lvl="2" algn="just"/>
            <a:r>
              <a:rPr lang="fr-FR" dirty="0" smtClean="0"/>
              <a:t>Actions </a:t>
            </a:r>
            <a:r>
              <a:rPr lang="fr-FR" dirty="0"/>
              <a:t>de </a:t>
            </a:r>
            <a:r>
              <a:rPr lang="fr-FR" dirty="0" smtClean="0"/>
              <a:t>signal</a:t>
            </a:r>
          </a:p>
          <a:p>
            <a:pPr lvl="2" algn="just"/>
            <a:r>
              <a:rPr lang="fr-FR" dirty="0" smtClean="0"/>
              <a:t>Bibliothèques partagées</a:t>
            </a:r>
          </a:p>
          <a:p>
            <a:pPr lvl="2" algn="just"/>
            <a:r>
              <a:rPr lang="fr-FR" dirty="0" smtClean="0"/>
              <a:t>Outils </a:t>
            </a:r>
            <a:r>
              <a:rPr lang="fr-FR" dirty="0"/>
              <a:t>de communication </a:t>
            </a:r>
            <a:r>
              <a:rPr lang="fr-FR" dirty="0" smtClean="0"/>
              <a:t>interprocessus </a:t>
            </a:r>
            <a:r>
              <a:rPr lang="fr-FR" dirty="0"/>
              <a:t>(tels que files d'attente de messages, </a:t>
            </a:r>
            <a:r>
              <a:rPr lang="fr-FR" dirty="0" smtClean="0"/>
              <a:t>pipes, </a:t>
            </a:r>
            <a:r>
              <a:rPr lang="fr-FR" dirty="0"/>
              <a:t>sémaphores ou mémoire partagée)</a:t>
            </a:r>
            <a:endParaRPr lang="fr-FR" sz="1400" dirty="0"/>
          </a:p>
        </p:txBody>
      </p:sp>
    </p:spTree>
    <p:extLst>
      <p:ext uri="{BB962C8B-B14F-4D97-AF65-F5344CB8AC3E}">
        <p14:creationId xmlns:p14="http://schemas.microsoft.com/office/powerpoint/2010/main" val="2311399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Les avantages des processus sont les </a:t>
            </a:r>
            <a:r>
              <a:rPr lang="fr-FR" dirty="0" smtClean="0"/>
              <a:t>suivants :</a:t>
            </a:r>
          </a:p>
          <a:p>
            <a:pPr lvl="1" algn="just"/>
            <a:r>
              <a:rPr lang="fr-FR" dirty="0" smtClean="0"/>
              <a:t>Les processus </a:t>
            </a:r>
            <a:r>
              <a:rPr lang="fr-FR" dirty="0"/>
              <a:t>peuvent mieux utiliser les processeurs </a:t>
            </a:r>
            <a:r>
              <a:rPr lang="fr-FR" dirty="0" smtClean="0"/>
              <a:t>multi cœurs</a:t>
            </a:r>
          </a:p>
          <a:p>
            <a:pPr lvl="1" algn="just"/>
            <a:r>
              <a:rPr lang="fr-FR" dirty="0" smtClean="0"/>
              <a:t>Ils </a:t>
            </a:r>
            <a:r>
              <a:rPr lang="fr-FR" dirty="0"/>
              <a:t>sont meilleurs que les threads multiples pour gérer les tâches gourmandes en </a:t>
            </a:r>
            <a:r>
              <a:rPr lang="fr-FR" dirty="0" smtClean="0"/>
              <a:t>ressources</a:t>
            </a:r>
          </a:p>
          <a:p>
            <a:pPr lvl="1" algn="just"/>
            <a:r>
              <a:rPr lang="fr-FR" dirty="0" smtClean="0"/>
              <a:t>Nous </a:t>
            </a:r>
            <a:r>
              <a:rPr lang="fr-FR" dirty="0"/>
              <a:t>pouvons contourner les limitations du GIL en engendrant plusieurs processus. </a:t>
            </a:r>
            <a:r>
              <a:rPr lang="fr-FR" dirty="0" smtClean="0"/>
              <a:t>Programme</a:t>
            </a:r>
          </a:p>
          <a:p>
            <a:pPr lvl="1" algn="just"/>
            <a:r>
              <a:rPr lang="fr-FR" dirty="0" smtClean="0"/>
              <a:t>Un processus qui se termine en erreur ne provoquera pas l'arrêt du programme entier</a:t>
            </a:r>
            <a:endParaRPr lang="fr-FR" dirty="0"/>
          </a:p>
        </p:txBody>
      </p:sp>
    </p:spTree>
    <p:extLst>
      <p:ext uri="{BB962C8B-B14F-4D97-AF65-F5344CB8AC3E}">
        <p14:creationId xmlns:p14="http://schemas.microsoft.com/office/powerpoint/2010/main" val="1641672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Voici </a:t>
            </a:r>
            <a:r>
              <a:rPr lang="fr-FR" dirty="0" smtClean="0"/>
              <a:t>les principaux </a:t>
            </a:r>
            <a:r>
              <a:rPr lang="fr-FR" dirty="0"/>
              <a:t>inconvénients des </a:t>
            </a:r>
            <a:r>
              <a:rPr lang="fr-FR" dirty="0" smtClean="0"/>
              <a:t>processus :</a:t>
            </a:r>
          </a:p>
          <a:p>
            <a:pPr lvl="1" algn="just"/>
            <a:r>
              <a:rPr lang="fr-FR" dirty="0" smtClean="0"/>
              <a:t>Pas </a:t>
            </a:r>
            <a:r>
              <a:rPr lang="fr-FR" dirty="0"/>
              <a:t>de ressources partagées entre les </a:t>
            </a:r>
            <a:r>
              <a:rPr lang="fr-FR" dirty="0" smtClean="0"/>
              <a:t>processus</a:t>
            </a:r>
          </a:p>
          <a:p>
            <a:pPr lvl="1" algn="just"/>
            <a:r>
              <a:rPr lang="fr-FR" dirty="0" smtClean="0"/>
              <a:t>Nous </a:t>
            </a:r>
            <a:r>
              <a:rPr lang="fr-FR" dirty="0"/>
              <a:t>devons mettre en œuvre une forme de </a:t>
            </a:r>
            <a:r>
              <a:rPr lang="fr-FR" dirty="0" smtClean="0"/>
              <a:t>IPC</a:t>
            </a:r>
          </a:p>
          <a:p>
            <a:pPr lvl="1" algn="just"/>
            <a:r>
              <a:rPr lang="fr-FR" dirty="0" smtClean="0"/>
              <a:t>Tout ceci nécessite </a:t>
            </a:r>
            <a:r>
              <a:rPr lang="fr-FR" dirty="0"/>
              <a:t>plus de </a:t>
            </a:r>
            <a:r>
              <a:rPr lang="fr-FR" dirty="0" smtClean="0"/>
              <a:t>mémoire</a:t>
            </a:r>
          </a:p>
        </p:txBody>
      </p:sp>
    </p:spTree>
    <p:extLst>
      <p:ext uri="{BB962C8B-B14F-4D97-AF65-F5344CB8AC3E}">
        <p14:creationId xmlns:p14="http://schemas.microsoft.com/office/powerpoint/2010/main" val="1404735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En Python, nous pouvons choisir d'exécuter notre code à l'aide de plusieurs threads ou de plusieurs processus si nous souhaitons essayer d'améliorer les performances par rapport à une approche monothread </a:t>
            </a:r>
            <a:r>
              <a:rPr lang="fr-FR" dirty="0" smtClean="0"/>
              <a:t>standard</a:t>
            </a:r>
          </a:p>
          <a:p>
            <a:pPr algn="just"/>
            <a:r>
              <a:rPr lang="fr-FR" dirty="0" smtClean="0"/>
              <a:t>Nous </a:t>
            </a:r>
            <a:r>
              <a:rPr lang="fr-FR" dirty="0"/>
              <a:t>pouvons aller </a:t>
            </a:r>
            <a:r>
              <a:rPr lang="fr-FR" dirty="0" smtClean="0"/>
              <a:t>vers une </a:t>
            </a:r>
            <a:r>
              <a:rPr lang="fr-FR" dirty="0"/>
              <a:t>approche multithread et être limité à la puissance de traitement d'un noyau de CPU, ou </a:t>
            </a:r>
            <a:r>
              <a:rPr lang="fr-FR" dirty="0" smtClean="0"/>
              <a:t>inversement,</a:t>
            </a:r>
          </a:p>
          <a:p>
            <a:pPr algn="just"/>
            <a:r>
              <a:rPr lang="fr-FR" dirty="0" smtClean="0"/>
              <a:t>Nous </a:t>
            </a:r>
            <a:r>
              <a:rPr lang="fr-FR" dirty="0"/>
              <a:t>pouvons aller avec une approche </a:t>
            </a:r>
            <a:r>
              <a:rPr lang="fr-FR" dirty="0" smtClean="0"/>
              <a:t>multi processing </a:t>
            </a:r>
            <a:r>
              <a:rPr lang="fr-FR" dirty="0"/>
              <a:t>et utiliser le nombre total de cœurs de processeurs disponibles sur notre </a:t>
            </a:r>
            <a:r>
              <a:rPr lang="fr-FR" dirty="0" smtClean="0"/>
              <a:t>machine</a:t>
            </a:r>
          </a:p>
          <a:p>
            <a:pPr algn="just"/>
            <a:r>
              <a:rPr lang="fr-FR" dirty="0" smtClean="0"/>
              <a:t>Dans </a:t>
            </a:r>
            <a:r>
              <a:rPr lang="fr-FR" dirty="0"/>
              <a:t>les ordinateurs modernes d'aujourd'hui, nous avons tendance à avoir de nombreux processeurs et cœurs, de sorte que nous limiter à un seul, rend le reste de notre machine </a:t>
            </a:r>
            <a:r>
              <a:rPr lang="fr-FR" dirty="0" smtClean="0"/>
              <a:t>inactive</a:t>
            </a:r>
          </a:p>
          <a:p>
            <a:pPr algn="just"/>
            <a:r>
              <a:rPr lang="fr-FR" dirty="0" smtClean="0"/>
              <a:t>Notre </a:t>
            </a:r>
            <a:r>
              <a:rPr lang="fr-FR" dirty="0"/>
              <a:t>objectif est d'essayer d'extraire tout le potentiel de notre matériel et de nous assurer d'obtenir le meilleur rapport qualité-prix et de résoudre nos problèmes plus rapidement que </a:t>
            </a:r>
            <a:r>
              <a:rPr lang="fr-FR" dirty="0" smtClean="0"/>
              <a:t>quiconque</a:t>
            </a:r>
          </a:p>
        </p:txBody>
      </p:sp>
    </p:spTree>
    <p:extLst>
      <p:ext uri="{BB962C8B-B14F-4D97-AF65-F5344CB8AC3E}">
        <p14:creationId xmlns:p14="http://schemas.microsoft.com/office/powerpoint/2010/main" val="3570363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Avec le module </a:t>
            </a:r>
            <a:r>
              <a:rPr lang="fr-FR" dirty="0" smtClean="0"/>
              <a:t>multi processing </a:t>
            </a:r>
            <a:r>
              <a:rPr lang="fr-FR" dirty="0"/>
              <a:t>de Python, nous pouvons utiliser efficacement le nombre total de cœurs et de processeurs, ce qui peut nous aider à obtenir de meilleures performances en ce qui concerne les problèmes liés au </a:t>
            </a:r>
            <a:r>
              <a:rPr lang="fr-FR" dirty="0" smtClean="0"/>
              <a:t>processeur</a:t>
            </a:r>
          </a:p>
          <a:p>
            <a:pPr algn="just"/>
            <a:endParaRPr lang="fr-FR" dirty="0"/>
          </a:p>
          <a:p>
            <a:pPr algn="just"/>
            <a:endParaRPr lang="fr-FR" dirty="0" smtClean="0"/>
          </a:p>
          <a:p>
            <a:pPr algn="just"/>
            <a:endParaRPr lang="fr-FR" dirty="0"/>
          </a:p>
          <a:p>
            <a:pPr algn="just"/>
            <a:endParaRPr lang="fr-FR" dirty="0" smtClean="0"/>
          </a:p>
          <a:p>
            <a:pPr algn="just"/>
            <a:endParaRPr lang="fr-FR" dirty="0"/>
          </a:p>
          <a:p>
            <a:pPr algn="just"/>
            <a:endParaRPr lang="fr-FR" dirty="0" smtClean="0"/>
          </a:p>
          <a:p>
            <a:pPr algn="just"/>
            <a:r>
              <a:rPr lang="fr-FR" dirty="0" smtClean="0"/>
              <a:t>La </a:t>
            </a:r>
            <a:r>
              <a:rPr lang="fr-FR" dirty="0"/>
              <a:t>figure précédente montre un exemple de la façon dont un </a:t>
            </a:r>
            <a:r>
              <a:rPr lang="fr-FR" dirty="0" smtClean="0"/>
              <a:t>cœur </a:t>
            </a:r>
            <a:r>
              <a:rPr lang="fr-FR" dirty="0"/>
              <a:t>CPU commence à déléguer des tâches à d'autres cœurs</a:t>
            </a:r>
            <a:endParaRPr lang="fr-FR" dirty="0" smtClean="0"/>
          </a:p>
        </p:txBody>
      </p:sp>
      <p:pic>
        <p:nvPicPr>
          <p:cNvPr id="4" name="Image 3"/>
          <p:cNvPicPr>
            <a:picLocks noChangeAspect="1"/>
          </p:cNvPicPr>
          <p:nvPr/>
        </p:nvPicPr>
        <p:blipFill>
          <a:blip r:embed="rId3"/>
          <a:stretch>
            <a:fillRect/>
          </a:stretch>
        </p:blipFill>
        <p:spPr>
          <a:xfrm>
            <a:off x="4862512" y="3175593"/>
            <a:ext cx="24669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1233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2133600"/>
            <a:ext cx="10455040" cy="3777622"/>
          </a:xfrm>
        </p:spPr>
        <p:txBody>
          <a:bodyPr anchor="ctr">
            <a:normAutofit/>
          </a:bodyPr>
          <a:lstStyle/>
          <a:p>
            <a:pPr algn="just"/>
            <a:r>
              <a:rPr lang="fr-FR" dirty="0"/>
              <a:t>La concurrence </a:t>
            </a:r>
            <a:r>
              <a:rPr lang="fr-FR" dirty="0" smtClean="0"/>
              <a:t>est </a:t>
            </a:r>
            <a:r>
              <a:rPr lang="fr-FR" dirty="0"/>
              <a:t>en fait dérivée des premiers travaux sur les chemins de fer et la télégraphie, d'où l'utilisation de noms tels que le </a:t>
            </a:r>
            <a:r>
              <a:rPr lang="fr-FR" dirty="0" smtClean="0"/>
              <a:t>sémaphore</a:t>
            </a:r>
          </a:p>
          <a:p>
            <a:pPr algn="just"/>
            <a:r>
              <a:rPr lang="fr-FR" dirty="0" smtClean="0"/>
              <a:t>Essentiellement</a:t>
            </a:r>
            <a:r>
              <a:rPr lang="fr-FR" dirty="0"/>
              <a:t>, il était nécessaire de gérer plusieurs trains sur le même réseau ferroviaire de manière à ce que chaque train puisse se rendre à destination en toute sécurité sans encourir </a:t>
            </a:r>
            <a:r>
              <a:rPr lang="fr-FR" dirty="0" smtClean="0"/>
              <a:t>d'accident</a:t>
            </a:r>
          </a:p>
          <a:p>
            <a:pPr algn="just"/>
            <a:r>
              <a:rPr lang="fr-FR" dirty="0"/>
              <a:t>Ce n'est que dans les années 1960 que les chercheurs se sont intéressés à l'informatique concurrente, et c'est Edsger W. Dijkstra qui a publié le premier article dans ce domaine, où il a identifié et résolu le problème de l'exclusion </a:t>
            </a:r>
            <a:r>
              <a:rPr lang="fr-FR" dirty="0" smtClean="0"/>
              <a:t>mutuelle</a:t>
            </a:r>
          </a:p>
          <a:p>
            <a:pPr algn="just"/>
            <a:r>
              <a:rPr lang="fr-FR" dirty="0" smtClean="0"/>
              <a:t>Ensuite</a:t>
            </a:r>
            <a:r>
              <a:rPr lang="fr-FR" dirty="0"/>
              <a:t>, Dijkstra a défini des concepts fondamentaux de concurrence, tels que les sémaphores, les exclusions mutuelles et les blocages, ainsi que l'algorithme du plus court chemin de </a:t>
            </a:r>
            <a:r>
              <a:rPr lang="fr-FR" dirty="0" smtClean="0"/>
              <a:t>Dijkstra</a:t>
            </a:r>
            <a:endParaRPr lang="fr-FR"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34602"/>
            <a:ext cx="9867569" cy="4691269"/>
          </a:xfrm>
        </p:spPr>
        <p:txBody>
          <a:bodyPr anchor="ctr">
            <a:normAutofit lnSpcReduction="10000"/>
          </a:bodyPr>
          <a:lstStyle/>
          <a:p>
            <a:pPr algn="just"/>
            <a:r>
              <a:rPr lang="fr-FR" dirty="0"/>
              <a:t>Dans toutes les versions de Python inférieures ou égales à 2.6, nous pouvons </a:t>
            </a:r>
            <a:r>
              <a:rPr lang="fr-FR" dirty="0" smtClean="0"/>
              <a:t>obtenir le </a:t>
            </a:r>
            <a:r>
              <a:rPr lang="fr-FR" dirty="0"/>
              <a:t>nombre de cœurs de processeur disponibles en utilisant le code </a:t>
            </a:r>
            <a:r>
              <a:rPr lang="fr-FR" dirty="0" smtClean="0"/>
              <a:t>suivant</a:t>
            </a:r>
          </a:p>
          <a:p>
            <a:pPr algn="just"/>
            <a:endParaRPr lang="fr-FR" dirty="0"/>
          </a:p>
          <a:p>
            <a:pPr algn="just"/>
            <a:endParaRPr lang="fr-FR" dirty="0" smtClean="0"/>
          </a:p>
          <a:p>
            <a:pPr algn="just"/>
            <a:endParaRPr lang="fr-FR" dirty="0" smtClean="0"/>
          </a:p>
          <a:p>
            <a:pPr algn="just"/>
            <a:r>
              <a:rPr lang="fr-FR" dirty="0"/>
              <a:t>Non seulement le </a:t>
            </a:r>
            <a:r>
              <a:rPr lang="fr-FR" dirty="0" smtClean="0"/>
              <a:t>multi processing </a:t>
            </a:r>
            <a:r>
              <a:rPr lang="fr-FR" dirty="0"/>
              <a:t>nous permet d'utiliser plus de notre machine, mais nous évitons également les limitations que le verrou global </a:t>
            </a:r>
            <a:r>
              <a:rPr lang="fr-FR" dirty="0" smtClean="0"/>
              <a:t>d'interpréteur </a:t>
            </a:r>
            <a:r>
              <a:rPr lang="fr-FR" dirty="0"/>
              <a:t>nous impose dans </a:t>
            </a:r>
            <a:r>
              <a:rPr lang="fr-FR" dirty="0" smtClean="0"/>
              <a:t>Python</a:t>
            </a:r>
          </a:p>
          <a:p>
            <a:pPr algn="just"/>
            <a:r>
              <a:rPr lang="fr-FR" dirty="0"/>
              <a:t>Un inconvénient potentiel de plusieurs processus est que nous n'avons intrinsèquement pas d'état partagé et que nous manquons de </a:t>
            </a:r>
            <a:r>
              <a:rPr lang="fr-FR" dirty="0" smtClean="0"/>
              <a:t>communication</a:t>
            </a:r>
          </a:p>
          <a:p>
            <a:pPr algn="just"/>
            <a:r>
              <a:rPr lang="fr-FR" dirty="0" smtClean="0"/>
              <a:t>Nous </a:t>
            </a:r>
            <a:r>
              <a:rPr lang="fr-FR" dirty="0"/>
              <a:t>devons donc passer à travers une forme de </a:t>
            </a:r>
            <a:r>
              <a:rPr lang="fr-FR" dirty="0" smtClean="0"/>
              <a:t>I</a:t>
            </a:r>
            <a:r>
              <a:rPr lang="fr-FR" dirty="0"/>
              <a:t>PC</a:t>
            </a:r>
            <a:r>
              <a:rPr lang="fr-FR" dirty="0" smtClean="0"/>
              <a:t>, </a:t>
            </a:r>
            <a:r>
              <a:rPr lang="fr-FR" dirty="0"/>
              <a:t>et la performance peut </a:t>
            </a:r>
            <a:r>
              <a:rPr lang="fr-FR" dirty="0" smtClean="0"/>
              <a:t>en prendre </a:t>
            </a:r>
            <a:r>
              <a:rPr lang="fr-FR" dirty="0"/>
              <a:t>un </a:t>
            </a:r>
            <a:r>
              <a:rPr lang="fr-FR" dirty="0" smtClean="0"/>
              <a:t>coup</a:t>
            </a:r>
          </a:p>
          <a:p>
            <a:pPr algn="just"/>
            <a:r>
              <a:rPr lang="fr-FR" dirty="0" smtClean="0"/>
              <a:t>Cependant</a:t>
            </a:r>
            <a:r>
              <a:rPr lang="fr-FR" dirty="0"/>
              <a:t>, ce manque d'état partagé peut faciliter le travail, car vous n'avez pas à vous battre contre des conditions de concurrence potentielles dans votre </a:t>
            </a:r>
            <a:r>
              <a:rPr lang="fr-FR" dirty="0" smtClean="0"/>
              <a:t>code</a:t>
            </a:r>
          </a:p>
        </p:txBody>
      </p:sp>
      <p:pic>
        <p:nvPicPr>
          <p:cNvPr id="5" name="Image 4"/>
          <p:cNvPicPr>
            <a:picLocks noChangeAspect="1"/>
          </p:cNvPicPr>
          <p:nvPr/>
        </p:nvPicPr>
        <p:blipFill>
          <a:blip r:embed="rId3"/>
          <a:stretch>
            <a:fillRect/>
          </a:stretch>
        </p:blipFill>
        <p:spPr>
          <a:xfrm>
            <a:off x="5076202" y="2391629"/>
            <a:ext cx="2847975" cy="847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559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91269"/>
          </a:xfrm>
        </p:spPr>
        <p:txBody>
          <a:bodyPr anchor="ctr">
            <a:normAutofit/>
          </a:bodyPr>
          <a:lstStyle/>
          <a:p>
            <a:r>
              <a:rPr lang="fr-FR" dirty="0"/>
              <a:t>La programmation événementielle est une partie importante de nos </a:t>
            </a:r>
            <a:r>
              <a:rPr lang="fr-FR" dirty="0" smtClean="0"/>
              <a:t>vies</a:t>
            </a:r>
          </a:p>
          <a:p>
            <a:r>
              <a:rPr lang="fr-FR" dirty="0" smtClean="0"/>
              <a:t>Nous </a:t>
            </a:r>
            <a:r>
              <a:rPr lang="fr-FR" dirty="0"/>
              <a:t>en voyons des exemples tous les jours lorsque nous ouvrons notre téléphone ou travaillons sur notre </a:t>
            </a:r>
            <a:r>
              <a:rPr lang="fr-FR" dirty="0" smtClean="0"/>
              <a:t>ordinateur</a:t>
            </a:r>
          </a:p>
          <a:p>
            <a:r>
              <a:rPr lang="fr-FR" dirty="0" smtClean="0"/>
              <a:t>Ces </a:t>
            </a:r>
            <a:r>
              <a:rPr lang="fr-FR" dirty="0"/>
              <a:t>appareils fonctionnent uniquement de manière </a:t>
            </a:r>
            <a:r>
              <a:rPr lang="fr-FR" dirty="0" smtClean="0"/>
              <a:t>événementielle</a:t>
            </a:r>
          </a:p>
          <a:p>
            <a:r>
              <a:rPr lang="fr-FR" dirty="0" smtClean="0"/>
              <a:t>Par </a:t>
            </a:r>
            <a:r>
              <a:rPr lang="fr-FR" dirty="0"/>
              <a:t>exemple, lorsque vous cliquez sur une icône sur votre bureau, le système d'exploitation enregistre cela comme un événement, puis effectue l'action nécessaire liée à ce style d'événement spécifique.</a:t>
            </a:r>
            <a:endParaRPr lang="fr-FR" dirty="0" smtClean="0"/>
          </a:p>
        </p:txBody>
      </p:sp>
    </p:spTree>
    <p:extLst>
      <p:ext uri="{BB962C8B-B14F-4D97-AF65-F5344CB8AC3E}">
        <p14:creationId xmlns:p14="http://schemas.microsoft.com/office/powerpoint/2010/main" val="2686226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3"/>
            <a:ext cx="9867569" cy="3037398"/>
          </a:xfrm>
        </p:spPr>
        <p:txBody>
          <a:bodyPr anchor="ctr">
            <a:normAutofit/>
          </a:bodyPr>
          <a:lstStyle/>
          <a:p>
            <a:r>
              <a:rPr lang="fr-FR" dirty="0"/>
              <a:t>Chaque interaction que nous faisons peut être caractérisée comme un événement ou une série d'événements, et ceux-ci déclenchent généralement des </a:t>
            </a:r>
            <a:r>
              <a:rPr lang="fr-FR" dirty="0" smtClean="0"/>
              <a:t>rappels (callbacks)</a:t>
            </a:r>
          </a:p>
          <a:p>
            <a:r>
              <a:rPr lang="fr-FR" dirty="0" smtClean="0"/>
              <a:t>Si </a:t>
            </a:r>
            <a:r>
              <a:rPr lang="fr-FR" dirty="0"/>
              <a:t>vous avez une expérience antérieure avec JavaScript, vous devriez vous familiariser avec ce concept de rappel et le modèle de conception de </a:t>
            </a:r>
            <a:r>
              <a:rPr lang="fr-FR" dirty="0" smtClean="0"/>
              <a:t>rappel</a:t>
            </a:r>
          </a:p>
          <a:p>
            <a:r>
              <a:rPr lang="fr-FR" dirty="0" smtClean="0"/>
              <a:t>En </a:t>
            </a:r>
            <a:r>
              <a:rPr lang="fr-FR" dirty="0"/>
              <a:t>JavaScript, le cas d'utilisation prédominant pour les rappels est lorsque vous effectuez des requêtes HTTP RESTful et que vous voulez pouvoir effectuer une action lorsque vous savez que cette action s'est terminée avec succès et que nous avons reçu notre réponse HTTP:</a:t>
            </a:r>
            <a:endParaRPr lang="fr-FR" dirty="0" smtClean="0"/>
          </a:p>
        </p:txBody>
      </p:sp>
      <p:pic>
        <p:nvPicPr>
          <p:cNvPr id="4" name="Image 3"/>
          <p:cNvPicPr>
            <a:picLocks noChangeAspect="1"/>
          </p:cNvPicPr>
          <p:nvPr/>
        </p:nvPicPr>
        <p:blipFill>
          <a:blip r:embed="rId3"/>
          <a:stretch>
            <a:fillRect/>
          </a:stretch>
        </p:blipFill>
        <p:spPr>
          <a:xfrm>
            <a:off x="4914277" y="4572001"/>
            <a:ext cx="3171825" cy="133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1468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Si nous regardons l'image précédente, elle nous montre un exemple de la façon dont les programmes pilotés par les événements traitent les </a:t>
            </a:r>
            <a:r>
              <a:rPr lang="fr-FR" dirty="0" smtClean="0"/>
              <a:t>événements</a:t>
            </a:r>
          </a:p>
          <a:p>
            <a:r>
              <a:rPr lang="fr-FR" dirty="0" smtClean="0"/>
              <a:t>Nous </a:t>
            </a:r>
            <a:r>
              <a:rPr lang="fr-FR" dirty="0"/>
              <a:t>avons nos EventEmitters sur le côté </a:t>
            </a:r>
            <a:r>
              <a:rPr lang="fr-FR" dirty="0" smtClean="0"/>
              <a:t>gauche</a:t>
            </a:r>
          </a:p>
          <a:p>
            <a:r>
              <a:rPr lang="fr-FR" dirty="0" smtClean="0"/>
              <a:t>Ces </a:t>
            </a:r>
            <a:r>
              <a:rPr lang="fr-FR" dirty="0"/>
              <a:t>derniers déclenchent plusieurs événements, qui sont captés par la boucle d'événements de notre programme, et, s'ils correspondent à un gestionnaire d'événements prédéfini, ce gestionnaire est alors déclenché pour gérer ledit </a:t>
            </a:r>
            <a:r>
              <a:rPr lang="fr-FR" dirty="0" smtClean="0"/>
              <a:t>événement</a:t>
            </a:r>
          </a:p>
        </p:txBody>
      </p:sp>
    </p:spTree>
    <p:extLst>
      <p:ext uri="{BB962C8B-B14F-4D97-AF65-F5344CB8AC3E}">
        <p14:creationId xmlns:p14="http://schemas.microsoft.com/office/powerpoint/2010/main" val="35853739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Les </a:t>
            </a:r>
            <a:r>
              <a:rPr lang="fr-FR" dirty="0" smtClean="0"/>
              <a:t>rappels (callbacks) </a:t>
            </a:r>
            <a:r>
              <a:rPr lang="fr-FR" dirty="0"/>
              <a:t>sont souvent utilisés dans les scénarios où une action est </a:t>
            </a:r>
            <a:r>
              <a:rPr lang="fr-FR" dirty="0" smtClean="0"/>
              <a:t>asynchrone</a:t>
            </a:r>
          </a:p>
          <a:p>
            <a:r>
              <a:rPr lang="fr-FR" dirty="0" smtClean="0"/>
              <a:t>Supposons</a:t>
            </a:r>
            <a:r>
              <a:rPr lang="fr-FR" dirty="0"/>
              <a:t>, par exemple, que vous postuliez pour un emploi chez Google, que vous leur donniez une adresse e-mail, et qu'ils vous </a:t>
            </a:r>
            <a:r>
              <a:rPr lang="fr-FR" dirty="0" smtClean="0"/>
              <a:t>contacteront </a:t>
            </a:r>
            <a:r>
              <a:rPr lang="fr-FR" dirty="0"/>
              <a:t>quand ils </a:t>
            </a:r>
            <a:r>
              <a:rPr lang="fr-FR" dirty="0" smtClean="0"/>
              <a:t>prendront </a:t>
            </a:r>
            <a:r>
              <a:rPr lang="fr-FR" dirty="0"/>
              <a:t>leur </a:t>
            </a:r>
            <a:r>
              <a:rPr lang="fr-FR" dirty="0" smtClean="0"/>
              <a:t>décision</a:t>
            </a:r>
          </a:p>
          <a:p>
            <a:r>
              <a:rPr lang="fr-FR" dirty="0" smtClean="0"/>
              <a:t>Cela </a:t>
            </a:r>
            <a:r>
              <a:rPr lang="fr-FR" dirty="0"/>
              <a:t>revient essentiellement à enregistrer un rappel sauf qu'au lieu de vous envoyer un e-mail, vous exécutez un code arbitraire chaque fois que le rappel est </a:t>
            </a:r>
            <a:r>
              <a:rPr lang="fr-FR" dirty="0" smtClean="0"/>
              <a:t>appelé</a:t>
            </a:r>
          </a:p>
        </p:txBody>
      </p:sp>
    </p:spTree>
    <p:extLst>
      <p:ext uri="{BB962C8B-B14F-4D97-AF65-F5344CB8AC3E}">
        <p14:creationId xmlns:p14="http://schemas.microsoft.com/office/powerpoint/2010/main" val="1683010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a:bodyPr>
          <a:lstStyle/>
          <a:p>
            <a:r>
              <a:rPr lang="fr-FR" dirty="0"/>
              <a:t>Turtle est un module graphique qui a été écrit en Python, et c'est un excellent point de départ pour intéresser les enfants à la </a:t>
            </a:r>
            <a:r>
              <a:rPr lang="fr-FR" dirty="0" smtClean="0"/>
              <a:t>programmation</a:t>
            </a:r>
          </a:p>
          <a:p>
            <a:r>
              <a:rPr lang="fr-FR" dirty="0" smtClean="0"/>
              <a:t>Il </a:t>
            </a:r>
            <a:r>
              <a:rPr lang="fr-FR" dirty="0"/>
              <a:t>gère toutes les complexités liées à la programmation graphique et leur permet de se concentrer uniquement sur l'apprentissage des bases tout en les gardant </a:t>
            </a:r>
            <a:r>
              <a:rPr lang="fr-FR" dirty="0" smtClean="0"/>
              <a:t>intéressés</a:t>
            </a:r>
          </a:p>
          <a:p>
            <a:r>
              <a:rPr lang="fr-FR" dirty="0" smtClean="0"/>
              <a:t>C'est </a:t>
            </a:r>
            <a:r>
              <a:rPr lang="fr-FR" dirty="0"/>
              <a:t>aussi un très bon outil à utiliser pour démontrer des programmes axés sur les </a:t>
            </a:r>
            <a:r>
              <a:rPr lang="fr-FR" dirty="0" smtClean="0"/>
              <a:t>événements</a:t>
            </a:r>
          </a:p>
          <a:p>
            <a:r>
              <a:rPr lang="fr-FR" dirty="0" smtClean="0"/>
              <a:t>Il </a:t>
            </a:r>
            <a:r>
              <a:rPr lang="fr-FR" dirty="0"/>
              <a:t>comporte des gestionnaires d'événements et des auditeurs, ce qui est tout ce dont nous avons besoin</a:t>
            </a:r>
            <a:endParaRPr lang="fr-FR" dirty="0" smtClean="0"/>
          </a:p>
        </p:txBody>
      </p:sp>
      <p:pic>
        <p:nvPicPr>
          <p:cNvPr id="4" name="Image 3"/>
          <p:cNvPicPr>
            <a:picLocks noChangeAspect="1"/>
          </p:cNvPicPr>
          <p:nvPr/>
        </p:nvPicPr>
        <p:blipFill>
          <a:blip r:embed="rId3"/>
          <a:stretch>
            <a:fillRect/>
          </a:stretch>
        </p:blipFill>
        <p:spPr>
          <a:xfrm>
            <a:off x="8770289" y="1468876"/>
            <a:ext cx="3190419" cy="5057405"/>
          </a:xfrm>
          <a:prstGeom prst="rect">
            <a:avLst/>
          </a:prstGeom>
        </p:spPr>
      </p:pic>
    </p:spTree>
    <p:extLst>
      <p:ext uri="{BB962C8B-B14F-4D97-AF65-F5344CB8AC3E}">
        <p14:creationId xmlns:p14="http://schemas.microsoft.com/office/powerpoint/2010/main" val="32202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lnSpcReduction="10000"/>
          </a:bodyPr>
          <a:lstStyle/>
          <a:p>
            <a:r>
              <a:rPr lang="fr-FR" dirty="0"/>
              <a:t>Dans la première ligne de cet exemple de code précédent, nous importons le module graphique </a:t>
            </a:r>
            <a:r>
              <a:rPr lang="fr-FR" dirty="0" smtClean="0"/>
              <a:t>Turtle</a:t>
            </a:r>
          </a:p>
          <a:p>
            <a:r>
              <a:rPr lang="fr-FR" dirty="0" smtClean="0"/>
              <a:t>Nous poursuivons ensuite </a:t>
            </a:r>
            <a:r>
              <a:rPr lang="fr-FR" dirty="0"/>
              <a:t>pour mettre en place une fenêtre de tortue de base avec le titre Event Handling 101 et une couleur de fond de bleu </a:t>
            </a:r>
            <a:r>
              <a:rPr lang="fr-FR" dirty="0" smtClean="0"/>
              <a:t>clair</a:t>
            </a:r>
          </a:p>
          <a:p>
            <a:r>
              <a:rPr lang="fr-FR" dirty="0"/>
              <a:t>Une fois la configuration initiale terminée, nous définissons trois gestionnaires d'événements </a:t>
            </a:r>
            <a:r>
              <a:rPr lang="fr-FR" dirty="0" smtClean="0"/>
              <a:t>distincts :</a:t>
            </a:r>
          </a:p>
          <a:p>
            <a:r>
              <a:rPr lang="fr-FR" dirty="0" smtClean="0"/>
              <a:t>moveForward : Quand </a:t>
            </a:r>
            <a:r>
              <a:rPr lang="fr-FR" dirty="0"/>
              <a:t>nous voulons déplacer notre personnage de 50 </a:t>
            </a:r>
            <a:r>
              <a:rPr lang="fr-FR" dirty="0" smtClean="0"/>
              <a:t>unités</a:t>
            </a:r>
          </a:p>
          <a:p>
            <a:r>
              <a:rPr lang="fr-FR" dirty="0" smtClean="0"/>
              <a:t>moveLeft/</a:t>
            </a:r>
            <a:r>
              <a:rPr lang="fr-FR" dirty="0" err="1" smtClean="0"/>
              <a:t>moveRight</a:t>
            </a:r>
            <a:r>
              <a:rPr lang="fr-FR" dirty="0" smtClean="0"/>
              <a:t> : Quand </a:t>
            </a:r>
            <a:r>
              <a:rPr lang="fr-FR" dirty="0"/>
              <a:t>nous voulons faire pivoter notre personnage dans les deux sens de 30 </a:t>
            </a:r>
            <a:r>
              <a:rPr lang="fr-FR" dirty="0" smtClean="0"/>
              <a:t>degrés</a:t>
            </a:r>
          </a:p>
          <a:p>
            <a:r>
              <a:rPr lang="fr-FR" dirty="0"/>
              <a:t>Une fois que nous avons défini nos trois gestionnaires distincts, nous passons ensuite à la mise en correspondance de ces gestionnaires d'événements avec les touches vers le haut, vers la gauche et vers la droite en utilisant la méthode onkey</a:t>
            </a:r>
            <a:endParaRPr lang="fr-FR" dirty="0" smtClean="0"/>
          </a:p>
        </p:txBody>
      </p:sp>
      <p:pic>
        <p:nvPicPr>
          <p:cNvPr id="5" name="Image 4"/>
          <p:cNvPicPr>
            <a:picLocks noChangeAspect="1"/>
          </p:cNvPicPr>
          <p:nvPr/>
        </p:nvPicPr>
        <p:blipFill>
          <a:blip r:embed="rId3"/>
          <a:stretch>
            <a:fillRect/>
          </a:stretch>
        </p:blipFill>
        <p:spPr>
          <a:xfrm>
            <a:off x="8770141" y="2178657"/>
            <a:ext cx="2734471" cy="2896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77109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réactive</a:t>
            </a:r>
            <a:endParaRPr lang="fr-FR" dirty="0"/>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La programmation réactive est très similaire à celle de l'événement, mais au lieu de tourner autour des événements, elle se concentre sur les </a:t>
            </a:r>
            <a:r>
              <a:rPr lang="fr-FR" dirty="0" smtClean="0"/>
              <a:t>données</a:t>
            </a:r>
          </a:p>
          <a:p>
            <a:r>
              <a:rPr lang="fr-FR" dirty="0" smtClean="0"/>
              <a:t>Plus </a:t>
            </a:r>
            <a:r>
              <a:rPr lang="fr-FR" dirty="0"/>
              <a:t>spécifiquement, </a:t>
            </a:r>
            <a:r>
              <a:rPr lang="fr-FR" dirty="0" smtClean="0"/>
              <a:t>elle </a:t>
            </a:r>
            <a:r>
              <a:rPr lang="fr-FR" dirty="0"/>
              <a:t>traite des flux de données et réagit aux changements de données spécifiques</a:t>
            </a:r>
            <a:endParaRPr lang="fr-FR" dirty="0" smtClean="0"/>
          </a:p>
        </p:txBody>
      </p:sp>
    </p:spTree>
    <p:extLst>
      <p:ext uri="{BB962C8B-B14F-4D97-AF65-F5344CB8AC3E}">
        <p14:creationId xmlns:p14="http://schemas.microsoft.com/office/powerpoint/2010/main" val="1788809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RxPy est l'équivalent Python du très populaire framework </a:t>
            </a:r>
            <a:r>
              <a:rPr lang="fr-FR" dirty="0" smtClean="0"/>
              <a:t>ReactiveX</a:t>
            </a:r>
          </a:p>
          <a:p>
            <a:r>
              <a:rPr lang="fr-FR" dirty="0" smtClean="0"/>
              <a:t>Si </a:t>
            </a:r>
            <a:r>
              <a:rPr lang="fr-FR" dirty="0"/>
              <a:t>vous avez déjà effectué une programmation dans </a:t>
            </a:r>
            <a:r>
              <a:rPr lang="fr-FR" dirty="0" err="1"/>
              <a:t>Angular</a:t>
            </a:r>
            <a:r>
              <a:rPr lang="fr-FR" dirty="0"/>
              <a:t> 2 et versions </a:t>
            </a:r>
            <a:r>
              <a:rPr lang="fr-FR" dirty="0" smtClean="0"/>
              <a:t>suivantes, </a:t>
            </a:r>
            <a:r>
              <a:rPr lang="fr-FR" dirty="0"/>
              <a:t>vous l'utiliserez lors de l'interaction avec les services </a:t>
            </a:r>
            <a:r>
              <a:rPr lang="fr-FR" dirty="0" smtClean="0"/>
              <a:t>HTTP</a:t>
            </a:r>
          </a:p>
          <a:p>
            <a:r>
              <a:rPr lang="fr-FR" dirty="0" smtClean="0"/>
              <a:t>Ce framework est </a:t>
            </a:r>
            <a:r>
              <a:rPr lang="fr-FR" dirty="0"/>
              <a:t>une conglomération du modèle d'observateur, du modèle d'itérateur et de la programmation </a:t>
            </a:r>
            <a:r>
              <a:rPr lang="fr-FR" dirty="0" smtClean="0"/>
              <a:t>fonctionnelle</a:t>
            </a:r>
          </a:p>
          <a:p>
            <a:r>
              <a:rPr lang="fr-FR" dirty="0" smtClean="0"/>
              <a:t>Nous </a:t>
            </a:r>
            <a:r>
              <a:rPr lang="fr-FR" dirty="0"/>
              <a:t>nous abonnons essentiellement à différents flux de données entrantes, puis créons des observateurs qui écoutent les événements spécifiques </a:t>
            </a:r>
            <a:r>
              <a:rPr lang="fr-FR" dirty="0" smtClean="0"/>
              <a:t>déclenchés</a:t>
            </a:r>
          </a:p>
          <a:p>
            <a:r>
              <a:rPr lang="fr-FR" dirty="0" smtClean="0"/>
              <a:t> </a:t>
            </a:r>
            <a:r>
              <a:rPr lang="fr-FR" dirty="0"/>
              <a:t>Lorsque ces observateurs sont déclenchés, ils exécutent le code correspondant à ce qui vient de se </a:t>
            </a:r>
            <a:r>
              <a:rPr lang="fr-FR" dirty="0" smtClean="0"/>
              <a:t>passer</a:t>
            </a:r>
          </a:p>
        </p:txBody>
      </p:sp>
    </p:spTree>
    <p:extLst>
      <p:ext uri="{BB962C8B-B14F-4D97-AF65-F5344CB8AC3E}">
        <p14:creationId xmlns:p14="http://schemas.microsoft.com/office/powerpoint/2010/main" val="3004557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Nous considérerons un centre de données comme un bon exemple de la façon dont la programmation réactive peut être </a:t>
            </a:r>
            <a:r>
              <a:rPr lang="fr-FR" dirty="0" smtClean="0"/>
              <a:t>utilisée</a:t>
            </a:r>
          </a:p>
          <a:p>
            <a:r>
              <a:rPr lang="fr-FR" dirty="0" smtClean="0"/>
              <a:t>Imaginez </a:t>
            </a:r>
            <a:r>
              <a:rPr lang="fr-FR" dirty="0"/>
              <a:t>que ce centre de données possède des milliers de racks de serveurs, qui calculent en permanence des millions et des millions de </a:t>
            </a:r>
            <a:r>
              <a:rPr lang="fr-FR" dirty="0" smtClean="0"/>
              <a:t>calculs</a:t>
            </a:r>
          </a:p>
          <a:p>
            <a:r>
              <a:rPr lang="fr-FR" dirty="0" smtClean="0"/>
              <a:t>L'un </a:t>
            </a:r>
            <a:r>
              <a:rPr lang="fr-FR" dirty="0"/>
              <a:t>des plus grands défis de ces datacenters est de garder suffisamment refroidis tous ces racks de serveur bien serrés pour qu'ils ne s'endommagent </a:t>
            </a:r>
            <a:r>
              <a:rPr lang="fr-FR" dirty="0" smtClean="0"/>
              <a:t>pas</a:t>
            </a:r>
          </a:p>
          <a:p>
            <a:r>
              <a:rPr lang="fr-FR" dirty="0" smtClean="0"/>
              <a:t>Nous </a:t>
            </a:r>
            <a:r>
              <a:rPr lang="fr-FR" dirty="0"/>
              <a:t>pourrions installer plusieurs thermomètres dans notre centre de données pour nous assurer de ne pas avoir trop chaud et envoyer les lectures de ces thermomètres à un ordinateur central en </a:t>
            </a:r>
            <a:r>
              <a:rPr lang="fr-FR" dirty="0" smtClean="0"/>
              <a:t>continu</a:t>
            </a:r>
          </a:p>
        </p:txBody>
      </p:sp>
    </p:spTree>
    <p:extLst>
      <p:ext uri="{BB962C8B-B14F-4D97-AF65-F5344CB8AC3E}">
        <p14:creationId xmlns:p14="http://schemas.microsoft.com/office/powerpoint/2010/main" val="2870504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La concurrence, comme dans la plupart des domaines de l'informatique, est encore un domaine incroyablement jeune comparé à d'autres domaines d'étude tels que les mathématiques, et cela vaut la peine de garder cela à </a:t>
            </a:r>
            <a:r>
              <a:rPr lang="fr-FR" dirty="0" smtClean="0"/>
              <a:t>l'esprit</a:t>
            </a:r>
          </a:p>
          <a:p>
            <a:pPr algn="just"/>
            <a:r>
              <a:rPr lang="fr-FR" dirty="0" smtClean="0"/>
              <a:t>Il </a:t>
            </a:r>
            <a:r>
              <a:rPr lang="fr-FR" dirty="0"/>
              <a:t>y a encore un énorme potentiel de changement dans le domaine, et il reste un domaine passionnant pour tous </a:t>
            </a:r>
            <a:r>
              <a:rPr lang="fr-FR" dirty="0" smtClean="0"/>
              <a:t>(universitaires</a:t>
            </a:r>
            <a:r>
              <a:rPr lang="fr-FR" dirty="0"/>
              <a:t>, concepteurs de langage et </a:t>
            </a:r>
            <a:r>
              <a:rPr lang="fr-FR" dirty="0" smtClean="0"/>
              <a:t>développeurs)</a:t>
            </a:r>
          </a:p>
          <a:p>
            <a:pPr algn="just"/>
            <a:r>
              <a:rPr lang="fr-FR" dirty="0"/>
              <a:t>L'introduction de primitives de concurrence de haut niveau et une meilleure prise en charge du langage natif ont vraiment amélioré la façon dont nous, en tant qu'architectes logiciels, mettons en œuvre des solutions </a:t>
            </a:r>
            <a:r>
              <a:rPr lang="fr-FR" dirty="0" smtClean="0"/>
              <a:t>concurrentes</a:t>
            </a:r>
          </a:p>
          <a:p>
            <a:pPr algn="just"/>
            <a:r>
              <a:rPr lang="fr-FR" dirty="0" smtClean="0"/>
              <a:t>Pendant </a:t>
            </a:r>
            <a:r>
              <a:rPr lang="fr-FR" dirty="0"/>
              <a:t>des années, c'était incroyablement difficile à faire, mais avec l'avènement de nouvelles API concurrentes, et la maturation des </a:t>
            </a:r>
            <a:r>
              <a:rPr lang="fr-FR" dirty="0" smtClean="0"/>
              <a:t>framework </a:t>
            </a:r>
            <a:r>
              <a:rPr lang="fr-FR" dirty="0"/>
              <a:t>et des langages, cela commence à devenir beaucoup plus facile pour nous en tant que </a:t>
            </a:r>
            <a:r>
              <a:rPr lang="fr-FR" dirty="0" smtClean="0"/>
              <a:t>développeurs</a:t>
            </a:r>
            <a:endParaRPr lang="fr-FR" dirty="0"/>
          </a:p>
        </p:txBody>
      </p:sp>
    </p:spTree>
    <p:extLst>
      <p:ext uri="{BB962C8B-B14F-4D97-AF65-F5344CB8AC3E}">
        <p14:creationId xmlns:p14="http://schemas.microsoft.com/office/powerpoint/2010/main" val="2917614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Au sein de notre centrale de contrôle, nous pourrions mettre en place un programme RxPy qui observe ce flux continu d'informations sur la </a:t>
            </a:r>
            <a:r>
              <a:rPr lang="fr-FR" dirty="0" smtClean="0"/>
              <a:t>température</a:t>
            </a:r>
          </a:p>
          <a:p>
            <a:r>
              <a:rPr lang="fr-FR" dirty="0" smtClean="0"/>
              <a:t>Au </a:t>
            </a:r>
            <a:r>
              <a:rPr lang="fr-FR" dirty="0"/>
              <a:t>sein de ces observateurs, nous pourrions alors définir une série d'événements conditionnels à écouter, puis réagir chaque fois que l'un de ces conditionnels est </a:t>
            </a:r>
            <a:r>
              <a:rPr lang="fr-FR" dirty="0" smtClean="0"/>
              <a:t>atteint</a:t>
            </a:r>
          </a:p>
          <a:p>
            <a:r>
              <a:rPr lang="fr-FR" dirty="0"/>
              <a:t>Un tel exemple serait un événement qui se déclenche uniquement si la température d'une partie spécifique du centre de données devient trop </a:t>
            </a:r>
            <a:r>
              <a:rPr lang="fr-FR" dirty="0" smtClean="0"/>
              <a:t>chaude</a:t>
            </a:r>
          </a:p>
          <a:p>
            <a:r>
              <a:rPr lang="fr-FR" dirty="0" smtClean="0"/>
              <a:t>Lorsque </a:t>
            </a:r>
            <a:r>
              <a:rPr lang="fr-FR" dirty="0"/>
              <a:t>cet événement est déclenché, nous pouvons alors automatiquement réagir et augmenter le débit de tout système de refroidissement vers cette zone particulière, et ainsi ramener la température à </a:t>
            </a:r>
            <a:r>
              <a:rPr lang="fr-FR" dirty="0" smtClean="0"/>
              <a:t>un bon niveau</a:t>
            </a:r>
          </a:p>
        </p:txBody>
      </p:sp>
    </p:spTree>
    <p:extLst>
      <p:ext uri="{BB962C8B-B14F-4D97-AF65-F5344CB8AC3E}">
        <p14:creationId xmlns:p14="http://schemas.microsoft.com/office/powerpoint/2010/main" val="2820908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fontScale="92500" lnSpcReduction="10000"/>
          </a:bodyPr>
          <a:lstStyle/>
          <a:p>
            <a:r>
              <a:rPr lang="fr-FR" dirty="0"/>
              <a:t>Les GPU sont réputés pour leur capacité à rendre des jeux vidéo d'action rapides et de haute </a:t>
            </a:r>
            <a:r>
              <a:rPr lang="fr-FR" dirty="0" smtClean="0"/>
              <a:t>résolution</a:t>
            </a:r>
          </a:p>
          <a:p>
            <a:r>
              <a:rPr lang="fr-FR" dirty="0" smtClean="0"/>
              <a:t>Ils </a:t>
            </a:r>
            <a:r>
              <a:rPr lang="fr-FR" dirty="0"/>
              <a:t>sont capables </a:t>
            </a:r>
            <a:r>
              <a:rPr lang="fr-FR" dirty="0" smtClean="0"/>
              <a:t>d'absorber </a:t>
            </a:r>
            <a:r>
              <a:rPr lang="fr-FR" dirty="0"/>
              <a:t>ensemble les millions de calculs nécessaires par seconde afin de s'assurer que chaque vertex des modèles 3D de votre jeu est au bon endroit, et qu'ils sont mis à jour toutes les quelques millisecondes afin d'assurer une douceur de 60 </a:t>
            </a:r>
            <a:r>
              <a:rPr lang="fr-FR" dirty="0" smtClean="0"/>
              <a:t>FPS</a:t>
            </a:r>
          </a:p>
          <a:p>
            <a:r>
              <a:rPr lang="fr-FR" dirty="0"/>
              <a:t>De manière générale, les GPU sont incroyablement performants pour effectuer la même tâche en parallèle, des millions et des millions de fois par </a:t>
            </a:r>
            <a:r>
              <a:rPr lang="fr-FR" dirty="0" smtClean="0"/>
              <a:t>minute</a:t>
            </a:r>
          </a:p>
          <a:p>
            <a:r>
              <a:rPr lang="fr-FR" dirty="0" smtClean="0"/>
              <a:t>Mais </a:t>
            </a:r>
            <a:r>
              <a:rPr lang="fr-FR" dirty="0"/>
              <a:t>si les GPU sont si performants, alors pourquoi ne pas les utiliser à la place de nos </a:t>
            </a:r>
            <a:r>
              <a:rPr lang="fr-FR" dirty="0" smtClean="0"/>
              <a:t>processeurs ?</a:t>
            </a:r>
          </a:p>
          <a:p>
            <a:r>
              <a:rPr lang="fr-FR" dirty="0" smtClean="0"/>
              <a:t>Alors </a:t>
            </a:r>
            <a:r>
              <a:rPr lang="fr-FR" dirty="0"/>
              <a:t>que les GPU peuvent être incroyablement performants au traitement graphique, ils ne sont cependant pas conçus pour gérer les subtilités de l'exécution d'un système d'exploitation et de l'informatique à usage </a:t>
            </a:r>
            <a:r>
              <a:rPr lang="fr-FR" dirty="0" smtClean="0"/>
              <a:t>général</a:t>
            </a:r>
          </a:p>
          <a:p>
            <a:r>
              <a:rPr lang="fr-FR" dirty="0" smtClean="0"/>
              <a:t>Les </a:t>
            </a:r>
            <a:r>
              <a:rPr lang="fr-FR" dirty="0"/>
              <a:t>CPU ont moins de noyaux, qui sont spécifiquement conçus pour la vitesse quand il s'agit de changer de contexte entre les tâches </a:t>
            </a:r>
            <a:r>
              <a:rPr lang="fr-FR" dirty="0" smtClean="0"/>
              <a:t>d'exploitation</a:t>
            </a:r>
          </a:p>
          <a:p>
            <a:r>
              <a:rPr lang="fr-FR" dirty="0" smtClean="0"/>
              <a:t>Si </a:t>
            </a:r>
            <a:r>
              <a:rPr lang="fr-FR" dirty="0"/>
              <a:t>les GPU avaient les mêmes tâches, vous constateriez une dégradation considérable des performances globales de votre ordinateur</a:t>
            </a:r>
            <a:endParaRPr lang="fr-FR" dirty="0" smtClean="0"/>
          </a:p>
        </p:txBody>
      </p:sp>
    </p:spTree>
    <p:extLst>
      <p:ext uri="{BB962C8B-B14F-4D97-AF65-F5344CB8AC3E}">
        <p14:creationId xmlns:p14="http://schemas.microsoft.com/office/powerpoint/2010/main" val="29898131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a:bodyPr>
          <a:lstStyle/>
          <a:p>
            <a:r>
              <a:rPr lang="fr-FR" dirty="0"/>
              <a:t>Mais comment pouvons-nous utiliser ces cartes graphiques de haute puissance pour autre chose que la programmation </a:t>
            </a:r>
            <a:r>
              <a:rPr lang="fr-FR" dirty="0" smtClean="0"/>
              <a:t>graphique ?</a:t>
            </a:r>
          </a:p>
          <a:p>
            <a:r>
              <a:rPr lang="fr-FR" dirty="0" smtClean="0"/>
              <a:t>C'est </a:t>
            </a:r>
            <a:r>
              <a:rPr lang="fr-FR" dirty="0"/>
              <a:t>ici qu'interviennent les bibliothèques telles que PyCUDA, OpenCL et </a:t>
            </a:r>
            <a:r>
              <a:rPr lang="fr-FR" dirty="0" smtClean="0"/>
              <a:t>Theano</a:t>
            </a:r>
          </a:p>
          <a:p>
            <a:r>
              <a:rPr lang="fr-FR" dirty="0" smtClean="0"/>
              <a:t>Ces </a:t>
            </a:r>
            <a:r>
              <a:rPr lang="fr-FR" dirty="0"/>
              <a:t>bibliothèques tentent de faire abstraction du code complexe de bas niveau auquel les API graphiques doivent interagir pour utiliser le </a:t>
            </a:r>
            <a:r>
              <a:rPr lang="fr-FR" dirty="0" smtClean="0"/>
              <a:t>GPU</a:t>
            </a:r>
          </a:p>
          <a:p>
            <a:r>
              <a:rPr lang="fr-FR" dirty="0" smtClean="0"/>
              <a:t>Ils </a:t>
            </a:r>
            <a:r>
              <a:rPr lang="fr-FR" dirty="0"/>
              <a:t>simplifient grandement la réutilisation des milliers de cœurs de traitement plus petits disponibles sur le GPU et leur utilisation pour nos programmes coûteux en </a:t>
            </a:r>
            <a:r>
              <a:rPr lang="fr-FR" dirty="0" smtClean="0"/>
              <a:t>calcul</a:t>
            </a:r>
          </a:p>
        </p:txBody>
      </p:sp>
    </p:spTree>
    <p:extLst>
      <p:ext uri="{BB962C8B-B14F-4D97-AF65-F5344CB8AC3E}">
        <p14:creationId xmlns:p14="http://schemas.microsoft.com/office/powerpoint/2010/main" val="3525000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6726804" cy="4977516"/>
          </a:xfrm>
        </p:spPr>
        <p:txBody>
          <a:bodyPr anchor="ctr">
            <a:normAutofit/>
          </a:bodyPr>
          <a:lstStyle/>
          <a:p>
            <a:r>
              <a:rPr lang="fr-FR" dirty="0"/>
              <a:t>Ces unités de traitement graphique (GPU) encapsulent tout ce que les langages de script ne sont </a:t>
            </a:r>
            <a:r>
              <a:rPr lang="fr-FR" dirty="0" smtClean="0"/>
              <a:t>pas</a:t>
            </a:r>
          </a:p>
          <a:p>
            <a:r>
              <a:rPr lang="fr-FR" dirty="0" smtClean="0"/>
              <a:t>Ils </a:t>
            </a:r>
            <a:r>
              <a:rPr lang="fr-FR" dirty="0"/>
              <a:t>sont hautement parallélisables et construits pour un débit </a:t>
            </a:r>
            <a:r>
              <a:rPr lang="fr-FR" dirty="0" smtClean="0"/>
              <a:t>maximum</a:t>
            </a:r>
          </a:p>
          <a:p>
            <a:r>
              <a:rPr lang="fr-FR" dirty="0" smtClean="0"/>
              <a:t>En </a:t>
            </a:r>
            <a:r>
              <a:rPr lang="fr-FR" dirty="0"/>
              <a:t>les utilisant en Python, nous sommes en mesure d'obtenir le meilleur des deux </a:t>
            </a:r>
            <a:r>
              <a:rPr lang="fr-FR" dirty="0" smtClean="0"/>
              <a:t>mondes</a:t>
            </a:r>
          </a:p>
          <a:p>
            <a:r>
              <a:rPr lang="fr-FR" dirty="0" smtClean="0"/>
              <a:t>Nous </a:t>
            </a:r>
            <a:r>
              <a:rPr lang="fr-FR" dirty="0"/>
              <a:t>pouvons utiliser un langage favorisé par des millions de personnes en raison de sa facilité d'utilisation, et rendre nos programmes incroyablement </a:t>
            </a:r>
            <a:r>
              <a:rPr lang="fr-FR" dirty="0" smtClean="0"/>
              <a:t>performants</a:t>
            </a:r>
          </a:p>
        </p:txBody>
      </p:sp>
      <p:pic>
        <p:nvPicPr>
          <p:cNvPr id="4" name="Image 3"/>
          <p:cNvPicPr>
            <a:picLocks noChangeAspect="1"/>
          </p:cNvPicPr>
          <p:nvPr/>
        </p:nvPicPr>
        <p:blipFill>
          <a:blip r:embed="rId3"/>
          <a:stretch>
            <a:fillRect/>
          </a:stretch>
        </p:blipFill>
        <p:spPr>
          <a:xfrm>
            <a:off x="8390614" y="2808922"/>
            <a:ext cx="3505200" cy="2428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39750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6" y="1534602"/>
            <a:ext cx="6504168" cy="4977516"/>
          </a:xfrm>
        </p:spPr>
        <p:txBody>
          <a:bodyPr anchor="ctr">
            <a:normAutofit/>
          </a:bodyPr>
          <a:lstStyle/>
          <a:p>
            <a:r>
              <a:rPr lang="fr-FR" dirty="0"/>
              <a:t>Plus tôt dans le chapitre, j'ai parlé des limites du GIL ou du Global Interpreter Lock présent dans Python, mais qu'est-ce que cela signifie </a:t>
            </a:r>
            <a:r>
              <a:rPr lang="fr-FR" dirty="0" smtClean="0"/>
              <a:t>réellement ?</a:t>
            </a:r>
          </a:p>
          <a:p>
            <a:r>
              <a:rPr lang="fr-FR" dirty="0"/>
              <a:t>Premièrement, je pense qu'il est important de savoir exactement ce que le GIL fait pour </a:t>
            </a:r>
            <a:r>
              <a:rPr lang="fr-FR" dirty="0" smtClean="0"/>
              <a:t>nous</a:t>
            </a:r>
          </a:p>
          <a:p>
            <a:r>
              <a:rPr lang="fr-FR" dirty="0" smtClean="0"/>
              <a:t>Le </a:t>
            </a:r>
            <a:r>
              <a:rPr lang="fr-FR" dirty="0"/>
              <a:t>GIL est essentiellement un verrou d'exclusion mutuelle qui empêche plusieurs threads d'exécuter du code Python en </a:t>
            </a:r>
            <a:r>
              <a:rPr lang="fr-FR" dirty="0" smtClean="0"/>
              <a:t>parallèle</a:t>
            </a:r>
          </a:p>
          <a:p>
            <a:r>
              <a:rPr lang="fr-FR" dirty="0" smtClean="0"/>
              <a:t>C'est </a:t>
            </a:r>
            <a:r>
              <a:rPr lang="fr-FR" dirty="0"/>
              <a:t>un verrou qui ne peut être tenu que par un thread à la fois, et si vous voulez qu'un thread exécute son propre code, il doit d'abord acquérir le verrou avant de pouvoir exécuter son propre </a:t>
            </a:r>
            <a:r>
              <a:rPr lang="fr-FR" dirty="0" smtClean="0"/>
              <a:t>code</a:t>
            </a:r>
          </a:p>
          <a:p>
            <a:r>
              <a:rPr lang="fr-FR" dirty="0" smtClean="0"/>
              <a:t>L'avantage </a:t>
            </a:r>
            <a:r>
              <a:rPr lang="fr-FR" dirty="0"/>
              <a:t>que cela nous procure est que pendant qu'il est verrouillé, rien d'autre ne peut fonctionner en même </a:t>
            </a:r>
            <a:r>
              <a:rPr lang="fr-FR" dirty="0" smtClean="0"/>
              <a:t>temps</a:t>
            </a:r>
          </a:p>
        </p:txBody>
      </p:sp>
      <p:pic>
        <p:nvPicPr>
          <p:cNvPr id="5" name="Image 4"/>
          <p:cNvPicPr>
            <a:picLocks noChangeAspect="1"/>
          </p:cNvPicPr>
          <p:nvPr/>
        </p:nvPicPr>
        <p:blipFill>
          <a:blip r:embed="rId3"/>
          <a:stretch>
            <a:fillRect/>
          </a:stretch>
        </p:blipFill>
        <p:spPr>
          <a:xfrm>
            <a:off x="7871087" y="3124904"/>
            <a:ext cx="4067175" cy="1419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7425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Dans le diagramme précédent, nous voyons un exemple de la façon dont plusieurs threads sont entravés par ce </a:t>
            </a:r>
            <a:r>
              <a:rPr lang="fr-FR" dirty="0" smtClean="0"/>
              <a:t>GIL</a:t>
            </a:r>
          </a:p>
          <a:p>
            <a:r>
              <a:rPr lang="fr-FR" dirty="0" smtClean="0"/>
              <a:t>Chaque </a:t>
            </a:r>
            <a:r>
              <a:rPr lang="fr-FR" dirty="0"/>
              <a:t>thread doit attendre et acquérir le GIL avant de pouvoir continuer à progresser, puis relâcher le GIL, généralement avant qu'il n'ait pu terminer son </a:t>
            </a:r>
            <a:r>
              <a:rPr lang="fr-FR" dirty="0" smtClean="0"/>
              <a:t>travail</a:t>
            </a:r>
          </a:p>
          <a:p>
            <a:r>
              <a:rPr lang="fr-FR" dirty="0" smtClean="0"/>
              <a:t>Il </a:t>
            </a:r>
            <a:r>
              <a:rPr lang="fr-FR" dirty="0"/>
              <a:t>suit une approche aléatoire à la ronde, et vous n'avez aucune garantie quant au thread qui va acquérir le verrou en </a:t>
            </a:r>
            <a:r>
              <a:rPr lang="fr-FR" dirty="0" smtClean="0"/>
              <a:t>premier</a:t>
            </a:r>
          </a:p>
          <a:p>
            <a:r>
              <a:rPr lang="fr-FR" dirty="0"/>
              <a:t>Pourquoi est-ce nécessaire, vous pourriez </a:t>
            </a:r>
            <a:r>
              <a:rPr lang="fr-FR" dirty="0" smtClean="0"/>
              <a:t>demander?</a:t>
            </a:r>
          </a:p>
          <a:p>
            <a:r>
              <a:rPr lang="fr-FR" dirty="0" smtClean="0"/>
              <a:t>Eh </a:t>
            </a:r>
            <a:r>
              <a:rPr lang="fr-FR" dirty="0"/>
              <a:t>bien, le GIL a longtemps été une partie de Python, et au fil des années a déclenché de nombreux débats sur son </a:t>
            </a:r>
            <a:r>
              <a:rPr lang="fr-FR" dirty="0" smtClean="0"/>
              <a:t>utilité</a:t>
            </a:r>
          </a:p>
          <a:p>
            <a:r>
              <a:rPr lang="fr-FR" dirty="0" smtClean="0"/>
              <a:t>Mais </a:t>
            </a:r>
            <a:r>
              <a:rPr lang="fr-FR" dirty="0"/>
              <a:t>il a été implémenté avec de bonnes intentions et pour lutter contre la gestion de la mémoire Python </a:t>
            </a:r>
            <a:r>
              <a:rPr lang="fr-FR" dirty="0" smtClean="0"/>
              <a:t>non-thread-</a:t>
            </a:r>
            <a:r>
              <a:rPr lang="fr-FR" dirty="0" err="1" smtClean="0"/>
              <a:t>safe</a:t>
            </a:r>
            <a:endParaRPr lang="fr-FR" dirty="0" smtClean="0"/>
          </a:p>
          <a:p>
            <a:r>
              <a:rPr lang="fr-FR" dirty="0" smtClean="0"/>
              <a:t>Il </a:t>
            </a:r>
            <a:r>
              <a:rPr lang="fr-FR" dirty="0"/>
              <a:t>nous empêche de tirer parti des systèmes multiprocesseurs dans certains scénarios</a:t>
            </a:r>
            <a:endParaRPr lang="fr-FR" dirty="0" smtClean="0"/>
          </a:p>
        </p:txBody>
      </p:sp>
    </p:spTree>
    <p:extLst>
      <p:ext uri="{BB962C8B-B14F-4D97-AF65-F5344CB8AC3E}">
        <p14:creationId xmlns:p14="http://schemas.microsoft.com/office/powerpoint/2010/main" val="39681469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Guido Van Rossum, le créateur de Python, a publié une mise à jour sur la suppression du GIL et de ses avantages dans un post </a:t>
            </a:r>
            <a:r>
              <a:rPr lang="fr-FR" dirty="0" smtClean="0"/>
              <a:t>ici : </a:t>
            </a:r>
          </a:p>
          <a:p>
            <a:r>
              <a:rPr lang="fr-FR" dirty="0" smtClean="0">
                <a:hlinkClick r:id="rId3"/>
              </a:rPr>
              <a:t>http</a:t>
            </a:r>
            <a:r>
              <a:rPr lang="fr-FR" dirty="0">
                <a:hlinkClick r:id="rId3"/>
              </a:rPr>
              <a:t>://</a:t>
            </a:r>
            <a:r>
              <a:rPr lang="fr-FR" dirty="0" smtClean="0">
                <a:hlinkClick r:id="rId3"/>
              </a:rPr>
              <a:t>www.artima.com/weblogs/viewpost.jsp?thread=214235</a:t>
            </a:r>
            <a:endParaRPr lang="fr-FR" dirty="0" smtClean="0"/>
          </a:p>
          <a:p>
            <a:r>
              <a:rPr lang="fr-FR" dirty="0" smtClean="0"/>
              <a:t>Il </a:t>
            </a:r>
            <a:r>
              <a:rPr lang="fr-FR" dirty="0"/>
              <a:t>déclare qu'il ne serait pas contre quelqu'un créant une branche de Python qui soit sans GIL, et il accepterait une fusion de ce code si, et seulement si, cela n'avait pas d'impact négatif sur la performance d'une application </a:t>
            </a:r>
            <a:r>
              <a:rPr lang="fr-FR" dirty="0" smtClean="0"/>
              <a:t>mono threaded</a:t>
            </a:r>
          </a:p>
          <a:p>
            <a:r>
              <a:rPr lang="fr-FR" dirty="0"/>
              <a:t>Il y a eu des tentatives antérieures pour se débarrasser du GIL, mais il a été constaté que l'ajout de tous les verrous supplémentaires pour assurer la sécurité du fil ralentissait réellement une application d'un facteur de plus de </a:t>
            </a:r>
            <a:r>
              <a:rPr lang="fr-FR" dirty="0" smtClean="0"/>
              <a:t>deux</a:t>
            </a:r>
          </a:p>
          <a:p>
            <a:r>
              <a:rPr lang="fr-FR" dirty="0" smtClean="0"/>
              <a:t>En </a:t>
            </a:r>
            <a:r>
              <a:rPr lang="fr-FR" dirty="0"/>
              <a:t>d'autres termes, vous auriez pu faire plus de travail avec un seul processeur qu'avec un peu plus de deux </a:t>
            </a:r>
            <a:r>
              <a:rPr lang="fr-FR" dirty="0" smtClean="0"/>
              <a:t>processeurs</a:t>
            </a:r>
          </a:p>
          <a:p>
            <a:r>
              <a:rPr lang="fr-FR" dirty="0" smtClean="0"/>
              <a:t>Il </a:t>
            </a:r>
            <a:r>
              <a:rPr lang="fr-FR" dirty="0"/>
              <a:t>y a cependant des bibliothèques comme NumPy qui peuvent faire tout ce dont elles ont besoin sans avoir à interagir avec le GIL, et travailler en dehors du GIL est quelque chose que </a:t>
            </a:r>
            <a:r>
              <a:rPr lang="fr-FR" dirty="0" smtClean="0"/>
              <a:t>nous approfondirons </a:t>
            </a:r>
            <a:r>
              <a:rPr lang="fr-FR" dirty="0"/>
              <a:t>dans les prochains chapitres de ce </a:t>
            </a:r>
            <a:r>
              <a:rPr lang="fr-FR" dirty="0" smtClean="0"/>
              <a:t>livre</a:t>
            </a:r>
          </a:p>
        </p:txBody>
      </p:sp>
    </p:spTree>
    <p:extLst>
      <p:ext uri="{BB962C8B-B14F-4D97-AF65-F5344CB8AC3E}">
        <p14:creationId xmlns:p14="http://schemas.microsoft.com/office/powerpoint/2010/main" val="14201510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Il faut également noter qu'il existe d'autres implémentations de Python, telles que Jython et IronPython, qui n'offrent aucune forme de verrouillage d'interpréteur global et, en tant que telles, peuvent exploiter pleinement les systèmes </a:t>
            </a:r>
            <a:r>
              <a:rPr lang="fr-FR" dirty="0" smtClean="0"/>
              <a:t>multiprocesseurs</a:t>
            </a:r>
          </a:p>
          <a:p>
            <a:r>
              <a:rPr lang="fr-FR" dirty="0" smtClean="0"/>
              <a:t>Jython </a:t>
            </a:r>
            <a:r>
              <a:rPr lang="fr-FR" dirty="0"/>
              <a:t>et IronPython s'exécutent sur des machines virtuelles différentes, ce qui leur permet de tirer parti de leurs environnements d'exécution respectifs</a:t>
            </a:r>
            <a:endParaRPr lang="fr-FR" dirty="0" smtClean="0"/>
          </a:p>
        </p:txBody>
      </p:sp>
    </p:spTree>
    <p:extLst>
      <p:ext uri="{BB962C8B-B14F-4D97-AF65-F5344CB8AC3E}">
        <p14:creationId xmlns:p14="http://schemas.microsoft.com/office/powerpoint/2010/main" val="30831716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Jython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Jython est une implémentation de Python qui fonctionne directement avec la plateforme </a:t>
            </a:r>
            <a:r>
              <a:rPr lang="fr-FR" dirty="0" smtClean="0"/>
              <a:t>Java</a:t>
            </a:r>
          </a:p>
          <a:p>
            <a:r>
              <a:rPr lang="fr-FR" dirty="0" smtClean="0"/>
              <a:t>Il </a:t>
            </a:r>
            <a:r>
              <a:rPr lang="fr-FR" dirty="0"/>
              <a:t>peut être utilisé de manière complémentaire avec Java en tant que langage de script, et il a été démontré qu'il surpassait CPython, qui est l'implémentation standard de Python, lorsqu'il travaille avec de grands ensembles de </a:t>
            </a:r>
            <a:r>
              <a:rPr lang="fr-FR" dirty="0" smtClean="0"/>
              <a:t>données</a:t>
            </a:r>
          </a:p>
          <a:p>
            <a:r>
              <a:rPr lang="fr-FR" dirty="0" smtClean="0"/>
              <a:t>Cependant</a:t>
            </a:r>
            <a:r>
              <a:rPr lang="fr-FR" dirty="0"/>
              <a:t>, pour la majorité des choses, l'exécution par un seul noyau de CPython surpasse généralement Jython et son approche </a:t>
            </a:r>
            <a:r>
              <a:rPr lang="fr-FR" dirty="0" smtClean="0"/>
              <a:t>multi cœur</a:t>
            </a:r>
          </a:p>
          <a:p>
            <a:r>
              <a:rPr lang="fr-FR" dirty="0" smtClean="0"/>
              <a:t>L'avantage </a:t>
            </a:r>
            <a:r>
              <a:rPr lang="fr-FR" dirty="0"/>
              <a:t>de l'utilisation de Jython réside dans le fait que vous pouvez faire des choses très intéressantes lorsque vous travaillez en Java, comme importer des bibliothèques et des </a:t>
            </a:r>
            <a:r>
              <a:rPr lang="fr-FR" dirty="0" smtClean="0"/>
              <a:t>framework </a:t>
            </a:r>
            <a:r>
              <a:rPr lang="fr-FR" dirty="0"/>
              <a:t>Java existants, et les utiliser comme s'ils faisaient partie de votre code Python.</a:t>
            </a:r>
            <a:endParaRPr lang="fr-FR" dirty="0" smtClean="0"/>
          </a:p>
        </p:txBody>
      </p:sp>
    </p:spTree>
    <p:extLst>
      <p:ext uri="{BB962C8B-B14F-4D97-AF65-F5344CB8AC3E}">
        <p14:creationId xmlns:p14="http://schemas.microsoft.com/office/powerpoint/2010/main" val="27198887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IronPython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IronPython est l'équivalent .NET de Jython et fonctionne au-dessus du framework .NET de </a:t>
            </a:r>
            <a:r>
              <a:rPr lang="fr-FR" dirty="0" smtClean="0"/>
              <a:t>Microsoft</a:t>
            </a:r>
          </a:p>
          <a:p>
            <a:r>
              <a:rPr lang="fr-FR" dirty="0" smtClean="0"/>
              <a:t>Encore </a:t>
            </a:r>
            <a:r>
              <a:rPr lang="fr-FR" dirty="0"/>
              <a:t>une fois, vous serez en mesure de l'utiliser de manière complémentaire avec les applications .</a:t>
            </a:r>
            <a:r>
              <a:rPr lang="fr-FR" dirty="0" smtClean="0"/>
              <a:t>NET</a:t>
            </a:r>
          </a:p>
          <a:p>
            <a:r>
              <a:rPr lang="fr-FR" dirty="0" smtClean="0"/>
              <a:t>Ceci </a:t>
            </a:r>
            <a:r>
              <a:rPr lang="fr-FR" dirty="0"/>
              <a:t>est quelque peu bénéfique pour les développeurs .NET, car ils sont capables d'utiliser Python comme langage de script rapide et expressif dans leurs applications .NET</a:t>
            </a:r>
            <a:endParaRPr lang="fr-FR" dirty="0" smtClean="0"/>
          </a:p>
        </p:txBody>
      </p:sp>
    </p:spTree>
    <p:extLst>
      <p:ext uri="{BB962C8B-B14F-4D97-AF65-F5344CB8AC3E}">
        <p14:creationId xmlns:p14="http://schemas.microsoft.com/office/powerpoint/2010/main" val="352995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Les concepteurs de langages sont confrontés à un défi important lorsqu'ils tentent d'implémenter une concurrence non seulement sûre, mais efficace et facile à écrire pour les utilisateurs de cette </a:t>
            </a:r>
            <a:r>
              <a:rPr lang="fr-FR" dirty="0" smtClean="0"/>
              <a:t>langue</a:t>
            </a:r>
          </a:p>
          <a:p>
            <a:pPr algn="just"/>
            <a:r>
              <a:rPr lang="fr-FR" dirty="0" smtClean="0"/>
              <a:t>Les </a:t>
            </a:r>
            <a:r>
              <a:rPr lang="fr-FR" dirty="0"/>
              <a:t>langages de programmation tels que Golang, Rust et même </a:t>
            </a:r>
            <a:r>
              <a:rPr lang="fr-FR" dirty="0" smtClean="0"/>
              <a:t>Python ont </a:t>
            </a:r>
            <a:r>
              <a:rPr lang="fr-FR" dirty="0"/>
              <a:t>fait de grands progrès dans ce domaine, et il est beaucoup plus facile d'exploiter tout le potentiel des machines sur lesquelles vos programmes </a:t>
            </a:r>
            <a:r>
              <a:rPr lang="fr-FR" dirty="0" smtClean="0"/>
              <a:t>fonctionnent</a:t>
            </a:r>
            <a:endParaRPr lang="fr-FR" dirty="0"/>
          </a:p>
        </p:txBody>
      </p:sp>
    </p:spTree>
    <p:extLst>
      <p:ext uri="{BB962C8B-B14F-4D97-AF65-F5344CB8AC3E}">
        <p14:creationId xmlns:p14="http://schemas.microsoft.com/office/powerpoint/2010/main" val="41254019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Pourquoi utiliser Python ?</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Si Python a des limitations évidentes et connues quand il s'agit d'écrire des applications performantes, alors pourquoi continuons-nous à </a:t>
            </a:r>
            <a:r>
              <a:rPr lang="fr-FR" dirty="0" smtClean="0"/>
              <a:t>l'utiliser ?</a:t>
            </a:r>
          </a:p>
          <a:p>
            <a:r>
              <a:rPr lang="fr-FR" dirty="0" smtClean="0"/>
              <a:t>La </a:t>
            </a:r>
            <a:r>
              <a:rPr lang="fr-FR" dirty="0"/>
              <a:t>réponse courte est que c'est un langage fantastique pour faire le travail, et par le travail, je ne parle pas nécessairement d'une tâche coûteuse en termes de </a:t>
            </a:r>
            <a:r>
              <a:rPr lang="fr-FR" dirty="0" smtClean="0"/>
              <a:t>calcul</a:t>
            </a:r>
          </a:p>
          <a:p>
            <a:r>
              <a:rPr lang="fr-FR" dirty="0" smtClean="0"/>
              <a:t>C'est </a:t>
            </a:r>
            <a:r>
              <a:rPr lang="fr-FR" dirty="0"/>
              <a:t>un langage intuitif, facile à comprendre et à comprendre pour ceux qui n'ont pas forcément beaucoup d'expérience en </a:t>
            </a:r>
            <a:r>
              <a:rPr lang="fr-FR" dirty="0" smtClean="0"/>
              <a:t>programmation</a:t>
            </a:r>
          </a:p>
          <a:p>
            <a:r>
              <a:rPr lang="fr-FR" dirty="0" smtClean="0"/>
              <a:t>Le langage </a:t>
            </a:r>
            <a:r>
              <a:rPr lang="fr-FR" dirty="0"/>
              <a:t>a vu un taux d'adoption énorme parmi les scientifiques </a:t>
            </a:r>
            <a:r>
              <a:rPr lang="fr-FR" dirty="0" smtClean="0"/>
              <a:t>des </a:t>
            </a:r>
            <a:r>
              <a:rPr lang="fr-FR" dirty="0"/>
              <a:t>données et les mathématiciens travaillant dans des domaines incroyablement intéressants tels que l'apprentissage automatique et l'analyse quantitative, qui trouvent que c'est un outil incroyablement utile dans leur </a:t>
            </a:r>
            <a:r>
              <a:rPr lang="fr-FR" dirty="0" smtClean="0"/>
              <a:t>arsenal</a:t>
            </a:r>
          </a:p>
          <a:p>
            <a:r>
              <a:rPr lang="fr-FR" dirty="0"/>
              <a:t>Dans les deux écosystèmes Python 2 et 3, vous trouverez un grand nombre de bibliothèques conçues spécifiquement pour ces cas d'utilisation, et en connaissant les limites de Python, nous pouvons les atténuer efficacement, et produire un logiciel efficace et capable de faire exactement ce qui est </a:t>
            </a:r>
            <a:r>
              <a:rPr lang="fr-FR" dirty="0" smtClean="0"/>
              <a:t>requis</a:t>
            </a:r>
          </a:p>
        </p:txBody>
      </p:sp>
    </p:spTree>
    <p:extLst>
      <p:ext uri="{BB962C8B-B14F-4D97-AF65-F5344CB8AC3E}">
        <p14:creationId xmlns:p14="http://schemas.microsoft.com/office/powerpoint/2010/main" val="15815626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Un excellent exemple des avantages du multithreading est, sans aucun doute, l'utilisation de plusieurs threads pour télécharger plusieurs images ou </a:t>
            </a:r>
            <a:r>
              <a:rPr lang="fr-FR" dirty="0" smtClean="0"/>
              <a:t>fichiers</a:t>
            </a:r>
          </a:p>
          <a:p>
            <a:r>
              <a:rPr lang="fr-FR" dirty="0" smtClean="0"/>
              <a:t>C'est</a:t>
            </a:r>
            <a:r>
              <a:rPr lang="fr-FR" dirty="0"/>
              <a:t>, en fait, l'un des meilleurs cas d'utilisation pour le multithreading en raison de la nature bloquante des </a:t>
            </a:r>
            <a:r>
              <a:rPr lang="fr-FR" dirty="0" smtClean="0"/>
              <a:t>E/S</a:t>
            </a:r>
          </a:p>
          <a:p>
            <a:r>
              <a:rPr lang="fr-FR" dirty="0"/>
              <a:t>Pour mettre en évidence les gains de performance, nous allons récupérer 10 images différentes de http://lorempixel.com/400/200/sports, qui est une API gratuite qui fournit une image différente chaque fois que vous cliquez sur ce </a:t>
            </a:r>
            <a:r>
              <a:rPr lang="fr-FR" dirty="0" smtClean="0"/>
              <a:t>lien</a:t>
            </a:r>
          </a:p>
          <a:p>
            <a:r>
              <a:rPr lang="fr-FR" dirty="0" smtClean="0"/>
              <a:t>Nous </a:t>
            </a:r>
            <a:r>
              <a:rPr lang="fr-FR" dirty="0"/>
              <a:t>allons ensuite stocker ces 10 images différentes dans un dossier temporaire afin que nous puissions les voir </a:t>
            </a:r>
            <a:r>
              <a:rPr lang="fr-FR" dirty="0" smtClean="0"/>
              <a:t>ou </a:t>
            </a:r>
            <a:r>
              <a:rPr lang="fr-FR" dirty="0"/>
              <a:t>les utiliser plus tard</a:t>
            </a:r>
            <a:endParaRPr lang="fr-FR" dirty="0" smtClean="0"/>
          </a:p>
        </p:txBody>
      </p:sp>
    </p:spTree>
    <p:extLst>
      <p:ext uri="{BB962C8B-B14F-4D97-AF65-F5344CB8AC3E}">
        <p14:creationId xmlns:p14="http://schemas.microsoft.com/office/powerpoint/2010/main" val="12474350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Séquentiel</a:t>
            </a:r>
            <a:endParaRPr lang="fr-FR" b="1" i="1" dirty="0">
              <a:solidFill>
                <a:schemeClr val="accent1"/>
              </a:solidFill>
            </a:endParaRPr>
          </a:p>
        </p:txBody>
      </p:sp>
      <p:sp>
        <p:nvSpPr>
          <p:cNvPr id="3" name="Espace réservé du contenu 2"/>
          <p:cNvSpPr>
            <a:spLocks noGrp="1"/>
          </p:cNvSpPr>
          <p:nvPr>
            <p:ph idx="1"/>
          </p:nvPr>
        </p:nvSpPr>
        <p:spPr>
          <a:xfrm>
            <a:off x="1566406" y="1534602"/>
            <a:ext cx="5025226" cy="4977516"/>
          </a:xfrm>
        </p:spPr>
        <p:txBody>
          <a:bodyPr anchor="ctr">
            <a:normAutofit/>
          </a:bodyPr>
          <a:lstStyle/>
          <a:p>
            <a:r>
              <a:rPr lang="fr-FR" dirty="0"/>
              <a:t>Premièrement, nous devrions disposer d'une base de référence permettant de mesurer les gains de </a:t>
            </a:r>
            <a:r>
              <a:rPr lang="fr-FR" dirty="0" smtClean="0"/>
              <a:t>performance</a:t>
            </a:r>
          </a:p>
          <a:p>
            <a:r>
              <a:rPr lang="fr-FR" dirty="0" smtClean="0"/>
              <a:t>Pour </a:t>
            </a:r>
            <a:r>
              <a:rPr lang="fr-FR" dirty="0"/>
              <a:t>ce faire, nous écrirons un programme rapide qui téléchargera séquentiellement ces 10 images, comme </a:t>
            </a:r>
            <a:r>
              <a:rPr lang="fr-FR" dirty="0" smtClean="0"/>
              <a:t>suit :</a:t>
            </a:r>
          </a:p>
        </p:txBody>
      </p:sp>
      <p:pic>
        <p:nvPicPr>
          <p:cNvPr id="4" name="Image 3"/>
          <p:cNvPicPr>
            <a:picLocks noChangeAspect="1"/>
          </p:cNvPicPr>
          <p:nvPr/>
        </p:nvPicPr>
        <p:blipFill>
          <a:blip r:embed="rId3"/>
          <a:stretch>
            <a:fillRect/>
          </a:stretch>
        </p:blipFill>
        <p:spPr>
          <a:xfrm>
            <a:off x="7601446" y="1972592"/>
            <a:ext cx="4264403" cy="296229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7601445" y="5160397"/>
            <a:ext cx="3500611" cy="1351721"/>
          </a:xfrm>
          <a:prstGeom prst="rect">
            <a:avLst/>
          </a:prstGeom>
        </p:spPr>
      </p:pic>
    </p:spTree>
    <p:extLst>
      <p:ext uri="{BB962C8B-B14F-4D97-AF65-F5344CB8AC3E}">
        <p14:creationId xmlns:p14="http://schemas.microsoft.com/office/powerpoint/2010/main" val="27770469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7092564" cy="5021000"/>
          </a:xfrm>
        </p:spPr>
        <p:txBody>
          <a:bodyPr anchor="ctr">
            <a:normAutofit/>
          </a:bodyPr>
          <a:lstStyle/>
          <a:p>
            <a:r>
              <a:rPr lang="fr-FR" dirty="0"/>
              <a:t>Maintenant que nous avons notre base de référence, il est temps d'écrire un programme rapide qui téléchargera simultanément toutes les images dont nous avons </a:t>
            </a:r>
            <a:r>
              <a:rPr lang="fr-FR" dirty="0" smtClean="0"/>
              <a:t>besoin</a:t>
            </a:r>
          </a:p>
          <a:p>
            <a:r>
              <a:rPr lang="fr-FR" dirty="0" smtClean="0"/>
              <a:t>Nous </a:t>
            </a:r>
            <a:r>
              <a:rPr lang="fr-FR" dirty="0"/>
              <a:t>allons continuer à créer et à démarrer des </a:t>
            </a:r>
            <a:r>
              <a:rPr lang="fr-FR" dirty="0" smtClean="0"/>
              <a:t>threads dans </a:t>
            </a:r>
            <a:r>
              <a:rPr lang="fr-FR" dirty="0"/>
              <a:t>les prochains chapitres, donc ne vous inquiétez pas si vous avez du mal à comprendre le </a:t>
            </a:r>
            <a:r>
              <a:rPr lang="fr-FR" dirty="0" smtClean="0"/>
              <a:t>code</a:t>
            </a:r>
          </a:p>
          <a:p>
            <a:r>
              <a:rPr lang="fr-FR" dirty="0" smtClean="0"/>
              <a:t>Le </a:t>
            </a:r>
            <a:r>
              <a:rPr lang="fr-FR" dirty="0"/>
              <a:t>point clé de ceci est de réaliser les gains de performance potentiels à avoir en écrivant des programmes simultanément</a:t>
            </a:r>
            <a:endParaRPr lang="fr-FR" dirty="0" smtClean="0"/>
          </a:p>
        </p:txBody>
      </p:sp>
      <p:pic>
        <p:nvPicPr>
          <p:cNvPr id="5" name="Image 4"/>
          <p:cNvPicPr>
            <a:picLocks noChangeAspect="1"/>
          </p:cNvPicPr>
          <p:nvPr/>
        </p:nvPicPr>
        <p:blipFill>
          <a:blip r:embed="rId3"/>
          <a:stretch>
            <a:fillRect/>
          </a:stretch>
        </p:blipFill>
        <p:spPr>
          <a:xfrm>
            <a:off x="8046976" y="1375576"/>
            <a:ext cx="3888056" cy="3807184"/>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8046976" y="5270224"/>
            <a:ext cx="3343316" cy="1285378"/>
          </a:xfrm>
          <a:prstGeom prst="rect">
            <a:avLst/>
          </a:prstGeom>
        </p:spPr>
      </p:pic>
    </p:spTree>
    <p:extLst>
      <p:ext uri="{BB962C8B-B14F-4D97-AF65-F5344CB8AC3E}">
        <p14:creationId xmlns:p14="http://schemas.microsoft.com/office/powerpoint/2010/main" val="24907416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Améliorer le calcul</a:t>
            </a:r>
            <a:endParaRPr lang="fr-FR" b="1" i="1" dirty="0">
              <a:solidFill>
                <a:schemeClr val="accent1"/>
              </a:solidFill>
            </a:endParaRPr>
          </a:p>
        </p:txBody>
      </p:sp>
      <p:sp>
        <p:nvSpPr>
          <p:cNvPr id="3" name="Espace réservé du contenu 2"/>
          <p:cNvSpPr>
            <a:spLocks noGrp="1"/>
          </p:cNvSpPr>
          <p:nvPr>
            <p:ph idx="1"/>
          </p:nvPr>
        </p:nvSpPr>
        <p:spPr>
          <a:xfrm>
            <a:off x="739470" y="1534602"/>
            <a:ext cx="11266999" cy="4754880"/>
          </a:xfrm>
        </p:spPr>
        <p:txBody>
          <a:bodyPr anchor="ctr">
            <a:normAutofit/>
          </a:bodyPr>
          <a:lstStyle/>
          <a:p>
            <a:r>
              <a:rPr lang="fr-FR" dirty="0"/>
              <a:t>Ainsi, nous avons vu exactement comment nous pouvons améliorer des choses telles que le téléchargement d'images, mais comment pouvons-nous améliorer la performance de notre calcul de </a:t>
            </a:r>
            <a:r>
              <a:rPr lang="fr-FR" dirty="0" smtClean="0"/>
              <a:t>nombres ?</a:t>
            </a:r>
          </a:p>
          <a:p>
            <a:r>
              <a:rPr lang="fr-FR" dirty="0" smtClean="0"/>
              <a:t>Eh </a:t>
            </a:r>
            <a:r>
              <a:rPr lang="fr-FR" dirty="0"/>
              <a:t>bien, c'est là que le multitraitement brille s'il est utilisé </a:t>
            </a:r>
            <a:r>
              <a:rPr lang="fr-FR" dirty="0" smtClean="0"/>
              <a:t>correctement</a:t>
            </a:r>
          </a:p>
          <a:p>
            <a:r>
              <a:rPr lang="fr-FR" dirty="0" smtClean="0"/>
              <a:t>Dans </a:t>
            </a:r>
            <a:r>
              <a:rPr lang="fr-FR" dirty="0"/>
              <a:t>cet exemple, nous allons essayer de trouver les facteurs premiers de 10 000 nombres aléatoires compris entre 20 000 et 100 000 </a:t>
            </a:r>
            <a:r>
              <a:rPr lang="fr-FR" dirty="0" smtClean="0"/>
              <a:t>000</a:t>
            </a:r>
          </a:p>
          <a:p>
            <a:r>
              <a:rPr lang="fr-FR" dirty="0" smtClean="0"/>
              <a:t>Nous </a:t>
            </a:r>
            <a:r>
              <a:rPr lang="fr-FR" dirty="0"/>
              <a:t>ne sommes pas nécessairement préoccupés par l'ordre d'exécution tant que le travail est effectué et que nous ne partageons pas la mémoire entre nos processus</a:t>
            </a:r>
            <a:endParaRPr lang="fr-FR" dirty="0" smtClean="0"/>
          </a:p>
        </p:txBody>
      </p:sp>
    </p:spTree>
    <p:extLst>
      <p:ext uri="{BB962C8B-B14F-4D97-AF65-F5344CB8AC3E}">
        <p14:creationId xmlns:p14="http://schemas.microsoft.com/office/powerpoint/2010/main" val="41968570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séquentielle</a:t>
            </a:r>
            <a:endParaRPr lang="fr-FR" b="1" i="1" dirty="0">
              <a:solidFill>
                <a:schemeClr val="accent1"/>
              </a:solidFill>
            </a:endParaRPr>
          </a:p>
        </p:txBody>
      </p:sp>
      <p:sp>
        <p:nvSpPr>
          <p:cNvPr id="3" name="Espace réservé du contenu 2"/>
          <p:cNvSpPr>
            <a:spLocks noGrp="1"/>
          </p:cNvSpPr>
          <p:nvPr>
            <p:ph idx="1"/>
          </p:nvPr>
        </p:nvSpPr>
        <p:spPr>
          <a:xfrm>
            <a:off x="739471" y="1534602"/>
            <a:ext cx="4611757" cy="4754880"/>
          </a:xfrm>
        </p:spPr>
        <p:txBody>
          <a:bodyPr anchor="ctr">
            <a:normAutofit/>
          </a:bodyPr>
          <a:lstStyle/>
          <a:p>
            <a:r>
              <a:rPr lang="fr-FR" dirty="0"/>
              <a:t>Encore une fois, nous allons écrire un script qui le fait d'une manière séquentielle, que nous pouvons facilement vérifier fonctionne </a:t>
            </a:r>
            <a:r>
              <a:rPr lang="fr-FR" dirty="0" smtClean="0"/>
              <a:t>correctement :</a:t>
            </a:r>
          </a:p>
        </p:txBody>
      </p:sp>
      <p:pic>
        <p:nvPicPr>
          <p:cNvPr id="4" name="Image 3"/>
          <p:cNvPicPr>
            <a:picLocks noChangeAspect="1"/>
          </p:cNvPicPr>
          <p:nvPr/>
        </p:nvPicPr>
        <p:blipFill>
          <a:blip r:embed="rId3"/>
          <a:stretch>
            <a:fillRect/>
          </a:stretch>
        </p:blipFill>
        <p:spPr>
          <a:xfrm>
            <a:off x="6877242" y="1463040"/>
            <a:ext cx="3519047" cy="3967742"/>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3737113" y="4802359"/>
            <a:ext cx="2985010" cy="12568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92996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a:t>
            </a:r>
            <a:r>
              <a:rPr lang="fr-FR" dirty="0" smtClean="0"/>
              <a:t>concurrente</a:t>
            </a:r>
            <a:endParaRPr lang="fr-FR" b="1" i="1" dirty="0">
              <a:solidFill>
                <a:schemeClr val="accent1"/>
              </a:solidFill>
            </a:endParaRPr>
          </a:p>
        </p:txBody>
      </p:sp>
      <p:sp>
        <p:nvSpPr>
          <p:cNvPr id="3" name="Espace réservé du contenu 2"/>
          <p:cNvSpPr>
            <a:spLocks noGrp="1"/>
          </p:cNvSpPr>
          <p:nvPr>
            <p:ph idx="1"/>
          </p:nvPr>
        </p:nvSpPr>
        <p:spPr>
          <a:xfrm>
            <a:off x="739471" y="1534602"/>
            <a:ext cx="5494059" cy="4754880"/>
          </a:xfrm>
        </p:spPr>
        <p:txBody>
          <a:bodyPr anchor="ctr">
            <a:normAutofit/>
          </a:bodyPr>
          <a:lstStyle/>
          <a:p>
            <a:r>
              <a:rPr lang="fr-FR" dirty="0"/>
              <a:t>Voyons maintenant comment nous pouvons améliorer les performances de ce programme en utilisant plusieurs </a:t>
            </a:r>
            <a:r>
              <a:rPr lang="fr-FR" dirty="0" smtClean="0"/>
              <a:t>processus</a:t>
            </a:r>
          </a:p>
          <a:p>
            <a:r>
              <a:rPr lang="fr-FR" dirty="0" smtClean="0"/>
              <a:t>Afin </a:t>
            </a:r>
            <a:r>
              <a:rPr lang="fr-FR" dirty="0"/>
              <a:t>de diviser cette charge de travail, nous allons définir une fonction </a:t>
            </a:r>
            <a:r>
              <a:rPr lang="fr-FR" b="1" i="1" dirty="0">
                <a:solidFill>
                  <a:schemeClr val="accent6"/>
                </a:solidFill>
              </a:rPr>
              <a:t>executeProc</a:t>
            </a:r>
            <a:r>
              <a:rPr lang="fr-FR" dirty="0"/>
              <a:t> qui, au lieu de générer 10 000 nombres aléatoires à factoriser, générera 1 000 nombres </a:t>
            </a:r>
            <a:r>
              <a:rPr lang="fr-FR" dirty="0" smtClean="0"/>
              <a:t>aléatoires</a:t>
            </a:r>
          </a:p>
          <a:p>
            <a:r>
              <a:rPr lang="fr-FR" dirty="0" smtClean="0"/>
              <a:t>Nous </a:t>
            </a:r>
            <a:r>
              <a:rPr lang="fr-FR" dirty="0"/>
              <a:t>allons créer 10 processus, et exécuter la fonction 10 </a:t>
            </a:r>
            <a:r>
              <a:rPr lang="fr-FR" dirty="0" smtClean="0"/>
              <a:t>fois, de </a:t>
            </a:r>
            <a:r>
              <a:rPr lang="fr-FR" dirty="0"/>
              <a:t>sorte que le nombre total de calculs devrait être exactement le même que lorsque nous avons effectué le test </a:t>
            </a:r>
            <a:r>
              <a:rPr lang="fr-FR" dirty="0" smtClean="0"/>
              <a:t>séquentiel</a:t>
            </a:r>
          </a:p>
        </p:txBody>
      </p:sp>
      <p:pic>
        <p:nvPicPr>
          <p:cNvPr id="6" name="Image 5"/>
          <p:cNvPicPr>
            <a:picLocks noChangeAspect="1"/>
          </p:cNvPicPr>
          <p:nvPr/>
        </p:nvPicPr>
        <p:blipFill>
          <a:blip r:embed="rId3"/>
          <a:stretch>
            <a:fillRect/>
          </a:stretch>
        </p:blipFill>
        <p:spPr>
          <a:xfrm>
            <a:off x="8917887" y="1463040"/>
            <a:ext cx="2955935" cy="4607781"/>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361043" y="5231327"/>
            <a:ext cx="2429331" cy="8394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40313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vs Parallélisme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a:t>
            </a:r>
            <a:r>
              <a:rPr lang="fr-FR" dirty="0" smtClean="0"/>
              <a:t>concurrence </a:t>
            </a:r>
            <a:r>
              <a:rPr lang="fr-FR" dirty="0"/>
              <a:t>et le parallélisme sont deux concepts généralement </a:t>
            </a:r>
            <a:r>
              <a:rPr lang="fr-FR" dirty="0" smtClean="0"/>
              <a:t>confondus</a:t>
            </a:r>
          </a:p>
          <a:p>
            <a:r>
              <a:rPr lang="fr-FR" dirty="0" smtClean="0"/>
              <a:t>La </a:t>
            </a:r>
            <a:r>
              <a:rPr lang="fr-FR" dirty="0"/>
              <a:t>réalité, cependant, est qu'ils sont très différents, et si vous avez conçu un logiciel concurrent au lieu d'avoir besoin d'une exécution parallèle, alors vous pourriez sérieusement affecter le véritable potentiel de performance de votre </a:t>
            </a:r>
            <a:r>
              <a:rPr lang="fr-FR" dirty="0" smtClean="0"/>
              <a:t>logiciel</a:t>
            </a:r>
          </a:p>
          <a:p>
            <a:r>
              <a:rPr lang="fr-FR" dirty="0"/>
              <a:t>Pour cette raison, il est essentiel de savoir exactement ce que les deux concepts signifient afin que vous puissiez comprendre les </a:t>
            </a:r>
            <a:r>
              <a:rPr lang="fr-FR" dirty="0" smtClean="0"/>
              <a:t>différences</a:t>
            </a:r>
          </a:p>
          <a:p>
            <a:r>
              <a:rPr lang="fr-FR" dirty="0" smtClean="0"/>
              <a:t>En </a:t>
            </a:r>
            <a:r>
              <a:rPr lang="fr-FR" dirty="0"/>
              <a:t>connaissant ces différences, vous </a:t>
            </a:r>
            <a:r>
              <a:rPr lang="fr-FR" dirty="0" smtClean="0"/>
              <a:t>aurez les clés pour </a:t>
            </a:r>
            <a:r>
              <a:rPr lang="fr-FR" dirty="0"/>
              <a:t>concevoir vos propres logiciels haute performance en </a:t>
            </a:r>
            <a:r>
              <a:rPr lang="fr-FR" dirty="0" smtClean="0"/>
              <a:t>Python</a:t>
            </a:r>
          </a:p>
        </p:txBody>
      </p:sp>
    </p:spTree>
    <p:extLst>
      <p:ext uri="{BB962C8B-B14F-4D97-AF65-F5344CB8AC3E}">
        <p14:creationId xmlns:p14="http://schemas.microsoft.com/office/powerpoint/2010/main" val="39159592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concurrence est, essentiellement, </a:t>
            </a:r>
            <a:r>
              <a:rPr lang="fr-FR" dirty="0" smtClean="0"/>
              <a:t>de </a:t>
            </a:r>
            <a:r>
              <a:rPr lang="fr-FR" dirty="0"/>
              <a:t>faire plusieurs choses en même temps, mais pas, spécifiquement, en </a:t>
            </a:r>
            <a:r>
              <a:rPr lang="fr-FR" dirty="0" smtClean="0"/>
              <a:t>parallèle</a:t>
            </a:r>
          </a:p>
          <a:p>
            <a:r>
              <a:rPr lang="fr-FR" dirty="0" smtClean="0"/>
              <a:t>Cela </a:t>
            </a:r>
            <a:r>
              <a:rPr lang="fr-FR" dirty="0"/>
              <a:t>peut nous aider à améliorer les performances perçues de nos applications, et cela peut également améliorer la vitesse à laquelle nos applications </a:t>
            </a:r>
            <a:r>
              <a:rPr lang="fr-FR" dirty="0" smtClean="0"/>
              <a:t>fonctionnent</a:t>
            </a:r>
          </a:p>
          <a:p>
            <a:r>
              <a:rPr lang="fr-FR" dirty="0"/>
              <a:t>La meilleure façon de voir comment la concurrence fonctionne est d'imaginer une personne travaillant sur plusieurs tâches et passant rapidement d'une tâche à </a:t>
            </a:r>
            <a:r>
              <a:rPr lang="fr-FR" dirty="0" smtClean="0"/>
              <a:t>l'autre</a:t>
            </a:r>
          </a:p>
          <a:p>
            <a:r>
              <a:rPr lang="fr-FR" dirty="0" smtClean="0"/>
              <a:t>Imaginez </a:t>
            </a:r>
            <a:r>
              <a:rPr lang="fr-FR" dirty="0"/>
              <a:t>que cette personne travaille simultanément sur un programme et, en même temps, traite des demandes de </a:t>
            </a:r>
            <a:r>
              <a:rPr lang="fr-FR" dirty="0" smtClean="0"/>
              <a:t>support</a:t>
            </a:r>
          </a:p>
          <a:p>
            <a:r>
              <a:rPr lang="fr-FR" dirty="0" smtClean="0"/>
              <a:t>Cette </a:t>
            </a:r>
            <a:r>
              <a:rPr lang="fr-FR" dirty="0"/>
              <a:t>personne se concentrerait principalement sur l'écriture de son programme, et rapidement le contexte passerait à la résolution d'un bug ou à la gestion d'un problème de support s'il y en avait </a:t>
            </a:r>
            <a:r>
              <a:rPr lang="fr-FR" dirty="0" smtClean="0"/>
              <a:t>un</a:t>
            </a:r>
          </a:p>
          <a:p>
            <a:r>
              <a:rPr lang="fr-FR" dirty="0" smtClean="0"/>
              <a:t>Une </a:t>
            </a:r>
            <a:r>
              <a:rPr lang="fr-FR" dirty="0"/>
              <a:t>fois qu'ils ont terminé la tâche de support, ils peuvent à nouveau changer de contexte, pour écrire leur programme très </a:t>
            </a:r>
            <a:r>
              <a:rPr lang="fr-FR" dirty="0" smtClean="0"/>
              <a:t>rapidement</a:t>
            </a:r>
          </a:p>
        </p:txBody>
      </p:sp>
    </p:spTree>
    <p:extLst>
      <p:ext uri="{BB962C8B-B14F-4D97-AF65-F5344CB8AC3E}">
        <p14:creationId xmlns:p14="http://schemas.microsoft.com/office/powerpoint/2010/main" val="37518278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Cependant, en informatique, il existe généralement deux goulets d'étranglement des performances que nous devons surveiller et éviter en écrivant nos </a:t>
            </a:r>
            <a:r>
              <a:rPr lang="fr-FR" dirty="0" smtClean="0"/>
              <a:t>programmes</a:t>
            </a:r>
          </a:p>
          <a:p>
            <a:r>
              <a:rPr lang="fr-FR" dirty="0" smtClean="0"/>
              <a:t>Il </a:t>
            </a:r>
            <a:r>
              <a:rPr lang="fr-FR" dirty="0"/>
              <a:t>est important de connaître les différences entre les deux goulets </a:t>
            </a:r>
            <a:r>
              <a:rPr lang="fr-FR" dirty="0" smtClean="0"/>
              <a:t>d'étranglement</a:t>
            </a:r>
          </a:p>
          <a:p>
            <a:r>
              <a:rPr lang="fr-FR" dirty="0" smtClean="0"/>
              <a:t>Si </a:t>
            </a:r>
            <a:r>
              <a:rPr lang="fr-FR" dirty="0"/>
              <a:t>vous essayez d'appliquer la concurrence à un goulot d'étranglement basé sur le processeur, alors vous constaterez que le programme commence à voir une diminution des </a:t>
            </a:r>
            <a:r>
              <a:rPr lang="fr-FR" dirty="0" smtClean="0"/>
              <a:t>performances</a:t>
            </a:r>
          </a:p>
          <a:p>
            <a:r>
              <a:rPr lang="fr-FR" dirty="0" smtClean="0"/>
              <a:t>Et </a:t>
            </a:r>
            <a:r>
              <a:rPr lang="fr-FR" dirty="0"/>
              <a:t>si vous avez </a:t>
            </a:r>
            <a:r>
              <a:rPr lang="fr-FR" dirty="0" smtClean="0"/>
              <a:t>essayez </a:t>
            </a:r>
            <a:r>
              <a:rPr lang="fr-FR" dirty="0"/>
              <a:t>d'appliquer le parallélisme à une tâche qui nécessite réellement une solution </a:t>
            </a:r>
            <a:r>
              <a:rPr lang="fr-FR" dirty="0" smtClean="0"/>
              <a:t>concurrente, </a:t>
            </a:r>
            <a:r>
              <a:rPr lang="fr-FR" dirty="0"/>
              <a:t>vous pouvez à nouveau voir les mêmes </a:t>
            </a:r>
            <a:r>
              <a:rPr lang="fr-FR" dirty="0" smtClean="0"/>
              <a:t>performances</a:t>
            </a:r>
          </a:p>
        </p:txBody>
      </p:sp>
    </p:spTree>
    <p:extLst>
      <p:ext uri="{BB962C8B-B14F-4D97-AF65-F5344CB8AC3E}">
        <p14:creationId xmlns:p14="http://schemas.microsoft.com/office/powerpoint/2010/main" val="2984572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4810539"/>
          </a:xfrm>
        </p:spPr>
        <p:txBody>
          <a:bodyPr anchor="ctr">
            <a:normAutofit lnSpcReduction="10000"/>
          </a:bodyPr>
          <a:lstStyle/>
          <a:p>
            <a:pPr algn="just"/>
            <a:endParaRPr lang="fr-FR" dirty="0"/>
          </a:p>
          <a:p>
            <a:pPr algn="just"/>
            <a:r>
              <a:rPr lang="fr-FR" dirty="0" smtClean="0"/>
              <a:t>Un </a:t>
            </a:r>
            <a:r>
              <a:rPr lang="fr-FR" dirty="0"/>
              <a:t>thread peut être défini comme un flux ordonné d'instructions pouvant être programmé pour s'exécuter comme tel par les systèmes </a:t>
            </a:r>
            <a:r>
              <a:rPr lang="fr-FR" dirty="0" smtClean="0"/>
              <a:t>d'exploitation</a:t>
            </a:r>
          </a:p>
          <a:p>
            <a:pPr algn="just"/>
            <a:r>
              <a:rPr lang="fr-FR" dirty="0" smtClean="0"/>
              <a:t>Ces </a:t>
            </a:r>
            <a:r>
              <a:rPr lang="fr-FR" dirty="0"/>
              <a:t>threads, typiquement, vivent dans des processus, et consistent en un compteur de programme, une pile, et un ensemble de registres ainsi qu'un </a:t>
            </a:r>
            <a:r>
              <a:rPr lang="fr-FR" dirty="0" smtClean="0"/>
              <a:t>identifiant</a:t>
            </a:r>
          </a:p>
          <a:p>
            <a:pPr algn="just"/>
            <a:r>
              <a:rPr lang="fr-FR" dirty="0" smtClean="0"/>
              <a:t>Ces </a:t>
            </a:r>
            <a:r>
              <a:rPr lang="fr-FR" dirty="0"/>
              <a:t>threads sont la plus petite unité d'exécution à laquelle un processeur peut allouer du </a:t>
            </a:r>
            <a:r>
              <a:rPr lang="fr-FR" dirty="0" smtClean="0"/>
              <a:t>temps</a:t>
            </a:r>
          </a:p>
          <a:p>
            <a:pPr algn="just"/>
            <a:r>
              <a:rPr lang="fr-FR" dirty="0"/>
              <a:t>Les threads peuvent interagir avec des ressources partagées et la communication est possible entre plusieurs </a:t>
            </a:r>
            <a:r>
              <a:rPr lang="fr-FR" dirty="0" smtClean="0"/>
              <a:t>threads</a:t>
            </a:r>
          </a:p>
          <a:p>
            <a:pPr algn="just"/>
            <a:r>
              <a:rPr lang="fr-FR" dirty="0" smtClean="0"/>
              <a:t>Ils </a:t>
            </a:r>
            <a:r>
              <a:rPr lang="fr-FR" dirty="0"/>
              <a:t>sont également capables de partager de la mémoire, de lire et d'écrire différentes adresses de mémoire, mais c'est là un </a:t>
            </a:r>
            <a:r>
              <a:rPr lang="fr-FR" dirty="0" smtClean="0"/>
              <a:t>problème</a:t>
            </a:r>
          </a:p>
          <a:p>
            <a:pPr algn="just"/>
            <a:r>
              <a:rPr lang="fr-FR" dirty="0" smtClean="0"/>
              <a:t>Lorsque </a:t>
            </a:r>
            <a:r>
              <a:rPr lang="fr-FR" dirty="0"/>
              <a:t>deux threads commencent à partager de la mémoire et que vous n'avez aucun moyen de garantir l'ordre d'exécution d'un thread, vous pouvez commencer à voir des problèmes ou des bogues mineurs qui vous donnent des valeurs erronées ou font planter votre </a:t>
            </a:r>
            <a:r>
              <a:rPr lang="fr-FR" dirty="0" smtClean="0"/>
              <a:t>système</a:t>
            </a:r>
            <a:endParaRPr lang="fr-FR" dirty="0"/>
          </a:p>
        </p:txBody>
      </p:sp>
    </p:spTree>
    <p:extLst>
      <p:ext uri="{BB962C8B-B14F-4D97-AF65-F5344CB8AC3E}">
        <p14:creationId xmlns:p14="http://schemas.microsoft.com/office/powerpoint/2010/main" val="9898232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Propriétés d'un système 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Tous les systèmes concurrents partagent un ensemble de propriétés </a:t>
            </a:r>
            <a:r>
              <a:rPr lang="fr-FR" dirty="0" smtClean="0"/>
              <a:t>similaire</a:t>
            </a:r>
          </a:p>
          <a:p>
            <a:r>
              <a:rPr lang="fr-FR" dirty="0" smtClean="0"/>
              <a:t>Ceux-ci </a:t>
            </a:r>
            <a:r>
              <a:rPr lang="fr-FR" dirty="0"/>
              <a:t>peuvent être définis comme </a:t>
            </a:r>
            <a:r>
              <a:rPr lang="fr-FR" dirty="0" smtClean="0"/>
              <a:t>suit :</a:t>
            </a:r>
          </a:p>
          <a:p>
            <a:r>
              <a:rPr lang="fr-FR" dirty="0" smtClean="0"/>
              <a:t>Acteurs multiples : </a:t>
            </a:r>
            <a:r>
              <a:rPr lang="fr-FR" dirty="0"/>
              <a:t>Ceci représente les différents processus et threads qui essaient tous de progresser activement sur leurs propres tâches. Nous pourrions avoir plusieurs processus qui contiennent plusieurs threads essayant tous de s'exécuter en même </a:t>
            </a:r>
            <a:r>
              <a:rPr lang="fr-FR" dirty="0" smtClean="0"/>
              <a:t>temps</a:t>
            </a:r>
          </a:p>
          <a:p>
            <a:r>
              <a:rPr lang="fr-FR" dirty="0" smtClean="0"/>
              <a:t>Ressources partagées : Cette </a:t>
            </a:r>
            <a:r>
              <a:rPr lang="fr-FR" dirty="0"/>
              <a:t>fonctionnalité représente la mémoire, le disque et les autres ressources que les acteurs du groupe précédent doivent utiliser pour effectuer ce qu'ils doivent </a:t>
            </a:r>
            <a:r>
              <a:rPr lang="fr-FR" dirty="0" smtClean="0"/>
              <a:t>faire</a:t>
            </a:r>
          </a:p>
          <a:p>
            <a:r>
              <a:rPr lang="fr-FR" dirty="0" smtClean="0"/>
              <a:t>Règles : </a:t>
            </a:r>
            <a:r>
              <a:rPr lang="fr-FR" dirty="0"/>
              <a:t>Il s'agit d'un ensemble strict de règles que tous les systèmes concurrents doivent suivre et qui définissent quand les acteurs peuvent et ne peuvent pas acquérir de verrous, accéder à la mémoire, modifier l'état, etc. Ces règles sont essentielles pour que ces systèmes concurrents fonctionnent, sinon, nos programmes se </a:t>
            </a:r>
            <a:r>
              <a:rPr lang="fr-FR" dirty="0" smtClean="0"/>
              <a:t>déchireraient les uns les autres</a:t>
            </a:r>
          </a:p>
        </p:txBody>
      </p:sp>
    </p:spTree>
    <p:extLst>
      <p:ext uri="{BB962C8B-B14F-4D97-AF65-F5344CB8AC3E}">
        <p14:creationId xmlns:p14="http://schemas.microsoft.com/office/powerpoint/2010/main" val="35852386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Les </a:t>
            </a:r>
            <a:r>
              <a:rPr lang="fr-FR" dirty="0" smtClean="0"/>
              <a:t>goulots </a:t>
            </a:r>
            <a:r>
              <a:rPr lang="fr-FR" dirty="0"/>
              <a:t>d'étranglement </a:t>
            </a:r>
            <a:r>
              <a:rPr lang="fr-FR" dirty="0" smtClean="0"/>
              <a:t>d'E/S sont </a:t>
            </a:r>
            <a:r>
              <a:rPr lang="fr-FR" dirty="0"/>
              <a:t>des goulots d'étranglement où votre ordinateur passe plus de temps à attendre diverses entrées et sorties qu'à traiter les </a:t>
            </a:r>
            <a:r>
              <a:rPr lang="fr-FR" dirty="0" smtClean="0"/>
              <a:t>informations</a:t>
            </a:r>
          </a:p>
          <a:p>
            <a:r>
              <a:rPr lang="fr-FR" dirty="0"/>
              <a:t>Vous trouverez généralement ce type de goulot d'étranglement lorsque vous travaillez avec une application lourde </a:t>
            </a:r>
            <a:r>
              <a:rPr lang="fr-FR" dirty="0" smtClean="0"/>
              <a:t>en E/S</a:t>
            </a:r>
          </a:p>
          <a:p>
            <a:r>
              <a:rPr lang="fr-FR" dirty="0" smtClean="0"/>
              <a:t>Nous </a:t>
            </a:r>
            <a:r>
              <a:rPr lang="fr-FR" dirty="0"/>
              <a:t>pourrions considérer votre navigateur Web standard comme un exemple d'application </a:t>
            </a:r>
            <a:r>
              <a:rPr lang="fr-FR" dirty="0" smtClean="0"/>
              <a:t>aux E/S lourdes</a:t>
            </a:r>
          </a:p>
          <a:p>
            <a:r>
              <a:rPr lang="fr-FR" dirty="0" smtClean="0"/>
              <a:t>Dans </a:t>
            </a:r>
            <a:r>
              <a:rPr lang="fr-FR" dirty="0"/>
              <a:t>un navigateur, nous passons généralement beaucoup plus de temps à attendre que les requêtes réseau se terminent pour charger des feuilles de style, des scripts ou des pages HTML plutôt que de les afficher à </a:t>
            </a:r>
            <a:r>
              <a:rPr lang="fr-FR" dirty="0" smtClean="0"/>
              <a:t>l'écran</a:t>
            </a:r>
          </a:p>
          <a:p>
            <a:r>
              <a:rPr lang="fr-FR" dirty="0"/>
              <a:t>Si la vitesse à laquelle les données sont demandées est plus lente que la vitesse à laquelle elles sont consommées, alors vous avez un goulot d'étranglement </a:t>
            </a:r>
            <a:r>
              <a:rPr lang="fr-FR" dirty="0" smtClean="0"/>
              <a:t>d'E/S</a:t>
            </a:r>
          </a:p>
        </p:txBody>
      </p:sp>
    </p:spTree>
    <p:extLst>
      <p:ext uri="{BB962C8B-B14F-4D97-AF65-F5344CB8AC3E}">
        <p14:creationId xmlns:p14="http://schemas.microsoft.com/office/powerpoint/2010/main" val="28119333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L'un des principaux moyens d'améliorer la vitesse de ces applications est soit d'améliorer la vitesse des </a:t>
            </a:r>
            <a:r>
              <a:rPr lang="fr-FR" dirty="0" smtClean="0"/>
              <a:t>E/S </a:t>
            </a:r>
            <a:r>
              <a:rPr lang="fr-FR" dirty="0"/>
              <a:t>sous-jacentes en achetant du matériel plus coûteux et plus rapide, soit d'améliorer la façon dont nous traitons ces demandes </a:t>
            </a:r>
            <a:r>
              <a:rPr lang="fr-FR" dirty="0" smtClean="0"/>
              <a:t>d'E/S</a:t>
            </a:r>
          </a:p>
          <a:p>
            <a:r>
              <a:rPr lang="fr-FR" dirty="0"/>
              <a:t>Un excellent exemple de programme lié par les goulots d'étranglement </a:t>
            </a:r>
            <a:r>
              <a:rPr lang="fr-FR" dirty="0" smtClean="0"/>
              <a:t>d'E/S </a:t>
            </a:r>
            <a:r>
              <a:rPr lang="fr-FR" dirty="0"/>
              <a:t>serait un robot d'indexation </a:t>
            </a:r>
            <a:r>
              <a:rPr lang="fr-FR" dirty="0" smtClean="0"/>
              <a:t>Web</a:t>
            </a:r>
          </a:p>
          <a:p>
            <a:r>
              <a:rPr lang="fr-FR" dirty="0" smtClean="0"/>
              <a:t>L'objectif </a:t>
            </a:r>
            <a:r>
              <a:rPr lang="fr-FR" dirty="0"/>
              <a:t>principal d'un robot d'exploration Web est désormais de parcourir le Web et d'indexer les pages Web pour qu'elles puissent être prises en compte lorsque Google exécute son algorithme de classement des résultats pour déterminer les 10 premiers résultats d'un mot clé </a:t>
            </a:r>
            <a:r>
              <a:rPr lang="fr-FR" dirty="0" smtClean="0"/>
              <a:t>donné</a:t>
            </a:r>
          </a:p>
        </p:txBody>
      </p:sp>
    </p:spTree>
    <p:extLst>
      <p:ext uri="{BB962C8B-B14F-4D97-AF65-F5344CB8AC3E}">
        <p14:creationId xmlns:p14="http://schemas.microsoft.com/office/powerpoint/2010/main" val="28198016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4428877" cy="4754880"/>
          </a:xfrm>
        </p:spPr>
        <p:txBody>
          <a:bodyPr anchor="ctr">
            <a:normAutofit/>
          </a:bodyPr>
          <a:lstStyle/>
          <a:p>
            <a:r>
              <a:rPr lang="fr-FR" dirty="0"/>
              <a:t>Nous allons commencer par créer un script très simple qui ne demande qu'une page et combien de temps il faut pour demander cette page </a:t>
            </a:r>
            <a:r>
              <a:rPr lang="fr-FR" dirty="0" smtClean="0"/>
              <a:t>web</a:t>
            </a:r>
          </a:p>
        </p:txBody>
      </p:sp>
      <p:pic>
        <p:nvPicPr>
          <p:cNvPr id="4" name="Image 3"/>
          <p:cNvPicPr>
            <a:picLocks noChangeAspect="1"/>
          </p:cNvPicPr>
          <p:nvPr/>
        </p:nvPicPr>
        <p:blipFill>
          <a:blip r:embed="rId3"/>
          <a:stretch>
            <a:fillRect/>
          </a:stretch>
        </p:blipFill>
        <p:spPr>
          <a:xfrm>
            <a:off x="5263598" y="1534602"/>
            <a:ext cx="6515100" cy="37147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263598" y="5346755"/>
            <a:ext cx="4181475" cy="523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3626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5828306" cy="4754880"/>
          </a:xfrm>
        </p:spPr>
        <p:txBody>
          <a:bodyPr anchor="ctr">
            <a:normAutofit/>
          </a:bodyPr>
          <a:lstStyle/>
          <a:p>
            <a:r>
              <a:rPr lang="fr-FR" dirty="0"/>
              <a:t>Maintenant, disons que nous voulions ajouter un peu de complexité et suivre les liens vers d'autres pages afin que nous puissions les indexer dans le </a:t>
            </a:r>
            <a:r>
              <a:rPr lang="fr-FR" dirty="0" smtClean="0"/>
              <a:t>futur</a:t>
            </a:r>
          </a:p>
          <a:p>
            <a:r>
              <a:rPr lang="fr-FR" dirty="0" smtClean="0"/>
              <a:t>Nous </a:t>
            </a:r>
            <a:r>
              <a:rPr lang="fr-FR" dirty="0"/>
              <a:t>pourrions utiliser une bibliothèque comme </a:t>
            </a:r>
            <a:r>
              <a:rPr lang="fr-FR" b="1" i="1" dirty="0">
                <a:solidFill>
                  <a:schemeClr val="accent1"/>
                </a:solidFill>
              </a:rPr>
              <a:t>BeautifulSoup</a:t>
            </a:r>
            <a:r>
              <a:rPr lang="fr-FR" dirty="0"/>
              <a:t> afin de rendre nos vies un peu plus </a:t>
            </a:r>
            <a:r>
              <a:rPr lang="fr-FR" dirty="0" smtClean="0"/>
              <a:t>faciles</a:t>
            </a:r>
          </a:p>
          <a:p>
            <a:r>
              <a:rPr lang="fr-FR" dirty="0"/>
              <a:t>Vous remarquerez à partir de cette sortie que le temps d'aller chercher la page est supérieur à </a:t>
            </a:r>
            <a:r>
              <a:rPr lang="fr-FR" dirty="0" smtClean="0"/>
              <a:t>une demie seconde</a:t>
            </a:r>
          </a:p>
          <a:p>
            <a:r>
              <a:rPr lang="fr-FR" dirty="0" smtClean="0"/>
              <a:t>Maintenant</a:t>
            </a:r>
            <a:r>
              <a:rPr lang="fr-FR" dirty="0"/>
              <a:t>, imaginons que si nous voulions exécuter notre robot d'exploration pour un million de pages Web différentes, notre temps d'exécution total serait environ un million de fois plus </a:t>
            </a:r>
            <a:r>
              <a:rPr lang="fr-FR" dirty="0" smtClean="0"/>
              <a:t>long…</a:t>
            </a:r>
          </a:p>
        </p:txBody>
      </p:sp>
      <p:pic>
        <p:nvPicPr>
          <p:cNvPr id="6" name="Image 5"/>
          <p:cNvPicPr>
            <a:picLocks noChangeAspect="1"/>
          </p:cNvPicPr>
          <p:nvPr/>
        </p:nvPicPr>
        <p:blipFill>
          <a:blip r:embed="rId3"/>
          <a:stretch>
            <a:fillRect/>
          </a:stretch>
        </p:blipFill>
        <p:spPr>
          <a:xfrm>
            <a:off x="6846072" y="1852521"/>
            <a:ext cx="4961531" cy="347307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846072" y="5395986"/>
            <a:ext cx="4219575"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23013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1653871" y="1534602"/>
            <a:ext cx="9446150" cy="4754880"/>
          </a:xfrm>
        </p:spPr>
        <p:txBody>
          <a:bodyPr anchor="ctr">
            <a:normAutofit/>
          </a:bodyPr>
          <a:lstStyle/>
          <a:p>
            <a:r>
              <a:rPr lang="fr-FR" dirty="0"/>
              <a:t>La vraie cause principale de ce temps d'exécution énorme résulterait purement et simplement du goulot d'étranglement des </a:t>
            </a:r>
            <a:r>
              <a:rPr lang="fr-FR" dirty="0" smtClean="0"/>
              <a:t>E/S </a:t>
            </a:r>
            <a:r>
              <a:rPr lang="fr-FR" dirty="0"/>
              <a:t>auquel nous sommes confrontés dans notre </a:t>
            </a:r>
            <a:r>
              <a:rPr lang="fr-FR" dirty="0" smtClean="0"/>
              <a:t>programme</a:t>
            </a:r>
          </a:p>
          <a:p>
            <a:r>
              <a:rPr lang="fr-FR" dirty="0" smtClean="0"/>
              <a:t>Nous </a:t>
            </a:r>
            <a:r>
              <a:rPr lang="fr-FR" dirty="0"/>
              <a:t>passons énormément de temps à attendre sur nos demandes réseau, et une fraction de ce temps à analyser notre page récupérée pour d'autres liens à </a:t>
            </a:r>
            <a:r>
              <a:rPr lang="fr-FR" dirty="0" smtClean="0"/>
              <a:t>explorer</a:t>
            </a:r>
          </a:p>
        </p:txBody>
      </p:sp>
    </p:spTree>
    <p:extLst>
      <p:ext uri="{BB962C8B-B14F-4D97-AF65-F5344CB8AC3E}">
        <p14:creationId xmlns:p14="http://schemas.microsoft.com/office/powerpoint/2010/main" val="17181969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a:t>
            </a:r>
            <a:r>
              <a:rPr lang="fr-FR" dirty="0" smtClean="0"/>
              <a:t>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smtClean="0"/>
              <a:t>Au début, </a:t>
            </a:r>
            <a:r>
              <a:rPr lang="fr-FR" dirty="0"/>
              <a:t>nous avons abordé un peu les capacités de multitraitement de Python, et comment nous pourrions l'utiliser pour tirer parti d'un plus grand nombre de cœurs de traitement dans notre </a:t>
            </a:r>
            <a:r>
              <a:rPr lang="fr-FR" dirty="0" smtClean="0"/>
              <a:t>matériel</a:t>
            </a:r>
          </a:p>
          <a:p>
            <a:r>
              <a:rPr lang="fr-FR" dirty="0" smtClean="0"/>
              <a:t>Mais </a:t>
            </a:r>
            <a:r>
              <a:rPr lang="fr-FR" dirty="0"/>
              <a:t>que voulons-nous dire lorsque nous disons que nos programmes fonctionnent en </a:t>
            </a:r>
            <a:r>
              <a:rPr lang="fr-FR" dirty="0" smtClean="0"/>
              <a:t>parallèle ?</a:t>
            </a:r>
          </a:p>
          <a:p>
            <a:r>
              <a:rPr lang="fr-FR" dirty="0"/>
              <a:t>Le parallélisme est l'art d'exécuter deux ou plusieurs actions simultanément, par opposition à la simultanéité dans laquelle vous faites des progrès sur deux ou plusieurs choses en même </a:t>
            </a:r>
            <a:r>
              <a:rPr lang="fr-FR" dirty="0" smtClean="0"/>
              <a:t>temps</a:t>
            </a:r>
          </a:p>
          <a:p>
            <a:r>
              <a:rPr lang="fr-FR" dirty="0" smtClean="0"/>
              <a:t>C'est </a:t>
            </a:r>
            <a:r>
              <a:rPr lang="fr-FR" dirty="0"/>
              <a:t>une distinction importante, et afin d'obtenir un véritable parallélisme, nous aurons besoin de plusieurs processeurs pour exécuter </a:t>
            </a:r>
            <a:r>
              <a:rPr lang="fr-FR" dirty="0" smtClean="0"/>
              <a:t>nos codes </a:t>
            </a:r>
            <a:r>
              <a:rPr lang="fr-FR" dirty="0"/>
              <a:t>en même </a:t>
            </a:r>
            <a:r>
              <a:rPr lang="fr-FR" dirty="0" smtClean="0"/>
              <a:t>temps</a:t>
            </a:r>
          </a:p>
        </p:txBody>
      </p:sp>
    </p:spTree>
    <p:extLst>
      <p:ext uri="{BB962C8B-B14F-4D97-AF65-F5344CB8AC3E}">
        <p14:creationId xmlns:p14="http://schemas.microsoft.com/office/powerpoint/2010/main" val="1423602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Une bonne analogie pour le traitement parallèle est de penser à une file d'attente pour le </a:t>
            </a:r>
            <a:r>
              <a:rPr lang="fr-FR" dirty="0" smtClean="0"/>
              <a:t>pain</a:t>
            </a:r>
          </a:p>
          <a:p>
            <a:r>
              <a:rPr lang="fr-FR" dirty="0" smtClean="0"/>
              <a:t>Si </a:t>
            </a:r>
            <a:r>
              <a:rPr lang="fr-FR" dirty="0"/>
              <a:t>vous avez, par exemple, deux files d'attente de 20 personnes, toutes en attente </a:t>
            </a:r>
            <a:r>
              <a:rPr lang="fr-FR" dirty="0" smtClean="0"/>
              <a:t>d'avoir une baguette servie par la boulangère, ce </a:t>
            </a:r>
            <a:r>
              <a:rPr lang="fr-FR" dirty="0"/>
              <a:t>serait un exemple de </a:t>
            </a:r>
            <a:r>
              <a:rPr lang="fr-FR" dirty="0" smtClean="0"/>
              <a:t>concurrence</a:t>
            </a:r>
          </a:p>
          <a:p>
            <a:r>
              <a:rPr lang="fr-FR" dirty="0" smtClean="0"/>
              <a:t>Maintenant</a:t>
            </a:r>
            <a:r>
              <a:rPr lang="fr-FR" dirty="0"/>
              <a:t>, </a:t>
            </a:r>
            <a:r>
              <a:rPr lang="fr-FR" dirty="0" smtClean="0"/>
              <a:t>ajoutez </a:t>
            </a:r>
            <a:r>
              <a:rPr lang="fr-FR" dirty="0"/>
              <a:t>une deuxième </a:t>
            </a:r>
            <a:r>
              <a:rPr lang="fr-FR" dirty="0" smtClean="0"/>
              <a:t>serveuse dans la boulangerie, ce </a:t>
            </a:r>
            <a:r>
              <a:rPr lang="fr-FR" dirty="0"/>
              <a:t>serait alors un exemple de quelque chose qui se passe en </a:t>
            </a:r>
            <a:r>
              <a:rPr lang="fr-FR" dirty="0" smtClean="0"/>
              <a:t>parallèle</a:t>
            </a:r>
          </a:p>
          <a:p>
            <a:r>
              <a:rPr lang="fr-FR" dirty="0" smtClean="0"/>
              <a:t>C'est </a:t>
            </a:r>
            <a:r>
              <a:rPr lang="fr-FR" dirty="0"/>
              <a:t>exactement comme cela que fonctionne le traitement en parallèle - chacune des </a:t>
            </a:r>
            <a:r>
              <a:rPr lang="fr-FR" dirty="0" smtClean="0"/>
              <a:t>serveuses </a:t>
            </a:r>
            <a:r>
              <a:rPr lang="fr-FR" dirty="0"/>
              <a:t>dans cette </a:t>
            </a:r>
            <a:r>
              <a:rPr lang="fr-FR" dirty="0" smtClean="0"/>
              <a:t>boulangerie </a:t>
            </a:r>
            <a:r>
              <a:rPr lang="fr-FR" dirty="0"/>
              <a:t>représente un noyau de traitement, et est capable de faire des progrès sur les tâches </a:t>
            </a:r>
            <a:r>
              <a:rPr lang="fr-FR" dirty="0" smtClean="0"/>
              <a:t>simultanément</a:t>
            </a:r>
          </a:p>
        </p:txBody>
      </p:sp>
    </p:spTree>
    <p:extLst>
      <p:ext uri="{BB962C8B-B14F-4D97-AF65-F5344CB8AC3E}">
        <p14:creationId xmlns:p14="http://schemas.microsoft.com/office/powerpoint/2010/main" val="8347519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grpSp>
        <p:nvGrpSpPr>
          <p:cNvPr id="16" name="Groupe 15"/>
          <p:cNvGrpSpPr/>
          <p:nvPr/>
        </p:nvGrpSpPr>
        <p:grpSpPr>
          <a:xfrm>
            <a:off x="3741615" y="2207771"/>
            <a:ext cx="3943371" cy="2979983"/>
            <a:chOff x="4226644" y="2080550"/>
            <a:chExt cx="3943371" cy="2979983"/>
          </a:xfrm>
        </p:grpSpPr>
        <p:pic>
          <p:nvPicPr>
            <p:cNvPr id="1026" name="Picture 2"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644" y="2080550"/>
              <a:ext cx="1864056" cy="60824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4226644" y="2790218"/>
              <a:ext cx="1865538" cy="609653"/>
            </a:xfrm>
            <a:prstGeom prst="rect">
              <a:avLst/>
            </a:prstGeom>
          </p:spPr>
        </p:pic>
        <p:pic>
          <p:nvPicPr>
            <p:cNvPr id="5" name="Image 4"/>
            <p:cNvPicPr>
              <a:picLocks noChangeAspect="1"/>
            </p:cNvPicPr>
            <p:nvPr/>
          </p:nvPicPr>
          <p:blipFill>
            <a:blip r:embed="rId5"/>
            <a:stretch>
              <a:fillRect/>
            </a:stretch>
          </p:blipFill>
          <p:spPr>
            <a:xfrm>
              <a:off x="4226644" y="3737586"/>
              <a:ext cx="1865538" cy="1322947"/>
            </a:xfrm>
            <a:prstGeom prst="rect">
              <a:avLst/>
            </a:prstGeom>
          </p:spPr>
        </p:pic>
        <p:sp>
          <p:nvSpPr>
            <p:cNvPr id="6" name="Rectangle 5"/>
            <p:cNvSpPr/>
            <p:nvPr/>
          </p:nvSpPr>
          <p:spPr>
            <a:xfrm>
              <a:off x="7206764" y="2380223"/>
              <a:ext cx="946205" cy="500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Serveuse</a:t>
              </a:r>
              <a:endParaRPr lang="fr-FR" sz="1000" dirty="0"/>
            </a:p>
          </p:txBody>
        </p:sp>
        <p:sp>
          <p:nvSpPr>
            <p:cNvPr id="7" name="Flèche vers le bas 6"/>
            <p:cNvSpPr/>
            <p:nvPr/>
          </p:nvSpPr>
          <p:spPr>
            <a:xfrm rot="17760145">
              <a:off x="6531384" y="1948781"/>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6"/>
            <a:stretch>
              <a:fillRect/>
            </a:stretch>
          </p:blipFill>
          <p:spPr>
            <a:xfrm rot="18053279">
              <a:off x="6228813" y="2744724"/>
              <a:ext cx="841321" cy="530398"/>
            </a:xfrm>
            <a:prstGeom prst="rect">
              <a:avLst/>
            </a:prstGeom>
          </p:spPr>
        </p:pic>
        <p:sp>
          <p:nvSpPr>
            <p:cNvPr id="11" name="Flèche vers le bas 10"/>
            <p:cNvSpPr/>
            <p:nvPr/>
          </p:nvSpPr>
          <p:spPr>
            <a:xfrm rot="16200000">
              <a:off x="6526228" y="3619982"/>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rot="16200000">
              <a:off x="6515626" y="4241443"/>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7"/>
            <a:stretch>
              <a:fillRect/>
            </a:stretch>
          </p:blipFill>
          <p:spPr>
            <a:xfrm>
              <a:off x="7206764" y="3798338"/>
              <a:ext cx="963251" cy="518205"/>
            </a:xfrm>
            <a:prstGeom prst="rect">
              <a:avLst/>
            </a:prstGeom>
          </p:spPr>
        </p:pic>
        <p:pic>
          <p:nvPicPr>
            <p:cNvPr id="15" name="Image 14"/>
            <p:cNvPicPr>
              <a:picLocks noChangeAspect="1"/>
            </p:cNvPicPr>
            <p:nvPr/>
          </p:nvPicPr>
          <p:blipFill>
            <a:blip r:embed="rId7"/>
            <a:stretch>
              <a:fillRect/>
            </a:stretch>
          </p:blipFill>
          <p:spPr>
            <a:xfrm>
              <a:off x="7206764" y="4419799"/>
              <a:ext cx="963251" cy="518205"/>
            </a:xfrm>
            <a:prstGeom prst="rect">
              <a:avLst/>
            </a:prstGeom>
          </p:spPr>
        </p:pic>
      </p:grpSp>
      <p:sp>
        <p:nvSpPr>
          <p:cNvPr id="17" name="ZoneTexte 16"/>
          <p:cNvSpPr txBox="1"/>
          <p:nvPr/>
        </p:nvSpPr>
        <p:spPr>
          <a:xfrm>
            <a:off x="6627230" y="3131033"/>
            <a:ext cx="2770310" cy="246221"/>
          </a:xfrm>
          <a:prstGeom prst="rect">
            <a:avLst/>
          </a:prstGeom>
          <a:noFill/>
        </p:spPr>
        <p:txBody>
          <a:bodyPr wrap="none" rtlCol="0">
            <a:spAutoFit/>
          </a:bodyPr>
          <a:lstStyle/>
          <a:p>
            <a:r>
              <a:rPr lang="fr-FR" sz="1000" b="1" i="1" dirty="0" smtClean="0">
                <a:solidFill>
                  <a:schemeClr val="accent1"/>
                </a:solidFill>
              </a:rPr>
              <a:t>Concurrence : 2 files d'attente, 1 serveuse</a:t>
            </a:r>
            <a:endParaRPr lang="fr-FR" sz="1000" b="1" i="1" dirty="0">
              <a:solidFill>
                <a:schemeClr val="accent1"/>
              </a:solidFill>
            </a:endParaRPr>
          </a:p>
        </p:txBody>
      </p:sp>
      <p:sp>
        <p:nvSpPr>
          <p:cNvPr id="19" name="ZoneTexte 18"/>
          <p:cNvSpPr txBox="1"/>
          <p:nvPr/>
        </p:nvSpPr>
        <p:spPr>
          <a:xfrm>
            <a:off x="6627230" y="5187882"/>
            <a:ext cx="2749471" cy="246221"/>
          </a:xfrm>
          <a:prstGeom prst="rect">
            <a:avLst/>
          </a:prstGeom>
          <a:noFill/>
        </p:spPr>
        <p:txBody>
          <a:bodyPr wrap="none" rtlCol="0">
            <a:spAutoFit/>
          </a:bodyPr>
          <a:lstStyle/>
          <a:p>
            <a:r>
              <a:rPr lang="fr-FR" sz="1000" b="1" i="1" dirty="0" smtClean="0">
                <a:solidFill>
                  <a:schemeClr val="accent1"/>
                </a:solidFill>
              </a:rPr>
              <a:t>Parallélisme : 2 files d'attente, 2 serveuses</a:t>
            </a:r>
            <a:endParaRPr lang="fr-FR" sz="1000" b="1" i="1" dirty="0">
              <a:solidFill>
                <a:schemeClr val="accent1"/>
              </a:solidFill>
            </a:endParaRPr>
          </a:p>
        </p:txBody>
      </p:sp>
    </p:spTree>
    <p:extLst>
      <p:ext uri="{BB962C8B-B14F-4D97-AF65-F5344CB8AC3E}">
        <p14:creationId xmlns:p14="http://schemas.microsoft.com/office/powerpoint/2010/main" val="34625284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exemple concret qui met en évidence la véritable puissance du traitement parallèle est la carte graphique de votre </a:t>
            </a:r>
            <a:r>
              <a:rPr lang="fr-FR" dirty="0" smtClean="0"/>
              <a:t>ordinateur</a:t>
            </a:r>
          </a:p>
          <a:p>
            <a:r>
              <a:rPr lang="fr-FR" dirty="0" smtClean="0"/>
              <a:t>Ces </a:t>
            </a:r>
            <a:r>
              <a:rPr lang="fr-FR" dirty="0"/>
              <a:t>cartes graphiques ont tendance à avoir des centaines, voire des milliers, de cœurs de traitement individuels qui vivent indépendamment, et peuvent calculer des choses en même </a:t>
            </a:r>
            <a:r>
              <a:rPr lang="fr-FR" dirty="0" smtClean="0"/>
              <a:t>temps</a:t>
            </a:r>
          </a:p>
          <a:p>
            <a:r>
              <a:rPr lang="fr-FR" dirty="0" smtClean="0"/>
              <a:t>La </a:t>
            </a:r>
            <a:r>
              <a:rPr lang="fr-FR" dirty="0"/>
              <a:t>raison pour laquelle nous sommes en mesure d'exécuter des jeux PC haut de gamme à de telles cadences est due au fait que nous avons pu mettre autant de cœurs parallèles sur ces </a:t>
            </a:r>
            <a:r>
              <a:rPr lang="fr-FR" dirty="0" smtClean="0"/>
              <a:t>cartes</a:t>
            </a:r>
          </a:p>
        </p:txBody>
      </p:sp>
    </p:spTree>
    <p:extLst>
      <p:ext uri="{BB962C8B-B14F-4D97-AF65-F5344CB8AC3E}">
        <p14:creationId xmlns:p14="http://schemas.microsoft.com/office/powerpoint/2010/main" val="2530543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1288111"/>
          </a:xfrm>
        </p:spPr>
        <p:txBody>
          <a:bodyPr anchor="ctr">
            <a:normAutofit/>
          </a:bodyPr>
          <a:lstStyle/>
          <a:p>
            <a:pPr algn="just"/>
            <a:endParaRPr lang="fr-FR" dirty="0"/>
          </a:p>
          <a:p>
            <a:pPr algn="just"/>
            <a:r>
              <a:rPr lang="fr-FR" dirty="0"/>
              <a:t>La figure suivante montre comment plusieurs threads peuvent exister sur plusieurs processeurs </a:t>
            </a:r>
            <a:r>
              <a:rPr lang="fr-FR" dirty="0" smtClean="0"/>
              <a:t>différents</a:t>
            </a:r>
            <a:endParaRPr lang="fr-FR" dirty="0"/>
          </a:p>
        </p:txBody>
      </p:sp>
      <p:pic>
        <p:nvPicPr>
          <p:cNvPr id="4" name="Image 3"/>
          <p:cNvPicPr>
            <a:picLocks noChangeAspect="1"/>
          </p:cNvPicPr>
          <p:nvPr/>
        </p:nvPicPr>
        <p:blipFill>
          <a:blip r:embed="rId3"/>
          <a:stretch>
            <a:fillRect/>
          </a:stretch>
        </p:blipFill>
        <p:spPr>
          <a:xfrm>
            <a:off x="4681468" y="2878372"/>
            <a:ext cx="3191248" cy="1997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2657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Goulots d'étranglement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goulot d'étranglement lié à l'UC est généralement l'inverse d'un goulot d'étranglement lié aux </a:t>
            </a:r>
            <a:r>
              <a:rPr lang="fr-FR" dirty="0" smtClean="0"/>
              <a:t>E/S</a:t>
            </a:r>
          </a:p>
          <a:p>
            <a:r>
              <a:rPr lang="fr-FR" dirty="0" smtClean="0"/>
              <a:t>Ce </a:t>
            </a:r>
            <a:r>
              <a:rPr lang="fr-FR" dirty="0"/>
              <a:t>goulot d'étranglement se trouve dans les applications qui effectuent beaucoup de calculs fastidieux ou toute autre tâche coûteuse en termes de </a:t>
            </a:r>
            <a:r>
              <a:rPr lang="fr-FR" dirty="0" smtClean="0"/>
              <a:t>calcul</a:t>
            </a:r>
          </a:p>
          <a:p>
            <a:r>
              <a:rPr lang="fr-FR" dirty="0" smtClean="0"/>
              <a:t>Ce </a:t>
            </a:r>
            <a:r>
              <a:rPr lang="fr-FR" dirty="0"/>
              <a:t>sont des programmes pour lesquels la vitesse à laquelle ils s'exécutent est liée à la vitesse du </a:t>
            </a:r>
            <a:r>
              <a:rPr lang="fr-FR" dirty="0" smtClean="0"/>
              <a:t>CPU</a:t>
            </a:r>
          </a:p>
          <a:p>
            <a:r>
              <a:rPr lang="fr-FR" dirty="0" smtClean="0"/>
              <a:t>Si </a:t>
            </a:r>
            <a:r>
              <a:rPr lang="fr-FR" dirty="0"/>
              <a:t>vous lancez un CPU plus rapide dans votre machine, vous devriez voir une augmentation directe de la vitesse de ces </a:t>
            </a:r>
            <a:r>
              <a:rPr lang="fr-FR" dirty="0" smtClean="0"/>
              <a:t>programmes</a:t>
            </a:r>
          </a:p>
          <a:p>
            <a:r>
              <a:rPr lang="fr-FR" b="1" i="1" dirty="0">
                <a:solidFill>
                  <a:schemeClr val="accent1"/>
                </a:solidFill>
              </a:rPr>
              <a:t>Si le taux de traitement des données dépasse de loin celui auquel vous demandez des données, vous avez un goulot d'étranglement lié aux </a:t>
            </a:r>
            <a:r>
              <a:rPr lang="fr-FR" b="1" i="1" dirty="0" smtClean="0">
                <a:solidFill>
                  <a:schemeClr val="accent1"/>
                </a:solidFill>
              </a:rPr>
              <a:t>CPU</a:t>
            </a:r>
          </a:p>
        </p:txBody>
      </p:sp>
    </p:spTree>
    <p:extLst>
      <p:ext uri="{BB962C8B-B14F-4D97-AF65-F5344CB8AC3E}">
        <p14:creationId xmlns:p14="http://schemas.microsoft.com/office/powerpoint/2010/main" val="35450457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et Parallélisme sur le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Comprendre les différences décrites dans </a:t>
            </a:r>
            <a:r>
              <a:rPr lang="fr-FR" dirty="0" smtClean="0"/>
              <a:t>les sections précédentes </a:t>
            </a:r>
            <a:r>
              <a:rPr lang="fr-FR" dirty="0"/>
              <a:t>entre la </a:t>
            </a:r>
            <a:r>
              <a:rPr lang="fr-FR" dirty="0" smtClean="0"/>
              <a:t>concurrence </a:t>
            </a:r>
            <a:r>
              <a:rPr lang="fr-FR" dirty="0"/>
              <a:t>et le parallélisme est essentiel, mais il est également très important de mieux comprendre les systèmes sur lesquels votre logiciel </a:t>
            </a:r>
            <a:r>
              <a:rPr lang="fr-FR" dirty="0" smtClean="0"/>
              <a:t>fonctionnera</a:t>
            </a:r>
          </a:p>
          <a:p>
            <a:r>
              <a:rPr lang="fr-FR" dirty="0" smtClean="0"/>
              <a:t>Avoir </a:t>
            </a:r>
            <a:r>
              <a:rPr lang="fr-FR" dirty="0"/>
              <a:t>une appréciation des différents styles d'architecture ainsi que la mécanique de bas niveau vous aide à prendre les décisions les plus éclairées dans la conception de votre </a:t>
            </a:r>
            <a:r>
              <a:rPr lang="fr-FR" dirty="0" smtClean="0"/>
              <a:t>logiciel</a:t>
            </a:r>
            <a:endParaRPr lang="fr-FR" b="1" i="1" dirty="0" smtClean="0">
              <a:solidFill>
                <a:schemeClr val="accent1"/>
              </a:solidFill>
            </a:endParaRPr>
          </a:p>
        </p:txBody>
      </p:sp>
    </p:spTree>
    <p:extLst>
      <p:ext uri="{BB962C8B-B14F-4D97-AF65-F5344CB8AC3E}">
        <p14:creationId xmlns:p14="http://schemas.microsoft.com/office/powerpoint/2010/main" val="6032064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a:t>
            </a:r>
            <a:r>
              <a:rPr lang="fr-FR" dirty="0" err="1" smtClean="0"/>
              <a:t>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processeurs à un seul cœur n'exécuteront jamais qu'un seul thread à la fois, car c'est tout ce dont ils sont </a:t>
            </a:r>
            <a:r>
              <a:rPr lang="fr-FR" dirty="0" smtClean="0"/>
              <a:t>capables</a:t>
            </a:r>
          </a:p>
          <a:p>
            <a:r>
              <a:rPr lang="fr-FR" dirty="0" smtClean="0"/>
              <a:t>Cependant</a:t>
            </a:r>
            <a:r>
              <a:rPr lang="fr-FR" dirty="0"/>
              <a:t>, afin de s'assurer que nous ne voyons pas nos applications suspendues et </a:t>
            </a:r>
            <a:r>
              <a:rPr lang="fr-FR" dirty="0" smtClean="0"/>
              <a:t>qu'elles ne répondent </a:t>
            </a:r>
            <a:r>
              <a:rPr lang="fr-FR" dirty="0"/>
              <a:t>pas, ces processeurs basculent rapidement entre plusieurs threads d'exécution plusieurs milliers de fois par </a:t>
            </a:r>
            <a:r>
              <a:rPr lang="fr-FR" dirty="0" smtClean="0"/>
              <a:t>seconde</a:t>
            </a:r>
          </a:p>
          <a:p>
            <a:r>
              <a:rPr lang="fr-FR" dirty="0" smtClean="0"/>
              <a:t>Cette </a:t>
            </a:r>
            <a:r>
              <a:rPr lang="fr-FR" dirty="0"/>
              <a:t>commutation entre threads est ce que l'on appelle un «changement de contexte», et consiste à stocker toutes les informations nécessaires pour un thread à un moment donné, puis à le restaurer à un point différent plus bas sur la </a:t>
            </a:r>
            <a:r>
              <a:rPr lang="fr-FR" dirty="0" smtClean="0"/>
              <a:t>ligne</a:t>
            </a:r>
          </a:p>
          <a:p>
            <a:r>
              <a:rPr lang="fr-FR" dirty="0">
                <a:solidFill>
                  <a:schemeClr val="tx1"/>
                </a:solidFill>
              </a:rPr>
              <a:t>L'utilisation de ce mécanisme d'enregistrement et de restauration en continu des threads nous permet de progresser sur un certain nombre de threads dans une seconde donnée, et il semble que l'ordinateur fasse plusieurs choses à la </a:t>
            </a:r>
            <a:r>
              <a:rPr lang="fr-FR" dirty="0" smtClean="0">
                <a:solidFill>
                  <a:schemeClr val="tx1"/>
                </a:solidFill>
              </a:rPr>
              <a:t>fois</a:t>
            </a:r>
          </a:p>
          <a:p>
            <a:r>
              <a:rPr lang="fr-FR" dirty="0" smtClean="0">
                <a:solidFill>
                  <a:schemeClr val="tx1"/>
                </a:solidFill>
              </a:rPr>
              <a:t>En </a:t>
            </a:r>
            <a:r>
              <a:rPr lang="fr-FR" dirty="0">
                <a:solidFill>
                  <a:schemeClr val="tx1"/>
                </a:solidFill>
              </a:rPr>
              <a:t>fait, il ne fait qu'une chose à la fois, mais à un rythme tel qu'il est imperceptible pour les utilisateurs de cette </a:t>
            </a:r>
            <a:r>
              <a:rPr lang="fr-FR" dirty="0" smtClean="0">
                <a:solidFill>
                  <a:schemeClr val="tx1"/>
                </a:solidFill>
              </a:rPr>
              <a:t>machine</a:t>
            </a:r>
          </a:p>
        </p:txBody>
      </p:sp>
    </p:spTree>
    <p:extLst>
      <p:ext uri="{BB962C8B-B14F-4D97-AF65-F5344CB8AC3E}">
        <p14:creationId xmlns:p14="http://schemas.microsoft.com/office/powerpoint/2010/main" val="38783943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Lors de l'écriture d'applications multithread en Python, il est important de noter que ces commutateurs de contexte sont, par calcul, assez </a:t>
            </a:r>
            <a:r>
              <a:rPr lang="fr-FR" dirty="0" smtClean="0"/>
              <a:t>coûteux</a:t>
            </a:r>
          </a:p>
          <a:p>
            <a:r>
              <a:rPr lang="fr-FR" dirty="0" smtClean="0"/>
              <a:t>Il </a:t>
            </a:r>
            <a:r>
              <a:rPr lang="fr-FR" dirty="0"/>
              <a:t>n'y a malheureusement aucun moyen de contourner cela, et une grande partie de la conception des systèmes d'exploitation de nos jours consiste à optimiser ces commutateurs de contexte afin de ne pas ressentir autant la </a:t>
            </a:r>
            <a:r>
              <a:rPr lang="fr-FR" dirty="0" smtClean="0"/>
              <a:t>douleur</a:t>
            </a:r>
            <a:endParaRPr lang="fr-FR" dirty="0" smtClean="0">
              <a:solidFill>
                <a:schemeClr val="tx1"/>
              </a:solidFill>
            </a:endParaRPr>
          </a:p>
        </p:txBody>
      </p:sp>
    </p:spTree>
    <p:extLst>
      <p:ext uri="{BB962C8B-B14F-4D97-AF65-F5344CB8AC3E}">
        <p14:creationId xmlns:p14="http://schemas.microsoft.com/office/powerpoint/2010/main" val="30021574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avantages des processeurs </a:t>
            </a:r>
            <a:r>
              <a:rPr lang="fr-FR" dirty="0" smtClean="0"/>
              <a:t>mono cœur </a:t>
            </a:r>
            <a:r>
              <a:rPr lang="fr-FR" dirty="0"/>
              <a:t>sont les </a:t>
            </a:r>
            <a:r>
              <a:rPr lang="fr-FR" dirty="0" smtClean="0"/>
              <a:t>suivants :</a:t>
            </a:r>
          </a:p>
          <a:p>
            <a:pPr lvl="1"/>
            <a:r>
              <a:rPr lang="fr-FR" sz="1800" dirty="0" smtClean="0"/>
              <a:t>Ils </a:t>
            </a:r>
            <a:r>
              <a:rPr lang="fr-FR" sz="1800" dirty="0"/>
              <a:t>ne nécessitent pas de protocoles de communication complexes entre plusieurs </a:t>
            </a:r>
            <a:r>
              <a:rPr lang="fr-FR" sz="1800" dirty="0" smtClean="0"/>
              <a:t>cœurs</a:t>
            </a:r>
          </a:p>
          <a:p>
            <a:pPr lvl="1"/>
            <a:r>
              <a:rPr lang="fr-FR" sz="1800" dirty="0" smtClean="0"/>
              <a:t>Les </a:t>
            </a:r>
            <a:r>
              <a:rPr lang="fr-FR" sz="1800" dirty="0"/>
              <a:t>processeurs </a:t>
            </a:r>
            <a:r>
              <a:rPr lang="fr-FR" sz="1800" dirty="0" smtClean="0"/>
              <a:t>mono cœur </a:t>
            </a:r>
            <a:r>
              <a:rPr lang="fr-FR" sz="1800" dirty="0"/>
              <a:t>nécessitent moins de puissance, ce qui les rend plus adaptés aux </a:t>
            </a:r>
            <a:r>
              <a:rPr lang="fr-FR" sz="1800" dirty="0" smtClean="0"/>
              <a:t>périphériques du type IoT</a:t>
            </a:r>
          </a:p>
          <a:p>
            <a:r>
              <a:rPr lang="fr-FR" dirty="0" smtClean="0"/>
              <a:t>Les </a:t>
            </a:r>
            <a:r>
              <a:rPr lang="fr-FR" dirty="0"/>
              <a:t>processeurs </a:t>
            </a:r>
            <a:r>
              <a:rPr lang="fr-FR" dirty="0" smtClean="0"/>
              <a:t>mono cœurs </a:t>
            </a:r>
            <a:r>
              <a:rPr lang="fr-FR" dirty="0"/>
              <a:t>présentent toutefois les inconvénients </a:t>
            </a:r>
            <a:r>
              <a:rPr lang="fr-FR" dirty="0" smtClean="0"/>
              <a:t>suivants :</a:t>
            </a:r>
          </a:p>
          <a:p>
            <a:pPr lvl="1"/>
            <a:r>
              <a:rPr lang="fr-FR" sz="1800" dirty="0" smtClean="0"/>
              <a:t>Leur </a:t>
            </a:r>
            <a:r>
              <a:rPr lang="fr-FR" sz="1800" dirty="0"/>
              <a:t>vitesse est limitée et les applications plus volumineuses les empêchent de fonctionner et de </a:t>
            </a:r>
            <a:r>
              <a:rPr lang="fr-FR" sz="1800" dirty="0" smtClean="0"/>
              <a:t>geler</a:t>
            </a:r>
          </a:p>
          <a:p>
            <a:pPr lvl="1"/>
            <a:r>
              <a:rPr lang="fr-FR" sz="1800" dirty="0" smtClean="0"/>
              <a:t>Les </a:t>
            </a:r>
            <a:r>
              <a:rPr lang="fr-FR" sz="1800" dirty="0"/>
              <a:t>problèmes de dissipation thermique imposent une limite stricte à la vitesse à laquelle un processeur </a:t>
            </a:r>
            <a:r>
              <a:rPr lang="fr-FR" sz="1800" dirty="0" smtClean="0"/>
              <a:t>mono cœur </a:t>
            </a:r>
            <a:r>
              <a:rPr lang="fr-FR" sz="1800" dirty="0"/>
              <a:t>peut </a:t>
            </a:r>
            <a:r>
              <a:rPr lang="fr-FR" sz="1800" dirty="0" smtClean="0"/>
              <a:t>fonctionner</a:t>
            </a:r>
            <a:endParaRPr lang="fr-FR" sz="1800" dirty="0" smtClean="0">
              <a:solidFill>
                <a:schemeClr val="tx1"/>
              </a:solidFill>
            </a:endParaRPr>
          </a:p>
        </p:txBody>
      </p:sp>
    </p:spTree>
    <p:extLst>
      <p:ext uri="{BB962C8B-B14F-4D97-AF65-F5344CB8AC3E}">
        <p14:creationId xmlns:p14="http://schemas.microsoft.com/office/powerpoint/2010/main" val="26079391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L'une des principales limitations d'une application </a:t>
            </a:r>
            <a:r>
              <a:rPr lang="fr-FR" dirty="0" smtClean="0"/>
              <a:t>mono cœur </a:t>
            </a:r>
            <a:r>
              <a:rPr lang="fr-FR" dirty="0"/>
              <a:t>s'exécutant sur une machine est la vitesse d'horloge du </a:t>
            </a:r>
            <a:r>
              <a:rPr lang="fr-FR" dirty="0" smtClean="0"/>
              <a:t>processeur</a:t>
            </a:r>
          </a:p>
          <a:p>
            <a:r>
              <a:rPr lang="fr-FR" dirty="0" smtClean="0"/>
              <a:t>Quand </a:t>
            </a:r>
            <a:r>
              <a:rPr lang="fr-FR" dirty="0"/>
              <a:t>nous parlons de la fréquence d'horloge, nous parlons essentiellement du nombre de cycles d'horloge qu'un processeur peut exécuter chaque </a:t>
            </a:r>
            <a:r>
              <a:rPr lang="fr-FR" dirty="0" smtClean="0"/>
              <a:t>seconde</a:t>
            </a:r>
          </a:p>
          <a:p>
            <a:r>
              <a:rPr lang="fr-FR" dirty="0" smtClean="0"/>
              <a:t>Au </a:t>
            </a:r>
            <a:r>
              <a:rPr lang="fr-FR" dirty="0"/>
              <a:t>cours des 10 dernières années, nous avons observé que les fabricants réussissaient à surpasser la loi de Moore, qui consistait essentiellement à observer que le nombre de transistors que l'on pouvait placer sur un morceau de silicium doublait à peu près tous les deux </a:t>
            </a:r>
            <a:r>
              <a:rPr lang="fr-FR" dirty="0" smtClean="0"/>
              <a:t>ans</a:t>
            </a:r>
          </a:p>
          <a:p>
            <a:r>
              <a:rPr lang="fr-FR" dirty="0">
                <a:solidFill>
                  <a:schemeClr val="tx1"/>
                </a:solidFill>
              </a:rPr>
              <a:t>Ce doublement des transistors tous les deux ans a ouvert la voie à des gains exponentiels dans les fréquences d'horloge monoprocesseur, et les processeurs sont passés de la fréquence basse à la fréquence 4-5 GHz que nous voyons maintenant sur le processeur i7 6700k </a:t>
            </a:r>
            <a:r>
              <a:rPr lang="fr-FR" dirty="0" smtClean="0">
                <a:solidFill>
                  <a:schemeClr val="tx1"/>
                </a:solidFill>
              </a:rPr>
              <a:t>d'Intel</a:t>
            </a:r>
            <a:endParaRPr lang="fr-FR" sz="1800" dirty="0" smtClean="0">
              <a:solidFill>
                <a:schemeClr val="tx1"/>
              </a:solidFill>
            </a:endParaRPr>
          </a:p>
        </p:txBody>
      </p:sp>
    </p:spTree>
    <p:extLst>
      <p:ext uri="{BB962C8B-B14F-4D97-AF65-F5344CB8AC3E}">
        <p14:creationId xmlns:p14="http://schemas.microsoft.com/office/powerpoint/2010/main" val="11342258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7878882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24022254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L'auteur </a:t>
            </a:r>
            <a:r>
              <a:rPr lang="fr-FR" dirty="0" smtClean="0"/>
              <a:t>du "Python Cookbook", </a:t>
            </a:r>
            <a:r>
              <a:rPr lang="fr-FR" dirty="0"/>
              <a:t>Alex Martelli, a proposé un modèle sur l'évolutivité, dont Raymond Hettinger a parlé dans son brillant exposé d'une heure sur "Thinking about Concurrency" qu'il a donné </a:t>
            </a:r>
            <a:r>
              <a:rPr lang="fr-FR" dirty="0" smtClean="0"/>
              <a:t>à la </a:t>
            </a:r>
            <a:r>
              <a:rPr lang="fr-FR" dirty="0"/>
              <a:t>PyCon Russia </a:t>
            </a:r>
            <a:r>
              <a:rPr lang="fr-FR" dirty="0" smtClean="0"/>
              <a:t>2016</a:t>
            </a:r>
          </a:p>
          <a:p>
            <a:r>
              <a:rPr lang="fr-FR" dirty="0" smtClean="0"/>
              <a:t>Ce </a:t>
            </a:r>
            <a:r>
              <a:rPr lang="fr-FR" dirty="0"/>
              <a:t>modèle représente trois types de problèmes et </a:t>
            </a:r>
            <a:r>
              <a:rPr lang="fr-FR" dirty="0" smtClean="0"/>
              <a:t>programmes :</a:t>
            </a:r>
          </a:p>
          <a:p>
            <a:pPr lvl="1"/>
            <a:r>
              <a:rPr lang="fr-FR" sz="1800" dirty="0">
                <a:solidFill>
                  <a:schemeClr val="tx1"/>
                </a:solidFill>
              </a:rPr>
              <a:t>1 </a:t>
            </a:r>
            <a:r>
              <a:rPr lang="fr-FR" sz="1800" dirty="0" smtClean="0">
                <a:solidFill>
                  <a:schemeClr val="tx1"/>
                </a:solidFill>
              </a:rPr>
              <a:t>cœur : </a:t>
            </a:r>
            <a:r>
              <a:rPr lang="fr-FR" sz="1800" dirty="0">
                <a:solidFill>
                  <a:schemeClr val="tx1"/>
                </a:solidFill>
              </a:rPr>
              <a:t>Ceci fait référence aux programmes mono-thread et </a:t>
            </a:r>
            <a:r>
              <a:rPr lang="fr-FR" sz="1800" dirty="0" smtClean="0">
                <a:solidFill>
                  <a:schemeClr val="tx1"/>
                </a:solidFill>
              </a:rPr>
              <a:t>single-</a:t>
            </a:r>
            <a:r>
              <a:rPr lang="fr-FR" sz="1800" dirty="0" err="1" smtClean="0">
                <a:solidFill>
                  <a:schemeClr val="tx1"/>
                </a:solidFill>
              </a:rPr>
              <a:t>process</a:t>
            </a:r>
            <a:endParaRPr lang="fr-FR" sz="1800" dirty="0" smtClean="0">
              <a:solidFill>
                <a:schemeClr val="tx1"/>
              </a:solidFill>
            </a:endParaRPr>
          </a:p>
          <a:p>
            <a:pPr lvl="1"/>
            <a:r>
              <a:rPr lang="fr-FR" sz="1800" dirty="0" smtClean="0">
                <a:solidFill>
                  <a:schemeClr val="tx1"/>
                </a:solidFill>
              </a:rPr>
              <a:t>2-8 </a:t>
            </a:r>
            <a:r>
              <a:rPr lang="fr-FR" sz="1800" dirty="0">
                <a:solidFill>
                  <a:schemeClr val="tx1"/>
                </a:solidFill>
              </a:rPr>
              <a:t>cœurs: Ceci fait référence aux programmes multithread et </a:t>
            </a:r>
            <a:r>
              <a:rPr lang="fr-FR" sz="1800" dirty="0" smtClean="0">
                <a:solidFill>
                  <a:schemeClr val="tx1"/>
                </a:solidFill>
              </a:rPr>
              <a:t>multitraitement</a:t>
            </a:r>
          </a:p>
          <a:p>
            <a:pPr lvl="1"/>
            <a:r>
              <a:rPr lang="fr-FR" sz="1800" dirty="0" smtClean="0">
                <a:solidFill>
                  <a:schemeClr val="tx1"/>
                </a:solidFill>
              </a:rPr>
              <a:t>9</a:t>
            </a:r>
            <a:r>
              <a:rPr lang="fr-FR" sz="1800" dirty="0">
                <a:solidFill>
                  <a:schemeClr val="tx1"/>
                </a:solidFill>
              </a:rPr>
              <a:t>+ cœurs: Ceci fait référence </a:t>
            </a:r>
            <a:r>
              <a:rPr lang="fr-FR" sz="1800" dirty="0" smtClean="0">
                <a:solidFill>
                  <a:schemeClr val="tx1"/>
                </a:solidFill>
              </a:rPr>
              <a:t>au </a:t>
            </a:r>
            <a:r>
              <a:rPr lang="fr-FR" sz="1800" dirty="0">
                <a:solidFill>
                  <a:schemeClr val="tx1"/>
                </a:solidFill>
              </a:rPr>
              <a:t>calcul distribué</a:t>
            </a:r>
            <a:endParaRPr lang="fr-FR" sz="1800" dirty="0" smtClean="0">
              <a:solidFill>
                <a:schemeClr val="tx1"/>
              </a:solidFill>
            </a:endParaRPr>
          </a:p>
        </p:txBody>
      </p:sp>
    </p:spTree>
    <p:extLst>
      <p:ext uri="{BB962C8B-B14F-4D97-AF65-F5344CB8AC3E}">
        <p14:creationId xmlns:p14="http://schemas.microsoft.com/office/powerpoint/2010/main" val="32970183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781092" y="1534602"/>
            <a:ext cx="9875520" cy="5025224"/>
          </a:xfrm>
        </p:spPr>
        <p:txBody>
          <a:bodyPr anchor="ctr">
            <a:normAutofit/>
          </a:bodyPr>
          <a:lstStyle/>
          <a:p>
            <a:r>
              <a:rPr lang="fr-FR" dirty="0"/>
              <a:t>La première catégorie, la catégorie </a:t>
            </a:r>
            <a:r>
              <a:rPr lang="fr-FR" dirty="0" smtClean="0"/>
              <a:t>mono cœur </a:t>
            </a:r>
            <a:r>
              <a:rPr lang="fr-FR" dirty="0"/>
              <a:t>à un seul thread, est capable de gérer un nombre croissant de problèmes en raison de l'amélioration constante de la vitesse des processeurs à un seul cœur, et par conséquent, la seconde catégorie est rendue de plus en plus </a:t>
            </a:r>
            <a:r>
              <a:rPr lang="fr-FR" dirty="0" smtClean="0"/>
              <a:t>obsolète</a:t>
            </a:r>
          </a:p>
          <a:p>
            <a:r>
              <a:rPr lang="fr-FR" dirty="0" smtClean="0"/>
              <a:t>Nous </a:t>
            </a:r>
            <a:r>
              <a:rPr lang="fr-FR" dirty="0"/>
              <a:t>atteindrons finalement une limite avec la vitesse à laquelle un système de base de 2-8 peut fonctionner, et nous devrons alors commencer à regarder d'autres méthodes, telles que plusieurs systèmes de CPU ou même l'informatique </a:t>
            </a:r>
            <a:r>
              <a:rPr lang="fr-FR" dirty="0" smtClean="0"/>
              <a:t>distribuée</a:t>
            </a:r>
          </a:p>
          <a:p>
            <a:r>
              <a:rPr lang="fr-FR" dirty="0">
                <a:solidFill>
                  <a:schemeClr val="tx1"/>
                </a:solidFill>
              </a:rPr>
              <a:t>Si votre problème vaut la peine d'être résolu rapidement et nécessite beaucoup de puissance, alors l'approche sensée consiste à utiliser la catégorie informatique répartie et à faire tourner plusieurs machines et plusieurs instances de votre programme afin de résoudre vos problèmes de manière vraiment </a:t>
            </a:r>
            <a:r>
              <a:rPr lang="fr-FR" dirty="0" smtClean="0">
                <a:solidFill>
                  <a:schemeClr val="tx1"/>
                </a:solidFill>
              </a:rPr>
              <a:t>parallèle</a:t>
            </a:r>
          </a:p>
        </p:txBody>
      </p:sp>
    </p:spTree>
    <p:extLst>
      <p:ext uri="{BB962C8B-B14F-4D97-AF65-F5344CB8AC3E}">
        <p14:creationId xmlns:p14="http://schemas.microsoft.com/office/powerpoint/2010/main" val="4245057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threads</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smtClean="0"/>
              <a:t>Dans </a:t>
            </a:r>
            <a:r>
              <a:rPr lang="fr-FR" dirty="0"/>
              <a:t>un système d'exploitation typique, nous avons généralement deux types de threads </a:t>
            </a:r>
            <a:r>
              <a:rPr lang="fr-FR" dirty="0" smtClean="0"/>
              <a:t>distincts:</a:t>
            </a:r>
          </a:p>
          <a:p>
            <a:pPr lvl="1" algn="just"/>
            <a:r>
              <a:rPr lang="fr-FR" sz="1800" dirty="0" smtClean="0"/>
              <a:t>Threads </a:t>
            </a:r>
            <a:r>
              <a:rPr lang="fr-FR" sz="1800" dirty="0"/>
              <a:t>au niveau </a:t>
            </a:r>
            <a:r>
              <a:rPr lang="fr-FR" sz="1800" dirty="0" smtClean="0"/>
              <a:t>utilisateur : </a:t>
            </a:r>
            <a:r>
              <a:rPr lang="fr-FR" sz="1800" dirty="0"/>
              <a:t>Threads que nous pouvons activement créer, exécuter et tuer pour toutes nos </a:t>
            </a:r>
            <a:r>
              <a:rPr lang="fr-FR" sz="1800" dirty="0" smtClean="0"/>
              <a:t>tâches</a:t>
            </a:r>
          </a:p>
          <a:p>
            <a:pPr lvl="1" algn="just"/>
            <a:r>
              <a:rPr lang="fr-FR" sz="1800" dirty="0" smtClean="0"/>
              <a:t>Threads </a:t>
            </a:r>
            <a:r>
              <a:rPr lang="fr-FR" sz="1800" dirty="0"/>
              <a:t>au niveau du </a:t>
            </a:r>
            <a:r>
              <a:rPr lang="fr-FR" sz="1800" dirty="0" smtClean="0"/>
              <a:t>noyau : </a:t>
            </a:r>
            <a:r>
              <a:rPr lang="fr-FR" sz="1800" dirty="0"/>
              <a:t>Threads de très bas niveau au nom du système </a:t>
            </a:r>
            <a:r>
              <a:rPr lang="fr-FR" sz="1800" dirty="0" smtClean="0"/>
              <a:t>d'exploitation</a:t>
            </a:r>
          </a:p>
          <a:p>
            <a:pPr algn="just"/>
            <a:r>
              <a:rPr lang="fr-FR" dirty="0" smtClean="0"/>
              <a:t>Python </a:t>
            </a:r>
            <a:r>
              <a:rPr lang="fr-FR" dirty="0"/>
              <a:t>fonctionne au niveau de l'utilisateur, et donc, tout ce que nous couvrons dans ce </a:t>
            </a:r>
            <a:r>
              <a:rPr lang="fr-FR" dirty="0" smtClean="0"/>
              <a:t>document sera</a:t>
            </a:r>
            <a:r>
              <a:rPr lang="fr-FR" dirty="0"/>
              <a:t>, principalement, axé sur ces threads au niveau de l'utilisateur</a:t>
            </a:r>
          </a:p>
        </p:txBody>
      </p:sp>
    </p:spTree>
    <p:extLst>
      <p:ext uri="{BB962C8B-B14F-4D97-AF65-F5344CB8AC3E}">
        <p14:creationId xmlns:p14="http://schemas.microsoft.com/office/powerpoint/2010/main" val="17379808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Les grands systèmes d'entreprise qui traitent des centaines de millions de requêtes sont les principaux habitants de cette catégorie</a:t>
            </a:r>
          </a:p>
          <a:p>
            <a:r>
              <a:rPr lang="fr-FR" dirty="0">
                <a:solidFill>
                  <a:schemeClr val="tx1"/>
                </a:solidFill>
              </a:rPr>
              <a:t>Vous trouverez généralement que ces systèmes d'entreprise sont déployés sur des dizaines, voire des centaines, de serveurs haute performance et incroyablement puissants dans divers endroits à travers le </a:t>
            </a:r>
            <a:r>
              <a:rPr lang="fr-FR" dirty="0" smtClean="0">
                <a:solidFill>
                  <a:schemeClr val="tx1"/>
                </a:solidFill>
              </a:rPr>
              <a:t>monde</a:t>
            </a:r>
            <a:endParaRPr lang="fr-FR" dirty="0">
              <a:solidFill>
                <a:schemeClr val="tx1"/>
              </a:solidFill>
            </a:endParaRPr>
          </a:p>
        </p:txBody>
      </p:sp>
    </p:spTree>
    <p:extLst>
      <p:ext uri="{BB962C8B-B14F-4D97-AF65-F5344CB8AC3E}">
        <p14:creationId xmlns:p14="http://schemas.microsoft.com/office/powerpoint/2010/main" val="24166761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endParaRPr lang="fr-FR" dirty="0">
              <a:solidFill>
                <a:schemeClr val="tx1"/>
              </a:solidFill>
            </a:endParaRP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L'un des éléments les plus importants du système d'exploitation est le planificateur de </a:t>
            </a:r>
            <a:r>
              <a:rPr lang="fr-FR" dirty="0" smtClean="0">
                <a:solidFill>
                  <a:schemeClr val="tx1"/>
                </a:solidFill>
              </a:rPr>
              <a:t>tâches</a:t>
            </a:r>
          </a:p>
          <a:p>
            <a:r>
              <a:rPr lang="fr-FR" dirty="0" smtClean="0">
                <a:solidFill>
                  <a:schemeClr val="tx1"/>
                </a:solidFill>
              </a:rPr>
              <a:t>Il agit </a:t>
            </a:r>
            <a:r>
              <a:rPr lang="fr-FR" dirty="0">
                <a:solidFill>
                  <a:schemeClr val="tx1"/>
                </a:solidFill>
              </a:rPr>
              <a:t>comme le </a:t>
            </a:r>
            <a:r>
              <a:rPr lang="fr-FR" dirty="0" smtClean="0">
                <a:solidFill>
                  <a:schemeClr val="tx1"/>
                </a:solidFill>
              </a:rPr>
              <a:t>chef d'orchestre</a:t>
            </a:r>
            <a:r>
              <a:rPr lang="fr-FR" dirty="0">
                <a:solidFill>
                  <a:schemeClr val="tx1"/>
                </a:solidFill>
              </a:rPr>
              <a:t>, et dirige tout avec une précision impeccable et un timing et une discipline </a:t>
            </a:r>
            <a:r>
              <a:rPr lang="fr-FR" dirty="0" smtClean="0">
                <a:solidFill>
                  <a:schemeClr val="tx1"/>
                </a:solidFill>
              </a:rPr>
              <a:t>incroyables</a:t>
            </a:r>
          </a:p>
          <a:p>
            <a:r>
              <a:rPr lang="fr-FR" dirty="0" smtClean="0">
                <a:solidFill>
                  <a:schemeClr val="tx1"/>
                </a:solidFill>
              </a:rPr>
              <a:t>Ce </a:t>
            </a:r>
            <a:r>
              <a:rPr lang="fr-FR" dirty="0">
                <a:solidFill>
                  <a:schemeClr val="tx1"/>
                </a:solidFill>
              </a:rPr>
              <a:t>maestro n'a qu'un seul but réel, c'est de s'assurer que chaque tâche a une chance de se terminer jusqu'à </a:t>
            </a:r>
            <a:r>
              <a:rPr lang="fr-FR" dirty="0" smtClean="0">
                <a:solidFill>
                  <a:schemeClr val="tx1"/>
                </a:solidFill>
              </a:rPr>
              <a:t>l'achèvement</a:t>
            </a:r>
          </a:p>
          <a:p>
            <a:r>
              <a:rPr lang="fr-FR" dirty="0" smtClean="0">
                <a:solidFill>
                  <a:schemeClr val="tx1"/>
                </a:solidFill>
              </a:rPr>
              <a:t>Le </a:t>
            </a:r>
            <a:r>
              <a:rPr lang="fr-FR" dirty="0">
                <a:solidFill>
                  <a:schemeClr val="tx1"/>
                </a:solidFill>
              </a:rPr>
              <a:t>moment et le lieu de l'exécution d'une tâche sont cependant non </a:t>
            </a:r>
            <a:r>
              <a:rPr lang="fr-FR" dirty="0" smtClean="0">
                <a:solidFill>
                  <a:schemeClr val="tx1"/>
                </a:solidFill>
              </a:rPr>
              <a:t>déterministes</a:t>
            </a:r>
          </a:p>
          <a:p>
            <a:r>
              <a:rPr lang="fr-FR" dirty="0" smtClean="0">
                <a:solidFill>
                  <a:schemeClr val="tx1"/>
                </a:solidFill>
              </a:rPr>
              <a:t>C'est-à-dire</a:t>
            </a:r>
            <a:r>
              <a:rPr lang="fr-FR" dirty="0">
                <a:solidFill>
                  <a:schemeClr val="tx1"/>
                </a:solidFill>
              </a:rPr>
              <a:t>, si nous avons donné à un planificateur de tâches deux processus concurrents identiques l'un après l'autre, il n'y a aucune garantie que le premier processus se terminera en </a:t>
            </a:r>
            <a:r>
              <a:rPr lang="fr-FR" dirty="0" smtClean="0">
                <a:solidFill>
                  <a:schemeClr val="tx1"/>
                </a:solidFill>
              </a:rPr>
              <a:t>premier</a:t>
            </a:r>
          </a:p>
          <a:p>
            <a:r>
              <a:rPr lang="fr-FR" dirty="0" smtClean="0">
                <a:solidFill>
                  <a:schemeClr val="tx1"/>
                </a:solidFill>
              </a:rPr>
              <a:t>Cette </a:t>
            </a:r>
            <a:r>
              <a:rPr lang="fr-FR" dirty="0">
                <a:solidFill>
                  <a:schemeClr val="tx1"/>
                </a:solidFill>
              </a:rPr>
              <a:t>nature non déterministe est ce qui rend la programmation concurrente si </a:t>
            </a:r>
            <a:r>
              <a:rPr lang="fr-FR" dirty="0" smtClean="0">
                <a:solidFill>
                  <a:schemeClr val="tx1"/>
                </a:solidFill>
              </a:rPr>
              <a:t>difficile</a:t>
            </a:r>
            <a:endParaRPr lang="fr-FR" dirty="0">
              <a:solidFill>
                <a:schemeClr val="tx1"/>
              </a:solidFill>
            </a:endParaRPr>
          </a:p>
        </p:txBody>
      </p:sp>
    </p:spTree>
    <p:extLst>
      <p:ext uri="{BB962C8B-B14F-4D97-AF65-F5344CB8AC3E}">
        <p14:creationId xmlns:p14="http://schemas.microsoft.com/office/powerpoint/2010/main" val="585278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endParaRPr lang="fr-FR" dirty="0">
              <a:solidFill>
                <a:schemeClr val="tx1"/>
              </a:solidFill>
            </a:endParaRPr>
          </a:p>
        </p:txBody>
      </p:sp>
      <p:sp>
        <p:nvSpPr>
          <p:cNvPr id="3" name="Espace réservé du contenu 2"/>
          <p:cNvSpPr>
            <a:spLocks noGrp="1"/>
          </p:cNvSpPr>
          <p:nvPr>
            <p:ph idx="1"/>
          </p:nvPr>
        </p:nvSpPr>
        <p:spPr>
          <a:xfrm>
            <a:off x="1065475" y="1335819"/>
            <a:ext cx="6432605" cy="5224007"/>
          </a:xfrm>
        </p:spPr>
        <p:txBody>
          <a:bodyPr anchor="ctr">
            <a:normAutofit/>
          </a:bodyPr>
          <a:lstStyle/>
          <a:p>
            <a:r>
              <a:rPr lang="fr-FR" dirty="0">
                <a:solidFill>
                  <a:schemeClr val="tx1"/>
                </a:solidFill>
              </a:rPr>
              <a:t>Un excellent exemple qui met en évidence ce comportement non-déterministe est le code </a:t>
            </a:r>
            <a:r>
              <a:rPr lang="fr-FR" dirty="0" smtClean="0">
                <a:solidFill>
                  <a:schemeClr val="tx1"/>
                </a:solidFill>
              </a:rPr>
              <a:t>ci-contre</a:t>
            </a:r>
          </a:p>
          <a:p>
            <a:r>
              <a:rPr lang="fr-FR" dirty="0">
                <a:solidFill>
                  <a:schemeClr val="tx1"/>
                </a:solidFill>
              </a:rPr>
              <a:t>Ici, </a:t>
            </a:r>
            <a:r>
              <a:rPr lang="fr-FR" dirty="0" smtClean="0">
                <a:solidFill>
                  <a:schemeClr val="tx1"/>
                </a:solidFill>
              </a:rPr>
              <a:t>nous </a:t>
            </a:r>
            <a:r>
              <a:rPr lang="fr-FR" dirty="0">
                <a:solidFill>
                  <a:schemeClr val="tx1"/>
                </a:solidFill>
              </a:rPr>
              <a:t>avons deux threads concurrents en Python qui tentent chacun d'atteindre leur propre </a:t>
            </a:r>
            <a:r>
              <a:rPr lang="fr-FR" dirty="0" smtClean="0">
                <a:solidFill>
                  <a:schemeClr val="tx1"/>
                </a:solidFill>
              </a:rPr>
              <a:t>objectif :</a:t>
            </a:r>
          </a:p>
          <a:p>
            <a:r>
              <a:rPr lang="fr-FR" dirty="0" smtClean="0">
                <a:solidFill>
                  <a:schemeClr val="tx1"/>
                </a:solidFill>
              </a:rPr>
              <a:t>décrémenter </a:t>
            </a:r>
            <a:r>
              <a:rPr lang="fr-FR" dirty="0">
                <a:solidFill>
                  <a:schemeClr val="tx1"/>
                </a:solidFill>
              </a:rPr>
              <a:t>le compteur à 1 000 ou, inversement, l'augmenter à 1 </a:t>
            </a:r>
            <a:r>
              <a:rPr lang="fr-FR" dirty="0" smtClean="0">
                <a:solidFill>
                  <a:schemeClr val="tx1"/>
                </a:solidFill>
              </a:rPr>
              <a:t>000</a:t>
            </a:r>
          </a:p>
          <a:p>
            <a:r>
              <a:rPr lang="fr-FR" dirty="0" smtClean="0">
                <a:solidFill>
                  <a:schemeClr val="tx1"/>
                </a:solidFill>
              </a:rPr>
              <a:t>Dans </a:t>
            </a:r>
            <a:r>
              <a:rPr lang="fr-FR" dirty="0">
                <a:solidFill>
                  <a:schemeClr val="tx1"/>
                </a:solidFill>
              </a:rPr>
              <a:t>un processeur </a:t>
            </a:r>
            <a:r>
              <a:rPr lang="fr-FR" dirty="0" smtClean="0">
                <a:solidFill>
                  <a:schemeClr val="tx1"/>
                </a:solidFill>
              </a:rPr>
              <a:t>mono cœur, </a:t>
            </a:r>
            <a:r>
              <a:rPr lang="fr-FR" dirty="0">
                <a:solidFill>
                  <a:schemeClr val="tx1"/>
                </a:solidFill>
              </a:rPr>
              <a:t>il y a la possibilité que le travailleur A réussisse à terminer sa tâche avant que le travailleur B ait une chance d'exécuter, et la même chose peut être dite pour le travailleur </a:t>
            </a:r>
            <a:r>
              <a:rPr lang="fr-FR" dirty="0" smtClean="0">
                <a:solidFill>
                  <a:schemeClr val="tx1"/>
                </a:solidFill>
              </a:rPr>
              <a:t>B</a:t>
            </a:r>
          </a:p>
          <a:p>
            <a:r>
              <a:rPr lang="fr-FR" dirty="0" smtClean="0">
                <a:solidFill>
                  <a:schemeClr val="tx1"/>
                </a:solidFill>
              </a:rPr>
              <a:t> </a:t>
            </a:r>
            <a:r>
              <a:rPr lang="fr-FR" dirty="0">
                <a:solidFill>
                  <a:schemeClr val="tx1"/>
                </a:solidFill>
              </a:rPr>
              <a:t>Cependant, il y a une troisième possibilité potentielle, et c'est que le planificateur de tâches continue à basculer entre le travailleur A et le travailleur B un nombre infini de fois et ne jamais terminer</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7650315" y="1463040"/>
            <a:ext cx="4373458" cy="5096786"/>
          </a:xfrm>
          <a:prstGeom prst="rect">
            <a:avLst/>
          </a:prstGeom>
        </p:spPr>
      </p:pic>
    </p:spTree>
    <p:extLst>
      <p:ext uri="{BB962C8B-B14F-4D97-AF65-F5344CB8AC3E}">
        <p14:creationId xmlns:p14="http://schemas.microsoft.com/office/powerpoint/2010/main" val="16122658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endParaRPr lang="fr-FR" dirty="0">
              <a:solidFill>
                <a:schemeClr val="tx1"/>
              </a:solidFill>
            </a:endParaRP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Le code précédent, incidemment, montre également l'un des dangers de plusieurs threads accédant à des ressources partagées sans aucune forme de </a:t>
            </a:r>
            <a:r>
              <a:rPr lang="fr-FR" dirty="0" smtClean="0">
                <a:solidFill>
                  <a:schemeClr val="tx1"/>
                </a:solidFill>
              </a:rPr>
              <a:t>synchronisation</a:t>
            </a:r>
          </a:p>
          <a:p>
            <a:r>
              <a:rPr lang="fr-FR" dirty="0" smtClean="0">
                <a:solidFill>
                  <a:schemeClr val="tx1"/>
                </a:solidFill>
              </a:rPr>
              <a:t>Il </a:t>
            </a:r>
            <a:r>
              <a:rPr lang="fr-FR" dirty="0">
                <a:solidFill>
                  <a:schemeClr val="tx1"/>
                </a:solidFill>
              </a:rPr>
              <a:t>n'y a aucun moyen précis de déterminer ce qui arrivera à notre comptoir, et à ce titre, notre programme pourrait être considéré comme peu fiable</a:t>
            </a:r>
            <a:endParaRPr lang="fr-FR" dirty="0">
              <a:solidFill>
                <a:schemeClr val="tx1"/>
              </a:solidFill>
            </a:endParaRPr>
          </a:p>
        </p:txBody>
      </p:sp>
    </p:spTree>
    <p:extLst>
      <p:ext uri="{BB962C8B-B14F-4D97-AF65-F5344CB8AC3E}">
        <p14:creationId xmlns:p14="http://schemas.microsoft.com/office/powerpoint/2010/main" val="8576542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Nous avons maintenant une idée de la façon dont les processeurs mono-cœur fonctionnent, mais maintenant il est temps de jeter un coup d'œil aux processeurs </a:t>
            </a:r>
            <a:r>
              <a:rPr lang="fr-FR" dirty="0" smtClean="0">
                <a:solidFill>
                  <a:schemeClr val="tx1"/>
                </a:solidFill>
              </a:rPr>
              <a:t>multi-cœurs</a:t>
            </a:r>
          </a:p>
          <a:p>
            <a:r>
              <a:rPr lang="fr-FR" dirty="0" smtClean="0">
                <a:solidFill>
                  <a:schemeClr val="tx1"/>
                </a:solidFill>
              </a:rPr>
              <a:t>Les </a:t>
            </a:r>
            <a:r>
              <a:rPr lang="fr-FR" dirty="0">
                <a:solidFill>
                  <a:schemeClr val="tx1"/>
                </a:solidFill>
              </a:rPr>
              <a:t>processeurs </a:t>
            </a:r>
            <a:r>
              <a:rPr lang="fr-FR" dirty="0" smtClean="0">
                <a:solidFill>
                  <a:schemeClr val="tx1"/>
                </a:solidFill>
              </a:rPr>
              <a:t>multi-cœurs </a:t>
            </a:r>
            <a:r>
              <a:rPr lang="fr-FR" dirty="0">
                <a:solidFill>
                  <a:schemeClr val="tx1"/>
                </a:solidFill>
              </a:rPr>
              <a:t>contiennent plusieurs unités de traitement indépendantes ou «</a:t>
            </a:r>
            <a:r>
              <a:rPr lang="fr-FR" dirty="0" smtClean="0">
                <a:solidFill>
                  <a:schemeClr val="tx1"/>
                </a:solidFill>
              </a:rPr>
              <a:t>noyaux»</a:t>
            </a:r>
          </a:p>
          <a:p>
            <a:r>
              <a:rPr lang="fr-FR" dirty="0" smtClean="0">
                <a:solidFill>
                  <a:schemeClr val="tx1"/>
                </a:solidFill>
              </a:rPr>
              <a:t>Chaque </a:t>
            </a:r>
            <a:r>
              <a:rPr lang="fr-FR" dirty="0">
                <a:solidFill>
                  <a:schemeClr val="tx1"/>
                </a:solidFill>
              </a:rPr>
              <a:t>noyau contient tout ce dont il a besoin pour exécuter une séquence d'instructions </a:t>
            </a:r>
            <a:r>
              <a:rPr lang="fr-FR" dirty="0" smtClean="0">
                <a:solidFill>
                  <a:schemeClr val="tx1"/>
                </a:solidFill>
              </a:rPr>
              <a:t>stockées</a:t>
            </a:r>
          </a:p>
        </p:txBody>
      </p:sp>
    </p:spTree>
    <p:extLst>
      <p:ext uri="{BB962C8B-B14F-4D97-AF65-F5344CB8AC3E}">
        <p14:creationId xmlns:p14="http://schemas.microsoft.com/office/powerpoint/2010/main" val="25354794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smtClean="0">
                <a:solidFill>
                  <a:schemeClr val="tx1"/>
                </a:solidFill>
              </a:rPr>
              <a:t>Ces noyaux suivent chacun leur propre cycle, qui consiste en le processus suivant :</a:t>
            </a:r>
          </a:p>
          <a:p>
            <a:pPr lvl="1"/>
            <a:r>
              <a:rPr lang="fr-FR" b="1" u="sng" dirty="0" smtClean="0">
                <a:solidFill>
                  <a:schemeClr val="tx1"/>
                </a:solidFill>
              </a:rPr>
              <a:t>Récupérer : </a:t>
            </a:r>
            <a:r>
              <a:rPr lang="fr-FR" dirty="0">
                <a:solidFill>
                  <a:schemeClr val="tx1"/>
                </a:solidFill>
              </a:rPr>
              <a:t>Cette étape consiste à récupérer des instructions dans la mémoire du programme. Ceci est dicté par un compteur de programme (PC), qui identifie l'emplacement de l'étape suivante à </a:t>
            </a:r>
            <a:r>
              <a:rPr lang="fr-FR" dirty="0" smtClean="0">
                <a:solidFill>
                  <a:schemeClr val="tx1"/>
                </a:solidFill>
              </a:rPr>
              <a:t>exécuter</a:t>
            </a:r>
          </a:p>
          <a:p>
            <a:pPr lvl="1"/>
            <a:r>
              <a:rPr lang="fr-FR" b="1" u="sng" dirty="0" smtClean="0">
                <a:solidFill>
                  <a:schemeClr val="tx1"/>
                </a:solidFill>
              </a:rPr>
              <a:t>Décoder : </a:t>
            </a:r>
            <a:r>
              <a:rPr lang="fr-FR" dirty="0">
                <a:solidFill>
                  <a:schemeClr val="tx1"/>
                </a:solidFill>
              </a:rPr>
              <a:t>Le noyau convertit l'instruction qu'il vient d'extraire et la convertit en une série de signaux qui déclencheront d'autres parties du </a:t>
            </a:r>
            <a:r>
              <a:rPr lang="fr-FR" dirty="0" smtClean="0">
                <a:solidFill>
                  <a:schemeClr val="tx1"/>
                </a:solidFill>
              </a:rPr>
              <a:t>processeur</a:t>
            </a:r>
          </a:p>
          <a:p>
            <a:pPr lvl="1"/>
            <a:r>
              <a:rPr lang="fr-FR" b="1" u="sng" dirty="0" smtClean="0">
                <a:solidFill>
                  <a:schemeClr val="tx1"/>
                </a:solidFill>
              </a:rPr>
              <a:t>Exécuter : </a:t>
            </a:r>
            <a:r>
              <a:rPr lang="fr-FR" dirty="0">
                <a:solidFill>
                  <a:schemeClr val="tx1"/>
                </a:solidFill>
              </a:rPr>
              <a:t>Enfin, nous exécutons l'étape d'exécution. C'est ici que nous exécutons l'instruction que nous venons d'extraire et de décoder, et les résultats de cette exécution sont ensuite stockés dans un registre </a:t>
            </a:r>
            <a:r>
              <a:rPr lang="fr-FR" dirty="0" smtClean="0">
                <a:solidFill>
                  <a:schemeClr val="tx1"/>
                </a:solidFill>
              </a:rPr>
              <a:t>CPU</a:t>
            </a:r>
          </a:p>
          <a:p>
            <a:r>
              <a:rPr lang="fr-FR" dirty="0">
                <a:solidFill>
                  <a:schemeClr val="tx1"/>
                </a:solidFill>
              </a:rPr>
              <a:t>Avoir plusieurs cœurs nous offre l'avantage de pouvoir travailler indépendamment sur plusieurs cycles Fetch -&gt; Decode -&gt; </a:t>
            </a:r>
            <a:r>
              <a:rPr lang="fr-FR" dirty="0" smtClean="0">
                <a:solidFill>
                  <a:schemeClr val="tx1"/>
                </a:solidFill>
              </a:rPr>
              <a:t>Execute</a:t>
            </a:r>
          </a:p>
          <a:p>
            <a:r>
              <a:rPr lang="fr-FR" dirty="0" smtClean="0">
                <a:solidFill>
                  <a:schemeClr val="tx1"/>
                </a:solidFill>
              </a:rPr>
              <a:t>Ce </a:t>
            </a:r>
            <a:r>
              <a:rPr lang="fr-FR" dirty="0">
                <a:solidFill>
                  <a:schemeClr val="tx1"/>
                </a:solidFill>
              </a:rPr>
              <a:t>style d'architecture nous permet de créer des programmes plus performants qui tirent parti de cette exécution </a:t>
            </a:r>
            <a:r>
              <a:rPr lang="fr-FR" dirty="0" smtClean="0">
                <a:solidFill>
                  <a:schemeClr val="tx1"/>
                </a:solidFill>
              </a:rPr>
              <a:t>parallèle</a:t>
            </a:r>
            <a:endParaRPr lang="fr-FR" dirty="0">
              <a:solidFill>
                <a:schemeClr val="tx1"/>
              </a:solidFill>
            </a:endParaRPr>
          </a:p>
        </p:txBody>
      </p:sp>
    </p:spTree>
    <p:extLst>
      <p:ext uri="{BB962C8B-B14F-4D97-AF65-F5344CB8AC3E}">
        <p14:creationId xmlns:p14="http://schemas.microsoft.com/office/powerpoint/2010/main" val="19737789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Les avantages des processeurs </a:t>
            </a:r>
            <a:r>
              <a:rPr lang="fr-FR" dirty="0" smtClean="0">
                <a:solidFill>
                  <a:schemeClr val="tx1"/>
                </a:solidFill>
              </a:rPr>
              <a:t>multi-cœurs </a:t>
            </a:r>
            <a:r>
              <a:rPr lang="fr-FR" dirty="0">
                <a:solidFill>
                  <a:schemeClr val="tx1"/>
                </a:solidFill>
              </a:rPr>
              <a:t>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ne sommes plus limités par les mêmes limitations de performances qu'un processeur </a:t>
            </a:r>
            <a:r>
              <a:rPr lang="fr-FR" dirty="0" smtClean="0">
                <a:solidFill>
                  <a:schemeClr val="tx1"/>
                </a:solidFill>
              </a:rPr>
              <a:t>mono-cœur</a:t>
            </a:r>
          </a:p>
          <a:p>
            <a:pPr lvl="1"/>
            <a:r>
              <a:rPr lang="fr-FR" dirty="0" smtClean="0">
                <a:solidFill>
                  <a:schemeClr val="tx1"/>
                </a:solidFill>
              </a:rPr>
              <a:t>Les </a:t>
            </a:r>
            <a:r>
              <a:rPr lang="fr-FR" dirty="0">
                <a:solidFill>
                  <a:schemeClr val="tx1"/>
                </a:solidFill>
              </a:rPr>
              <a:t>applications capables de tirer parti de plusieurs cœurs auront tendance à fonctionner plus rapidement si elles sont bien </a:t>
            </a:r>
            <a:r>
              <a:rPr lang="fr-FR" dirty="0" smtClean="0">
                <a:solidFill>
                  <a:schemeClr val="tx1"/>
                </a:solidFill>
              </a:rPr>
              <a:t>conçues</a:t>
            </a:r>
          </a:p>
          <a:p>
            <a:r>
              <a:rPr lang="fr-FR" dirty="0" smtClean="0">
                <a:solidFill>
                  <a:schemeClr val="tx1"/>
                </a:solidFill>
              </a:rPr>
              <a:t>Les </a:t>
            </a:r>
            <a:r>
              <a:rPr lang="fr-FR" dirty="0">
                <a:solidFill>
                  <a:schemeClr val="tx1"/>
                </a:solidFill>
              </a:rPr>
              <a:t>inconvénients des processeurs </a:t>
            </a:r>
            <a:r>
              <a:rPr lang="fr-FR" dirty="0" smtClean="0">
                <a:solidFill>
                  <a:schemeClr val="tx1"/>
                </a:solidFill>
              </a:rPr>
              <a:t>multi-cœurs :</a:t>
            </a:r>
          </a:p>
          <a:p>
            <a:pPr lvl="1"/>
            <a:r>
              <a:rPr lang="fr-FR" dirty="0" smtClean="0">
                <a:solidFill>
                  <a:schemeClr val="tx1"/>
                </a:solidFill>
              </a:rPr>
              <a:t>Ils </a:t>
            </a:r>
            <a:r>
              <a:rPr lang="fr-FR" dirty="0">
                <a:solidFill>
                  <a:schemeClr val="tx1"/>
                </a:solidFill>
              </a:rPr>
              <a:t>nécessitent plus de puissance que votre processeur </a:t>
            </a:r>
            <a:r>
              <a:rPr lang="fr-FR" dirty="0" smtClean="0">
                <a:solidFill>
                  <a:schemeClr val="tx1"/>
                </a:solidFill>
              </a:rPr>
              <a:t>mono-</a:t>
            </a:r>
            <a:r>
              <a:rPr lang="fr-FR" dirty="0" err="1" smtClean="0">
                <a:solidFill>
                  <a:schemeClr val="tx1"/>
                </a:solidFill>
              </a:rPr>
              <a:t>coeur</a:t>
            </a:r>
            <a:r>
              <a:rPr lang="fr-FR" dirty="0" smtClean="0">
                <a:solidFill>
                  <a:schemeClr val="tx1"/>
                </a:solidFill>
              </a:rPr>
              <a:t> typique</a:t>
            </a:r>
          </a:p>
          <a:p>
            <a:pPr lvl="1"/>
            <a:r>
              <a:rPr lang="fr-FR" dirty="0" smtClean="0">
                <a:solidFill>
                  <a:schemeClr val="tx1"/>
                </a:solidFill>
              </a:rPr>
              <a:t>La </a:t>
            </a:r>
            <a:r>
              <a:rPr lang="fr-FR" dirty="0">
                <a:solidFill>
                  <a:schemeClr val="tx1"/>
                </a:solidFill>
              </a:rPr>
              <a:t>communication </a:t>
            </a:r>
            <a:r>
              <a:rPr lang="fr-FR" dirty="0" smtClean="0">
                <a:solidFill>
                  <a:schemeClr val="tx1"/>
                </a:solidFill>
              </a:rPr>
              <a:t>inter-</a:t>
            </a:r>
            <a:r>
              <a:rPr lang="fr-FR" dirty="0" err="1" smtClean="0">
                <a:solidFill>
                  <a:schemeClr val="tx1"/>
                </a:solidFill>
              </a:rPr>
              <a:t>coeurs</a:t>
            </a:r>
            <a:r>
              <a:rPr lang="fr-FR" dirty="0" smtClean="0">
                <a:solidFill>
                  <a:schemeClr val="tx1"/>
                </a:solidFill>
              </a:rPr>
              <a:t> </a:t>
            </a:r>
            <a:r>
              <a:rPr lang="fr-FR" dirty="0">
                <a:solidFill>
                  <a:schemeClr val="tx1"/>
                </a:solidFill>
              </a:rPr>
              <a:t>n'est pas </a:t>
            </a:r>
            <a:r>
              <a:rPr lang="fr-FR" dirty="0" smtClean="0">
                <a:solidFill>
                  <a:schemeClr val="tx1"/>
                </a:solidFill>
              </a:rPr>
              <a:t>d'une exploitation simple</a:t>
            </a:r>
          </a:p>
          <a:p>
            <a:pPr lvl="1"/>
            <a:r>
              <a:rPr lang="fr-FR" dirty="0" smtClean="0">
                <a:solidFill>
                  <a:schemeClr val="tx1"/>
                </a:solidFill>
              </a:rPr>
              <a:t>Nous </a:t>
            </a:r>
            <a:r>
              <a:rPr lang="fr-FR" dirty="0">
                <a:solidFill>
                  <a:schemeClr val="tx1"/>
                </a:solidFill>
              </a:rPr>
              <a:t>avons plusieurs façons de le faire, sur lesquelles </a:t>
            </a:r>
            <a:r>
              <a:rPr lang="fr-FR" dirty="0" smtClean="0">
                <a:solidFill>
                  <a:schemeClr val="tx1"/>
                </a:solidFill>
              </a:rPr>
              <a:t>nous reviendrons</a:t>
            </a:r>
            <a:endParaRPr lang="fr-FR" dirty="0">
              <a:solidFill>
                <a:schemeClr val="tx1"/>
              </a:solidFill>
            </a:endParaRPr>
          </a:p>
        </p:txBody>
      </p:sp>
    </p:spTree>
    <p:extLst>
      <p:ext uri="{BB962C8B-B14F-4D97-AF65-F5344CB8AC3E}">
        <p14:creationId xmlns:p14="http://schemas.microsoft.com/office/powerpoint/2010/main" val="39678989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 de la conception de vos programmes, il est important de noter qu'il existe un certain nombre de styles d'architecture de mémoire différents qui répondent aux besoins d'une gamme de cas d'utilisation </a:t>
            </a:r>
            <a:r>
              <a:rPr lang="fr-FR" dirty="0" smtClean="0">
                <a:solidFill>
                  <a:schemeClr val="tx1"/>
                </a:solidFill>
              </a:rPr>
              <a:t>différents</a:t>
            </a:r>
          </a:p>
          <a:p>
            <a:r>
              <a:rPr lang="fr-FR" dirty="0" smtClean="0">
                <a:solidFill>
                  <a:schemeClr val="tx1"/>
                </a:solidFill>
              </a:rPr>
              <a:t>Un </a:t>
            </a:r>
            <a:r>
              <a:rPr lang="fr-FR" dirty="0">
                <a:solidFill>
                  <a:schemeClr val="tx1"/>
                </a:solidFill>
              </a:rPr>
              <a:t>style d'architecture de la mémoire peut être excellent pour les tâches de calcul parallèle et l'informatique scientifique, mais il est quelque peu compliqué en ce qui concerne vos tâches informatiques domestiques </a:t>
            </a:r>
            <a:r>
              <a:rPr lang="fr-FR" dirty="0" smtClean="0">
                <a:solidFill>
                  <a:schemeClr val="tx1"/>
                </a:solidFill>
              </a:rPr>
              <a:t>standard</a:t>
            </a:r>
            <a:endParaRPr lang="fr-FR" dirty="0">
              <a:solidFill>
                <a:schemeClr val="tx1"/>
              </a:solidFill>
            </a:endParaRPr>
          </a:p>
        </p:txBody>
      </p:sp>
    </p:spTree>
    <p:extLst>
      <p:ext uri="{BB962C8B-B14F-4D97-AF65-F5344CB8AC3E}">
        <p14:creationId xmlns:p14="http://schemas.microsoft.com/office/powerpoint/2010/main" val="21571519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Lorsque nous catégorisons ces différents styles, nous avons tendance à suivre une taxonomie proposée par un homme nommé Michael Flynn en </a:t>
            </a:r>
            <a:r>
              <a:rPr lang="fr-FR" dirty="0" smtClean="0">
                <a:solidFill>
                  <a:schemeClr val="tx1"/>
                </a:solidFill>
              </a:rPr>
              <a:t>1972</a:t>
            </a:r>
          </a:p>
          <a:p>
            <a:r>
              <a:rPr lang="fr-FR" dirty="0" smtClean="0">
                <a:solidFill>
                  <a:schemeClr val="tx1"/>
                </a:solidFill>
              </a:rPr>
              <a:t>Cette </a:t>
            </a:r>
            <a:r>
              <a:rPr lang="fr-FR" dirty="0">
                <a:solidFill>
                  <a:schemeClr val="tx1"/>
                </a:solidFill>
              </a:rPr>
              <a:t>taxonomie définit quatre styles différents d'architecture </a:t>
            </a:r>
            <a:r>
              <a:rPr lang="fr-FR" dirty="0" smtClean="0">
                <a:solidFill>
                  <a:schemeClr val="tx1"/>
                </a:solidFill>
              </a:rPr>
              <a:t>informatique</a:t>
            </a:r>
          </a:p>
          <a:p>
            <a:r>
              <a:rPr lang="fr-FR" dirty="0" smtClean="0">
                <a:solidFill>
                  <a:schemeClr val="tx1"/>
                </a:solidFill>
              </a:rPr>
              <a:t>Ceux-ci sont :</a:t>
            </a:r>
          </a:p>
          <a:p>
            <a:pPr lvl="1"/>
            <a:r>
              <a:rPr lang="en-US" dirty="0" smtClean="0">
                <a:solidFill>
                  <a:schemeClr val="tx1"/>
                </a:solidFill>
              </a:rPr>
              <a:t>SISD : </a:t>
            </a:r>
            <a:r>
              <a:rPr lang="en-US" dirty="0">
                <a:solidFill>
                  <a:schemeClr val="tx1"/>
                </a:solidFill>
              </a:rPr>
              <a:t>single instruction stream, single data </a:t>
            </a:r>
            <a:r>
              <a:rPr lang="en-US" dirty="0" smtClean="0">
                <a:solidFill>
                  <a:schemeClr val="tx1"/>
                </a:solidFill>
              </a:rPr>
              <a:t>stream</a:t>
            </a:r>
          </a:p>
          <a:p>
            <a:pPr lvl="1"/>
            <a:r>
              <a:rPr lang="en-US" dirty="0" smtClean="0">
                <a:solidFill>
                  <a:schemeClr val="tx1"/>
                </a:solidFill>
              </a:rPr>
              <a:t>SIMD : </a:t>
            </a:r>
            <a:r>
              <a:rPr lang="en-US" dirty="0">
                <a:solidFill>
                  <a:schemeClr val="tx1"/>
                </a:solidFill>
              </a:rPr>
              <a:t>single instruction stream, multiple data </a:t>
            </a:r>
            <a:r>
              <a:rPr lang="en-US" dirty="0" smtClean="0">
                <a:solidFill>
                  <a:schemeClr val="tx1"/>
                </a:solidFill>
              </a:rPr>
              <a:t>stream</a:t>
            </a:r>
          </a:p>
          <a:p>
            <a:pPr lvl="1"/>
            <a:r>
              <a:rPr lang="en-US" dirty="0" smtClean="0">
                <a:solidFill>
                  <a:schemeClr val="tx1"/>
                </a:solidFill>
              </a:rPr>
              <a:t>MISD : </a:t>
            </a:r>
            <a:r>
              <a:rPr lang="en-US" dirty="0">
                <a:solidFill>
                  <a:schemeClr val="tx1"/>
                </a:solidFill>
              </a:rPr>
              <a:t>multiple instruction stream, single data </a:t>
            </a:r>
            <a:r>
              <a:rPr lang="en-US" dirty="0" smtClean="0">
                <a:solidFill>
                  <a:schemeClr val="tx1"/>
                </a:solidFill>
              </a:rPr>
              <a:t>stream</a:t>
            </a:r>
          </a:p>
          <a:p>
            <a:pPr lvl="1"/>
            <a:r>
              <a:rPr lang="en-US" dirty="0" smtClean="0">
                <a:solidFill>
                  <a:schemeClr val="tx1"/>
                </a:solidFill>
              </a:rPr>
              <a:t>MIMD</a:t>
            </a:r>
            <a:r>
              <a:rPr lang="en-US" dirty="0">
                <a:solidFill>
                  <a:schemeClr val="tx1"/>
                </a:solidFill>
              </a:rPr>
              <a:t>: multiple instruction stream, multiple data </a:t>
            </a:r>
            <a:r>
              <a:rPr lang="en-US" dirty="0" smtClean="0">
                <a:solidFill>
                  <a:schemeClr val="tx1"/>
                </a:solidFill>
              </a:rPr>
              <a:t>stream</a:t>
            </a:r>
            <a:endParaRPr lang="fr-FR" dirty="0">
              <a:solidFill>
                <a:schemeClr val="tx1"/>
              </a:solidFill>
            </a:endParaRPr>
          </a:p>
        </p:txBody>
      </p:sp>
    </p:spTree>
    <p:extLst>
      <p:ext uri="{BB962C8B-B14F-4D97-AF65-F5344CB8AC3E}">
        <p14:creationId xmlns:p14="http://schemas.microsoft.com/office/powerpoint/2010/main" val="40326458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Flux d'instructions uniques, flux de données uniques ont tendance à être vos systèmes </a:t>
            </a:r>
            <a:r>
              <a:rPr lang="fr-FR" dirty="0" smtClean="0">
                <a:solidFill>
                  <a:schemeClr val="tx1"/>
                </a:solidFill>
              </a:rPr>
              <a:t>monoprocesseur</a:t>
            </a:r>
          </a:p>
          <a:p>
            <a:r>
              <a:rPr lang="fr-FR" dirty="0" smtClean="0">
                <a:solidFill>
                  <a:schemeClr val="tx1"/>
                </a:solidFill>
              </a:rPr>
              <a:t>Ces </a:t>
            </a:r>
            <a:r>
              <a:rPr lang="fr-FR" dirty="0">
                <a:solidFill>
                  <a:schemeClr val="tx1"/>
                </a:solidFill>
              </a:rPr>
              <a:t>systèmes ont un flux séquentiel de données qui les reçoit, et une seule unité de traitement qui est utilisée pour exécuter ce </a:t>
            </a:r>
            <a:r>
              <a:rPr lang="fr-FR" dirty="0" smtClean="0">
                <a:solidFill>
                  <a:schemeClr val="tx1"/>
                </a:solidFill>
              </a:rPr>
              <a:t>flux</a:t>
            </a:r>
          </a:p>
          <a:p>
            <a:r>
              <a:rPr lang="fr-FR" dirty="0" smtClean="0">
                <a:solidFill>
                  <a:schemeClr val="tx1"/>
                </a:solidFill>
              </a:rPr>
              <a:t>Ce </a:t>
            </a:r>
            <a:r>
              <a:rPr lang="fr-FR" dirty="0">
                <a:solidFill>
                  <a:schemeClr val="tx1"/>
                </a:solidFill>
              </a:rPr>
              <a:t>style d'architecture représente généralement </a:t>
            </a:r>
            <a:r>
              <a:rPr lang="fr-FR" dirty="0" smtClean="0">
                <a:solidFill>
                  <a:schemeClr val="tx1"/>
                </a:solidFill>
              </a:rPr>
              <a:t>les machines "Von Neumann" </a:t>
            </a:r>
            <a:r>
              <a:rPr lang="fr-FR" dirty="0">
                <a:solidFill>
                  <a:schemeClr val="tx1"/>
                </a:solidFill>
              </a:rPr>
              <a:t>classiques, et pendant un grand nombre d'années, avant que les processeurs </a:t>
            </a:r>
            <a:r>
              <a:rPr lang="fr-FR" dirty="0" smtClean="0">
                <a:solidFill>
                  <a:schemeClr val="tx1"/>
                </a:solidFill>
              </a:rPr>
              <a:t>multi-</a:t>
            </a:r>
            <a:r>
              <a:rPr lang="fr-FR" dirty="0" err="1" smtClean="0">
                <a:solidFill>
                  <a:schemeClr val="tx1"/>
                </a:solidFill>
              </a:rPr>
              <a:t>coeurs</a:t>
            </a:r>
            <a:r>
              <a:rPr lang="fr-FR" dirty="0" smtClean="0">
                <a:solidFill>
                  <a:schemeClr val="tx1"/>
                </a:solidFill>
              </a:rPr>
              <a:t> </a:t>
            </a:r>
            <a:r>
              <a:rPr lang="fr-FR" dirty="0">
                <a:solidFill>
                  <a:schemeClr val="tx1"/>
                </a:solidFill>
              </a:rPr>
              <a:t>deviennent populaires, cela représentait </a:t>
            </a:r>
            <a:r>
              <a:rPr lang="fr-FR" dirty="0" smtClean="0">
                <a:solidFill>
                  <a:schemeClr val="tx1"/>
                </a:solidFill>
              </a:rPr>
              <a:t>un ordinateur </a:t>
            </a:r>
            <a:r>
              <a:rPr lang="fr-FR" dirty="0">
                <a:solidFill>
                  <a:schemeClr val="tx1"/>
                </a:solidFill>
              </a:rPr>
              <a:t>domestique </a:t>
            </a:r>
            <a:r>
              <a:rPr lang="fr-FR" dirty="0" smtClean="0">
                <a:solidFill>
                  <a:schemeClr val="tx1"/>
                </a:solidFill>
              </a:rPr>
              <a:t>typique</a:t>
            </a:r>
          </a:p>
          <a:p>
            <a:r>
              <a:rPr lang="fr-FR" dirty="0" smtClean="0">
                <a:solidFill>
                  <a:schemeClr val="tx1"/>
                </a:solidFill>
              </a:rPr>
              <a:t>Vous avez </a:t>
            </a:r>
            <a:r>
              <a:rPr lang="fr-FR" dirty="0">
                <a:solidFill>
                  <a:schemeClr val="tx1"/>
                </a:solidFill>
              </a:rPr>
              <a:t>un seul processeur qui gère tout ce dont vous avez </a:t>
            </a:r>
            <a:r>
              <a:rPr lang="fr-FR" dirty="0" smtClean="0">
                <a:solidFill>
                  <a:schemeClr val="tx1"/>
                </a:solidFill>
              </a:rPr>
              <a:t>besoin</a:t>
            </a:r>
          </a:p>
          <a:p>
            <a:r>
              <a:rPr lang="fr-FR" dirty="0" smtClean="0">
                <a:solidFill>
                  <a:schemeClr val="tx1"/>
                </a:solidFill>
              </a:rPr>
              <a:t>Ceux-ci</a:t>
            </a:r>
            <a:r>
              <a:rPr lang="fr-FR" dirty="0">
                <a:solidFill>
                  <a:schemeClr val="tx1"/>
                </a:solidFill>
              </a:rPr>
              <a:t>, cependant, seraient incapables de choses telles que le parallélisme d'instruction et le parallélisme de données, et des choses telles que le traitement de graphiques étaient incroyablement imposantes sur ces systèmes</a:t>
            </a:r>
            <a:endParaRPr lang="fr-FR" dirty="0">
              <a:solidFill>
                <a:schemeClr val="tx1"/>
              </a:solidFill>
            </a:endParaRPr>
          </a:p>
        </p:txBody>
      </p:sp>
    </p:spTree>
    <p:extLst>
      <p:ext uri="{BB962C8B-B14F-4D97-AF65-F5344CB8AC3E}">
        <p14:creationId xmlns:p14="http://schemas.microsoft.com/office/powerpoint/2010/main" val="3099321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Lorsque les gens parlent de processeurs multithread, ils font généralement référence à un processeur qui peut exécuter plusieurs threads simultanément, ce qu'ils sont capables de faire en utilisant un seul cœur capable de changer très rapidement le contexte entre plusieurs </a:t>
            </a:r>
            <a:r>
              <a:rPr lang="fr-FR" dirty="0" smtClean="0"/>
              <a:t>threads</a:t>
            </a:r>
          </a:p>
          <a:p>
            <a:pPr algn="just"/>
            <a:r>
              <a:rPr lang="fr-FR" dirty="0" smtClean="0"/>
              <a:t>Ce </a:t>
            </a:r>
            <a:r>
              <a:rPr lang="fr-FR" dirty="0"/>
              <a:t>contexte de commutation se déroule en si peu de temps que l'on pourrait penser que plusieurs threads fonctionnent en parallèle alors qu'en réalité </a:t>
            </a:r>
            <a:r>
              <a:rPr lang="fr-FR" dirty="0" smtClean="0"/>
              <a:t>ce n'est pas le cas</a:t>
            </a:r>
          </a:p>
          <a:p>
            <a:pPr algn="just"/>
            <a:r>
              <a:rPr lang="fr-FR" dirty="0"/>
              <a:t>Lorsque vous essayez de comprendre le multithreading, il est préférable de considérer un programme multithread comme un </a:t>
            </a:r>
            <a:r>
              <a:rPr lang="fr-FR" dirty="0" smtClean="0"/>
              <a:t>bureau</a:t>
            </a:r>
          </a:p>
          <a:p>
            <a:pPr algn="just"/>
            <a:r>
              <a:rPr lang="fr-FR" dirty="0" smtClean="0"/>
              <a:t>Dans </a:t>
            </a:r>
            <a:r>
              <a:rPr lang="fr-FR" dirty="0"/>
              <a:t>un programme monothread, il n'y aurait qu'une seule personne travaillant dans ce bureau à tout moment, manipulant tout le travail de manière </a:t>
            </a:r>
            <a:r>
              <a:rPr lang="fr-FR" dirty="0" smtClean="0"/>
              <a:t>séquentielle</a:t>
            </a:r>
          </a:p>
          <a:p>
            <a:pPr algn="just"/>
            <a:r>
              <a:rPr lang="fr-FR" dirty="0" smtClean="0"/>
              <a:t>Cela </a:t>
            </a:r>
            <a:r>
              <a:rPr lang="fr-FR" dirty="0"/>
              <a:t>deviendrait un problème si l'on considère ce qui se passe lorsque ce travailleur solitaire s'embourbe dans la paperasserie administrative et est incapable de passer à un travail </a:t>
            </a:r>
            <a:r>
              <a:rPr lang="fr-FR" dirty="0" smtClean="0"/>
              <a:t>différent</a:t>
            </a:r>
            <a:endParaRPr lang="fr-FR" dirty="0"/>
          </a:p>
        </p:txBody>
      </p:sp>
    </p:spTree>
    <p:extLst>
      <p:ext uri="{BB962C8B-B14F-4D97-AF65-F5344CB8AC3E}">
        <p14:creationId xmlns:p14="http://schemas.microsoft.com/office/powerpoint/2010/main" val="5518642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Voyons quelques avantages du </a:t>
            </a:r>
            <a:r>
              <a:rPr lang="fr-FR" dirty="0" smtClean="0"/>
              <a:t>threading :</a:t>
            </a:r>
          </a:p>
          <a:p>
            <a:pPr lvl="1" algn="just"/>
            <a:r>
              <a:rPr lang="fr-FR" sz="1800" dirty="0" smtClean="0"/>
              <a:t>Les </a:t>
            </a:r>
            <a:r>
              <a:rPr lang="fr-FR" sz="1800" dirty="0"/>
              <a:t>threads multiples sont excellents pour </a:t>
            </a:r>
            <a:r>
              <a:rPr lang="fr-FR" sz="1800" dirty="0" smtClean="0"/>
              <a:t>réduire le temps </a:t>
            </a:r>
            <a:r>
              <a:rPr lang="fr-FR" sz="1800" dirty="0"/>
              <a:t>blocage des </a:t>
            </a:r>
            <a:r>
              <a:rPr lang="fr-FR" sz="1800" dirty="0" smtClean="0"/>
              <a:t>E/S liées aux programmes</a:t>
            </a:r>
          </a:p>
          <a:p>
            <a:pPr lvl="1" algn="just"/>
            <a:r>
              <a:rPr lang="fr-FR" sz="1800" dirty="0" smtClean="0"/>
              <a:t>Les threads </a:t>
            </a:r>
            <a:r>
              <a:rPr lang="fr-FR" sz="1800" dirty="0"/>
              <a:t>sont légers en termes d'empreinte mémoire par rapport aux </a:t>
            </a:r>
            <a:r>
              <a:rPr lang="fr-FR" sz="1800" dirty="0" smtClean="0"/>
              <a:t>processus</a:t>
            </a:r>
          </a:p>
          <a:p>
            <a:pPr lvl="1" algn="just"/>
            <a:r>
              <a:rPr lang="fr-FR" sz="1800" dirty="0" smtClean="0"/>
              <a:t>Les </a:t>
            </a:r>
            <a:r>
              <a:rPr lang="fr-FR" sz="1800" dirty="0"/>
              <a:t>threads partagent des ressources, et donc la communication entre eux est plus facile</a:t>
            </a:r>
          </a:p>
        </p:txBody>
      </p:sp>
    </p:spTree>
    <p:extLst>
      <p:ext uri="{BB962C8B-B14F-4D97-AF65-F5344CB8AC3E}">
        <p14:creationId xmlns:p14="http://schemas.microsoft.com/office/powerpoint/2010/main" val="3067953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4506</TotalTime>
  <Words>7517</Words>
  <Application>Microsoft Office PowerPoint</Application>
  <PresentationFormat>Grand écran</PresentationFormat>
  <Paragraphs>496</Paragraphs>
  <Slides>81</Slides>
  <Notes>80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81</vt:i4>
      </vt:variant>
    </vt:vector>
  </HeadingPairs>
  <TitlesOfParts>
    <vt:vector size="86" baseType="lpstr">
      <vt:lpstr>Arial</vt:lpstr>
      <vt:lpstr>Calibri</vt:lpstr>
      <vt:lpstr>Century Gothic</vt:lpstr>
      <vt:lpstr>Wingdings 3</vt:lpstr>
      <vt:lpstr>Brin</vt:lpstr>
      <vt:lpstr>Python 103</vt:lpstr>
      <vt:lpstr>Histoire de la concurrence</vt:lpstr>
      <vt:lpstr>Histoire de la concurrence</vt:lpstr>
      <vt:lpstr>Histoire de la concurrence</vt:lpstr>
      <vt:lpstr>Qu'est-ce qu'un thread ?</vt:lpstr>
      <vt:lpstr>Qu'est-ce qu'un thread ?</vt:lpstr>
      <vt:lpstr>Types de threads</vt:lpstr>
      <vt:lpstr>Qu'est-ce que le multithreading ?</vt:lpstr>
      <vt:lpstr>Qu'est-ce que le multithreading ?</vt:lpstr>
      <vt:lpstr>Qu'est-ce que le multithreading ?</vt:lpstr>
      <vt:lpstr>Qu'est-ce qu'un processus ?</vt:lpstr>
      <vt:lpstr>Qu'est-ce qu'un processus ?</vt:lpstr>
      <vt:lpstr>Qu'est-ce qu'un processus ?</vt:lpstr>
      <vt:lpstr>Qu'est-ce qu'un processus ?</vt:lpstr>
      <vt:lpstr>Propriétés des processus ?</vt:lpstr>
      <vt:lpstr>Propriétés des processus ?</vt:lpstr>
      <vt:lpstr>Propriétés des processus ?</vt:lpstr>
      <vt:lpstr>Multi processing ?</vt:lpstr>
      <vt:lpstr>Multi processing ?</vt:lpstr>
      <vt:lpstr>Multi processing ?</vt:lpstr>
      <vt:lpstr>Programmation événementielle</vt:lpstr>
      <vt:lpstr>Programmation événementielle</vt:lpstr>
      <vt:lpstr>Programmation événementielle</vt:lpstr>
      <vt:lpstr>Programmation événementielle</vt:lpstr>
      <vt:lpstr>Turtle</vt:lpstr>
      <vt:lpstr>Turtle</vt:lpstr>
      <vt:lpstr>Programmation réactive</vt:lpstr>
      <vt:lpstr>ReactiveX - RxPy</vt:lpstr>
      <vt:lpstr>ReactiveX - RxPy</vt:lpstr>
      <vt:lpstr>ReactiveX - RxPy</vt:lpstr>
      <vt:lpstr>Programmation GPU</vt:lpstr>
      <vt:lpstr>Programmation GPU</vt:lpstr>
      <vt:lpstr>Programmation GPU</vt:lpstr>
      <vt:lpstr>Les limitations de Python</vt:lpstr>
      <vt:lpstr>Les limitations de Python</vt:lpstr>
      <vt:lpstr>Les limitations de Python</vt:lpstr>
      <vt:lpstr>Les limitations de Python</vt:lpstr>
      <vt:lpstr>Jython</vt:lpstr>
      <vt:lpstr>IronPython</vt:lpstr>
      <vt:lpstr>Pourquoi utiliser Python ?</vt:lpstr>
      <vt:lpstr>Téléchargement d'images</vt:lpstr>
      <vt:lpstr>Téléchargement d'images : Séquentiel</vt:lpstr>
      <vt:lpstr>Téléchargement d'images : Concurrent</vt:lpstr>
      <vt:lpstr>Améliorer le calcul</vt:lpstr>
      <vt:lpstr>Factorisation séquentielle</vt:lpstr>
      <vt:lpstr>Factorisation concurrente</vt:lpstr>
      <vt:lpstr>Concurrence vs Parallélisme</vt:lpstr>
      <vt:lpstr>Comprendre la concurrence</vt:lpstr>
      <vt:lpstr>Comprendre la concurrence</vt:lpstr>
      <vt:lpstr>Propriétés d'un système concurrent</vt:lpstr>
      <vt:lpstr>Goulots d'étranglement d'E/S</vt:lpstr>
      <vt:lpstr>Goulots d'étranglement d'E/S</vt:lpstr>
      <vt:lpstr>Goulots d'étranglement d'E/S</vt:lpstr>
      <vt:lpstr>Goulots d'étranglement d'E/S</vt:lpstr>
      <vt:lpstr>Goulots d'étranglement d'E/S</vt:lpstr>
      <vt:lpstr>Comprendre le parallélisme</vt:lpstr>
      <vt:lpstr>Comprendre le parallélisme</vt:lpstr>
      <vt:lpstr>Comprendre le parallélisme</vt:lpstr>
      <vt:lpstr>Comprendre le parallélisme</vt:lpstr>
      <vt:lpstr>Goulots d'étranglement CPU</vt:lpstr>
      <vt:lpstr>Concurrence et Parallélisme sur le CPU</vt:lpstr>
      <vt:lpstr>Single-core CPUs</vt:lpstr>
      <vt:lpstr>Single-core CPUs</vt:lpstr>
      <vt:lpstr>Single-core CPUs</vt:lpstr>
      <vt:lpstr>Fréquence d'horloge</vt:lpstr>
      <vt:lpstr>Fréquence d'horloge</vt:lpstr>
      <vt:lpstr>Fréquence d'horloge</vt:lpstr>
      <vt:lpstr>Modèle d'extensibilité de Martelli</vt:lpstr>
      <vt:lpstr>Modèle d'extensibilité de Martelli</vt:lpstr>
      <vt:lpstr>Modèle d'extensibilité de Martelli</vt:lpstr>
      <vt:lpstr>Partage de temps - le planificateur de tâches</vt:lpstr>
      <vt:lpstr>Partage de temps - le planificateur de tâches</vt:lpstr>
      <vt:lpstr>Partage de temps - le planificateur de tâches</vt:lpstr>
      <vt:lpstr>Processeurs multi-cœurs</vt:lpstr>
      <vt:lpstr>Processeurs multi-cœurs</vt:lpstr>
      <vt:lpstr>Processeurs multi-cœurs</vt:lpstr>
      <vt:lpstr>Styles d'architecture de systèmes</vt:lpstr>
      <vt:lpstr>Styles d'architecture de systèmes</vt:lpstr>
      <vt:lpstr>SISD</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455</cp:revision>
  <dcterms:created xsi:type="dcterms:W3CDTF">2017-12-30T07:04:36Z</dcterms:created>
  <dcterms:modified xsi:type="dcterms:W3CDTF">2018-01-29T12:32:41Z</dcterms:modified>
</cp:coreProperties>
</file>