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05"/>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366" r:id="rId60"/>
    <p:sldId id="367" r:id="rId61"/>
    <p:sldId id="368" r:id="rId62"/>
    <p:sldId id="369" r:id="rId63"/>
    <p:sldId id="370" r:id="rId64"/>
    <p:sldId id="371" r:id="rId65"/>
    <p:sldId id="373" r:id="rId66"/>
    <p:sldId id="372"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285" r:id="rId103"/>
    <p:sldId id="309"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58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03/02/2018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8492013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3232818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1212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403935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3001167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2277587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063809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21382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1452106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104374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9277473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25112254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3167927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157370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5940484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769037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37143739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151997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31747209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540742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27661142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36159607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5224859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2376777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27737322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37850867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7039656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73270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8342809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24452489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31542013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5725147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108396809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40196631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93940781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37522117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4825718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331752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731564" cy="230832"/>
          </a:xfrm>
          <a:prstGeom prst="rect">
            <a:avLst/>
          </a:prstGeom>
          <a:noFill/>
        </p:spPr>
        <p:txBody>
          <a:bodyPr wrap="none" rtlCol="0">
            <a:spAutoFit/>
          </a:bodyPr>
          <a:lstStyle/>
          <a:p>
            <a:r>
              <a:rPr lang="fr-FR" sz="900" b="1" dirty="0" smtClean="0">
                <a:solidFill>
                  <a:schemeClr val="accent1"/>
                </a:solidFill>
              </a:rPr>
              <a:t>Plus loin avec Python</a:t>
            </a:r>
            <a:r>
              <a:rPr lang="fr-FR" sz="900" b="1" baseline="0" dirty="0" smtClean="0">
                <a:solidFill>
                  <a:schemeClr val="accent1"/>
                </a:solidFill>
              </a:rPr>
              <a:t> (3.6.4)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hyperlink" Target="https://pythonbooks.org/"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 (3.6.4)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Actions de nettoyage prédéfinies</a:t>
            </a:r>
            <a:endParaRPr lang="fr-FR" b="1" i="1" dirty="0">
              <a:solidFill>
                <a:schemeClr val="accent1"/>
              </a:solidFill>
            </a:endParaRPr>
          </a:p>
        </p:txBody>
      </p:sp>
      <p:sp>
        <p:nvSpPr>
          <p:cNvPr id="5" name="Espace réservé du contenu 2"/>
          <p:cNvSpPr>
            <a:spLocks noGrp="1"/>
          </p:cNvSpPr>
          <p:nvPr>
            <p:ph idx="1"/>
          </p:nvPr>
        </p:nvSpPr>
        <p:spPr>
          <a:xfrm>
            <a:off x="946208" y="1442300"/>
            <a:ext cx="10638842" cy="5006208"/>
          </a:xfrm>
        </p:spPr>
        <p:txBody>
          <a:bodyPr anchor="ctr" anchorCtr="0">
            <a:noAutofit/>
          </a:bodyPr>
          <a:lstStyle/>
          <a:p>
            <a:pPr algn="just"/>
            <a:r>
              <a:rPr lang="fr-FR" dirty="0">
                <a:solidFill>
                  <a:schemeClr val="tx1"/>
                </a:solidFill>
              </a:rPr>
              <a:t>Certains objets définissent des actions de nettoyage standards qui doivent être exécutées lorsque l’objet n’est plus nécessaire, indépendamment du fait que l’opération ayant utilisé l’objet ait réussi ou </a:t>
            </a:r>
            <a:r>
              <a:rPr lang="fr-FR" dirty="0" smtClean="0">
                <a:solidFill>
                  <a:schemeClr val="tx1"/>
                </a:solidFill>
              </a:rPr>
              <a:t>non</a:t>
            </a:r>
          </a:p>
          <a:p>
            <a:pPr algn="just"/>
            <a:r>
              <a:rPr lang="fr-FR" dirty="0" smtClean="0">
                <a:solidFill>
                  <a:schemeClr val="tx1"/>
                </a:solidFill>
              </a:rPr>
              <a:t>Regardez </a:t>
            </a:r>
            <a:r>
              <a:rPr lang="fr-FR" dirty="0">
                <a:solidFill>
                  <a:schemeClr val="tx1"/>
                </a:solidFill>
              </a:rPr>
              <a:t>l’exemple suivant, qui tente d’ouvrir un fichier et d’afficher son contenu à </a:t>
            </a:r>
            <a:r>
              <a:rPr lang="fr-FR" dirty="0" smtClean="0">
                <a:solidFill>
                  <a:schemeClr val="tx1"/>
                </a:solidFill>
              </a:rPr>
              <a:t>l’écran</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 problème avec ce code est qu’il laisse le fichier ouvert pendant une durée indéterminée après que le code ait fini de </a:t>
            </a:r>
            <a:r>
              <a:rPr lang="fr-FR" dirty="0" smtClean="0">
                <a:solidFill>
                  <a:schemeClr val="tx1"/>
                </a:solidFill>
              </a:rPr>
              <a:t>s’exécuter</a:t>
            </a:r>
          </a:p>
          <a:p>
            <a:pPr algn="just"/>
            <a:r>
              <a:rPr lang="fr-FR" dirty="0" smtClean="0">
                <a:solidFill>
                  <a:schemeClr val="tx1"/>
                </a:solidFill>
              </a:rPr>
              <a:t>Ce </a:t>
            </a:r>
            <a:r>
              <a:rPr lang="fr-FR" dirty="0">
                <a:solidFill>
                  <a:schemeClr val="tx1"/>
                </a:solidFill>
              </a:rPr>
              <a:t>n’est pas un problème avec des scripts simples, mais peut l’être au sein d’applications plus </a:t>
            </a:r>
            <a:r>
              <a:rPr lang="fr-FR" dirty="0" smtClean="0">
                <a:solidFill>
                  <a:schemeClr val="tx1"/>
                </a:solidFill>
              </a:rPr>
              <a:t>conséquentes</a:t>
            </a:r>
          </a:p>
        </p:txBody>
      </p:sp>
      <p:pic>
        <p:nvPicPr>
          <p:cNvPr id="6" name="Image 5"/>
          <p:cNvPicPr>
            <a:picLocks noChangeAspect="1"/>
          </p:cNvPicPr>
          <p:nvPr/>
        </p:nvPicPr>
        <p:blipFill>
          <a:blip r:embed="rId3"/>
          <a:stretch>
            <a:fillRect/>
          </a:stretch>
        </p:blipFill>
        <p:spPr>
          <a:xfrm>
            <a:off x="3089041" y="3367882"/>
            <a:ext cx="635317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5753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Actions de nettoyage prédéfinies</a:t>
            </a:r>
            <a:endParaRPr lang="fr-FR" b="1" i="1" dirty="0">
              <a:solidFill>
                <a:schemeClr val="accent1"/>
              </a:solidFill>
            </a:endParaRPr>
          </a:p>
        </p:txBody>
      </p:sp>
      <p:sp>
        <p:nvSpPr>
          <p:cNvPr id="5" name="Espace réservé du contenu 2"/>
          <p:cNvSpPr>
            <a:spLocks noGrp="1"/>
          </p:cNvSpPr>
          <p:nvPr>
            <p:ph idx="1"/>
          </p:nvPr>
        </p:nvSpPr>
        <p:spPr>
          <a:xfrm>
            <a:off x="946208" y="1442300"/>
            <a:ext cx="10638842" cy="5006208"/>
          </a:xfrm>
        </p:spPr>
        <p:txBody>
          <a:bodyPr anchor="ctr" anchorCtr="0">
            <a:noAutofit/>
          </a:bodyPr>
          <a:lstStyle/>
          <a:p>
            <a:pPr algn="just"/>
            <a:r>
              <a:rPr lang="fr-FR" dirty="0">
                <a:solidFill>
                  <a:schemeClr val="tx1"/>
                </a:solidFill>
              </a:rPr>
              <a:t>L’instruction </a:t>
            </a:r>
            <a:r>
              <a:rPr lang="fr-FR" b="1" i="1" dirty="0">
                <a:solidFill>
                  <a:schemeClr val="accent6"/>
                </a:solidFill>
              </a:rPr>
              <a:t>with</a:t>
            </a:r>
            <a:r>
              <a:rPr lang="fr-FR" dirty="0">
                <a:solidFill>
                  <a:schemeClr val="tx1"/>
                </a:solidFill>
              </a:rPr>
              <a:t> permet d’utiliser certains objets comme des fichiers d’une façon qui assure qu’ils seront toujours nettoyés rapidement et </a:t>
            </a:r>
            <a:r>
              <a:rPr lang="fr-FR" dirty="0" smtClean="0">
                <a:solidFill>
                  <a:schemeClr val="tx1"/>
                </a:solidFill>
              </a:rPr>
              <a:t>correctement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Dès que l’instruction est exécutée, le fichier f est toujours fermé, même si un problème est survenu pendant l’exécution de ces </a:t>
            </a:r>
            <a:r>
              <a:rPr lang="fr-FR" dirty="0" smtClean="0">
                <a:solidFill>
                  <a:schemeClr val="tx1"/>
                </a:solidFill>
              </a:rPr>
              <a:t>lignes</a:t>
            </a:r>
          </a:p>
          <a:p>
            <a:pPr algn="just"/>
            <a:r>
              <a:rPr lang="fr-FR" dirty="0" smtClean="0">
                <a:solidFill>
                  <a:schemeClr val="tx1"/>
                </a:solidFill>
              </a:rPr>
              <a:t>D’autres </a:t>
            </a:r>
            <a:r>
              <a:rPr lang="fr-FR" dirty="0">
                <a:solidFill>
                  <a:schemeClr val="tx1"/>
                </a:solidFill>
              </a:rPr>
              <a:t>objets qui, comme pour les fichiers, fournissent des actions de nettoyage prédéfinies l’indiquent dans leur documentation</a:t>
            </a:r>
          </a:p>
        </p:txBody>
      </p:sp>
      <p:pic>
        <p:nvPicPr>
          <p:cNvPr id="3" name="Image 2"/>
          <p:cNvPicPr>
            <a:picLocks noChangeAspect="1"/>
          </p:cNvPicPr>
          <p:nvPr/>
        </p:nvPicPr>
        <p:blipFill>
          <a:blip r:embed="rId3"/>
          <a:stretch>
            <a:fillRect/>
          </a:stretch>
        </p:blipFill>
        <p:spPr>
          <a:xfrm>
            <a:off x="3084279" y="3221504"/>
            <a:ext cx="636270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5241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Littérature </a:t>
            </a:r>
            <a:r>
              <a:rPr lang="fr-FR" dirty="0">
                <a:solidFill>
                  <a:schemeClr val="tx1"/>
                </a:solidFill>
              </a:rPr>
              <a:t>Python : </a:t>
            </a:r>
            <a:r>
              <a:rPr lang="fr-FR" dirty="0">
                <a:solidFill>
                  <a:schemeClr val="tx1"/>
                </a:solidFill>
                <a:hlinkClick r:id="rId4"/>
              </a:rPr>
              <a:t>https://pythonbooks.org</a:t>
            </a:r>
            <a:r>
              <a:rPr lang="fr-FR" dirty="0" smtClean="0">
                <a:solidFill>
                  <a:schemeClr val="tx1"/>
                </a:solidFill>
                <a:hlinkClick r:id="rId4"/>
              </a:rPr>
              <a:t>/</a:t>
            </a:r>
            <a:endParaRPr lang="fr-FR" dirty="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Il existe une autre méthode, </a:t>
            </a:r>
            <a:r>
              <a:rPr lang="fr-FR" b="1" i="1" dirty="0">
                <a:solidFill>
                  <a:schemeClr val="accent6"/>
                </a:solidFill>
              </a:rPr>
              <a:t>str.zfill()</a:t>
            </a:r>
            <a:r>
              <a:rPr lang="fr-FR" dirty="0">
                <a:solidFill>
                  <a:schemeClr val="tx1"/>
                </a:solidFill>
              </a:rPr>
              <a:t>, qui comble une chaîne numérique à gauche avec des zéros. Elle comprend les signes plus et moins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L’utilisation de base de la méthode </a:t>
            </a:r>
            <a:r>
              <a:rPr lang="fr-FR" b="1" i="1" dirty="0">
                <a:solidFill>
                  <a:schemeClr val="accent6"/>
                </a:solidFill>
              </a:rPr>
              <a:t>str.format() </a:t>
            </a:r>
            <a:r>
              <a:rPr lang="fr-FR" dirty="0">
                <a:solidFill>
                  <a:schemeClr val="tx1"/>
                </a:solidFill>
              </a:rPr>
              <a:t>ressemble à cela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Les accolades et les caractères qu’ils contiennent (appelés les champs de formatage) sont remplacés par les objets passés en paramètres à la méthode </a:t>
            </a:r>
            <a:r>
              <a:rPr lang="fr-FR" b="1" i="1" dirty="0">
                <a:solidFill>
                  <a:schemeClr val="accent6"/>
                </a:solidFill>
              </a:rPr>
              <a:t>str.format</a:t>
            </a:r>
            <a:r>
              <a:rPr lang="fr-FR" b="1" i="1" dirty="0" smtClean="0">
                <a:solidFill>
                  <a:schemeClr val="accent6"/>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943267" y="2165740"/>
            <a:ext cx="2676525" cy="146685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3181141" y="4147642"/>
            <a:ext cx="6200775"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60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Un nombre entre accolades se réfère à la position de l’objet passé à la méthode </a:t>
            </a:r>
            <a:r>
              <a:rPr lang="fr-FR" b="1" i="1" dirty="0">
                <a:solidFill>
                  <a:schemeClr val="accent6"/>
                </a:solidFill>
              </a:rPr>
              <a:t>str.format</a:t>
            </a:r>
            <a:r>
              <a:rPr lang="fr-FR" b="1" i="1" dirty="0" smtClean="0">
                <a:solidFill>
                  <a:schemeClr val="accent6"/>
                </a:solidFill>
              </a:rPr>
              <a:t>()</a:t>
            </a:r>
          </a:p>
          <a:p>
            <a:pPr algn="just"/>
            <a:endParaRPr lang="fr-FR" b="1" i="1" dirty="0">
              <a:solidFill>
                <a:schemeClr val="accent6"/>
              </a:solidFill>
            </a:endParaRPr>
          </a:p>
          <a:p>
            <a:pPr algn="just"/>
            <a:endParaRPr lang="fr-FR" b="1" i="1" dirty="0" smtClean="0">
              <a:solidFill>
                <a:schemeClr val="accent6"/>
              </a:solidFill>
            </a:endParaRPr>
          </a:p>
          <a:p>
            <a:pPr algn="just"/>
            <a:endParaRPr lang="fr-FR" dirty="0" smtClean="0">
              <a:solidFill>
                <a:schemeClr val="tx1"/>
              </a:solidFill>
            </a:endParaRPr>
          </a:p>
          <a:p>
            <a:pPr algn="just"/>
            <a:r>
              <a:rPr lang="fr-FR" dirty="0" smtClean="0">
                <a:solidFill>
                  <a:schemeClr val="tx1"/>
                </a:solidFill>
              </a:rPr>
              <a:t>Si </a:t>
            </a:r>
            <a:r>
              <a:rPr lang="fr-FR" dirty="0">
                <a:solidFill>
                  <a:schemeClr val="tx1"/>
                </a:solidFill>
              </a:rPr>
              <a:t>des arguments nommés sont utilisés dans la méthode str.format(), leurs valeurs sont utilisées en se basant sur le nom des </a:t>
            </a:r>
            <a:r>
              <a:rPr lang="fr-FR" dirty="0" smtClean="0">
                <a:solidFill>
                  <a:schemeClr val="tx1"/>
                </a:solidFill>
              </a:rPr>
              <a:t>arguments</a:t>
            </a:r>
          </a:p>
          <a:p>
            <a:pPr algn="just"/>
            <a:endParaRPr lang="fr-FR" dirty="0">
              <a:solidFill>
                <a:schemeClr val="tx1"/>
              </a:solidFill>
            </a:endParaRPr>
          </a:p>
          <a:p>
            <a:pPr algn="just"/>
            <a:endParaRPr lang="fr-FR" dirty="0" smtClean="0">
              <a:solidFill>
                <a:schemeClr val="tx1"/>
              </a:solidFill>
            </a:endParaRPr>
          </a:p>
          <a:p>
            <a:pPr algn="just"/>
            <a:r>
              <a:rPr lang="fr-FR">
                <a:solidFill>
                  <a:schemeClr val="tx1"/>
                </a:solidFill>
              </a:rPr>
              <a:t>Les arguments positionnés et nommés peuvent être combinés arbitrairement</a:t>
            </a:r>
            <a:endParaRPr lang="fr-FR" dirty="0">
              <a:solidFill>
                <a:schemeClr val="tx1"/>
              </a:solidFill>
            </a:endParaRPr>
          </a:p>
          <a:p>
            <a:pPr algn="just"/>
            <a:endParaRPr lang="fr-FR" dirty="0">
              <a:solidFill>
                <a:schemeClr val="tx1"/>
              </a:solidFill>
            </a:endParaRPr>
          </a:p>
        </p:txBody>
      </p:sp>
      <p:pic>
        <p:nvPicPr>
          <p:cNvPr id="6" name="Image 5"/>
          <p:cNvPicPr>
            <a:picLocks noChangeAspect="1"/>
          </p:cNvPicPr>
          <p:nvPr/>
        </p:nvPicPr>
        <p:blipFill>
          <a:blip r:embed="rId3"/>
          <a:stretch>
            <a:fillRect/>
          </a:stretch>
        </p:blipFill>
        <p:spPr>
          <a:xfrm>
            <a:off x="4219368" y="2090050"/>
            <a:ext cx="4124325" cy="981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2847767" y="3981184"/>
            <a:ext cx="6867525" cy="6477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2704891" y="5259886"/>
            <a:ext cx="71532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7123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'!a' (appliquer </a:t>
            </a:r>
            <a:r>
              <a:rPr lang="fr-FR" b="1" i="1" dirty="0">
                <a:solidFill>
                  <a:schemeClr val="accent6"/>
                </a:solidFill>
              </a:rPr>
              <a:t>ascii()</a:t>
            </a:r>
            <a:r>
              <a:rPr lang="fr-FR" dirty="0">
                <a:solidFill>
                  <a:schemeClr val="tx1"/>
                </a:solidFill>
              </a:rPr>
              <a:t>), '!s' (appliquer</a:t>
            </a:r>
            <a:r>
              <a:rPr lang="fr-FR" b="1" i="1" dirty="0">
                <a:solidFill>
                  <a:schemeClr val="accent6"/>
                </a:solidFill>
              </a:rPr>
              <a:t> str()</a:t>
            </a:r>
            <a:r>
              <a:rPr lang="fr-FR" dirty="0">
                <a:solidFill>
                  <a:schemeClr val="tx1"/>
                </a:solidFill>
              </a:rPr>
              <a:t>) et '!r' (appliquer</a:t>
            </a:r>
            <a:r>
              <a:rPr lang="fr-FR" b="1" i="1" dirty="0">
                <a:solidFill>
                  <a:schemeClr val="accent6"/>
                </a:solidFill>
              </a:rPr>
              <a:t> repr()</a:t>
            </a:r>
            <a:r>
              <a:rPr lang="fr-FR" dirty="0">
                <a:solidFill>
                  <a:schemeClr val="tx1"/>
                </a:solidFill>
              </a:rPr>
              <a:t>)peuvent être utilisées pour convertir les valeurs avant leur </a:t>
            </a:r>
            <a:r>
              <a:rPr lang="fr-FR" dirty="0" smtClean="0">
                <a:solidFill>
                  <a:schemeClr val="tx1"/>
                </a:solidFill>
              </a:rPr>
              <a:t>formatage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Des caractères '</a:t>
            </a:r>
            <a:r>
              <a:rPr lang="fr-FR" b="1" i="1" dirty="0">
                <a:solidFill>
                  <a:schemeClr val="accent6"/>
                </a:solidFill>
              </a:rPr>
              <a:t>:</a:t>
            </a:r>
            <a:r>
              <a:rPr lang="fr-FR" dirty="0">
                <a:solidFill>
                  <a:schemeClr val="tx1"/>
                </a:solidFill>
              </a:rPr>
              <a:t>' suivis d’une spécification de formatage peuvent suivre le nom du champ. Ceci offre un niveau de contrôle plus fin sur la façon dont les valeurs sont formatées. L’exemple suivant arrondit Pi à trois décimales</a:t>
            </a:r>
          </a:p>
        </p:txBody>
      </p:sp>
      <p:pic>
        <p:nvPicPr>
          <p:cNvPr id="9" name="Image 8"/>
          <p:cNvPicPr>
            <a:picLocks noChangeAspect="1"/>
          </p:cNvPicPr>
          <p:nvPr/>
        </p:nvPicPr>
        <p:blipFill>
          <a:blip r:embed="rId3"/>
          <a:stretch>
            <a:fillRect/>
          </a:stretch>
        </p:blipFill>
        <p:spPr>
          <a:xfrm>
            <a:off x="3666918" y="2139393"/>
            <a:ext cx="5229225" cy="1466850"/>
          </a:xfrm>
          <a:prstGeom prst="rect">
            <a:avLst/>
          </a:prstGeom>
          <a:ln>
            <a:noFill/>
          </a:ln>
          <a:effectLst>
            <a:outerShdw blurRad="292100" dist="139700" dir="2700000" algn="tl" rotWithShape="0">
              <a:srgbClr val="333333">
                <a:alpha val="65000"/>
              </a:srgbClr>
            </a:outerShdw>
          </a:effectLst>
        </p:spPr>
      </p:pic>
      <p:pic>
        <p:nvPicPr>
          <p:cNvPr id="10" name="Image 9"/>
          <p:cNvPicPr>
            <a:picLocks noChangeAspect="1"/>
          </p:cNvPicPr>
          <p:nvPr/>
        </p:nvPicPr>
        <p:blipFill>
          <a:blip r:embed="rId4"/>
          <a:stretch>
            <a:fillRect/>
          </a:stretch>
        </p:blipFill>
        <p:spPr>
          <a:xfrm>
            <a:off x="3185905" y="4756461"/>
            <a:ext cx="61912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13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Indiquer un entier après le ':' indique la largeur minimale de ce champ en nombre de caractères. C’est utile pour faire de jolis </a:t>
            </a:r>
            <a:r>
              <a:rPr lang="fr-FR" dirty="0" smtClean="0">
                <a:solidFill>
                  <a:schemeClr val="tx1"/>
                </a:solidFill>
              </a:rPr>
              <a:t>tableaux</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r>
              <a:rPr lang="fr-FR" dirty="0">
                <a:solidFill>
                  <a:schemeClr val="tx1"/>
                </a:solidFill>
              </a:rPr>
              <a:t>Si vous avez vraiment une longue chaîne de formatage que vous ne voulez pas découper, ce serait bien de pouvoir référencer les variables à formater par leur nom plutôt que par leur position. Cela peut être fait simplement en passant un dictionnaire et en utilisant des crochets '</a:t>
            </a:r>
            <a:r>
              <a:rPr lang="fr-FR" b="1" i="1" dirty="0">
                <a:solidFill>
                  <a:schemeClr val="accent6"/>
                </a:solidFill>
              </a:rPr>
              <a:t>[]</a:t>
            </a:r>
            <a:r>
              <a:rPr lang="fr-FR" dirty="0">
                <a:solidFill>
                  <a:schemeClr val="tx1"/>
                </a:solidFill>
              </a:rPr>
              <a:t>' pour accéder aux clés</a:t>
            </a:r>
          </a:p>
        </p:txBody>
      </p:sp>
      <p:pic>
        <p:nvPicPr>
          <p:cNvPr id="3" name="Image 2"/>
          <p:cNvPicPr>
            <a:picLocks noChangeAspect="1"/>
          </p:cNvPicPr>
          <p:nvPr/>
        </p:nvPicPr>
        <p:blipFill>
          <a:blip r:embed="rId3"/>
          <a:stretch>
            <a:fillRect/>
          </a:stretch>
        </p:blipFill>
        <p:spPr>
          <a:xfrm>
            <a:off x="3190668" y="2161909"/>
            <a:ext cx="6181725" cy="181927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2681080" y="5504418"/>
            <a:ext cx="72009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3067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On pourrait également faire ça en passant le tableau comme des arguments nommés en utilisant la notation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smtClean="0">
                <a:solidFill>
                  <a:schemeClr val="tx1"/>
                </a:solidFill>
              </a:rPr>
              <a:t>C’est </a:t>
            </a:r>
            <a:r>
              <a:rPr lang="fr-FR" dirty="0">
                <a:solidFill>
                  <a:schemeClr val="tx1"/>
                </a:solidFill>
              </a:rPr>
              <a:t>particulièrement utile en combinaison avec la fonction native </a:t>
            </a:r>
            <a:r>
              <a:rPr lang="fr-FR" b="1" i="1" dirty="0">
                <a:solidFill>
                  <a:schemeClr val="accent6"/>
                </a:solidFill>
              </a:rPr>
              <a:t>vars()</a:t>
            </a:r>
            <a:r>
              <a:rPr lang="fr-FR" dirty="0">
                <a:solidFill>
                  <a:schemeClr val="tx1"/>
                </a:solidFill>
              </a:rPr>
              <a:t>, qui renvoie un dictionnaire contenant toutes les variables locales.</a:t>
            </a:r>
          </a:p>
        </p:txBody>
      </p:sp>
      <p:pic>
        <p:nvPicPr>
          <p:cNvPr id="6" name="Image 5"/>
          <p:cNvPicPr>
            <a:picLocks noChangeAspect="1"/>
          </p:cNvPicPr>
          <p:nvPr/>
        </p:nvPicPr>
        <p:blipFill>
          <a:blip r:embed="rId3"/>
          <a:stretch>
            <a:fillRect/>
          </a:stretch>
        </p:blipFill>
        <p:spPr>
          <a:xfrm>
            <a:off x="2952543" y="2138067"/>
            <a:ext cx="66579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051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b="1" i="1" dirty="0">
                <a:solidFill>
                  <a:schemeClr val="accent6"/>
                </a:solidFill>
              </a:rPr>
              <a:t>open()</a:t>
            </a:r>
            <a:r>
              <a:rPr lang="fr-FR" dirty="0">
                <a:solidFill>
                  <a:schemeClr val="tx1"/>
                </a:solidFill>
              </a:rPr>
              <a:t> renvoie un objet fichier, et est le plus souvent utilisé </a:t>
            </a:r>
            <a:r>
              <a:rPr lang="fr-FR" dirty="0" smtClean="0">
                <a:solidFill>
                  <a:schemeClr val="tx1"/>
                </a:solidFill>
              </a:rPr>
              <a:t>avec deux </a:t>
            </a:r>
            <a:r>
              <a:rPr lang="fr-FR" dirty="0">
                <a:solidFill>
                  <a:schemeClr val="tx1"/>
                </a:solidFill>
              </a:rPr>
              <a:t>arguments : </a:t>
            </a:r>
            <a:r>
              <a:rPr lang="fr-FR" b="1" i="1" dirty="0">
                <a:solidFill>
                  <a:schemeClr val="accent6"/>
                </a:solidFill>
              </a:rPr>
              <a:t>open(</a:t>
            </a:r>
            <a:r>
              <a:rPr lang="fr-FR" b="1" i="1" dirty="0" err="1">
                <a:solidFill>
                  <a:schemeClr val="accent6"/>
                </a:solidFill>
              </a:rPr>
              <a:t>filename</a:t>
            </a:r>
            <a:r>
              <a:rPr lang="fr-FR" b="1" i="1" dirty="0">
                <a:solidFill>
                  <a:schemeClr val="accent6"/>
                </a:solidFill>
              </a:rPr>
              <a:t>, mode</a:t>
            </a:r>
            <a:r>
              <a:rPr lang="fr-FR" b="1" i="1" dirty="0" smtClean="0">
                <a:solidFill>
                  <a:schemeClr val="accent6"/>
                </a:solidFill>
              </a:rPr>
              <a:t>)</a:t>
            </a:r>
          </a:p>
          <a:p>
            <a:pPr algn="just"/>
            <a:endParaRPr lang="fr-FR" b="1" i="1" dirty="0">
              <a:solidFill>
                <a:schemeClr val="accent6"/>
              </a:solidFill>
            </a:endParaRPr>
          </a:p>
          <a:p>
            <a:pPr algn="just"/>
            <a:r>
              <a:rPr lang="fr-FR" dirty="0">
                <a:solidFill>
                  <a:schemeClr val="tx1"/>
                </a:solidFill>
              </a:rPr>
              <a:t>Le premier argument est une chaîne contenant le nom du </a:t>
            </a:r>
            <a:r>
              <a:rPr lang="fr-FR" dirty="0" smtClean="0">
                <a:solidFill>
                  <a:schemeClr val="tx1"/>
                </a:solidFill>
              </a:rPr>
              <a:t>fichier</a:t>
            </a:r>
          </a:p>
          <a:p>
            <a:pPr algn="just"/>
            <a:r>
              <a:rPr lang="fr-FR" dirty="0" smtClean="0">
                <a:solidFill>
                  <a:schemeClr val="tx1"/>
                </a:solidFill>
              </a:rPr>
              <a:t>Le </a:t>
            </a:r>
            <a:r>
              <a:rPr lang="fr-FR" dirty="0">
                <a:solidFill>
                  <a:schemeClr val="tx1"/>
                </a:solidFill>
              </a:rPr>
              <a:t>second argument est une autre chaîne contenant quelques caractères décrivant la façon dont le fichier sera </a:t>
            </a:r>
            <a:r>
              <a:rPr lang="fr-FR" dirty="0" smtClean="0">
                <a:solidFill>
                  <a:schemeClr val="tx1"/>
                </a:solidFill>
              </a:rPr>
              <a:t>utilisé</a:t>
            </a:r>
          </a:p>
          <a:p>
            <a:pPr algn="just"/>
            <a:r>
              <a:rPr lang="fr-FR" dirty="0" smtClean="0">
                <a:solidFill>
                  <a:schemeClr val="tx1"/>
                </a:solidFill>
              </a:rPr>
              <a:t>mode </a:t>
            </a:r>
            <a:r>
              <a:rPr lang="fr-FR" dirty="0">
                <a:solidFill>
                  <a:schemeClr val="tx1"/>
                </a:solidFill>
              </a:rPr>
              <a:t>peut être '</a:t>
            </a:r>
            <a:r>
              <a:rPr lang="fr-FR" b="1" dirty="0">
                <a:solidFill>
                  <a:schemeClr val="accent6"/>
                </a:solidFill>
              </a:rPr>
              <a:t>r</a:t>
            </a:r>
            <a:r>
              <a:rPr lang="fr-FR" dirty="0">
                <a:solidFill>
                  <a:schemeClr val="tx1"/>
                </a:solidFill>
              </a:rPr>
              <a:t>' quand le fichier ne sera accédé qu’en lecture, '</a:t>
            </a:r>
            <a:r>
              <a:rPr lang="fr-FR" b="1" i="1" dirty="0">
                <a:solidFill>
                  <a:schemeClr val="accent6"/>
                </a:solidFill>
              </a:rPr>
              <a:t>w</a:t>
            </a:r>
            <a:r>
              <a:rPr lang="fr-FR" dirty="0">
                <a:solidFill>
                  <a:schemeClr val="tx1"/>
                </a:solidFill>
              </a:rPr>
              <a:t>' en écriture seulement (un fichier existant portant le même nom sera alors écrasé), et '</a:t>
            </a:r>
            <a:r>
              <a:rPr lang="fr-FR" b="1" i="1" dirty="0">
                <a:solidFill>
                  <a:schemeClr val="accent6"/>
                </a:solidFill>
              </a:rPr>
              <a:t>a</a:t>
            </a:r>
            <a:r>
              <a:rPr lang="fr-FR" dirty="0">
                <a:solidFill>
                  <a:schemeClr val="tx1"/>
                </a:solidFill>
              </a:rPr>
              <a:t>' ouvre le fichier en mode ajout (toute donnée écrite dans le fichier est automatiquement ajoutée à la fin). '</a:t>
            </a:r>
            <a:r>
              <a:rPr lang="fr-FR" b="1" i="1" dirty="0">
                <a:solidFill>
                  <a:schemeClr val="accent6"/>
                </a:solidFill>
              </a:rPr>
              <a:t>r+</a:t>
            </a:r>
            <a:r>
              <a:rPr lang="fr-FR" dirty="0">
                <a:solidFill>
                  <a:schemeClr val="tx1"/>
                </a:solidFill>
              </a:rPr>
              <a:t>' ouvre le fichier en mode </a:t>
            </a:r>
            <a:r>
              <a:rPr lang="fr-FR" dirty="0" smtClean="0">
                <a:solidFill>
                  <a:schemeClr val="tx1"/>
                </a:solidFill>
              </a:rPr>
              <a:t>lecture/écriture</a:t>
            </a:r>
          </a:p>
          <a:p>
            <a:pPr algn="just"/>
            <a:r>
              <a:rPr lang="fr-FR" dirty="0" smtClean="0">
                <a:solidFill>
                  <a:schemeClr val="tx1"/>
                </a:solidFill>
              </a:rPr>
              <a:t>L’argument </a:t>
            </a:r>
            <a:r>
              <a:rPr lang="fr-FR" dirty="0">
                <a:solidFill>
                  <a:schemeClr val="tx1"/>
                </a:solidFill>
              </a:rPr>
              <a:t>mode est optionnel ; sa valeur par défaut est '</a:t>
            </a:r>
            <a:r>
              <a:rPr lang="fr-FR" b="1" i="1" dirty="0">
                <a:solidFill>
                  <a:schemeClr val="accent6"/>
                </a:solidFill>
              </a:rPr>
              <a:t>r</a:t>
            </a:r>
            <a:r>
              <a:rPr lang="fr-FR" dirty="0" smtClean="0">
                <a:solidFill>
                  <a:schemeClr val="tx1"/>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655701" y="2635874"/>
            <a:ext cx="2686050" cy="438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765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Normalement, les fichiers sont ouverts en mode texte, c’est à dire que vous lisez et écrivez des chaînes de caractères depuis et dans ce fichier, qui y sont encodées avec un encodage </a:t>
            </a:r>
            <a:r>
              <a:rPr lang="fr-FR" dirty="0" smtClean="0">
                <a:solidFill>
                  <a:schemeClr val="tx1"/>
                </a:solidFill>
              </a:rPr>
              <a:t>donné</a:t>
            </a:r>
          </a:p>
          <a:p>
            <a:pPr algn="just"/>
            <a:r>
              <a:rPr lang="fr-FR" dirty="0" smtClean="0">
                <a:solidFill>
                  <a:schemeClr val="tx1"/>
                </a:solidFill>
              </a:rPr>
              <a:t>Si </a:t>
            </a:r>
            <a:r>
              <a:rPr lang="fr-FR" dirty="0">
                <a:solidFill>
                  <a:schemeClr val="tx1"/>
                </a:solidFill>
              </a:rPr>
              <a:t>aucun encodage n’est spécifié, l’encodage par défaut dépendra de la plateforme (voir </a:t>
            </a:r>
            <a:r>
              <a:rPr lang="fr-FR" b="1" i="1" dirty="0">
                <a:solidFill>
                  <a:schemeClr val="accent6"/>
                </a:solidFill>
              </a:rPr>
              <a:t>open</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'b</a:t>
            </a:r>
            <a:r>
              <a:rPr lang="fr-FR" dirty="0">
                <a:solidFill>
                  <a:schemeClr val="tx1"/>
                </a:solidFill>
              </a:rPr>
              <a:t>' collé à la fin du mode indique que le fichier doit être ouvert en mode binaire c’est à dire que les données sont lues et écrites sous formes </a:t>
            </a:r>
            <a:r>
              <a:rPr lang="fr-FR" dirty="0" smtClean="0">
                <a:solidFill>
                  <a:schemeClr val="tx1"/>
                </a:solidFill>
              </a:rPr>
              <a:t>d’octets</a:t>
            </a:r>
          </a:p>
          <a:p>
            <a:pPr algn="just"/>
            <a:r>
              <a:rPr lang="fr-FR" dirty="0" smtClean="0">
                <a:solidFill>
                  <a:schemeClr val="tx1"/>
                </a:solidFill>
              </a:rPr>
              <a:t>Ce </a:t>
            </a:r>
            <a:r>
              <a:rPr lang="fr-FR" dirty="0">
                <a:solidFill>
                  <a:schemeClr val="tx1"/>
                </a:solidFill>
              </a:rPr>
              <a:t>mode est à utiliser pour les fichiers contenant autre chose que du </a:t>
            </a:r>
            <a:r>
              <a:rPr lang="fr-FR" dirty="0" smtClean="0">
                <a:solidFill>
                  <a:schemeClr val="tx1"/>
                </a:solidFill>
              </a:rPr>
              <a:t>texte</a:t>
            </a:r>
            <a:endParaRPr lang="fr-FR" dirty="0">
              <a:solidFill>
                <a:schemeClr val="tx1"/>
              </a:solidFill>
            </a:endParaRPr>
          </a:p>
        </p:txBody>
      </p:sp>
    </p:spTree>
    <p:extLst>
      <p:ext uri="{BB962C8B-B14F-4D97-AF65-F5344CB8AC3E}">
        <p14:creationId xmlns:p14="http://schemas.microsoft.com/office/powerpoint/2010/main" val="20792479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En mode texte, le comportement par défaut, à la lecture, est de convertir les fin de lignes spécifiques à la plateforme (</a:t>
            </a:r>
            <a:r>
              <a:rPr lang="fr-FR" b="1" dirty="0">
                <a:solidFill>
                  <a:schemeClr val="accent6"/>
                </a:solidFill>
              </a:rPr>
              <a:t>\n</a:t>
            </a:r>
            <a:r>
              <a:rPr lang="fr-FR" dirty="0">
                <a:solidFill>
                  <a:schemeClr val="tx1"/>
                </a:solidFill>
              </a:rPr>
              <a:t> sur Unix, </a:t>
            </a:r>
            <a:r>
              <a:rPr lang="fr-FR" b="1" i="1" dirty="0">
                <a:solidFill>
                  <a:schemeClr val="accent6"/>
                </a:solidFill>
              </a:rPr>
              <a:t>\r\n</a:t>
            </a:r>
            <a:r>
              <a:rPr lang="fr-FR" dirty="0">
                <a:solidFill>
                  <a:schemeClr val="tx1"/>
                </a:solidFill>
              </a:rPr>
              <a:t> sur </a:t>
            </a:r>
            <a:r>
              <a:rPr lang="fr-FR" dirty="0" smtClean="0">
                <a:solidFill>
                  <a:schemeClr val="tx1"/>
                </a:solidFill>
              </a:rPr>
              <a:t>Windows </a:t>
            </a:r>
            <a:r>
              <a:rPr lang="fr-FR" dirty="0">
                <a:solidFill>
                  <a:schemeClr val="tx1"/>
                </a:solidFill>
              </a:rPr>
              <a:t>etc…) en simples </a:t>
            </a:r>
            <a:r>
              <a:rPr lang="fr-FR" b="1" i="1" dirty="0">
                <a:solidFill>
                  <a:schemeClr val="accent6"/>
                </a:solidFill>
              </a:rPr>
              <a:t>\</a:t>
            </a:r>
            <a:r>
              <a:rPr lang="fr-FR" b="1" i="1" dirty="0" smtClean="0">
                <a:solidFill>
                  <a:schemeClr val="accent6"/>
                </a:solidFill>
              </a:rPr>
              <a:t>n</a:t>
            </a:r>
          </a:p>
          <a:p>
            <a:pPr algn="just"/>
            <a:r>
              <a:rPr lang="fr-FR" dirty="0" smtClean="0">
                <a:solidFill>
                  <a:schemeClr val="tx1"/>
                </a:solidFill>
              </a:rPr>
              <a:t>Lors </a:t>
            </a:r>
            <a:r>
              <a:rPr lang="fr-FR" dirty="0">
                <a:solidFill>
                  <a:schemeClr val="tx1"/>
                </a:solidFill>
              </a:rPr>
              <a:t>de l’écriture, le comprennent par défaut est d’appliquer l’opération contraire : les </a:t>
            </a:r>
            <a:r>
              <a:rPr lang="fr-FR" b="1" i="1" dirty="0">
                <a:solidFill>
                  <a:schemeClr val="accent6"/>
                </a:solidFill>
              </a:rPr>
              <a:t>\n</a:t>
            </a:r>
            <a:r>
              <a:rPr lang="fr-FR" dirty="0">
                <a:solidFill>
                  <a:schemeClr val="tx1"/>
                </a:solidFill>
              </a:rPr>
              <a:t> sont convertis dans leur équivalent sur la plateforme </a:t>
            </a:r>
            <a:r>
              <a:rPr lang="fr-FR" dirty="0" smtClean="0">
                <a:solidFill>
                  <a:schemeClr val="tx1"/>
                </a:solidFill>
              </a:rPr>
              <a:t>courante</a:t>
            </a:r>
          </a:p>
          <a:p>
            <a:pPr algn="just"/>
            <a:r>
              <a:rPr lang="fr-FR" dirty="0" smtClean="0">
                <a:solidFill>
                  <a:schemeClr val="tx1"/>
                </a:solidFill>
              </a:rPr>
              <a:t>Ces </a:t>
            </a:r>
            <a:r>
              <a:rPr lang="fr-FR" dirty="0">
                <a:solidFill>
                  <a:schemeClr val="tx1"/>
                </a:solidFill>
              </a:rPr>
              <a:t>modifications effectuées automatiquement sont normales pour du texte mais détérioreraient des données binaires comme un fichier JPEG ou </a:t>
            </a:r>
            <a:r>
              <a:rPr lang="fr-FR" dirty="0" smtClean="0">
                <a:solidFill>
                  <a:schemeClr val="tx1"/>
                </a:solidFill>
              </a:rPr>
              <a:t>EXE</a:t>
            </a:r>
          </a:p>
          <a:p>
            <a:pPr algn="just"/>
            <a:r>
              <a:rPr lang="fr-FR" dirty="0" smtClean="0">
                <a:solidFill>
                  <a:schemeClr val="tx1"/>
                </a:solidFill>
              </a:rPr>
              <a:t>Soyez </a:t>
            </a:r>
            <a:r>
              <a:rPr lang="fr-FR" dirty="0">
                <a:solidFill>
                  <a:schemeClr val="tx1"/>
                </a:solidFill>
              </a:rPr>
              <a:t>particulièrement attentifs à ouvrir ces fichiers binaires en mode binaire.</a:t>
            </a:r>
          </a:p>
        </p:txBody>
      </p:sp>
    </p:spTree>
    <p:extLst>
      <p:ext uri="{BB962C8B-B14F-4D97-AF65-F5344CB8AC3E}">
        <p14:creationId xmlns:p14="http://schemas.microsoft.com/office/powerpoint/2010/main" val="3675313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978871"/>
          </a:xfrm>
        </p:spPr>
        <p:txBody>
          <a:bodyPr anchor="ctr" anchorCtr="0">
            <a:noAutofit/>
          </a:bodyPr>
          <a:lstStyle/>
          <a:p>
            <a:pPr algn="just"/>
            <a:r>
              <a:rPr lang="fr-FR" dirty="0">
                <a:solidFill>
                  <a:schemeClr val="tx1"/>
                </a:solidFill>
              </a:rPr>
              <a:t>C’est une bonne pratique d’utiliser le mot-clé </a:t>
            </a:r>
            <a:r>
              <a:rPr lang="fr-FR" b="1" i="1" dirty="0">
                <a:solidFill>
                  <a:schemeClr val="accent6"/>
                </a:solidFill>
              </a:rPr>
              <a:t>with</a:t>
            </a:r>
            <a:r>
              <a:rPr lang="fr-FR" dirty="0">
                <a:solidFill>
                  <a:schemeClr val="tx1"/>
                </a:solidFill>
              </a:rPr>
              <a:t> lorsque vous traitez des </a:t>
            </a:r>
            <a:r>
              <a:rPr lang="fr-FR" dirty="0" smtClean="0">
                <a:solidFill>
                  <a:schemeClr val="tx1"/>
                </a:solidFill>
              </a:rPr>
              <a:t>fichiers</a:t>
            </a:r>
          </a:p>
          <a:p>
            <a:pPr algn="just"/>
            <a:r>
              <a:rPr lang="fr-FR" dirty="0" smtClean="0">
                <a:solidFill>
                  <a:schemeClr val="tx1"/>
                </a:solidFill>
              </a:rPr>
              <a:t>Ceci </a:t>
            </a:r>
            <a:r>
              <a:rPr lang="fr-FR" dirty="0">
                <a:solidFill>
                  <a:schemeClr val="tx1"/>
                </a:solidFill>
              </a:rPr>
              <a:t>procure l’avantage de toujours fermer correctement le fichier, même si une exception est </a:t>
            </a:r>
            <a:r>
              <a:rPr lang="fr-FR" dirty="0" smtClean="0">
                <a:solidFill>
                  <a:schemeClr val="tx1"/>
                </a:solidFill>
              </a:rPr>
              <a:t>levée</a:t>
            </a:r>
          </a:p>
          <a:p>
            <a:pPr algn="just"/>
            <a:r>
              <a:rPr lang="fr-FR" dirty="0" smtClean="0">
                <a:solidFill>
                  <a:schemeClr val="tx1"/>
                </a:solidFill>
              </a:rPr>
              <a:t>Utiliser </a:t>
            </a:r>
            <a:r>
              <a:rPr lang="fr-FR" b="1" i="1" dirty="0">
                <a:solidFill>
                  <a:schemeClr val="accent6"/>
                </a:solidFill>
              </a:rPr>
              <a:t>with</a:t>
            </a:r>
            <a:r>
              <a:rPr lang="fr-FR" dirty="0">
                <a:solidFill>
                  <a:schemeClr val="tx1"/>
                </a:solidFill>
              </a:rPr>
              <a:t> est aussi beaucoup plus court que d’utiliser l’équivalent avec des blocs </a:t>
            </a:r>
            <a:r>
              <a:rPr lang="fr-FR" b="1" i="1" dirty="0">
                <a:solidFill>
                  <a:schemeClr val="accent1"/>
                </a:solidFill>
              </a:rPr>
              <a:t>try-finally</a:t>
            </a:r>
          </a:p>
        </p:txBody>
      </p:sp>
      <p:pic>
        <p:nvPicPr>
          <p:cNvPr id="3" name="Image 2"/>
          <p:cNvPicPr>
            <a:picLocks noChangeAspect="1"/>
          </p:cNvPicPr>
          <p:nvPr/>
        </p:nvPicPr>
        <p:blipFill>
          <a:blip r:embed="rId3"/>
          <a:stretch>
            <a:fillRect/>
          </a:stretch>
        </p:blipFill>
        <p:spPr>
          <a:xfrm>
            <a:off x="4819443" y="4021267"/>
            <a:ext cx="2924175" cy="1228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060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41684"/>
          </a:xfrm>
        </p:spPr>
        <p:txBody>
          <a:bodyPr anchor="ctr" anchorCtr="0">
            <a:noAutofit/>
          </a:bodyPr>
          <a:lstStyle/>
          <a:p>
            <a:pPr algn="just"/>
            <a:r>
              <a:rPr lang="fr-FR" dirty="0">
                <a:solidFill>
                  <a:schemeClr val="tx1"/>
                </a:solidFill>
              </a:rPr>
              <a:t>Si vous n’utilisez pas le mot clef with, vous devez appeler </a:t>
            </a:r>
            <a:r>
              <a:rPr lang="fr-FR" b="1" i="1" dirty="0">
                <a:solidFill>
                  <a:schemeClr val="accent6"/>
                </a:solidFill>
              </a:rPr>
              <a:t>f.close()</a:t>
            </a:r>
            <a:r>
              <a:rPr lang="fr-FR" dirty="0">
                <a:solidFill>
                  <a:schemeClr val="tx1"/>
                </a:solidFill>
              </a:rPr>
              <a:t> pour fermer le fichier et immédiatement libérer les </a:t>
            </a:r>
            <a:r>
              <a:rPr lang="fr-FR" dirty="0" smtClean="0">
                <a:solidFill>
                  <a:schemeClr val="tx1"/>
                </a:solidFill>
              </a:rPr>
              <a:t>ressources </a:t>
            </a:r>
            <a:r>
              <a:rPr lang="fr-FR" dirty="0">
                <a:solidFill>
                  <a:schemeClr val="tx1"/>
                </a:solidFill>
              </a:rPr>
              <a:t>systèmes qu’il </a:t>
            </a:r>
            <a:r>
              <a:rPr lang="fr-FR" dirty="0" smtClean="0">
                <a:solidFill>
                  <a:schemeClr val="tx1"/>
                </a:solidFill>
              </a:rPr>
              <a:t>utilise</a:t>
            </a:r>
          </a:p>
          <a:p>
            <a:pPr algn="just"/>
            <a:r>
              <a:rPr lang="fr-FR" dirty="0" smtClean="0">
                <a:solidFill>
                  <a:schemeClr val="tx1"/>
                </a:solidFill>
              </a:rPr>
              <a:t>Si </a:t>
            </a:r>
            <a:r>
              <a:rPr lang="fr-FR" dirty="0">
                <a:solidFill>
                  <a:schemeClr val="tx1"/>
                </a:solidFill>
              </a:rPr>
              <a:t>vous ne fermez pas explicitement le fichier, le ramasse-miette de Python finira par détruire l’objet et fermer le fichier pour vous, mais le fichier peut rester ouvert pendant un </a:t>
            </a:r>
            <a:r>
              <a:rPr lang="fr-FR" dirty="0" smtClean="0">
                <a:solidFill>
                  <a:schemeClr val="tx1"/>
                </a:solidFill>
              </a:rPr>
              <a:t>moment</a:t>
            </a:r>
          </a:p>
          <a:p>
            <a:pPr algn="just"/>
            <a:r>
              <a:rPr lang="fr-FR" dirty="0" smtClean="0">
                <a:solidFill>
                  <a:schemeClr val="tx1"/>
                </a:solidFill>
              </a:rPr>
              <a:t>Un </a:t>
            </a:r>
            <a:r>
              <a:rPr lang="fr-FR" dirty="0">
                <a:solidFill>
                  <a:schemeClr val="tx1"/>
                </a:solidFill>
              </a:rPr>
              <a:t>autre risque est que différentes implémentations de Python risquent faire ce nettoyage à différents moments.</a:t>
            </a:r>
            <a:endParaRPr lang="fr-FR" b="1" i="1" dirty="0">
              <a:solidFill>
                <a:schemeClr val="accent1"/>
              </a:solidFill>
            </a:endParaRPr>
          </a:p>
        </p:txBody>
      </p:sp>
    </p:spTree>
    <p:extLst>
      <p:ext uri="{BB962C8B-B14F-4D97-AF65-F5344CB8AC3E}">
        <p14:creationId xmlns:p14="http://schemas.microsoft.com/office/powerpoint/2010/main" val="3891346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1395168"/>
          </a:xfrm>
        </p:spPr>
        <p:txBody>
          <a:bodyPr anchor="ctr" anchorCtr="0">
            <a:noAutofit/>
          </a:bodyPr>
          <a:lstStyle/>
          <a:p>
            <a:pPr algn="just"/>
            <a:r>
              <a:rPr lang="fr-FR" dirty="0">
                <a:solidFill>
                  <a:schemeClr val="tx1"/>
                </a:solidFill>
              </a:rPr>
              <a:t>Après la fermeture du fichier, que ce soit via une instruction </a:t>
            </a:r>
            <a:r>
              <a:rPr lang="fr-FR" b="1" i="1" dirty="0">
                <a:solidFill>
                  <a:schemeClr val="accent6"/>
                </a:solidFill>
              </a:rPr>
              <a:t>with </a:t>
            </a:r>
            <a:r>
              <a:rPr lang="fr-FR" dirty="0">
                <a:solidFill>
                  <a:schemeClr val="tx1"/>
                </a:solidFill>
              </a:rPr>
              <a:t>ou en appelant </a:t>
            </a:r>
            <a:r>
              <a:rPr lang="fr-FR" b="1" i="1" dirty="0">
                <a:solidFill>
                  <a:schemeClr val="accent6"/>
                </a:solidFill>
              </a:rPr>
              <a:t>f.close()</a:t>
            </a:r>
            <a:r>
              <a:rPr lang="fr-FR" dirty="0">
                <a:solidFill>
                  <a:schemeClr val="tx1"/>
                </a:solidFill>
              </a:rPr>
              <a:t>, toute tentative d’utilisation de l’objet fichier échouera </a:t>
            </a:r>
            <a:r>
              <a:rPr lang="fr-FR" dirty="0" smtClean="0">
                <a:solidFill>
                  <a:schemeClr val="tx1"/>
                </a:solidFill>
              </a:rPr>
              <a:t>systématiquement</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33681" y="2912881"/>
            <a:ext cx="3695700"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786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3622682"/>
          </a:xfrm>
        </p:spPr>
        <p:txBody>
          <a:bodyPr anchor="ctr" anchorCtr="0">
            <a:noAutofit/>
          </a:bodyPr>
          <a:lstStyle/>
          <a:p>
            <a:pPr algn="just"/>
            <a:r>
              <a:rPr lang="fr-FR" dirty="0">
                <a:solidFill>
                  <a:schemeClr val="tx1"/>
                </a:solidFill>
              </a:rPr>
              <a:t>Les derniers exemples de cette section supposeront qu’un objet fichier appelé f a déjà été </a:t>
            </a:r>
            <a:r>
              <a:rPr lang="fr-FR" dirty="0" smtClean="0">
                <a:solidFill>
                  <a:schemeClr val="tx1"/>
                </a:solidFill>
              </a:rPr>
              <a:t>créé</a:t>
            </a:r>
            <a:endParaRPr lang="fr-FR" dirty="0">
              <a:solidFill>
                <a:schemeClr val="tx1"/>
              </a:solidFill>
            </a:endParaRPr>
          </a:p>
          <a:p>
            <a:pPr algn="just"/>
            <a:r>
              <a:rPr lang="fr-FR" dirty="0">
                <a:solidFill>
                  <a:schemeClr val="tx1"/>
                </a:solidFill>
              </a:rPr>
              <a:t>Pour lire le contenu d’un fichier, appelez </a:t>
            </a:r>
            <a:r>
              <a:rPr lang="fr-FR" b="1" i="1" dirty="0">
                <a:solidFill>
                  <a:schemeClr val="accent6"/>
                </a:solidFill>
              </a:rPr>
              <a:t>f.read(size)</a:t>
            </a:r>
            <a:r>
              <a:rPr lang="fr-FR" dirty="0">
                <a:solidFill>
                  <a:schemeClr val="tx1"/>
                </a:solidFill>
              </a:rPr>
              <a:t>, qui lit une certaine quantité de données et les donne sous la forme d’une chaîne (en mode texte) ou dans un objet bytes (en mode binaire</a:t>
            </a:r>
            <a:r>
              <a:rPr lang="fr-FR" dirty="0" smtClean="0">
                <a:solidFill>
                  <a:schemeClr val="tx1"/>
                </a:solidFill>
              </a:rPr>
              <a:t>)</a:t>
            </a:r>
          </a:p>
          <a:p>
            <a:pPr algn="just"/>
            <a:r>
              <a:rPr lang="fr-FR" b="1" i="1" dirty="0" smtClean="0">
                <a:solidFill>
                  <a:schemeClr val="accent6"/>
                </a:solidFill>
              </a:rPr>
              <a:t>size</a:t>
            </a:r>
            <a:r>
              <a:rPr lang="fr-FR" dirty="0" smtClean="0">
                <a:solidFill>
                  <a:schemeClr val="tx1"/>
                </a:solidFill>
              </a:rPr>
              <a:t> </a:t>
            </a:r>
            <a:r>
              <a:rPr lang="fr-FR" dirty="0">
                <a:solidFill>
                  <a:schemeClr val="tx1"/>
                </a:solidFill>
              </a:rPr>
              <a:t>est un argument numérique </a:t>
            </a:r>
            <a:r>
              <a:rPr lang="fr-FR" dirty="0" smtClean="0">
                <a:solidFill>
                  <a:schemeClr val="tx1"/>
                </a:solidFill>
              </a:rPr>
              <a:t>optionnel</a:t>
            </a:r>
          </a:p>
          <a:p>
            <a:pPr algn="just"/>
            <a:r>
              <a:rPr lang="fr-FR" dirty="0" smtClean="0">
                <a:solidFill>
                  <a:schemeClr val="tx1"/>
                </a:solidFill>
              </a:rPr>
              <a:t>Quand </a:t>
            </a:r>
            <a:r>
              <a:rPr lang="fr-FR" b="1" i="1" dirty="0">
                <a:solidFill>
                  <a:schemeClr val="accent6"/>
                </a:solidFill>
              </a:rPr>
              <a:t>size</a:t>
            </a:r>
            <a:r>
              <a:rPr lang="fr-FR" dirty="0">
                <a:solidFill>
                  <a:schemeClr val="tx1"/>
                </a:solidFill>
              </a:rPr>
              <a:t> est omis ou négatif, le contenu entier du fichier est lu et donné, c’est votre problème si le fichier est deux fois plus gros que la mémoire de votre </a:t>
            </a:r>
            <a:r>
              <a:rPr lang="fr-FR" dirty="0" smtClean="0">
                <a:solidFill>
                  <a:schemeClr val="tx1"/>
                </a:solidFill>
              </a:rPr>
              <a:t>machine</a:t>
            </a:r>
          </a:p>
          <a:p>
            <a:pPr algn="just"/>
            <a:r>
              <a:rPr lang="fr-FR" dirty="0" smtClean="0">
                <a:solidFill>
                  <a:schemeClr val="tx1"/>
                </a:solidFill>
              </a:rPr>
              <a:t>Sinon</a:t>
            </a:r>
            <a:r>
              <a:rPr lang="fr-FR" dirty="0">
                <a:solidFill>
                  <a:schemeClr val="tx1"/>
                </a:solidFill>
              </a:rPr>
              <a:t>, un maximum de size octets sont lus et </a:t>
            </a:r>
            <a:r>
              <a:rPr lang="fr-FR" dirty="0" smtClean="0">
                <a:solidFill>
                  <a:schemeClr val="tx1"/>
                </a:solidFill>
              </a:rPr>
              <a:t>rendus</a:t>
            </a:r>
          </a:p>
          <a:p>
            <a:pPr algn="just"/>
            <a:r>
              <a:rPr lang="fr-FR" dirty="0" smtClean="0">
                <a:solidFill>
                  <a:schemeClr val="tx1"/>
                </a:solidFill>
              </a:rPr>
              <a:t>Lorsque </a:t>
            </a:r>
            <a:r>
              <a:rPr lang="fr-FR" dirty="0">
                <a:solidFill>
                  <a:schemeClr val="tx1"/>
                </a:solidFill>
              </a:rPr>
              <a:t>la fin du fichier est atteinte, </a:t>
            </a:r>
            <a:r>
              <a:rPr lang="fr-FR" b="1" i="1" dirty="0">
                <a:solidFill>
                  <a:schemeClr val="accent6"/>
                </a:solidFill>
              </a:rPr>
              <a:t>f.read() </a:t>
            </a:r>
            <a:r>
              <a:rPr lang="fr-FR" dirty="0">
                <a:solidFill>
                  <a:schemeClr val="tx1"/>
                </a:solidFill>
              </a:rPr>
              <a:t>renvoie une chaîne vide (</a:t>
            </a:r>
            <a:r>
              <a:rPr lang="fr-FR" b="1" i="1" dirty="0">
                <a:solidFill>
                  <a:schemeClr val="accent6"/>
                </a:solidFill>
              </a:rPr>
              <a:t>''</a:t>
            </a:r>
            <a:r>
              <a:rPr lang="fr-FR" dirty="0">
                <a:solidFill>
                  <a:schemeClr val="tx1"/>
                </a:solidFill>
              </a:rPr>
              <a:t>)</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090656" y="5140395"/>
            <a:ext cx="6381750"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947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215300"/>
          </a:xfrm>
        </p:spPr>
        <p:txBody>
          <a:bodyPr anchor="ctr" anchorCtr="0">
            <a:noAutofit/>
          </a:bodyPr>
          <a:lstStyle/>
          <a:p>
            <a:pPr algn="just"/>
            <a:r>
              <a:rPr lang="fr-FR" b="1" i="1" dirty="0">
                <a:solidFill>
                  <a:schemeClr val="accent6"/>
                </a:solidFill>
              </a:rPr>
              <a:t>f.readline() </a:t>
            </a:r>
            <a:r>
              <a:rPr lang="fr-FR" dirty="0">
                <a:solidFill>
                  <a:schemeClr val="tx1"/>
                </a:solidFill>
              </a:rPr>
              <a:t>lit une seule ligne du fichier ; un caractère de fin de ligne (\n) est laissé à la fin de la chaîne, et n’est omis que sur la dernière ligne du fichier si celui-ci ne se termine pas un caractère de fin de </a:t>
            </a:r>
            <a:r>
              <a:rPr lang="fr-FR" dirty="0" smtClean="0">
                <a:solidFill>
                  <a:schemeClr val="tx1"/>
                </a:solidFill>
              </a:rPr>
              <a:t>ligne</a:t>
            </a:r>
          </a:p>
          <a:p>
            <a:pPr algn="just"/>
            <a:r>
              <a:rPr lang="fr-FR" dirty="0" smtClean="0">
                <a:solidFill>
                  <a:schemeClr val="tx1"/>
                </a:solidFill>
              </a:rPr>
              <a:t>Ceci </a:t>
            </a:r>
            <a:r>
              <a:rPr lang="fr-FR" dirty="0">
                <a:solidFill>
                  <a:schemeClr val="tx1"/>
                </a:solidFill>
              </a:rPr>
              <a:t>permet de rendre la valeur de retour non ambigüe : si </a:t>
            </a:r>
            <a:r>
              <a:rPr lang="fr-FR" b="1" i="1" dirty="0">
                <a:solidFill>
                  <a:schemeClr val="accent6"/>
                </a:solidFill>
              </a:rPr>
              <a:t>f.readline() </a:t>
            </a:r>
            <a:r>
              <a:rPr lang="fr-FR" dirty="0">
                <a:solidFill>
                  <a:schemeClr val="tx1"/>
                </a:solidFill>
              </a:rPr>
              <a:t>renvoie une chaîne vide, c’est que la fin du fichier a été atteinte, alors qu’une ligne vide est représentée par '\n', une chaîne de caractères ne contenant qu’une fin de ligne</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76543" y="3733013"/>
            <a:ext cx="360997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14549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Une autre approche de lecture des lignes est de faire une boucle sur l’objet </a:t>
            </a:r>
            <a:r>
              <a:rPr lang="fr-FR" dirty="0" smtClean="0">
                <a:solidFill>
                  <a:schemeClr val="tx1"/>
                </a:solidFill>
              </a:rPr>
              <a:t>fichier</a:t>
            </a:r>
          </a:p>
          <a:p>
            <a:pPr algn="just"/>
            <a:r>
              <a:rPr lang="fr-FR" dirty="0" smtClean="0">
                <a:solidFill>
                  <a:schemeClr val="tx1"/>
                </a:solidFill>
              </a:rPr>
              <a:t>Cela </a:t>
            </a:r>
            <a:r>
              <a:rPr lang="fr-FR" dirty="0">
                <a:solidFill>
                  <a:schemeClr val="tx1"/>
                </a:solidFill>
              </a:rPr>
              <a:t>est plus efficace en terme de gestion mémoire, plus rapide, et donne un code plus simple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Pour lire toutes les lignes d’un fichier, il est aussi possible d’utiliser </a:t>
            </a:r>
            <a:r>
              <a:rPr lang="fr-FR" b="1" i="1" dirty="0">
                <a:solidFill>
                  <a:schemeClr val="accent6"/>
                </a:solidFill>
              </a:rPr>
              <a:t>list(f)</a:t>
            </a:r>
            <a:r>
              <a:rPr lang="fr-FR" dirty="0">
                <a:solidFill>
                  <a:schemeClr val="tx1"/>
                </a:solidFill>
              </a:rPr>
              <a:t> ou </a:t>
            </a:r>
            <a:r>
              <a:rPr lang="fr-FR" b="1" i="1" dirty="0">
                <a:solidFill>
                  <a:schemeClr val="accent6"/>
                </a:solidFill>
              </a:rPr>
              <a:t>f.readlines</a:t>
            </a:r>
            <a:r>
              <a:rPr lang="fr-FR" b="1" i="1" dirty="0" smtClean="0">
                <a:solidFill>
                  <a:schemeClr val="accent6"/>
                </a:solidFill>
              </a:rPr>
              <a: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567031" y="2690605"/>
            <a:ext cx="3429000" cy="12382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5868" y="4529460"/>
            <a:ext cx="6791325" cy="6477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5"/>
          <a:stretch>
            <a:fillRect/>
          </a:stretch>
        </p:blipFill>
        <p:spPr>
          <a:xfrm>
            <a:off x="2885868" y="5314318"/>
            <a:ext cx="6791325" cy="857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3654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f.write(string)</a:t>
            </a:r>
            <a:r>
              <a:rPr lang="fr-FR" dirty="0">
                <a:solidFill>
                  <a:schemeClr val="tx1"/>
                </a:solidFill>
              </a:rPr>
              <a:t> écrit le contenu de </a:t>
            </a:r>
            <a:r>
              <a:rPr lang="fr-FR" b="1" i="1" dirty="0">
                <a:solidFill>
                  <a:schemeClr val="accent6"/>
                </a:solidFill>
              </a:rPr>
              <a:t>string</a:t>
            </a:r>
            <a:r>
              <a:rPr lang="fr-FR" dirty="0">
                <a:solidFill>
                  <a:schemeClr val="tx1"/>
                </a:solidFill>
              </a:rPr>
              <a:t> dans le fichier, et renvoie le nombre de caractères </a:t>
            </a:r>
            <a:r>
              <a:rPr lang="fr-FR" dirty="0" smtClean="0">
                <a:solidFill>
                  <a:schemeClr val="tx1"/>
                </a:solidFill>
              </a:rPr>
              <a:t>écrits</a:t>
            </a:r>
          </a:p>
          <a:p>
            <a:pPr algn="just"/>
            <a:endParaRPr lang="fr-FR" dirty="0" smtClean="0">
              <a:solidFill>
                <a:schemeClr val="tx1"/>
              </a:solidFill>
            </a:endParaRPr>
          </a:p>
          <a:p>
            <a:pPr marL="0" indent="0" algn="just">
              <a:buNone/>
            </a:pPr>
            <a:endParaRPr lang="fr-FR" dirty="0">
              <a:solidFill>
                <a:schemeClr val="tx1"/>
              </a:solidFill>
            </a:endParaRPr>
          </a:p>
          <a:p>
            <a:pPr algn="just"/>
            <a:r>
              <a:rPr lang="fr-FR" dirty="0" smtClean="0">
                <a:solidFill>
                  <a:schemeClr val="tx1"/>
                </a:solidFill>
              </a:rPr>
              <a:t>D’autres </a:t>
            </a:r>
            <a:r>
              <a:rPr lang="fr-FR" dirty="0">
                <a:solidFill>
                  <a:schemeClr val="tx1"/>
                </a:solidFill>
              </a:rPr>
              <a:t>types doivent être convertis, soit en une chaîne (en mode texte) ou un objet bytes (en mode binaire), avant de les écrire :</a:t>
            </a:r>
          </a:p>
        </p:txBody>
      </p:sp>
      <p:pic>
        <p:nvPicPr>
          <p:cNvPr id="3" name="Image 2"/>
          <p:cNvPicPr>
            <a:picLocks noChangeAspect="1"/>
          </p:cNvPicPr>
          <p:nvPr/>
        </p:nvPicPr>
        <p:blipFill>
          <a:blip r:embed="rId3"/>
          <a:stretch>
            <a:fillRect/>
          </a:stretch>
        </p:blipFill>
        <p:spPr>
          <a:xfrm>
            <a:off x="4276518" y="1944475"/>
            <a:ext cx="4010025" cy="8763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4914692" y="3610172"/>
            <a:ext cx="2733675"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17910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f.tell()</a:t>
            </a:r>
            <a:r>
              <a:rPr lang="fr-FR" dirty="0">
                <a:solidFill>
                  <a:schemeClr val="tx1"/>
                </a:solidFill>
              </a:rPr>
              <a:t> renvoie un entier indiquant la position actuelle dans le fichier, mesurée en octets à partir du début du fichier, lorsque le fichier est ouvert en mode binaire, ou un nombre obscure en mode </a:t>
            </a:r>
            <a:r>
              <a:rPr lang="fr-FR" dirty="0" smtClean="0">
                <a:solidFill>
                  <a:schemeClr val="tx1"/>
                </a:solidFill>
              </a:rPr>
              <a:t>texte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924218" y="2385914"/>
            <a:ext cx="2714625"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306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Erreurs et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Jusqu’à maintenant, les messages d’erreurs ont seulement été mentionnés, mais si vous avez essayé les exemples vous avez certainement vu plus que </a:t>
            </a:r>
            <a:r>
              <a:rPr lang="fr-FR" dirty="0" smtClean="0">
                <a:solidFill>
                  <a:schemeClr val="tx1"/>
                </a:solidFill>
              </a:rPr>
              <a:t>cela</a:t>
            </a:r>
          </a:p>
          <a:p>
            <a:pPr algn="just"/>
            <a:r>
              <a:rPr lang="fr-FR" dirty="0" smtClean="0">
                <a:solidFill>
                  <a:schemeClr val="tx1"/>
                </a:solidFill>
              </a:rPr>
              <a:t>En </a:t>
            </a:r>
            <a:r>
              <a:rPr lang="fr-FR" dirty="0">
                <a:solidFill>
                  <a:schemeClr val="tx1"/>
                </a:solidFill>
              </a:rPr>
              <a:t>fait, il y a au moins deux types d’erreurs à distinguer </a:t>
            </a:r>
            <a:r>
              <a:rPr lang="fr-FR" dirty="0" smtClean="0">
                <a:solidFill>
                  <a:schemeClr val="tx1"/>
                </a:solidFill>
              </a:rPr>
              <a:t>:</a:t>
            </a:r>
          </a:p>
          <a:p>
            <a:pPr lvl="1" algn="just"/>
            <a:r>
              <a:rPr lang="fr-FR" sz="1800" dirty="0" smtClean="0">
                <a:solidFill>
                  <a:schemeClr val="tx1"/>
                </a:solidFill>
              </a:rPr>
              <a:t>les </a:t>
            </a:r>
            <a:r>
              <a:rPr lang="fr-FR" sz="1800" dirty="0">
                <a:solidFill>
                  <a:schemeClr val="tx1"/>
                </a:solidFill>
              </a:rPr>
              <a:t>erreurs de syntaxe et </a:t>
            </a:r>
            <a:endParaRPr lang="fr-FR" sz="1800" dirty="0" smtClean="0">
              <a:solidFill>
                <a:schemeClr val="tx1"/>
              </a:solidFill>
            </a:endParaRPr>
          </a:p>
          <a:p>
            <a:pPr lvl="1" algn="just"/>
            <a:r>
              <a:rPr lang="fr-FR" sz="1800" dirty="0" smtClean="0">
                <a:solidFill>
                  <a:schemeClr val="tx1"/>
                </a:solidFill>
              </a:rPr>
              <a:t>les exceptions</a:t>
            </a:r>
            <a:endParaRPr lang="fr-FR" sz="1800" dirty="0">
              <a:solidFill>
                <a:schemeClr val="tx1"/>
              </a:solidFill>
            </a:endParaRPr>
          </a:p>
        </p:txBody>
      </p:sp>
    </p:spTree>
    <p:extLst>
      <p:ext uri="{BB962C8B-B14F-4D97-AF65-F5344CB8AC3E}">
        <p14:creationId xmlns:p14="http://schemas.microsoft.com/office/powerpoint/2010/main" val="38602810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erreurs de syntaxe</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Les erreurs de syntaxe, qui sont des erreurs d’analyse du code, sont peut-être celles que vous rencontrez le plus souvent lorsque vous êtes encore en phase d’apprentissage de Python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L’analyseur </a:t>
            </a:r>
            <a:r>
              <a:rPr lang="fr-FR" dirty="0" smtClean="0">
                <a:solidFill>
                  <a:schemeClr val="tx1"/>
                </a:solidFill>
              </a:rPr>
              <a:t>repère </a:t>
            </a:r>
            <a:r>
              <a:rPr lang="fr-FR" dirty="0">
                <a:solidFill>
                  <a:schemeClr val="tx1"/>
                </a:solidFill>
              </a:rPr>
              <a:t>la ligne incriminée et affiche une petite “flèche” pointant vers le premier endroit de la ligne où l’erreur a été </a:t>
            </a:r>
            <a:r>
              <a:rPr lang="fr-FR" dirty="0" smtClean="0">
                <a:solidFill>
                  <a:schemeClr val="tx1"/>
                </a:solidFill>
              </a:rPr>
              <a:t>détectée</a:t>
            </a:r>
          </a:p>
          <a:p>
            <a:pPr algn="just"/>
            <a:r>
              <a:rPr lang="fr-FR" dirty="0" smtClean="0">
                <a:solidFill>
                  <a:schemeClr val="tx1"/>
                </a:solidFill>
              </a:rPr>
              <a:t>L’erreur </a:t>
            </a:r>
            <a:r>
              <a:rPr lang="fr-FR" dirty="0">
                <a:solidFill>
                  <a:schemeClr val="tx1"/>
                </a:solidFill>
              </a:rPr>
              <a:t>est causée (ou, au moins, a été détectée comme telle) par le symbole placé avant la flèche. Dans cet exemple la flèche est sur la fonction </a:t>
            </a:r>
            <a:r>
              <a:rPr lang="fr-FR" b="1" i="1" dirty="0">
                <a:solidFill>
                  <a:schemeClr val="accent6"/>
                </a:solidFill>
              </a:rPr>
              <a:t>print()</a:t>
            </a:r>
            <a:r>
              <a:rPr lang="fr-FR" dirty="0">
                <a:solidFill>
                  <a:schemeClr val="tx1"/>
                </a:solidFill>
              </a:rPr>
              <a:t> car il manque deux points ('</a:t>
            </a:r>
            <a:r>
              <a:rPr lang="fr-FR" b="1" i="1" dirty="0">
                <a:solidFill>
                  <a:schemeClr val="accent6"/>
                </a:solidFill>
              </a:rPr>
              <a:t>:</a:t>
            </a:r>
            <a:r>
              <a:rPr lang="fr-FR" dirty="0">
                <a:solidFill>
                  <a:schemeClr val="tx1"/>
                </a:solidFill>
              </a:rPr>
              <a:t>') </a:t>
            </a:r>
            <a:r>
              <a:rPr lang="fr-FR" dirty="0" smtClean="0">
                <a:solidFill>
                  <a:schemeClr val="tx1"/>
                </a:solidFill>
              </a:rPr>
              <a:t>juste avant</a:t>
            </a:r>
          </a:p>
          <a:p>
            <a:pPr algn="just"/>
            <a:r>
              <a:rPr lang="fr-FR" dirty="0" smtClean="0">
                <a:solidFill>
                  <a:schemeClr val="tx1"/>
                </a:solidFill>
              </a:rPr>
              <a:t>Le </a:t>
            </a:r>
            <a:r>
              <a:rPr lang="fr-FR" dirty="0">
                <a:solidFill>
                  <a:schemeClr val="tx1"/>
                </a:solidFill>
              </a:rPr>
              <a:t>nom de fichier et le numéro de ligne sont affichés pour vous permettre de localiser facilement l’erreur lorsque le code provient d’un script.</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4652756" y="2178279"/>
            <a:ext cx="325755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2480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Même si une instruction ou une expression est syntaxiquement correcte, elle peut générer une erreur lors de son </a:t>
            </a:r>
            <a:r>
              <a:rPr lang="fr-FR" dirty="0" smtClean="0">
                <a:solidFill>
                  <a:schemeClr val="tx1"/>
                </a:solidFill>
              </a:rPr>
              <a:t>exécution</a:t>
            </a:r>
          </a:p>
          <a:p>
            <a:pPr algn="just"/>
            <a:r>
              <a:rPr lang="fr-FR" dirty="0" smtClean="0">
                <a:solidFill>
                  <a:schemeClr val="tx1"/>
                </a:solidFill>
              </a:rPr>
              <a:t>Les </a:t>
            </a:r>
            <a:r>
              <a:rPr lang="fr-FR" dirty="0">
                <a:solidFill>
                  <a:schemeClr val="tx1"/>
                </a:solidFill>
              </a:rPr>
              <a:t>erreurs détectées durant l’exécution son appelées des exceptions et ne sont pas toujours fatales : vous apprendrez bientôt comment les </a:t>
            </a:r>
            <a:r>
              <a:rPr lang="fr-FR" dirty="0" smtClean="0">
                <a:solidFill>
                  <a:schemeClr val="tx1"/>
                </a:solidFill>
              </a:rPr>
              <a:t>traiter </a:t>
            </a:r>
            <a:r>
              <a:rPr lang="fr-FR" dirty="0">
                <a:solidFill>
                  <a:schemeClr val="tx1"/>
                </a:solidFill>
              </a:rPr>
              <a:t>dans vos </a:t>
            </a:r>
            <a:r>
              <a:rPr lang="fr-FR" dirty="0" smtClean="0">
                <a:solidFill>
                  <a:schemeClr val="tx1"/>
                </a:solidFill>
              </a:rPr>
              <a:t>programmes</a:t>
            </a:r>
          </a:p>
          <a:p>
            <a:pPr algn="just"/>
            <a:r>
              <a:rPr lang="fr-FR" dirty="0" smtClean="0">
                <a:solidFill>
                  <a:schemeClr val="tx1"/>
                </a:solidFill>
              </a:rPr>
              <a:t>La </a:t>
            </a:r>
            <a:r>
              <a:rPr lang="fr-FR" dirty="0">
                <a:solidFill>
                  <a:schemeClr val="tx1"/>
                </a:solidFill>
              </a:rPr>
              <a:t>plupart des exceptions toutefois ne sont pas prises en charge par les programmes, ce qui génère des messages d’erreurs comme celui-ci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4471781" y="3685057"/>
            <a:ext cx="3619500" cy="2600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53083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La dernière ligne du message d’erreur indique la cause de </a:t>
            </a:r>
            <a:r>
              <a:rPr lang="fr-FR" dirty="0" smtClean="0">
                <a:solidFill>
                  <a:schemeClr val="tx1"/>
                </a:solidFill>
              </a:rPr>
              <a:t>l’erreur</a:t>
            </a:r>
          </a:p>
          <a:p>
            <a:pPr algn="just"/>
            <a:r>
              <a:rPr lang="fr-FR" dirty="0" smtClean="0">
                <a:solidFill>
                  <a:schemeClr val="tx1"/>
                </a:solidFill>
              </a:rPr>
              <a:t>Les </a:t>
            </a:r>
            <a:r>
              <a:rPr lang="fr-FR" dirty="0">
                <a:solidFill>
                  <a:schemeClr val="tx1"/>
                </a:solidFill>
              </a:rPr>
              <a:t>exceptions peuvent être de différents types, et ce type est indiqué dans le </a:t>
            </a:r>
            <a:r>
              <a:rPr lang="fr-FR" dirty="0" smtClean="0">
                <a:solidFill>
                  <a:schemeClr val="tx1"/>
                </a:solidFill>
              </a:rPr>
              <a:t>message</a:t>
            </a:r>
          </a:p>
          <a:p>
            <a:pPr algn="just"/>
            <a:r>
              <a:rPr lang="fr-FR" dirty="0" smtClean="0">
                <a:solidFill>
                  <a:schemeClr val="tx1"/>
                </a:solidFill>
              </a:rPr>
              <a:t>Les </a:t>
            </a:r>
            <a:r>
              <a:rPr lang="fr-FR" dirty="0">
                <a:solidFill>
                  <a:schemeClr val="tx1"/>
                </a:solidFill>
              </a:rPr>
              <a:t>types indiqués dans l’exemple sont </a:t>
            </a:r>
            <a:r>
              <a:rPr lang="fr-FR" b="1" i="1" dirty="0">
                <a:solidFill>
                  <a:schemeClr val="accent6"/>
                </a:solidFill>
              </a:rPr>
              <a:t>ZeroDivisionError</a:t>
            </a:r>
            <a:r>
              <a:rPr lang="fr-FR" dirty="0">
                <a:solidFill>
                  <a:schemeClr val="tx1"/>
                </a:solidFill>
              </a:rPr>
              <a:t>, </a:t>
            </a:r>
            <a:r>
              <a:rPr lang="fr-FR" b="1" i="1" dirty="0">
                <a:solidFill>
                  <a:schemeClr val="accent6"/>
                </a:solidFill>
              </a:rPr>
              <a:t>NameError</a:t>
            </a:r>
            <a:r>
              <a:rPr lang="fr-FR" dirty="0">
                <a:solidFill>
                  <a:schemeClr val="tx1"/>
                </a:solidFill>
              </a:rPr>
              <a:t> et </a:t>
            </a:r>
            <a:r>
              <a:rPr lang="fr-FR" b="1" i="1" dirty="0" smtClean="0">
                <a:solidFill>
                  <a:schemeClr val="accent6"/>
                </a:solidFill>
              </a:rPr>
              <a:t>TypeError</a:t>
            </a:r>
            <a:endParaRPr lang="fr-FR" dirty="0">
              <a:solidFill>
                <a:schemeClr val="tx1"/>
              </a:solidFill>
            </a:endParaRPr>
          </a:p>
          <a:p>
            <a:pPr algn="just"/>
            <a:r>
              <a:rPr lang="fr-FR" dirty="0" smtClean="0">
                <a:solidFill>
                  <a:schemeClr val="tx1"/>
                </a:solidFill>
              </a:rPr>
              <a:t>Le </a:t>
            </a:r>
            <a:r>
              <a:rPr lang="fr-FR" dirty="0">
                <a:solidFill>
                  <a:schemeClr val="tx1"/>
                </a:solidFill>
              </a:rPr>
              <a:t>texte affiché comme type de l’exception est le nom de l’exception native qui a été </a:t>
            </a:r>
            <a:r>
              <a:rPr lang="fr-FR" dirty="0" smtClean="0">
                <a:solidFill>
                  <a:schemeClr val="tx1"/>
                </a:solidFill>
              </a:rPr>
              <a:t>déclenchée</a:t>
            </a:r>
          </a:p>
          <a:p>
            <a:pPr algn="just"/>
            <a:r>
              <a:rPr lang="fr-FR" dirty="0" smtClean="0">
                <a:solidFill>
                  <a:schemeClr val="tx1"/>
                </a:solidFill>
              </a:rPr>
              <a:t>Ceci </a:t>
            </a:r>
            <a:r>
              <a:rPr lang="fr-FR" dirty="0">
                <a:solidFill>
                  <a:schemeClr val="tx1"/>
                </a:solidFill>
              </a:rPr>
              <a:t>est vrai pour toutes les exceptions natives, mais n’est pas une obligation pour les exceptions définies par l’utilisateur (même si c’est une convention bien </a:t>
            </a:r>
            <a:r>
              <a:rPr lang="fr-FR" dirty="0" smtClean="0">
                <a:solidFill>
                  <a:schemeClr val="tx1"/>
                </a:solidFill>
              </a:rPr>
              <a:t>pratique)</a:t>
            </a:r>
          </a:p>
          <a:p>
            <a:pPr algn="just"/>
            <a:r>
              <a:rPr lang="fr-FR" dirty="0" smtClean="0">
                <a:solidFill>
                  <a:schemeClr val="tx1"/>
                </a:solidFill>
              </a:rPr>
              <a:t>Les </a:t>
            </a:r>
            <a:r>
              <a:rPr lang="fr-FR" dirty="0">
                <a:solidFill>
                  <a:schemeClr val="tx1"/>
                </a:solidFill>
              </a:rPr>
              <a:t>noms des exceptions standards sont des identifiants natifs (pas des mots réservés)</a:t>
            </a:r>
            <a:endParaRPr lang="fr-FR" sz="1800" dirty="0">
              <a:solidFill>
                <a:schemeClr val="tx1"/>
              </a:solidFill>
            </a:endParaRPr>
          </a:p>
        </p:txBody>
      </p:sp>
    </p:spTree>
    <p:extLst>
      <p:ext uri="{BB962C8B-B14F-4D97-AF65-F5344CB8AC3E}">
        <p14:creationId xmlns:p14="http://schemas.microsoft.com/office/powerpoint/2010/main" val="41363086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Le reste de la ligne fournit plus de détails en fonction du type de l’exception et de ce qui l’a causé</a:t>
            </a:r>
            <a:r>
              <a:rPr lang="fr-FR" dirty="0" smtClean="0">
                <a:solidFill>
                  <a:schemeClr val="tx1"/>
                </a:solidFill>
              </a:rPr>
              <a:t>.</a:t>
            </a:r>
            <a:endParaRPr lang="fr-FR" dirty="0">
              <a:solidFill>
                <a:schemeClr val="tx1"/>
              </a:solidFill>
            </a:endParaRPr>
          </a:p>
          <a:p>
            <a:pPr algn="just"/>
            <a:r>
              <a:rPr lang="fr-FR" dirty="0">
                <a:solidFill>
                  <a:schemeClr val="tx1"/>
                </a:solidFill>
              </a:rPr>
              <a:t>La partie précédente du message d’erreur montre le contexte dans lequel s’est produite l’exception, sous la forme d’une trace de pile </a:t>
            </a:r>
            <a:r>
              <a:rPr lang="fr-FR" dirty="0" smtClean="0">
                <a:solidFill>
                  <a:schemeClr val="tx1"/>
                </a:solidFill>
              </a:rPr>
              <a:t>d’exécution</a:t>
            </a:r>
          </a:p>
          <a:p>
            <a:pPr algn="just"/>
            <a:r>
              <a:rPr lang="fr-FR" dirty="0" smtClean="0">
                <a:solidFill>
                  <a:schemeClr val="tx1"/>
                </a:solidFill>
              </a:rPr>
              <a:t>En </a:t>
            </a:r>
            <a:r>
              <a:rPr lang="fr-FR" dirty="0">
                <a:solidFill>
                  <a:schemeClr val="tx1"/>
                </a:solidFill>
              </a:rPr>
              <a:t>général, celle-ci contient les lignes du code source ; toutefois, les lignes lues à partir de l’entrée standard ne seront pas affichées</a:t>
            </a:r>
            <a:r>
              <a:rPr lang="fr-FR" dirty="0" smtClean="0">
                <a:solidFill>
                  <a:schemeClr val="tx1"/>
                </a:solidFill>
              </a:rPr>
              <a:t>.</a:t>
            </a:r>
            <a:endParaRPr lang="fr-FR" dirty="0">
              <a:solidFill>
                <a:schemeClr val="tx1"/>
              </a:solidFill>
            </a:endParaRPr>
          </a:p>
          <a:p>
            <a:pPr algn="just"/>
            <a:r>
              <a:rPr lang="fr-FR" dirty="0">
                <a:solidFill>
                  <a:schemeClr val="tx1"/>
                </a:solidFill>
              </a:rPr>
              <a:t>Vous trouverez dans </a:t>
            </a:r>
            <a:r>
              <a:rPr lang="fr-FR" b="1" i="1" dirty="0">
                <a:solidFill>
                  <a:schemeClr val="accent1"/>
                </a:solidFill>
              </a:rPr>
              <a:t>Built-in Exceptions </a:t>
            </a:r>
            <a:r>
              <a:rPr lang="fr-FR" dirty="0">
                <a:solidFill>
                  <a:schemeClr val="tx1"/>
                </a:solidFill>
              </a:rPr>
              <a:t>la liste des exceptions natives et leur signification.</a:t>
            </a:r>
            <a:endParaRPr lang="fr-FR" sz="1800" dirty="0">
              <a:solidFill>
                <a:schemeClr val="tx1"/>
              </a:solidFill>
            </a:endParaRPr>
          </a:p>
        </p:txBody>
      </p:sp>
    </p:spTree>
    <p:extLst>
      <p:ext uri="{BB962C8B-B14F-4D97-AF65-F5344CB8AC3E}">
        <p14:creationId xmlns:p14="http://schemas.microsoft.com/office/powerpoint/2010/main" val="19645083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390229"/>
          </a:xfrm>
        </p:spPr>
        <p:txBody>
          <a:bodyPr anchor="ctr" anchorCtr="0">
            <a:noAutofit/>
          </a:bodyPr>
          <a:lstStyle/>
          <a:p>
            <a:pPr algn="just"/>
            <a:r>
              <a:rPr lang="fr-FR" dirty="0">
                <a:solidFill>
                  <a:schemeClr val="tx1"/>
                </a:solidFill>
              </a:rPr>
              <a:t>Il est possible d’écrire des programmes qui prennent en charge certaines </a:t>
            </a:r>
            <a:r>
              <a:rPr lang="fr-FR" dirty="0" smtClean="0">
                <a:solidFill>
                  <a:schemeClr val="tx1"/>
                </a:solidFill>
              </a:rPr>
              <a:t>exceptions</a:t>
            </a:r>
          </a:p>
          <a:p>
            <a:pPr algn="just"/>
            <a:r>
              <a:rPr lang="fr-FR" dirty="0" smtClean="0">
                <a:solidFill>
                  <a:schemeClr val="tx1"/>
                </a:solidFill>
              </a:rPr>
              <a:t>Regardez </a:t>
            </a:r>
            <a:r>
              <a:rPr lang="fr-FR" dirty="0">
                <a:solidFill>
                  <a:schemeClr val="tx1"/>
                </a:solidFill>
              </a:rPr>
              <a:t>l’exemple suivant, qui demande une saisie à l’utilisateur jusqu’à ce qu’un entier valide ait été entré, mais permet à l’utilisateur d’interrompre le programme (en utilisant </a:t>
            </a:r>
            <a:r>
              <a:rPr lang="fr-FR" b="1" i="1" dirty="0">
                <a:solidFill>
                  <a:schemeClr val="accent1"/>
                </a:solidFill>
              </a:rPr>
              <a:t>Control-C</a:t>
            </a:r>
            <a:r>
              <a:rPr lang="fr-FR" dirty="0">
                <a:solidFill>
                  <a:schemeClr val="tx1"/>
                </a:solidFill>
              </a:rPr>
              <a:t> ou un autre raccourci que le système </a:t>
            </a:r>
            <a:r>
              <a:rPr lang="fr-FR" dirty="0" smtClean="0">
                <a:solidFill>
                  <a:schemeClr val="tx1"/>
                </a:solidFill>
              </a:rPr>
              <a:t>supporte)</a:t>
            </a:r>
          </a:p>
          <a:p>
            <a:pPr algn="just"/>
            <a:r>
              <a:rPr lang="fr-FR" dirty="0" smtClean="0">
                <a:solidFill>
                  <a:schemeClr val="tx1"/>
                </a:solidFill>
              </a:rPr>
              <a:t>Notez </a:t>
            </a:r>
            <a:r>
              <a:rPr lang="fr-FR" dirty="0">
                <a:solidFill>
                  <a:schemeClr val="tx1"/>
                </a:solidFill>
              </a:rPr>
              <a:t>qu’une interruption générée par l’utilisateur est signalée en levant l’exception </a:t>
            </a:r>
            <a:r>
              <a:rPr lang="fr-FR" b="1" i="1" dirty="0" smtClean="0">
                <a:solidFill>
                  <a:schemeClr val="accent6"/>
                </a:solidFill>
              </a:rPr>
              <a:t>KeyboardInterrupt</a:t>
            </a:r>
            <a:endParaRPr lang="fr-FR" sz="1800" b="1" i="1" dirty="0">
              <a:solidFill>
                <a:schemeClr val="accent6"/>
              </a:solidFill>
            </a:endParaRPr>
          </a:p>
        </p:txBody>
      </p:sp>
      <p:pic>
        <p:nvPicPr>
          <p:cNvPr id="3" name="Image 2"/>
          <p:cNvPicPr>
            <a:picLocks noChangeAspect="1"/>
          </p:cNvPicPr>
          <p:nvPr/>
        </p:nvPicPr>
        <p:blipFill>
          <a:blip r:embed="rId3"/>
          <a:stretch>
            <a:fillRect/>
          </a:stretch>
        </p:blipFill>
        <p:spPr>
          <a:xfrm>
            <a:off x="3662156" y="3721997"/>
            <a:ext cx="52387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33877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L’instruction </a:t>
            </a:r>
            <a:r>
              <a:rPr lang="fr-FR" i="1" dirty="0">
                <a:solidFill>
                  <a:schemeClr val="accent6"/>
                </a:solidFill>
              </a:rPr>
              <a:t>try</a:t>
            </a:r>
            <a:r>
              <a:rPr lang="fr-FR" dirty="0">
                <a:solidFill>
                  <a:schemeClr val="tx1"/>
                </a:solidFill>
              </a:rPr>
              <a:t> fonctionne comme ceci</a:t>
            </a:r>
            <a:r>
              <a:rPr lang="fr-FR" dirty="0" smtClean="0">
                <a:solidFill>
                  <a:schemeClr val="tx1"/>
                </a:solidFill>
              </a:rPr>
              <a:t>.</a:t>
            </a:r>
            <a:endParaRPr lang="fr-FR" dirty="0">
              <a:solidFill>
                <a:schemeClr val="tx1"/>
              </a:solidFill>
            </a:endParaRPr>
          </a:p>
          <a:p>
            <a:pPr algn="just"/>
            <a:r>
              <a:rPr lang="fr-FR" dirty="0">
                <a:solidFill>
                  <a:schemeClr val="tx1"/>
                </a:solidFill>
              </a:rPr>
              <a:t>Premièrement, la clause </a:t>
            </a:r>
            <a:r>
              <a:rPr lang="fr-FR" b="1" i="1" dirty="0">
                <a:solidFill>
                  <a:schemeClr val="accent6"/>
                </a:solidFill>
              </a:rPr>
              <a:t>try</a:t>
            </a:r>
            <a:r>
              <a:rPr lang="fr-FR" dirty="0">
                <a:solidFill>
                  <a:schemeClr val="tx1"/>
                </a:solidFill>
              </a:rPr>
              <a:t> (instruction(s) placée(s) entre les mots-clés </a:t>
            </a:r>
            <a:r>
              <a:rPr lang="fr-FR" b="1" i="1" dirty="0">
                <a:solidFill>
                  <a:schemeClr val="accent6"/>
                </a:solidFill>
              </a:rPr>
              <a:t>try</a:t>
            </a:r>
            <a:r>
              <a:rPr lang="fr-FR" dirty="0">
                <a:solidFill>
                  <a:schemeClr val="tx1"/>
                </a:solidFill>
              </a:rPr>
              <a:t> et </a:t>
            </a:r>
            <a:r>
              <a:rPr lang="fr-FR" b="1" i="1" dirty="0">
                <a:solidFill>
                  <a:schemeClr val="accent6"/>
                </a:solidFill>
              </a:rPr>
              <a:t>except</a:t>
            </a:r>
            <a:r>
              <a:rPr lang="fr-FR" dirty="0">
                <a:solidFill>
                  <a:schemeClr val="tx1"/>
                </a:solidFill>
              </a:rPr>
              <a:t>) est </a:t>
            </a:r>
            <a:r>
              <a:rPr lang="fr-FR" dirty="0" smtClean="0">
                <a:solidFill>
                  <a:schemeClr val="tx1"/>
                </a:solidFill>
              </a:rPr>
              <a:t>exécutée</a:t>
            </a:r>
            <a:endParaRPr lang="fr-FR" dirty="0">
              <a:solidFill>
                <a:schemeClr val="tx1"/>
              </a:solidFill>
            </a:endParaRPr>
          </a:p>
          <a:p>
            <a:pPr algn="just"/>
            <a:r>
              <a:rPr lang="fr-FR" dirty="0">
                <a:solidFill>
                  <a:schemeClr val="tx1"/>
                </a:solidFill>
              </a:rPr>
              <a:t>Si aucune exception n’intervient, la clause </a:t>
            </a:r>
            <a:r>
              <a:rPr lang="fr-FR" b="1" i="1" dirty="0">
                <a:solidFill>
                  <a:schemeClr val="accent6"/>
                </a:solidFill>
              </a:rPr>
              <a:t>except</a:t>
            </a:r>
            <a:r>
              <a:rPr lang="fr-FR" dirty="0">
                <a:solidFill>
                  <a:schemeClr val="tx1"/>
                </a:solidFill>
              </a:rPr>
              <a:t> est sautée et l’exécution de l’instruction </a:t>
            </a:r>
            <a:r>
              <a:rPr lang="fr-FR" b="1" i="1" dirty="0">
                <a:solidFill>
                  <a:schemeClr val="accent6"/>
                </a:solidFill>
              </a:rPr>
              <a:t>try</a:t>
            </a:r>
            <a:r>
              <a:rPr lang="fr-FR" dirty="0">
                <a:solidFill>
                  <a:schemeClr val="tx1"/>
                </a:solidFill>
              </a:rPr>
              <a:t> est </a:t>
            </a:r>
            <a:r>
              <a:rPr lang="fr-FR" dirty="0" smtClean="0">
                <a:solidFill>
                  <a:schemeClr val="tx1"/>
                </a:solidFill>
              </a:rPr>
              <a:t>terminée</a:t>
            </a:r>
            <a:endParaRPr lang="fr-FR" dirty="0">
              <a:solidFill>
                <a:schemeClr val="tx1"/>
              </a:solidFill>
            </a:endParaRPr>
          </a:p>
          <a:p>
            <a:pPr algn="just"/>
            <a:r>
              <a:rPr lang="fr-FR" dirty="0">
                <a:solidFill>
                  <a:schemeClr val="tx1"/>
                </a:solidFill>
              </a:rPr>
              <a:t>Si une exception intervient pendant l’exécution de la clause “</a:t>
            </a:r>
            <a:r>
              <a:rPr lang="fr-FR" b="1" i="1" dirty="0">
                <a:solidFill>
                  <a:schemeClr val="accent6"/>
                </a:solidFill>
              </a:rPr>
              <a:t>try</a:t>
            </a:r>
            <a:r>
              <a:rPr lang="fr-FR" dirty="0">
                <a:solidFill>
                  <a:schemeClr val="tx1"/>
                </a:solidFill>
              </a:rPr>
              <a:t>”, le reste de cette clause est </a:t>
            </a:r>
            <a:r>
              <a:rPr lang="fr-FR" dirty="0" smtClean="0">
                <a:solidFill>
                  <a:schemeClr val="tx1"/>
                </a:solidFill>
              </a:rPr>
              <a:t>sauté</a:t>
            </a:r>
          </a:p>
          <a:p>
            <a:pPr algn="just"/>
            <a:r>
              <a:rPr lang="fr-FR" dirty="0" smtClean="0">
                <a:solidFill>
                  <a:schemeClr val="tx1"/>
                </a:solidFill>
              </a:rPr>
              <a:t>Si </a:t>
            </a:r>
            <a:r>
              <a:rPr lang="fr-FR" dirty="0">
                <a:solidFill>
                  <a:schemeClr val="tx1"/>
                </a:solidFill>
              </a:rPr>
              <a:t>son type correspond à un nom d’exception indiqué après le mot-clé </a:t>
            </a:r>
            <a:r>
              <a:rPr lang="fr-FR" b="1" i="1" dirty="0">
                <a:solidFill>
                  <a:schemeClr val="accent6"/>
                </a:solidFill>
              </a:rPr>
              <a:t>except</a:t>
            </a:r>
            <a:r>
              <a:rPr lang="fr-FR" dirty="0">
                <a:solidFill>
                  <a:schemeClr val="tx1"/>
                </a:solidFill>
              </a:rPr>
              <a:t>, la clause “</a:t>
            </a:r>
            <a:r>
              <a:rPr lang="fr-FR" b="1" i="1" dirty="0">
                <a:solidFill>
                  <a:schemeClr val="accent6"/>
                </a:solidFill>
              </a:rPr>
              <a:t>except</a:t>
            </a:r>
            <a:r>
              <a:rPr lang="fr-FR" dirty="0">
                <a:solidFill>
                  <a:schemeClr val="tx1"/>
                </a:solidFill>
              </a:rPr>
              <a:t>” correspondante est exécutée, puis l’exécution continue après l’instruction try.</a:t>
            </a:r>
          </a:p>
          <a:p>
            <a:pPr algn="just"/>
            <a:r>
              <a:rPr lang="fr-FR" dirty="0">
                <a:solidFill>
                  <a:schemeClr val="tx1"/>
                </a:solidFill>
              </a:rPr>
              <a:t>Si une exception intervient qui ne corresponde à aucune exception mentionnée dans la clause “</a:t>
            </a:r>
            <a:r>
              <a:rPr lang="fr-FR" b="1" i="1" dirty="0">
                <a:solidFill>
                  <a:schemeClr val="accent6"/>
                </a:solidFill>
              </a:rPr>
              <a:t>except</a:t>
            </a:r>
            <a:r>
              <a:rPr lang="fr-FR" dirty="0">
                <a:solidFill>
                  <a:schemeClr val="tx1"/>
                </a:solidFill>
              </a:rPr>
              <a:t>”, elle est transmise à l’instruction </a:t>
            </a:r>
            <a:r>
              <a:rPr lang="fr-FR" b="1" i="1" dirty="0">
                <a:solidFill>
                  <a:schemeClr val="accent6"/>
                </a:solidFill>
              </a:rPr>
              <a:t>try</a:t>
            </a:r>
            <a:r>
              <a:rPr lang="fr-FR" dirty="0">
                <a:solidFill>
                  <a:schemeClr val="tx1"/>
                </a:solidFill>
              </a:rPr>
              <a:t> de niveau </a:t>
            </a:r>
            <a:r>
              <a:rPr lang="fr-FR" dirty="0" smtClean="0">
                <a:solidFill>
                  <a:schemeClr val="tx1"/>
                </a:solidFill>
              </a:rPr>
              <a:t>supérieur</a:t>
            </a:r>
          </a:p>
          <a:p>
            <a:pPr algn="just"/>
            <a:r>
              <a:rPr lang="fr-FR" dirty="0" smtClean="0">
                <a:solidFill>
                  <a:schemeClr val="tx1"/>
                </a:solidFill>
              </a:rPr>
              <a:t>si </a:t>
            </a:r>
            <a:r>
              <a:rPr lang="fr-FR" dirty="0">
                <a:solidFill>
                  <a:schemeClr val="tx1"/>
                </a:solidFill>
              </a:rPr>
              <a:t>aucun gestionnaire d’exception n’est trouvé, il s’agit d’une exception non gérée et l’exécution s’arrête avec un message comme indiqué ci-dessus.</a:t>
            </a:r>
            <a:endParaRPr lang="fr-FR" sz="1800" dirty="0">
              <a:solidFill>
                <a:schemeClr val="tx1"/>
              </a:solidFill>
            </a:endParaRPr>
          </a:p>
        </p:txBody>
      </p:sp>
    </p:spTree>
    <p:extLst>
      <p:ext uri="{BB962C8B-B14F-4D97-AF65-F5344CB8AC3E}">
        <p14:creationId xmlns:p14="http://schemas.microsoft.com/office/powerpoint/2010/main" val="17876014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3127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69323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Une classe dans une clause </a:t>
            </a:r>
            <a:r>
              <a:rPr lang="fr-FR" b="1" i="1" dirty="0">
                <a:solidFill>
                  <a:schemeClr val="accent6"/>
                </a:solidFill>
              </a:rPr>
              <a:t>except</a:t>
            </a:r>
            <a:r>
              <a:rPr lang="fr-FR" dirty="0">
                <a:solidFill>
                  <a:schemeClr val="accent6"/>
                </a:solidFill>
              </a:rPr>
              <a:t> </a:t>
            </a:r>
            <a:r>
              <a:rPr lang="fr-FR" dirty="0">
                <a:solidFill>
                  <a:schemeClr val="tx1"/>
                </a:solidFill>
              </a:rPr>
              <a:t>est compatible avec une exception si elle est de la même classe ou d’une de ses classes dérivées (mais l’inverse n’est pas </a:t>
            </a:r>
            <a:r>
              <a:rPr lang="fr-FR" dirty="0" smtClean="0">
                <a:solidFill>
                  <a:schemeClr val="tx1"/>
                </a:solidFill>
              </a:rPr>
              <a:t>vrai</a:t>
            </a:r>
          </a:p>
          <a:p>
            <a:pPr algn="just"/>
            <a:r>
              <a:rPr lang="fr-FR" dirty="0" smtClean="0">
                <a:solidFill>
                  <a:schemeClr val="tx1"/>
                </a:solidFill>
              </a:rPr>
              <a:t>Une </a:t>
            </a:r>
            <a:r>
              <a:rPr lang="fr-FR" dirty="0">
                <a:solidFill>
                  <a:schemeClr val="tx1"/>
                </a:solidFill>
              </a:rPr>
              <a:t>clause </a:t>
            </a:r>
            <a:r>
              <a:rPr lang="fr-FR" b="1" i="1" dirty="0">
                <a:solidFill>
                  <a:schemeClr val="accent6"/>
                </a:solidFill>
              </a:rPr>
              <a:t>except</a:t>
            </a:r>
            <a:r>
              <a:rPr lang="fr-FR" dirty="0">
                <a:solidFill>
                  <a:schemeClr val="tx1"/>
                </a:solidFill>
              </a:rPr>
              <a:t> spécifiant une classe dérivée n’est pas compatible avec une classe de </a:t>
            </a:r>
            <a:r>
              <a:rPr lang="fr-FR" dirty="0" smtClean="0">
                <a:solidFill>
                  <a:schemeClr val="tx1"/>
                </a:solidFill>
              </a:rPr>
              <a:t>base</a:t>
            </a:r>
          </a:p>
          <a:p>
            <a:pPr algn="just"/>
            <a:r>
              <a:rPr lang="fr-FR" dirty="0" smtClean="0">
                <a:solidFill>
                  <a:schemeClr val="tx1"/>
                </a:solidFill>
              </a:rPr>
              <a:t>Par </a:t>
            </a:r>
            <a:r>
              <a:rPr lang="fr-FR" dirty="0">
                <a:solidFill>
                  <a:schemeClr val="tx1"/>
                </a:solidFill>
              </a:rPr>
              <a:t>exemple, le code suivant affichera B, C et D dans cet ordre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599487" y="995498"/>
            <a:ext cx="2905125" cy="530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80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Notez que si les clauses </a:t>
            </a:r>
            <a:r>
              <a:rPr lang="fr-FR" b="1" i="1" dirty="0">
                <a:solidFill>
                  <a:schemeClr val="accent6"/>
                </a:solidFill>
              </a:rPr>
              <a:t>except</a:t>
            </a:r>
            <a:r>
              <a:rPr lang="fr-FR" dirty="0">
                <a:solidFill>
                  <a:schemeClr val="tx1"/>
                </a:solidFill>
              </a:rPr>
              <a:t> avaient été inversées (avec except B en premier), il aurait affiché B, B, </a:t>
            </a:r>
            <a:r>
              <a:rPr lang="fr-FR" dirty="0" smtClean="0">
                <a:solidFill>
                  <a:schemeClr val="tx1"/>
                </a:solidFill>
              </a:rPr>
              <a:t>B</a:t>
            </a:r>
          </a:p>
          <a:p>
            <a:pPr algn="just"/>
            <a:r>
              <a:rPr lang="fr-FR" dirty="0" smtClean="0">
                <a:solidFill>
                  <a:schemeClr val="tx1"/>
                </a:solidFill>
              </a:rPr>
              <a:t>La </a:t>
            </a:r>
            <a:r>
              <a:rPr lang="fr-FR" dirty="0">
                <a:solidFill>
                  <a:schemeClr val="tx1"/>
                </a:solidFill>
              </a:rPr>
              <a:t>première clause </a:t>
            </a:r>
            <a:r>
              <a:rPr lang="fr-FR" b="1" i="1" dirty="0">
                <a:solidFill>
                  <a:schemeClr val="accent6"/>
                </a:solidFill>
              </a:rPr>
              <a:t>except</a:t>
            </a:r>
            <a:r>
              <a:rPr lang="fr-FR" dirty="0">
                <a:solidFill>
                  <a:schemeClr val="accent6"/>
                </a:solidFill>
              </a:rPr>
              <a:t> </a:t>
            </a:r>
            <a:r>
              <a:rPr lang="fr-FR" dirty="0">
                <a:solidFill>
                  <a:schemeClr val="tx1"/>
                </a:solidFill>
              </a:rPr>
              <a:t>correspondante étant </a:t>
            </a:r>
            <a:r>
              <a:rPr lang="fr-FR" dirty="0" smtClean="0">
                <a:solidFill>
                  <a:schemeClr val="tx1"/>
                </a:solidFill>
              </a:rPr>
              <a:t>déclenchée</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8704097" y="995498"/>
            <a:ext cx="2705100" cy="533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34477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868062" cy="4990305"/>
          </a:xfrm>
        </p:spPr>
        <p:txBody>
          <a:bodyPr anchor="ctr" anchorCtr="0">
            <a:noAutofit/>
          </a:bodyPr>
          <a:lstStyle/>
          <a:p>
            <a:pPr algn="just"/>
            <a:r>
              <a:rPr lang="fr-FR" dirty="0">
                <a:solidFill>
                  <a:schemeClr val="tx1"/>
                </a:solidFill>
              </a:rPr>
              <a:t>La dernière clause except peut omettre le(s) nom(s) d’exception(s), pour servir de </a:t>
            </a:r>
            <a:r>
              <a:rPr lang="fr-FR" dirty="0" smtClean="0">
                <a:solidFill>
                  <a:schemeClr val="tx1"/>
                </a:solidFill>
              </a:rPr>
              <a:t>joker</a:t>
            </a:r>
          </a:p>
          <a:p>
            <a:pPr algn="just"/>
            <a:r>
              <a:rPr lang="fr-FR" dirty="0" smtClean="0">
                <a:solidFill>
                  <a:schemeClr val="tx1"/>
                </a:solidFill>
              </a:rPr>
              <a:t>C’est </a:t>
            </a:r>
            <a:r>
              <a:rPr lang="fr-FR" dirty="0">
                <a:solidFill>
                  <a:schemeClr val="tx1"/>
                </a:solidFill>
              </a:rPr>
              <a:t>toutefois à utiliser avec beaucoup de précautions, car il est très facile de masquer une vraie erreur de programmation par ce </a:t>
            </a:r>
            <a:r>
              <a:rPr lang="fr-FR" dirty="0" smtClean="0">
                <a:solidFill>
                  <a:schemeClr val="tx1"/>
                </a:solidFill>
              </a:rPr>
              <a:t>biais</a:t>
            </a:r>
          </a:p>
          <a:p>
            <a:pPr algn="just"/>
            <a:r>
              <a:rPr lang="fr-FR" dirty="0" smtClean="0">
                <a:solidFill>
                  <a:schemeClr val="tx1"/>
                </a:solidFill>
              </a:rPr>
              <a:t>Elle </a:t>
            </a:r>
            <a:r>
              <a:rPr lang="fr-FR" dirty="0">
                <a:solidFill>
                  <a:schemeClr val="tx1"/>
                </a:solidFill>
              </a:rPr>
              <a:t>peut aussi être utilisée pour afficher un message d’erreur avant de </a:t>
            </a:r>
            <a:r>
              <a:rPr lang="fr-FR" dirty="0" smtClean="0">
                <a:solidFill>
                  <a:schemeClr val="tx1"/>
                </a:solidFill>
              </a:rPr>
              <a:t>relever </a:t>
            </a:r>
            <a:r>
              <a:rPr lang="fr-FR" dirty="0">
                <a:solidFill>
                  <a:schemeClr val="tx1"/>
                </a:solidFill>
              </a:rPr>
              <a:t>l’exception (en permettant à un appelant de prendre également en charge 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7048003" y="1605293"/>
            <a:ext cx="4838700" cy="4029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48458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except</a:t>
            </a:r>
            <a:r>
              <a:rPr lang="fr-FR" dirty="0">
                <a:solidFill>
                  <a:schemeClr val="tx1"/>
                </a:solidFill>
              </a:rPr>
              <a:t> a également une clause </a:t>
            </a:r>
            <a:r>
              <a:rPr lang="fr-FR" b="1" i="1" dirty="0">
                <a:solidFill>
                  <a:schemeClr val="accent6"/>
                </a:solidFill>
              </a:rPr>
              <a:t>else</a:t>
            </a:r>
            <a:r>
              <a:rPr lang="fr-FR" dirty="0">
                <a:solidFill>
                  <a:schemeClr val="tx1"/>
                </a:solidFill>
              </a:rPr>
              <a:t> optionnelle qui, lorsqu’elle est présente, doit suivre toutes les clauses </a:t>
            </a:r>
            <a:r>
              <a:rPr lang="fr-FR" b="1" i="1" dirty="0" smtClean="0">
                <a:solidFill>
                  <a:schemeClr val="accent6"/>
                </a:solidFill>
              </a:rPr>
              <a:t>except</a:t>
            </a:r>
          </a:p>
          <a:p>
            <a:pPr algn="just"/>
            <a:r>
              <a:rPr lang="fr-FR" dirty="0" smtClean="0">
                <a:solidFill>
                  <a:schemeClr val="tx1"/>
                </a:solidFill>
              </a:rPr>
              <a:t>Elle </a:t>
            </a:r>
            <a:r>
              <a:rPr lang="fr-FR" dirty="0">
                <a:solidFill>
                  <a:schemeClr val="tx1"/>
                </a:solidFill>
              </a:rPr>
              <a:t>est utile pour du code qui doit être exécuté </a:t>
            </a:r>
            <a:r>
              <a:rPr lang="fr-FR" b="1" i="1" u="sng" dirty="0">
                <a:solidFill>
                  <a:schemeClr val="tx1"/>
                </a:solidFill>
              </a:rPr>
              <a:t>lorsqu’aucune exception n’a été levée </a:t>
            </a:r>
            <a:r>
              <a:rPr lang="fr-FR" dirty="0">
                <a:solidFill>
                  <a:schemeClr val="tx1"/>
                </a:solidFill>
              </a:rPr>
              <a:t>par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6814269" y="2061027"/>
            <a:ext cx="5172075" cy="3752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81274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11013182" cy="4990305"/>
          </a:xfrm>
        </p:spPr>
        <p:txBody>
          <a:bodyPr anchor="ctr" anchorCtr="0">
            <a:noAutofit/>
          </a:bodyPr>
          <a:lstStyle/>
          <a:p>
            <a:pPr algn="just"/>
            <a:r>
              <a:rPr lang="fr-FR" dirty="0">
                <a:solidFill>
                  <a:schemeClr val="tx1"/>
                </a:solidFill>
              </a:rPr>
              <a:t>Il vaut mieux utiliser la clause </a:t>
            </a:r>
            <a:r>
              <a:rPr lang="fr-FR" b="1" i="1" dirty="0">
                <a:solidFill>
                  <a:schemeClr val="accent6"/>
                </a:solidFill>
              </a:rPr>
              <a:t>else</a:t>
            </a:r>
            <a:r>
              <a:rPr lang="fr-FR" dirty="0">
                <a:solidFill>
                  <a:schemeClr val="tx1"/>
                </a:solidFill>
              </a:rPr>
              <a:t>, plutôt que d’ajouter du code à la clause </a:t>
            </a:r>
            <a:r>
              <a:rPr lang="fr-FR" b="1" i="1" dirty="0">
                <a:solidFill>
                  <a:schemeClr val="accent6"/>
                </a:solidFill>
              </a:rPr>
              <a:t>try</a:t>
            </a:r>
            <a:r>
              <a:rPr lang="fr-FR" dirty="0">
                <a:solidFill>
                  <a:schemeClr val="tx1"/>
                </a:solidFill>
              </a:rPr>
              <a:t>, car cela évite de capturer accidentellement une exception qui n’a pas été levée par le code initialement protégé par l’instruction </a:t>
            </a:r>
            <a:r>
              <a:rPr lang="fr-FR" b="1" i="1" dirty="0">
                <a:solidFill>
                  <a:schemeClr val="accent6"/>
                </a:solidFill>
              </a:rPr>
              <a:t>try … </a:t>
            </a:r>
            <a:r>
              <a:rPr lang="fr-FR" b="1" i="1" dirty="0" smtClean="0">
                <a:solidFill>
                  <a:schemeClr val="accent6"/>
                </a:solidFill>
              </a:rPr>
              <a:t>except</a:t>
            </a:r>
            <a:endParaRPr lang="fr-FR" dirty="0">
              <a:solidFill>
                <a:schemeClr val="tx1"/>
              </a:solidFill>
            </a:endParaRPr>
          </a:p>
          <a:p>
            <a:pPr algn="just"/>
            <a:r>
              <a:rPr lang="fr-FR" dirty="0">
                <a:solidFill>
                  <a:schemeClr val="tx1"/>
                </a:solidFill>
              </a:rPr>
              <a:t>Quand une exception intervient, une valeur peut lui être associée, que l’on appelle également l’argument de </a:t>
            </a:r>
            <a:r>
              <a:rPr lang="fr-FR" dirty="0" smtClean="0">
                <a:solidFill>
                  <a:schemeClr val="tx1"/>
                </a:solidFill>
              </a:rPr>
              <a:t>l’exception</a:t>
            </a:r>
          </a:p>
          <a:p>
            <a:pPr algn="just"/>
            <a:r>
              <a:rPr lang="fr-FR" dirty="0" smtClean="0">
                <a:solidFill>
                  <a:schemeClr val="tx1"/>
                </a:solidFill>
              </a:rPr>
              <a:t>La </a:t>
            </a:r>
            <a:r>
              <a:rPr lang="fr-FR" dirty="0">
                <a:solidFill>
                  <a:schemeClr val="tx1"/>
                </a:solidFill>
              </a:rPr>
              <a:t>présence de cet argument et son type dépendent du type de </a:t>
            </a:r>
            <a:r>
              <a:rPr lang="fr-FR" dirty="0" smtClean="0">
                <a:solidFill>
                  <a:schemeClr val="tx1"/>
                </a:solidFill>
              </a:rPr>
              <a:t>l’exception</a:t>
            </a:r>
          </a:p>
          <a:p>
            <a:pPr algn="just"/>
            <a:r>
              <a:rPr lang="fr-FR" dirty="0">
                <a:solidFill>
                  <a:schemeClr val="tx1"/>
                </a:solidFill>
              </a:rPr>
              <a:t>La clause </a:t>
            </a:r>
            <a:r>
              <a:rPr lang="fr-FR" b="1" i="1" dirty="0">
                <a:solidFill>
                  <a:schemeClr val="accent6"/>
                </a:solidFill>
              </a:rPr>
              <a:t>except</a:t>
            </a:r>
            <a:r>
              <a:rPr lang="fr-FR" dirty="0">
                <a:solidFill>
                  <a:schemeClr val="tx1"/>
                </a:solidFill>
              </a:rPr>
              <a:t> peut spécifier un nom de variable après le nom de l’exception. Cette variable est liée à une instance d’exception avec les arguments stockés dans </a:t>
            </a:r>
            <a:r>
              <a:rPr lang="fr-FR" dirty="0" smtClean="0">
                <a:solidFill>
                  <a:schemeClr val="tx1"/>
                </a:solidFill>
              </a:rPr>
              <a:t>instance.args</a:t>
            </a:r>
          </a:p>
          <a:p>
            <a:pPr algn="just"/>
            <a:r>
              <a:rPr lang="fr-FR" dirty="0" smtClean="0">
                <a:solidFill>
                  <a:schemeClr val="tx1"/>
                </a:solidFill>
              </a:rPr>
              <a:t>Pour </a:t>
            </a:r>
            <a:r>
              <a:rPr lang="fr-FR" dirty="0">
                <a:solidFill>
                  <a:schemeClr val="tx1"/>
                </a:solidFill>
              </a:rPr>
              <a:t>plus de commodité, l’instance de l’exception définit la méthode __str__() afin que les arguments puissent être affichés directement sans avoir à référencer .</a:t>
            </a:r>
            <a:r>
              <a:rPr lang="fr-FR" dirty="0" smtClean="0">
                <a:solidFill>
                  <a:schemeClr val="tx1"/>
                </a:solidFill>
              </a:rPr>
              <a:t>args</a:t>
            </a:r>
          </a:p>
          <a:p>
            <a:pPr algn="just"/>
            <a:r>
              <a:rPr lang="fr-FR" dirty="0" smtClean="0">
                <a:solidFill>
                  <a:schemeClr val="tx1"/>
                </a:solidFill>
              </a:rPr>
              <a:t>Il </a:t>
            </a:r>
            <a:r>
              <a:rPr lang="fr-FR" dirty="0">
                <a:solidFill>
                  <a:schemeClr val="tx1"/>
                </a:solidFill>
              </a:rPr>
              <a:t>est possible de construire une exception, y ajouter ses attributs, puis la lancer plus tard.</a:t>
            </a:r>
            <a:endParaRPr lang="fr-FR" sz="1800" dirty="0">
              <a:solidFill>
                <a:schemeClr val="tx1"/>
              </a:solidFill>
            </a:endParaRPr>
          </a:p>
        </p:txBody>
      </p:sp>
    </p:spTree>
    <p:extLst>
      <p:ext uri="{BB962C8B-B14F-4D97-AF65-F5344CB8AC3E}">
        <p14:creationId xmlns:p14="http://schemas.microsoft.com/office/powerpoint/2010/main" val="31398119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3722547" y="1911427"/>
            <a:ext cx="6067425" cy="3476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06812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smtClean="0">
                <a:solidFill>
                  <a:schemeClr val="tx1"/>
                </a:solidFill>
              </a:rPr>
              <a:t>Les </a:t>
            </a:r>
            <a:r>
              <a:rPr lang="fr-FR" dirty="0">
                <a:solidFill>
                  <a:schemeClr val="tx1"/>
                </a:solidFill>
              </a:rPr>
              <a:t>gestionnaires d’exceptions n’interceptent pas que les exceptions qui sont levées immédiatement dans leur clause </a:t>
            </a:r>
            <a:r>
              <a:rPr lang="fr-FR" b="1" i="1" dirty="0">
                <a:solidFill>
                  <a:schemeClr val="accent6"/>
                </a:solidFill>
              </a:rPr>
              <a:t>try</a:t>
            </a:r>
            <a:r>
              <a:rPr lang="fr-FR" dirty="0">
                <a:solidFill>
                  <a:schemeClr val="tx1"/>
                </a:solidFill>
              </a:rPr>
              <a:t>, mais aussi celles qui sont levées au sein de fonctions appelées (parfois indirectement) dans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6826668" y="2074194"/>
            <a:ext cx="5019675" cy="3190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02579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raise</a:t>
            </a:r>
            <a:r>
              <a:rPr lang="fr-FR" dirty="0">
                <a:solidFill>
                  <a:schemeClr val="accent6"/>
                </a:solidFill>
              </a:rPr>
              <a:t> </a:t>
            </a:r>
            <a:r>
              <a:rPr lang="fr-FR" dirty="0">
                <a:solidFill>
                  <a:schemeClr val="tx1"/>
                </a:solidFill>
              </a:rPr>
              <a:t>permet au programmeur de déclencher une exception </a:t>
            </a:r>
            <a:r>
              <a:rPr lang="fr-FR" dirty="0" smtClean="0">
                <a:solidFill>
                  <a:schemeClr val="tx1"/>
                </a:solidFill>
              </a:rPr>
              <a:t>spécifique</a:t>
            </a:r>
            <a:endParaRPr lang="fr-FR" dirty="0">
              <a:solidFill>
                <a:schemeClr val="tx1"/>
              </a:solidFill>
            </a:endParaRPr>
          </a:p>
          <a:p>
            <a:pPr algn="just"/>
            <a:r>
              <a:rPr lang="fr-FR" dirty="0">
                <a:solidFill>
                  <a:schemeClr val="tx1"/>
                </a:solidFill>
              </a:rPr>
              <a:t>Le seul argument à </a:t>
            </a:r>
            <a:r>
              <a:rPr lang="fr-FR" b="1" i="1" dirty="0">
                <a:solidFill>
                  <a:schemeClr val="accent6"/>
                </a:solidFill>
              </a:rPr>
              <a:t>raise</a:t>
            </a:r>
            <a:r>
              <a:rPr lang="fr-FR" dirty="0">
                <a:solidFill>
                  <a:schemeClr val="tx1"/>
                </a:solidFill>
              </a:rPr>
              <a:t> indique l’exception à </a:t>
            </a:r>
            <a:r>
              <a:rPr lang="fr-FR" dirty="0" smtClean="0">
                <a:solidFill>
                  <a:schemeClr val="tx1"/>
                </a:solidFill>
              </a:rPr>
              <a:t>déclencher</a:t>
            </a:r>
          </a:p>
          <a:p>
            <a:pPr algn="just"/>
            <a:r>
              <a:rPr lang="fr-FR" dirty="0" smtClean="0">
                <a:solidFill>
                  <a:schemeClr val="tx1"/>
                </a:solidFill>
              </a:rPr>
              <a:t>Cela </a:t>
            </a:r>
            <a:r>
              <a:rPr lang="fr-FR" dirty="0">
                <a:solidFill>
                  <a:schemeClr val="tx1"/>
                </a:solidFill>
              </a:rPr>
              <a:t>peut être soit une instance d’exception, soit une classe d’exception (une classe dérivée de </a:t>
            </a:r>
            <a:r>
              <a:rPr lang="fr-FR" dirty="0" smtClean="0">
                <a:solidFill>
                  <a:schemeClr val="tx1"/>
                </a:solidFill>
              </a:rPr>
              <a:t>Exception)</a:t>
            </a:r>
          </a:p>
          <a:p>
            <a:pPr algn="just"/>
            <a:r>
              <a:rPr lang="fr-FR" dirty="0" smtClean="0">
                <a:solidFill>
                  <a:schemeClr val="tx1"/>
                </a:solidFill>
              </a:rPr>
              <a:t>Si </a:t>
            </a:r>
            <a:r>
              <a:rPr lang="fr-FR" dirty="0">
                <a:solidFill>
                  <a:schemeClr val="tx1"/>
                </a:solidFill>
              </a:rPr>
              <a:t>une classe est donnée, elle sera implicitement instanciée via l’appel de son constructeur, sans </a:t>
            </a:r>
            <a:r>
              <a:rPr lang="fr-FR" dirty="0" smtClean="0">
                <a:solidFill>
                  <a:schemeClr val="tx1"/>
                </a:solidFill>
              </a:rPr>
              <a:t>arguments</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7048750" y="2181475"/>
            <a:ext cx="3409950" cy="10191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50" y="4668001"/>
            <a:ext cx="4848225" cy="1019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44452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Si vous devez savoir qu’une exception a été levée mais sans intention de la prendre en charge, une forme plus simple de l’instruction </a:t>
            </a:r>
            <a:r>
              <a:rPr lang="fr-FR" b="1" i="1" dirty="0">
                <a:solidFill>
                  <a:schemeClr val="accent6"/>
                </a:solidFill>
              </a:rPr>
              <a:t>raise</a:t>
            </a:r>
            <a:r>
              <a:rPr lang="fr-FR" dirty="0">
                <a:solidFill>
                  <a:schemeClr val="tx1"/>
                </a:solidFill>
              </a:rPr>
              <a:t> permet de re-déclencher </a:t>
            </a:r>
            <a:r>
              <a:rPr lang="fr-FR" dirty="0" smtClean="0">
                <a:solidFill>
                  <a:schemeClr val="tx1"/>
                </a:solidFill>
              </a:rPr>
              <a:t>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018462" y="2799214"/>
            <a:ext cx="34861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67425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7" y="1442300"/>
            <a:ext cx="10678600"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 une autre clause optionnelle qui est destinée à définir des actions de nettoyage devant être exécutées dans certaines </a:t>
            </a:r>
            <a:r>
              <a:rPr lang="fr-FR" dirty="0" smtClean="0">
                <a:solidFill>
                  <a:schemeClr val="tx1"/>
                </a:solidFill>
              </a:rPr>
              <a:t>circonstances</a:t>
            </a:r>
          </a:p>
          <a:p>
            <a:pPr algn="just"/>
            <a:r>
              <a:rPr lang="fr-FR" dirty="0">
                <a:solidFill>
                  <a:schemeClr val="tx1"/>
                </a:solidFill>
              </a:rPr>
              <a:t>Une clause </a:t>
            </a:r>
            <a:r>
              <a:rPr lang="fr-FR" b="1" i="1" dirty="0">
                <a:solidFill>
                  <a:schemeClr val="accent6"/>
                </a:solidFill>
              </a:rPr>
              <a:t>finally</a:t>
            </a:r>
            <a:r>
              <a:rPr lang="fr-FR" dirty="0">
                <a:solidFill>
                  <a:schemeClr val="accent6"/>
                </a:solidFill>
              </a:rPr>
              <a:t> </a:t>
            </a:r>
            <a:r>
              <a:rPr lang="fr-FR" dirty="0">
                <a:solidFill>
                  <a:schemeClr val="tx1"/>
                </a:solidFill>
              </a:rPr>
              <a:t>est toujours exécutée avant de quitter l’instruction </a:t>
            </a:r>
            <a:r>
              <a:rPr lang="fr-FR" b="1" i="1" dirty="0">
                <a:solidFill>
                  <a:schemeClr val="accent6"/>
                </a:solidFill>
              </a:rPr>
              <a:t>try</a:t>
            </a:r>
            <a:r>
              <a:rPr lang="fr-FR" dirty="0">
                <a:solidFill>
                  <a:schemeClr val="tx1"/>
                </a:solidFill>
              </a:rPr>
              <a:t>, qu’une exception ait été déclenchée ou </a:t>
            </a:r>
            <a:r>
              <a:rPr lang="fr-FR" dirty="0" smtClean="0">
                <a:solidFill>
                  <a:schemeClr val="tx1"/>
                </a:solidFill>
              </a:rPr>
              <a:t>non</a:t>
            </a:r>
          </a:p>
          <a:p>
            <a:pPr algn="just"/>
            <a:r>
              <a:rPr lang="fr-FR" dirty="0" smtClean="0">
                <a:solidFill>
                  <a:schemeClr val="tx1"/>
                </a:solidFill>
              </a:rPr>
              <a:t>Quand une exception </a:t>
            </a:r>
            <a:r>
              <a:rPr lang="fr-FR" dirty="0">
                <a:solidFill>
                  <a:schemeClr val="tx1"/>
                </a:solidFill>
              </a:rPr>
              <a:t>a été déclenchée dans la clause </a:t>
            </a:r>
            <a:r>
              <a:rPr lang="fr-FR" b="1" i="1" dirty="0">
                <a:solidFill>
                  <a:schemeClr val="accent6"/>
                </a:solidFill>
              </a:rPr>
              <a:t>try</a:t>
            </a:r>
            <a:r>
              <a:rPr lang="fr-FR" dirty="0">
                <a:solidFill>
                  <a:schemeClr val="tx1"/>
                </a:solidFill>
              </a:rPr>
              <a:t> et n’a pas été prise en charge par une clause </a:t>
            </a:r>
            <a:r>
              <a:rPr lang="fr-FR" b="1" i="1" dirty="0">
                <a:solidFill>
                  <a:schemeClr val="accent6"/>
                </a:solidFill>
              </a:rPr>
              <a:t>except</a:t>
            </a:r>
            <a:r>
              <a:rPr lang="fr-FR" dirty="0">
                <a:solidFill>
                  <a:schemeClr val="tx1"/>
                </a:solidFill>
              </a:rPr>
              <a:t> (ou si elle a été déclenchée dans une clause </a:t>
            </a:r>
            <a:r>
              <a:rPr lang="fr-FR" b="1" i="1" dirty="0">
                <a:solidFill>
                  <a:schemeClr val="accent6"/>
                </a:solidFill>
              </a:rPr>
              <a:t>except</a:t>
            </a:r>
            <a:r>
              <a:rPr lang="fr-FR" dirty="0">
                <a:solidFill>
                  <a:schemeClr val="tx1"/>
                </a:solidFill>
              </a:rPr>
              <a:t> ou </a:t>
            </a:r>
            <a:r>
              <a:rPr lang="fr-FR" b="1" i="1" dirty="0">
                <a:solidFill>
                  <a:schemeClr val="accent6"/>
                </a:solidFill>
              </a:rPr>
              <a:t>else</a:t>
            </a:r>
            <a:r>
              <a:rPr lang="fr-FR" dirty="0">
                <a:solidFill>
                  <a:schemeClr val="tx1"/>
                </a:solidFill>
              </a:rPr>
              <a:t>), elle est re-déclenchée après l’exécution de la clause </a:t>
            </a:r>
            <a:r>
              <a:rPr lang="fr-FR" b="1" i="1" dirty="0" smtClean="0">
                <a:solidFill>
                  <a:schemeClr val="accent6"/>
                </a:solidFill>
              </a:rPr>
              <a:t>finally</a:t>
            </a:r>
            <a:endParaRPr lang="fr-FR" dirty="0">
              <a:solidFill>
                <a:schemeClr val="tx1"/>
              </a:solidFill>
            </a:endParaRPr>
          </a:p>
          <a:p>
            <a:pPr algn="just"/>
            <a:r>
              <a:rPr lang="fr-FR" dirty="0" smtClean="0">
                <a:solidFill>
                  <a:schemeClr val="tx1"/>
                </a:solidFill>
              </a:rPr>
              <a:t>La </a:t>
            </a:r>
            <a:r>
              <a:rPr lang="fr-FR" dirty="0">
                <a:solidFill>
                  <a:schemeClr val="tx1"/>
                </a:solidFill>
              </a:rPr>
              <a:t>clause </a:t>
            </a:r>
            <a:r>
              <a:rPr lang="fr-FR" b="1" i="1" dirty="0">
                <a:solidFill>
                  <a:schemeClr val="accent6"/>
                </a:solidFill>
              </a:rPr>
              <a:t>finally</a:t>
            </a:r>
            <a:r>
              <a:rPr lang="fr-FR" dirty="0">
                <a:solidFill>
                  <a:schemeClr val="tx1"/>
                </a:solidFill>
              </a:rPr>
              <a:t> est également exécutée « à la sortie » quand </a:t>
            </a:r>
            <a:r>
              <a:rPr lang="fr-FR" dirty="0" smtClean="0">
                <a:solidFill>
                  <a:schemeClr val="tx1"/>
                </a:solidFill>
              </a:rPr>
              <a:t>n’importe quelle </a:t>
            </a:r>
            <a:r>
              <a:rPr lang="fr-FR" dirty="0">
                <a:solidFill>
                  <a:schemeClr val="tx1"/>
                </a:solidFill>
              </a:rPr>
              <a:t>autre clause de l’instruction </a:t>
            </a:r>
            <a:r>
              <a:rPr lang="fr-FR" b="1" i="1" dirty="0">
                <a:solidFill>
                  <a:schemeClr val="accent6"/>
                </a:solidFill>
              </a:rPr>
              <a:t>try</a:t>
            </a:r>
            <a:r>
              <a:rPr lang="fr-FR" dirty="0">
                <a:solidFill>
                  <a:schemeClr val="tx1"/>
                </a:solidFill>
              </a:rPr>
              <a:t> est abandonnée par une instruction </a:t>
            </a:r>
            <a:r>
              <a:rPr lang="fr-FR" b="1" i="1" dirty="0">
                <a:solidFill>
                  <a:schemeClr val="accent6"/>
                </a:solidFill>
              </a:rPr>
              <a:t>break</a:t>
            </a:r>
            <a:r>
              <a:rPr lang="fr-FR" dirty="0">
                <a:solidFill>
                  <a:schemeClr val="tx1"/>
                </a:solidFill>
              </a:rPr>
              <a:t>, </a:t>
            </a:r>
            <a:r>
              <a:rPr lang="fr-FR" b="1" i="1" dirty="0">
                <a:solidFill>
                  <a:schemeClr val="accent6"/>
                </a:solidFill>
              </a:rPr>
              <a:t>continue</a:t>
            </a:r>
            <a:r>
              <a:rPr lang="fr-FR" dirty="0">
                <a:solidFill>
                  <a:schemeClr val="accent6"/>
                </a:solidFill>
              </a:rPr>
              <a:t> </a:t>
            </a:r>
            <a:r>
              <a:rPr lang="fr-FR" dirty="0">
                <a:solidFill>
                  <a:schemeClr val="tx1"/>
                </a:solidFill>
              </a:rPr>
              <a:t>ou </a:t>
            </a:r>
            <a:r>
              <a:rPr lang="fr-FR" b="1" i="1" dirty="0">
                <a:solidFill>
                  <a:schemeClr val="accent6"/>
                </a:solidFill>
              </a:rPr>
              <a:t>return</a:t>
            </a:r>
            <a:endParaRPr lang="fr-FR" sz="1800" b="1" i="1" dirty="0">
              <a:solidFill>
                <a:schemeClr val="accent6"/>
              </a:solidFill>
            </a:endParaRPr>
          </a:p>
        </p:txBody>
      </p:sp>
    </p:spTree>
    <p:extLst>
      <p:ext uri="{BB962C8B-B14F-4D97-AF65-F5344CB8AC3E}">
        <p14:creationId xmlns:p14="http://schemas.microsoft.com/office/powerpoint/2010/main" val="18489763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8" y="1442300"/>
            <a:ext cx="5557959" cy="5006208"/>
          </a:xfrm>
        </p:spPr>
        <p:txBody>
          <a:bodyPr anchor="ctr" anchorCtr="0">
            <a:noAutofit/>
          </a:bodyPr>
          <a:lstStyle/>
          <a:p>
            <a:pPr algn="just"/>
            <a:r>
              <a:rPr lang="fr-FR" dirty="0">
                <a:solidFill>
                  <a:schemeClr val="tx1"/>
                </a:solidFill>
              </a:rPr>
              <a:t>Comme vous pouvez le voir, la clause finally est exécutée dans tous les </a:t>
            </a:r>
            <a:r>
              <a:rPr lang="fr-FR" dirty="0" smtClean="0">
                <a:solidFill>
                  <a:schemeClr val="tx1"/>
                </a:solidFill>
              </a:rPr>
              <a:t>cas.</a:t>
            </a:r>
          </a:p>
          <a:p>
            <a:pPr algn="just"/>
            <a:r>
              <a:rPr lang="fr-FR" dirty="0" smtClean="0">
                <a:solidFill>
                  <a:schemeClr val="tx1"/>
                </a:solidFill>
              </a:rPr>
              <a:t>L’exception </a:t>
            </a:r>
            <a:r>
              <a:rPr lang="fr-FR" dirty="0">
                <a:solidFill>
                  <a:schemeClr val="tx1"/>
                </a:solidFill>
              </a:rPr>
              <a:t>de type </a:t>
            </a:r>
            <a:r>
              <a:rPr lang="fr-FR" b="1" i="1" dirty="0">
                <a:solidFill>
                  <a:schemeClr val="accent6"/>
                </a:solidFill>
              </a:rPr>
              <a:t>TypeError</a:t>
            </a:r>
            <a:r>
              <a:rPr lang="fr-FR" dirty="0">
                <a:solidFill>
                  <a:schemeClr val="tx1"/>
                </a:solidFill>
              </a:rPr>
              <a:t> déclenchée en divisant deux chaînes de caractères n’est pas prise en charge par la clause </a:t>
            </a:r>
            <a:r>
              <a:rPr lang="fr-FR" b="1" i="1" dirty="0">
                <a:solidFill>
                  <a:schemeClr val="accent6"/>
                </a:solidFill>
              </a:rPr>
              <a:t>except</a:t>
            </a:r>
            <a:r>
              <a:rPr lang="fr-FR" dirty="0">
                <a:solidFill>
                  <a:schemeClr val="tx1"/>
                </a:solidFill>
              </a:rPr>
              <a:t> et est donc re-déclenchée après que la clause </a:t>
            </a:r>
            <a:r>
              <a:rPr lang="fr-FR" b="1" i="1" dirty="0">
                <a:solidFill>
                  <a:schemeClr val="accent6"/>
                </a:solidFill>
              </a:rPr>
              <a:t>finally</a:t>
            </a:r>
            <a:r>
              <a:rPr lang="fr-FR" dirty="0">
                <a:solidFill>
                  <a:schemeClr val="tx1"/>
                </a:solidFill>
              </a:rPr>
              <a:t> ait été exécutée</a:t>
            </a:r>
            <a:endParaRPr lang="fr-FR" sz="1800" b="1" i="1" dirty="0">
              <a:solidFill>
                <a:schemeClr val="accent6"/>
              </a:solidFill>
            </a:endParaRPr>
          </a:p>
        </p:txBody>
      </p:sp>
      <p:pic>
        <p:nvPicPr>
          <p:cNvPr id="4" name="Image 3"/>
          <p:cNvPicPr>
            <a:picLocks noChangeAspect="1"/>
          </p:cNvPicPr>
          <p:nvPr/>
        </p:nvPicPr>
        <p:blipFill>
          <a:blip r:embed="rId3"/>
          <a:stretch>
            <a:fillRect/>
          </a:stretch>
        </p:blipFill>
        <p:spPr>
          <a:xfrm>
            <a:off x="6853112" y="4374964"/>
            <a:ext cx="5021705" cy="2130012"/>
          </a:xfrm>
          <a:prstGeom prst="rect">
            <a:avLst/>
          </a:prstGeom>
          <a:ln>
            <a:noFill/>
          </a:ln>
          <a:effectLst>
            <a:outerShdw blurRad="292100" dist="139700" dir="2700000" algn="tl" rotWithShape="0">
              <a:srgbClr val="333333">
                <a:alpha val="65000"/>
              </a:srgbClr>
            </a:outerShdw>
          </a:effectLst>
        </p:spPr>
      </p:pic>
      <p:pic>
        <p:nvPicPr>
          <p:cNvPr id="3" name="Image 2"/>
          <p:cNvPicPr>
            <a:picLocks noChangeAspect="1"/>
          </p:cNvPicPr>
          <p:nvPr/>
        </p:nvPicPr>
        <p:blipFill>
          <a:blip r:embed="rId4"/>
          <a:stretch>
            <a:fillRect/>
          </a:stretch>
        </p:blipFill>
        <p:spPr>
          <a:xfrm>
            <a:off x="6853112" y="1442300"/>
            <a:ext cx="2815779" cy="2843453"/>
          </a:xfrm>
          <a:prstGeom prst="rect">
            <a:avLst/>
          </a:prstGeom>
        </p:spPr>
      </p:pic>
    </p:spTree>
    <p:extLst>
      <p:ext uri="{BB962C8B-B14F-4D97-AF65-F5344CB8AC3E}">
        <p14:creationId xmlns:p14="http://schemas.microsoft.com/office/powerpoint/2010/main" val="1972735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5091</TotalTime>
  <Words>8634</Words>
  <Application>Microsoft Office PowerPoint</Application>
  <PresentationFormat>Grand écran</PresentationFormat>
  <Paragraphs>665</Paragraphs>
  <Slides>103</Slides>
  <Notes>102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103</vt:i4>
      </vt:variant>
    </vt:vector>
  </HeadingPairs>
  <TitlesOfParts>
    <vt:vector size="108"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Lecture et écriture de fichiers</vt:lpstr>
      <vt:lpstr>Lecture et écriture de fichiers</vt:lpstr>
      <vt:lpstr>Lecture et écriture de fichiers</vt:lpstr>
      <vt:lpstr>Lecture et écriture de fichiers</vt:lpstr>
      <vt:lpstr>Lecture et écriture de fichiers</vt:lpstr>
      <vt:lpstr>Lecture et écriture de fichiers</vt:lpstr>
      <vt:lpstr>Méthodes des objets fichiers</vt:lpstr>
      <vt:lpstr>Méthodes des objets fichiers</vt:lpstr>
      <vt:lpstr>Méthodes des objets fichiers</vt:lpstr>
      <vt:lpstr>Méthodes des objets fichiers</vt:lpstr>
      <vt:lpstr>Méthodes des objets fichiers</vt:lpstr>
      <vt:lpstr>Erreurs et exceptions</vt:lpstr>
      <vt:lpstr>Les erreurs de syntaxe</vt:lpstr>
      <vt:lpstr>Les exceptions</vt:lpstr>
      <vt:lpstr>Les exceptions</vt:lpstr>
      <vt:lpstr>Les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Déclencher des exceptions</vt:lpstr>
      <vt:lpstr>Déclencher des exceptions</vt:lpstr>
      <vt:lpstr>Définition d'actions de nettoyage</vt:lpstr>
      <vt:lpstr>Définition d'actions de nettoyage</vt:lpstr>
      <vt:lpstr>Actions de nettoyage prédéfinies</vt:lpstr>
      <vt:lpstr>Actions de nettoyage prédéfinies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531</cp:revision>
  <dcterms:created xsi:type="dcterms:W3CDTF">2017-12-30T07:04:36Z</dcterms:created>
  <dcterms:modified xsi:type="dcterms:W3CDTF">2018-02-03T03:15:14Z</dcterms:modified>
</cp:coreProperties>
</file>