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31"/>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4" r:id="rId118"/>
    <p:sldId id="425" r:id="rId119"/>
    <p:sldId id="426" r:id="rId120"/>
    <p:sldId id="427" r:id="rId121"/>
    <p:sldId id="428" r:id="rId122"/>
    <p:sldId id="429" r:id="rId123"/>
    <p:sldId id="430" r:id="rId124"/>
    <p:sldId id="431" r:id="rId125"/>
    <p:sldId id="432" r:id="rId126"/>
    <p:sldId id="433" r:id="rId127"/>
    <p:sldId id="434" r:id="rId128"/>
    <p:sldId id="285" r:id="rId129"/>
    <p:sldId id="309" r:id="rId1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31/01/2018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66333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3362570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111</a:t>
            </a:fld>
            <a:endParaRPr lang="fr-FR" dirty="0"/>
          </a:p>
        </p:txBody>
      </p:sp>
    </p:spTree>
    <p:extLst>
      <p:ext uri="{BB962C8B-B14F-4D97-AF65-F5344CB8AC3E}">
        <p14:creationId xmlns:p14="http://schemas.microsoft.com/office/powerpoint/2010/main" val="17068617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112</a:t>
            </a:fld>
            <a:endParaRPr lang="fr-FR" dirty="0"/>
          </a:p>
        </p:txBody>
      </p:sp>
    </p:spTree>
    <p:extLst>
      <p:ext uri="{BB962C8B-B14F-4D97-AF65-F5344CB8AC3E}">
        <p14:creationId xmlns:p14="http://schemas.microsoft.com/office/powerpoint/2010/main" val="19162451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113</a:t>
            </a:fld>
            <a:endParaRPr lang="fr-FR" dirty="0"/>
          </a:p>
        </p:txBody>
      </p:sp>
    </p:spTree>
    <p:extLst>
      <p:ext uri="{BB962C8B-B14F-4D97-AF65-F5344CB8AC3E}">
        <p14:creationId xmlns:p14="http://schemas.microsoft.com/office/powerpoint/2010/main" val="29077236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114</a:t>
            </a:fld>
            <a:endParaRPr lang="fr-FR" dirty="0"/>
          </a:p>
        </p:txBody>
      </p:sp>
    </p:spTree>
    <p:extLst>
      <p:ext uri="{BB962C8B-B14F-4D97-AF65-F5344CB8AC3E}">
        <p14:creationId xmlns:p14="http://schemas.microsoft.com/office/powerpoint/2010/main" val="4103373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115</a:t>
            </a:fld>
            <a:endParaRPr lang="fr-FR" dirty="0"/>
          </a:p>
        </p:txBody>
      </p:sp>
    </p:spTree>
    <p:extLst>
      <p:ext uri="{BB962C8B-B14F-4D97-AF65-F5344CB8AC3E}">
        <p14:creationId xmlns:p14="http://schemas.microsoft.com/office/powerpoint/2010/main" val="41876817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116</a:t>
            </a:fld>
            <a:endParaRPr lang="fr-FR" dirty="0"/>
          </a:p>
        </p:txBody>
      </p:sp>
    </p:spTree>
    <p:extLst>
      <p:ext uri="{BB962C8B-B14F-4D97-AF65-F5344CB8AC3E}">
        <p14:creationId xmlns:p14="http://schemas.microsoft.com/office/powerpoint/2010/main" val="15910039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117</a:t>
            </a:fld>
            <a:endParaRPr lang="fr-FR" dirty="0"/>
          </a:p>
        </p:txBody>
      </p:sp>
    </p:spTree>
    <p:extLst>
      <p:ext uri="{BB962C8B-B14F-4D97-AF65-F5344CB8AC3E}">
        <p14:creationId xmlns:p14="http://schemas.microsoft.com/office/powerpoint/2010/main" val="2169313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118</a:t>
            </a:fld>
            <a:endParaRPr lang="fr-FR" dirty="0"/>
          </a:p>
        </p:txBody>
      </p:sp>
    </p:spTree>
    <p:extLst>
      <p:ext uri="{BB962C8B-B14F-4D97-AF65-F5344CB8AC3E}">
        <p14:creationId xmlns:p14="http://schemas.microsoft.com/office/powerpoint/2010/main" val="182126877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119</a:t>
            </a:fld>
            <a:endParaRPr lang="fr-FR" dirty="0"/>
          </a:p>
        </p:txBody>
      </p:sp>
    </p:spTree>
    <p:extLst>
      <p:ext uri="{BB962C8B-B14F-4D97-AF65-F5344CB8AC3E}">
        <p14:creationId xmlns:p14="http://schemas.microsoft.com/office/powerpoint/2010/main" val="210531580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120</a:t>
            </a:fld>
            <a:endParaRPr lang="fr-FR" dirty="0"/>
          </a:p>
        </p:txBody>
      </p:sp>
    </p:spTree>
    <p:extLst>
      <p:ext uri="{BB962C8B-B14F-4D97-AF65-F5344CB8AC3E}">
        <p14:creationId xmlns:p14="http://schemas.microsoft.com/office/powerpoint/2010/main" val="122179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121</a:t>
            </a:fld>
            <a:endParaRPr lang="fr-FR" dirty="0"/>
          </a:p>
        </p:txBody>
      </p:sp>
    </p:spTree>
    <p:extLst>
      <p:ext uri="{BB962C8B-B14F-4D97-AF65-F5344CB8AC3E}">
        <p14:creationId xmlns:p14="http://schemas.microsoft.com/office/powerpoint/2010/main" val="39294767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122</a:t>
            </a:fld>
            <a:endParaRPr lang="fr-FR" dirty="0"/>
          </a:p>
        </p:txBody>
      </p:sp>
    </p:spTree>
    <p:extLst>
      <p:ext uri="{BB962C8B-B14F-4D97-AF65-F5344CB8AC3E}">
        <p14:creationId xmlns:p14="http://schemas.microsoft.com/office/powerpoint/2010/main" val="15405287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123</a:t>
            </a:fld>
            <a:endParaRPr lang="fr-FR" dirty="0"/>
          </a:p>
        </p:txBody>
      </p:sp>
    </p:spTree>
    <p:extLst>
      <p:ext uri="{BB962C8B-B14F-4D97-AF65-F5344CB8AC3E}">
        <p14:creationId xmlns:p14="http://schemas.microsoft.com/office/powerpoint/2010/main" val="40888181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124</a:t>
            </a:fld>
            <a:endParaRPr lang="fr-FR" dirty="0"/>
          </a:p>
        </p:txBody>
      </p:sp>
    </p:spTree>
    <p:extLst>
      <p:ext uri="{BB962C8B-B14F-4D97-AF65-F5344CB8AC3E}">
        <p14:creationId xmlns:p14="http://schemas.microsoft.com/office/powerpoint/2010/main" val="188362006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125</a:t>
            </a:fld>
            <a:endParaRPr lang="fr-FR" dirty="0"/>
          </a:p>
        </p:txBody>
      </p:sp>
    </p:spTree>
    <p:extLst>
      <p:ext uri="{BB962C8B-B14F-4D97-AF65-F5344CB8AC3E}">
        <p14:creationId xmlns:p14="http://schemas.microsoft.com/office/powerpoint/2010/main" val="226869958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126</a:t>
            </a:fld>
            <a:endParaRPr lang="fr-FR" dirty="0"/>
          </a:p>
        </p:txBody>
      </p:sp>
    </p:spTree>
    <p:extLst>
      <p:ext uri="{BB962C8B-B14F-4D97-AF65-F5344CB8AC3E}">
        <p14:creationId xmlns:p14="http://schemas.microsoft.com/office/powerpoint/2010/main" val="35800818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127</a:t>
            </a:fld>
            <a:endParaRPr lang="fr-FR" dirty="0"/>
          </a:p>
        </p:txBody>
      </p:sp>
    </p:spTree>
    <p:extLst>
      <p:ext uri="{BB962C8B-B14F-4D97-AF65-F5344CB8AC3E}">
        <p14:creationId xmlns:p14="http://schemas.microsoft.com/office/powerpoint/2010/main" val="72194738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128</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129</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29.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Le premier exemple que nous verrons est comment nous pouvons démarrer plusieurs threads en même </a:t>
            </a:r>
            <a:r>
              <a:rPr lang="fr-FR" dirty="0" smtClean="0">
                <a:solidFill>
                  <a:schemeClr val="tx1"/>
                </a:solidFill>
              </a:rPr>
              <a:t>temps</a:t>
            </a:r>
          </a:p>
          <a:p>
            <a:r>
              <a:rPr lang="fr-FR" dirty="0" smtClean="0">
                <a:solidFill>
                  <a:schemeClr val="tx1"/>
                </a:solidFill>
              </a:rPr>
              <a:t>Nous </a:t>
            </a:r>
            <a:r>
              <a:rPr lang="fr-FR" dirty="0">
                <a:solidFill>
                  <a:schemeClr val="tx1"/>
                </a:solidFill>
              </a:rPr>
              <a:t>pouvons créer plusieurs objets threads en utilisant une boucle </a:t>
            </a:r>
            <a:r>
              <a:rPr lang="fr-FR" b="1" i="1" dirty="0">
                <a:solidFill>
                  <a:schemeClr val="accent6"/>
                </a:solidFill>
              </a:rPr>
              <a:t>for</a:t>
            </a:r>
            <a:r>
              <a:rPr lang="fr-FR" dirty="0">
                <a:solidFill>
                  <a:schemeClr val="tx1"/>
                </a:solidFill>
              </a:rPr>
              <a:t>, puis en les démarrant dans la même boucle </a:t>
            </a:r>
            <a:r>
              <a:rPr lang="fr-FR" b="1" i="1" dirty="0" smtClean="0">
                <a:solidFill>
                  <a:schemeClr val="accent6"/>
                </a:solidFill>
              </a:rPr>
              <a:t>for</a:t>
            </a:r>
            <a:endParaRPr lang="fr-FR" dirty="0">
              <a:solidFill>
                <a:schemeClr val="tx1"/>
              </a:solidFill>
            </a:endParaRPr>
          </a:p>
          <a:p>
            <a:r>
              <a:rPr lang="fr-FR" dirty="0" smtClean="0">
                <a:solidFill>
                  <a:schemeClr val="tx1"/>
                </a:solidFill>
              </a:rPr>
              <a:t>Dans </a:t>
            </a:r>
            <a:r>
              <a:rPr lang="fr-FR" dirty="0">
                <a:solidFill>
                  <a:schemeClr val="tx1"/>
                </a:solidFill>
              </a:rPr>
              <a:t>l'exemple suivant, nous définissons une fonction qui prend un nombre entier et qui dort pendant une durée aléatoire, en imprimant les deux quand elle commence et se </a:t>
            </a:r>
            <a:r>
              <a:rPr lang="fr-FR" dirty="0" smtClean="0">
                <a:solidFill>
                  <a:schemeClr val="tx1"/>
                </a:solidFill>
              </a:rPr>
              <a:t>termine</a:t>
            </a:r>
          </a:p>
          <a:p>
            <a:r>
              <a:rPr lang="fr-FR" dirty="0" smtClean="0">
                <a:solidFill>
                  <a:schemeClr val="tx1"/>
                </a:solidFill>
              </a:rPr>
              <a:t>Nous </a:t>
            </a:r>
            <a:r>
              <a:rPr lang="fr-FR" dirty="0">
                <a:solidFill>
                  <a:schemeClr val="tx1"/>
                </a:solidFill>
              </a:rPr>
              <a:t>créons ensuite une boucle for qui boucle jusqu'à 10 et crée 10 objets thread distincts dont la cible est définie sur notre fonction </a:t>
            </a:r>
            <a:r>
              <a:rPr lang="fr-FR" dirty="0" err="1" smtClean="0">
                <a:solidFill>
                  <a:schemeClr val="tx1"/>
                </a:solidFill>
              </a:rPr>
              <a:t>execute_thread</a:t>
            </a:r>
            <a:endParaRPr lang="fr-FR" dirty="0" smtClean="0">
              <a:solidFill>
                <a:schemeClr val="tx1"/>
              </a:solidFill>
            </a:endParaRPr>
          </a:p>
          <a:p>
            <a:r>
              <a:rPr lang="fr-FR" dirty="0" smtClean="0">
                <a:solidFill>
                  <a:schemeClr val="tx1"/>
                </a:solidFill>
              </a:rPr>
              <a:t>Il </a:t>
            </a:r>
            <a:r>
              <a:rPr lang="fr-FR" dirty="0">
                <a:solidFill>
                  <a:schemeClr val="tx1"/>
                </a:solidFill>
              </a:rPr>
              <a:t>démarre ensuite l'objet thread que nous venons de créer, puis nous imprimons les threads actifs en cours.</a:t>
            </a:r>
            <a:endParaRPr lang="fr-FR" dirty="0" smtClean="0">
              <a:solidFill>
                <a:schemeClr val="tx1"/>
              </a:solidFill>
            </a:endParaRPr>
          </a:p>
        </p:txBody>
      </p:sp>
    </p:spTree>
    <p:extLst>
      <p:ext uri="{BB962C8B-B14F-4D97-AF65-F5344CB8AC3E}">
        <p14:creationId xmlns:p14="http://schemas.microsoft.com/office/powerpoint/2010/main" val="4110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Démarrage de </a:t>
            </a:r>
            <a:r>
              <a:rPr lang="fr-FR" dirty="0" smtClean="0">
                <a:solidFill>
                  <a:schemeClr val="tx1"/>
                </a:solidFill>
              </a:rPr>
              <a:t>nombreux </a:t>
            </a:r>
            <a:r>
              <a:rPr lang="fr-FR" dirty="0">
                <a:solidFill>
                  <a:schemeClr val="tx1"/>
                </a:solidFill>
              </a:rPr>
              <a:t>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2003730" cy="5049077"/>
          </a:xfrm>
        </p:spPr>
        <p:txBody>
          <a:bodyPr anchor="ctr">
            <a:normAutofit/>
          </a:bodyPr>
          <a:lstStyle/>
          <a:p>
            <a:r>
              <a:rPr lang="fr-FR" dirty="0" smtClean="0">
                <a:solidFill>
                  <a:schemeClr val="tx1"/>
                </a:solidFill>
              </a:rPr>
              <a:t>Exemple</a:t>
            </a:r>
          </a:p>
        </p:txBody>
      </p:sp>
      <p:pic>
        <p:nvPicPr>
          <p:cNvPr id="4" name="Image 3"/>
          <p:cNvPicPr>
            <a:picLocks noChangeAspect="1"/>
          </p:cNvPicPr>
          <p:nvPr/>
        </p:nvPicPr>
        <p:blipFill>
          <a:blip r:embed="rId3"/>
          <a:stretch>
            <a:fillRect/>
          </a:stretch>
        </p:blipFill>
        <p:spPr>
          <a:xfrm>
            <a:off x="3880064" y="1801590"/>
            <a:ext cx="5819775" cy="4371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0174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fontScale="90000"/>
          </a:bodyPr>
          <a:lstStyle/>
          <a:p>
            <a:r>
              <a:rPr lang="fr-FR" dirty="0">
                <a:solidFill>
                  <a:schemeClr val="tx1"/>
                </a:solidFill>
              </a:rPr>
              <a:t>Ralentir les programmes en utilisant des threads</a:t>
            </a:r>
            <a:endParaRPr lang="fr-FR" b="1" i="1" dirty="0">
              <a:solidFill>
                <a:schemeClr val="accent1"/>
              </a:solidFill>
            </a:endParaRPr>
          </a:p>
        </p:txBody>
      </p:sp>
      <p:sp>
        <p:nvSpPr>
          <p:cNvPr id="3" name="Espace réservé du contenu 2"/>
          <p:cNvSpPr>
            <a:spLocks noGrp="1"/>
          </p:cNvSpPr>
          <p:nvPr>
            <p:ph idx="1"/>
          </p:nvPr>
        </p:nvSpPr>
        <p:spPr>
          <a:xfrm>
            <a:off x="1709530" y="1463040"/>
            <a:ext cx="9795083" cy="5049077"/>
          </a:xfrm>
        </p:spPr>
        <p:txBody>
          <a:bodyPr anchor="ctr">
            <a:normAutofit/>
          </a:bodyPr>
          <a:lstStyle/>
          <a:p>
            <a:r>
              <a:rPr lang="fr-FR" dirty="0">
                <a:solidFill>
                  <a:schemeClr val="tx1"/>
                </a:solidFill>
              </a:rPr>
              <a:t>En travaillant avec des threads, il est important de savoir que démarrer des centaines de threads et les lancer tous sur un problème spécifique n'améliorera probablement pas les performances de votre </a:t>
            </a:r>
            <a:r>
              <a:rPr lang="fr-FR" dirty="0" smtClean="0">
                <a:solidFill>
                  <a:schemeClr val="tx1"/>
                </a:solidFill>
              </a:rPr>
              <a:t>application</a:t>
            </a:r>
          </a:p>
          <a:p>
            <a:r>
              <a:rPr lang="fr-FR" dirty="0" smtClean="0">
                <a:solidFill>
                  <a:schemeClr val="tx1"/>
                </a:solidFill>
              </a:rPr>
              <a:t>Il </a:t>
            </a:r>
            <a:r>
              <a:rPr lang="fr-FR" dirty="0">
                <a:solidFill>
                  <a:schemeClr val="tx1"/>
                </a:solidFill>
              </a:rPr>
              <a:t>est très probable que si vous lancez des centaines ou des milliers de threads, vous pourriez, en fait, tuer complètement la </a:t>
            </a:r>
            <a:r>
              <a:rPr lang="fr-FR" dirty="0" smtClean="0">
                <a:solidFill>
                  <a:schemeClr val="tx1"/>
                </a:solidFill>
              </a:rPr>
              <a:t>performance</a:t>
            </a:r>
          </a:p>
        </p:txBody>
      </p:sp>
    </p:spTree>
    <p:extLst>
      <p:ext uri="{BB962C8B-B14F-4D97-AF65-F5344CB8AC3E}">
        <p14:creationId xmlns:p14="http://schemas.microsoft.com/office/powerpoint/2010/main" val="30016098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nombre total de threads actifs</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Parfois, lorsque vous souhaitez, par exemple, interroger l'état de votre application, vous pouvez interroger le nombre de threads actifs en cours d'exécution dans votre programme </a:t>
            </a:r>
            <a:r>
              <a:rPr lang="fr-FR" dirty="0" smtClean="0">
                <a:solidFill>
                  <a:schemeClr val="tx1"/>
                </a:solidFill>
              </a:rPr>
              <a:t>Python</a:t>
            </a:r>
          </a:p>
          <a:p>
            <a:r>
              <a:rPr lang="fr-FR" dirty="0" smtClean="0">
                <a:solidFill>
                  <a:schemeClr val="tx1"/>
                </a:solidFill>
              </a:rPr>
              <a:t>Heureusement</a:t>
            </a:r>
            <a:r>
              <a:rPr lang="fr-FR" dirty="0">
                <a:solidFill>
                  <a:schemeClr val="tx1"/>
                </a:solidFill>
              </a:rPr>
              <a:t>, le module de threading natif de Python nous permet facilement de l'obtenir avec un simple appel comme celui démontré dans l'extrait de code </a:t>
            </a:r>
            <a:r>
              <a:rPr lang="fr-FR" dirty="0" smtClean="0">
                <a:solidFill>
                  <a:schemeClr val="tx1"/>
                </a:solidFill>
              </a:rPr>
              <a:t>suivant :</a:t>
            </a:r>
          </a:p>
        </p:txBody>
      </p:sp>
      <p:pic>
        <p:nvPicPr>
          <p:cNvPr id="4" name="Image 3"/>
          <p:cNvPicPr>
            <a:picLocks noChangeAspect="1"/>
          </p:cNvPicPr>
          <p:nvPr/>
        </p:nvPicPr>
        <p:blipFill>
          <a:blip r:embed="rId3"/>
          <a:stretch>
            <a:fillRect/>
          </a:stretch>
        </p:blipFill>
        <p:spPr>
          <a:xfrm>
            <a:off x="5756744" y="2397317"/>
            <a:ext cx="3420223" cy="3244132"/>
          </a:xfrm>
          <a:prstGeom prst="rect">
            <a:avLst/>
          </a:prstGeom>
        </p:spPr>
      </p:pic>
      <p:pic>
        <p:nvPicPr>
          <p:cNvPr id="5" name="Image 4"/>
          <p:cNvPicPr>
            <a:picLocks noChangeAspect="1"/>
          </p:cNvPicPr>
          <p:nvPr/>
        </p:nvPicPr>
        <p:blipFill>
          <a:blip r:embed="rId4"/>
          <a:stretch>
            <a:fillRect/>
          </a:stretch>
        </p:blipFill>
        <p:spPr>
          <a:xfrm>
            <a:off x="9296915" y="2397317"/>
            <a:ext cx="2289500" cy="3244132"/>
          </a:xfrm>
          <a:prstGeom prst="rect">
            <a:avLst/>
          </a:prstGeom>
        </p:spPr>
      </p:pic>
    </p:spTree>
    <p:extLst>
      <p:ext uri="{BB962C8B-B14F-4D97-AF65-F5344CB8AC3E}">
        <p14:creationId xmlns:p14="http://schemas.microsoft.com/office/powerpoint/2010/main" val="162769527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Obtenir le </a:t>
            </a:r>
            <a:r>
              <a:rPr lang="fr-FR" dirty="0" smtClean="0">
                <a:solidFill>
                  <a:schemeClr val="tx1"/>
                </a:solidFill>
              </a:rPr>
              <a:t>thread courant</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smtClean="0">
                <a:solidFill>
                  <a:schemeClr val="tx1"/>
                </a:solidFill>
              </a:rPr>
              <a:t>Un </a:t>
            </a:r>
            <a:r>
              <a:rPr lang="fr-FR" dirty="0">
                <a:solidFill>
                  <a:schemeClr val="tx1"/>
                </a:solidFill>
              </a:rPr>
              <a:t>moyen simple et rapide de déterminer le fil sur lequel nous travaillons, nous pouvons utiliser la fonction </a:t>
            </a:r>
            <a:r>
              <a:rPr lang="fr-FR" b="1" i="1" dirty="0" smtClean="0">
                <a:solidFill>
                  <a:schemeClr val="accent6"/>
                </a:solidFill>
              </a:rPr>
              <a:t>threading.current_thread()</a:t>
            </a:r>
            <a:r>
              <a:rPr lang="fr-FR" dirty="0" smtClean="0">
                <a:solidFill>
                  <a:schemeClr val="tx1"/>
                </a:solidFill>
              </a:rPr>
              <a:t>, </a:t>
            </a:r>
            <a:r>
              <a:rPr lang="fr-FR" dirty="0">
                <a:solidFill>
                  <a:schemeClr val="tx1"/>
                </a:solidFill>
              </a:rPr>
              <a:t>comme indiqué dans l'exemple </a:t>
            </a:r>
            <a:r>
              <a:rPr lang="fr-FR" dirty="0" smtClean="0">
                <a:solidFill>
                  <a:schemeClr val="tx1"/>
                </a:solidFill>
              </a:rPr>
              <a:t>suivant :</a:t>
            </a:r>
            <a:endParaRPr lang="en-US" dirty="0">
              <a:solidFill>
                <a:schemeClr val="tx1"/>
              </a:solidFill>
            </a:endParaRPr>
          </a:p>
        </p:txBody>
      </p:sp>
      <p:pic>
        <p:nvPicPr>
          <p:cNvPr id="6" name="Image 5"/>
          <p:cNvPicPr>
            <a:picLocks noChangeAspect="1"/>
          </p:cNvPicPr>
          <p:nvPr/>
        </p:nvPicPr>
        <p:blipFill>
          <a:blip r:embed="rId3"/>
          <a:stretch>
            <a:fillRect/>
          </a:stretch>
        </p:blipFill>
        <p:spPr>
          <a:xfrm>
            <a:off x="6201355" y="1463040"/>
            <a:ext cx="4503198" cy="304543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201355" y="4580531"/>
            <a:ext cx="2958548" cy="14324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275095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Thread principal</a:t>
            </a:r>
            <a:endParaRPr lang="fr-FR" b="1" i="1" dirty="0">
              <a:solidFill>
                <a:schemeClr val="accent1"/>
              </a:solidFill>
            </a:endParaRPr>
          </a:p>
        </p:txBody>
      </p:sp>
      <p:sp>
        <p:nvSpPr>
          <p:cNvPr id="3" name="Espace réservé du contenu 2"/>
          <p:cNvSpPr>
            <a:spLocks noGrp="1"/>
          </p:cNvSpPr>
          <p:nvPr>
            <p:ph idx="1"/>
          </p:nvPr>
        </p:nvSpPr>
        <p:spPr>
          <a:xfrm>
            <a:off x="1057523" y="1463040"/>
            <a:ext cx="4699221" cy="5049077"/>
          </a:xfrm>
        </p:spPr>
        <p:txBody>
          <a:bodyPr anchor="ctr">
            <a:normAutofit/>
          </a:bodyPr>
          <a:lstStyle/>
          <a:p>
            <a:r>
              <a:rPr lang="fr-FR" dirty="0">
                <a:solidFill>
                  <a:schemeClr val="tx1"/>
                </a:solidFill>
              </a:rPr>
              <a:t>Tous les programmes Python comportent au moins un </a:t>
            </a:r>
            <a:r>
              <a:rPr lang="fr-FR" dirty="0" smtClean="0">
                <a:solidFill>
                  <a:schemeClr val="tx1"/>
                </a:solidFill>
              </a:rPr>
              <a:t>thread</a:t>
            </a:r>
          </a:p>
          <a:p>
            <a:r>
              <a:rPr lang="fr-FR" dirty="0" smtClean="0">
                <a:solidFill>
                  <a:schemeClr val="tx1"/>
                </a:solidFill>
              </a:rPr>
              <a:t>Ce </a:t>
            </a:r>
            <a:r>
              <a:rPr lang="fr-FR" dirty="0">
                <a:solidFill>
                  <a:schemeClr val="tx1"/>
                </a:solidFill>
              </a:rPr>
              <a:t>thread unique est le thread </a:t>
            </a:r>
            <a:r>
              <a:rPr lang="fr-FR" dirty="0" smtClean="0">
                <a:solidFill>
                  <a:schemeClr val="tx1"/>
                </a:solidFill>
              </a:rPr>
              <a:t>principal</a:t>
            </a:r>
          </a:p>
          <a:p>
            <a:r>
              <a:rPr lang="fr-FR" dirty="0" smtClean="0">
                <a:solidFill>
                  <a:schemeClr val="tx1"/>
                </a:solidFill>
              </a:rPr>
              <a:t>En </a:t>
            </a:r>
            <a:r>
              <a:rPr lang="fr-FR" dirty="0">
                <a:solidFill>
                  <a:schemeClr val="tx1"/>
                </a:solidFill>
              </a:rPr>
              <a:t>Python, nous sommes en mesure d'appeler la fonction </a:t>
            </a:r>
            <a:r>
              <a:rPr lang="fr-FR" b="1" i="1" dirty="0" smtClean="0">
                <a:solidFill>
                  <a:schemeClr val="accent6"/>
                </a:solidFill>
              </a:rPr>
              <a:t>main_thread()</a:t>
            </a:r>
            <a:r>
              <a:rPr lang="fr-FR" dirty="0" smtClean="0">
                <a:solidFill>
                  <a:schemeClr val="tx1"/>
                </a:solidFill>
              </a:rPr>
              <a:t>, </a:t>
            </a:r>
            <a:r>
              <a:rPr lang="fr-FR" dirty="0">
                <a:solidFill>
                  <a:schemeClr val="tx1"/>
                </a:solidFill>
              </a:rPr>
              <a:t>bien nommée, où que nous soyons pour récupérer l'objet </a:t>
            </a:r>
            <a:r>
              <a:rPr lang="fr-FR" dirty="0" smtClean="0">
                <a:solidFill>
                  <a:schemeClr val="tx1"/>
                </a:solidFill>
              </a:rPr>
              <a:t>principal</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742244" y="1311965"/>
            <a:ext cx="3908260" cy="3065683"/>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6742244" y="4452730"/>
            <a:ext cx="2868806" cy="1912537"/>
          </a:xfrm>
          <a:prstGeom prst="rect">
            <a:avLst/>
          </a:prstGeom>
        </p:spPr>
      </p:pic>
    </p:spTree>
    <p:extLst>
      <p:ext uri="{BB962C8B-B14F-4D97-AF65-F5344CB8AC3E}">
        <p14:creationId xmlns:p14="http://schemas.microsoft.com/office/powerpoint/2010/main" val="35630378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1057523" y="1463040"/>
            <a:ext cx="10710407" cy="5049077"/>
          </a:xfrm>
        </p:spPr>
        <p:txBody>
          <a:bodyPr anchor="ctr">
            <a:normAutofit/>
          </a:bodyPr>
          <a:lstStyle/>
          <a:p>
            <a:r>
              <a:rPr lang="fr-FR" dirty="0">
                <a:solidFill>
                  <a:schemeClr val="tx1"/>
                </a:solidFill>
              </a:rPr>
              <a:t>Dans certains scénarios, il peut être très utile </a:t>
            </a:r>
            <a:r>
              <a:rPr lang="fr-FR" dirty="0" smtClean="0">
                <a:solidFill>
                  <a:schemeClr val="tx1"/>
                </a:solidFill>
              </a:rPr>
              <a:t>de </a:t>
            </a:r>
            <a:r>
              <a:rPr lang="fr-FR" dirty="0">
                <a:solidFill>
                  <a:schemeClr val="tx1"/>
                </a:solidFill>
              </a:rPr>
              <a:t>pouvoir distinguer les différents </a:t>
            </a:r>
            <a:r>
              <a:rPr lang="fr-FR" dirty="0" smtClean="0">
                <a:solidFill>
                  <a:schemeClr val="tx1"/>
                </a:solidFill>
              </a:rPr>
              <a:t>threads</a:t>
            </a:r>
          </a:p>
          <a:p>
            <a:r>
              <a:rPr lang="fr-FR" dirty="0" smtClean="0">
                <a:solidFill>
                  <a:schemeClr val="tx1"/>
                </a:solidFill>
              </a:rPr>
              <a:t>Dans </a:t>
            </a:r>
            <a:r>
              <a:rPr lang="fr-FR" dirty="0">
                <a:solidFill>
                  <a:schemeClr val="tx1"/>
                </a:solidFill>
              </a:rPr>
              <a:t>certains cas, votre application peut être composée de centaines de threads différents, et les identifier peut vous aider à résoudre vos problèmes de débogage et à identifier les problèmes rencontrés avec votre programme </a:t>
            </a:r>
            <a:r>
              <a:rPr lang="fr-FR" dirty="0" smtClean="0">
                <a:solidFill>
                  <a:schemeClr val="tx1"/>
                </a:solidFill>
              </a:rPr>
              <a:t>sous-jacent</a:t>
            </a:r>
          </a:p>
          <a:p>
            <a:r>
              <a:rPr lang="fr-FR" dirty="0">
                <a:solidFill>
                  <a:schemeClr val="tx1"/>
                </a:solidFill>
              </a:rPr>
              <a:t>Dans les systèmes massifs, il est judicieux de séparer les threads en groupes s'ils exécutent des tâches </a:t>
            </a:r>
            <a:r>
              <a:rPr lang="fr-FR" dirty="0" smtClean="0">
                <a:solidFill>
                  <a:schemeClr val="tx1"/>
                </a:solidFill>
              </a:rPr>
              <a:t>différentes</a:t>
            </a:r>
          </a:p>
          <a:p>
            <a:r>
              <a:rPr lang="fr-FR" dirty="0" smtClean="0">
                <a:solidFill>
                  <a:schemeClr val="tx1"/>
                </a:solidFill>
              </a:rPr>
              <a:t>Supposons</a:t>
            </a:r>
            <a:r>
              <a:rPr lang="fr-FR" dirty="0">
                <a:solidFill>
                  <a:schemeClr val="tx1"/>
                </a:solidFill>
              </a:rPr>
              <a:t>, par exemple, que vous ayez une application qui soit à la fois à l'écoute des changements de cours des actions entrantes et qui tente également de prédire où ira ce </a:t>
            </a:r>
            <a:r>
              <a:rPr lang="fr-FR" dirty="0" smtClean="0">
                <a:solidFill>
                  <a:schemeClr val="tx1"/>
                </a:solidFill>
              </a:rPr>
              <a:t>cours</a:t>
            </a:r>
          </a:p>
          <a:p>
            <a:r>
              <a:rPr lang="fr-FR" dirty="0" smtClean="0">
                <a:solidFill>
                  <a:schemeClr val="tx1"/>
                </a:solidFill>
              </a:rPr>
              <a:t>Vous </a:t>
            </a:r>
            <a:r>
              <a:rPr lang="fr-FR" dirty="0">
                <a:solidFill>
                  <a:schemeClr val="tx1"/>
                </a:solidFill>
              </a:rPr>
              <a:t>pouvez, par exemple, avoir deux groupes de threads différents </a:t>
            </a:r>
            <a:r>
              <a:rPr lang="fr-FR" dirty="0" smtClean="0">
                <a:solidFill>
                  <a:schemeClr val="tx1"/>
                </a:solidFill>
              </a:rPr>
              <a:t>ici : </a:t>
            </a:r>
            <a:r>
              <a:rPr lang="fr-FR" dirty="0">
                <a:solidFill>
                  <a:schemeClr val="tx1"/>
                </a:solidFill>
              </a:rPr>
              <a:t>un groupe à l'écoute des changements et l'autre effectuant les calculs </a:t>
            </a:r>
            <a:r>
              <a:rPr lang="fr-FR" dirty="0" smtClean="0">
                <a:solidFill>
                  <a:schemeClr val="tx1"/>
                </a:solidFill>
              </a:rPr>
              <a:t>nécessaires</a:t>
            </a:r>
          </a:p>
          <a:p>
            <a:r>
              <a:rPr lang="fr-FR" dirty="0">
                <a:solidFill>
                  <a:schemeClr val="tx1"/>
                </a:solidFill>
              </a:rPr>
              <a:t>Avoir des conventions de nommage différentes pour les threads qui font l'écoute et les threads qui font les calculs pourrait rendre votre travail de </a:t>
            </a:r>
            <a:r>
              <a:rPr lang="fr-FR" dirty="0" smtClean="0">
                <a:solidFill>
                  <a:schemeClr val="tx1"/>
                </a:solidFill>
              </a:rPr>
              <a:t>débogage </a:t>
            </a:r>
            <a:r>
              <a:rPr lang="fr-FR" dirty="0">
                <a:solidFill>
                  <a:schemeClr val="tx1"/>
                </a:solidFill>
              </a:rPr>
              <a:t>beaucoup plus facile</a:t>
            </a:r>
            <a:endParaRPr lang="en-US" dirty="0">
              <a:solidFill>
                <a:schemeClr val="tx1"/>
              </a:solidFill>
            </a:endParaRPr>
          </a:p>
        </p:txBody>
      </p:sp>
    </p:spTree>
    <p:extLst>
      <p:ext uri="{BB962C8B-B14F-4D97-AF65-F5344CB8AC3E}">
        <p14:creationId xmlns:p14="http://schemas.microsoft.com/office/powerpoint/2010/main" val="340307114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a:solidFill>
                  <a:schemeClr val="tx1"/>
                </a:solidFill>
              </a:rPr>
              <a:t>Identifier les threads</a:t>
            </a:r>
            <a:endParaRPr lang="fr-FR" b="1" i="1" dirty="0">
              <a:solidFill>
                <a:schemeClr val="accent1"/>
              </a:solidFill>
            </a:endParaRPr>
          </a:p>
        </p:txBody>
      </p:sp>
      <p:sp>
        <p:nvSpPr>
          <p:cNvPr id="3" name="Espace réservé du contenu 2"/>
          <p:cNvSpPr>
            <a:spLocks noGrp="1"/>
          </p:cNvSpPr>
          <p:nvPr>
            <p:ph idx="1"/>
          </p:nvPr>
        </p:nvSpPr>
        <p:spPr>
          <a:xfrm>
            <a:off x="3665551" y="1463040"/>
            <a:ext cx="2723673" cy="5049077"/>
          </a:xfrm>
        </p:spPr>
        <p:txBody>
          <a:bodyPr anchor="ctr">
            <a:normAutofit/>
          </a:bodyPr>
          <a:lstStyle/>
          <a:p>
            <a:r>
              <a:rPr lang="fr-FR" dirty="0" smtClean="0">
                <a:solidFill>
                  <a:schemeClr val="tx1"/>
                </a:solidFill>
              </a:rPr>
              <a:t>Exemple :</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6496216" y="1407380"/>
            <a:ext cx="4766189" cy="4566161"/>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4309607" y="4681989"/>
            <a:ext cx="2079618" cy="1291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78593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5" y="624110"/>
            <a:ext cx="9524738" cy="687855"/>
          </a:xfrm>
        </p:spPr>
        <p:txBody>
          <a:bodyPr>
            <a:normAutofit/>
          </a:bodyPr>
          <a:lstStyle/>
          <a:p>
            <a:r>
              <a:rPr lang="fr-FR" dirty="0" smtClean="0">
                <a:solidFill>
                  <a:schemeClr val="tx1"/>
                </a:solidFill>
              </a:rPr>
              <a:t>Terminer un thread</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Tuer les threads est </a:t>
            </a:r>
            <a:r>
              <a:rPr lang="fr-FR" dirty="0">
                <a:solidFill>
                  <a:schemeClr val="tx1"/>
                </a:solidFill>
              </a:rPr>
              <a:t>considéré comme une mauvaise pratique, et que je déconseille </a:t>
            </a:r>
            <a:r>
              <a:rPr lang="fr-FR" dirty="0" smtClean="0">
                <a:solidFill>
                  <a:schemeClr val="tx1"/>
                </a:solidFill>
              </a:rPr>
              <a:t>activement</a:t>
            </a:r>
          </a:p>
          <a:p>
            <a:r>
              <a:rPr lang="fr-FR" dirty="0" smtClean="0">
                <a:solidFill>
                  <a:schemeClr val="tx1"/>
                </a:solidFill>
              </a:rPr>
              <a:t>Python </a:t>
            </a:r>
            <a:r>
              <a:rPr lang="fr-FR" dirty="0">
                <a:solidFill>
                  <a:schemeClr val="tx1"/>
                </a:solidFill>
              </a:rPr>
              <a:t>ne fournit pas réellement une fonction de thread natif avec laquelle tuer d'autres threads, </a:t>
            </a:r>
            <a:r>
              <a:rPr lang="fr-FR" dirty="0" smtClean="0">
                <a:solidFill>
                  <a:schemeClr val="tx1"/>
                </a:solidFill>
              </a:rPr>
              <a:t>alors que </a:t>
            </a:r>
            <a:r>
              <a:rPr lang="fr-FR" dirty="0">
                <a:solidFill>
                  <a:schemeClr val="tx1"/>
                </a:solidFill>
              </a:rPr>
              <a:t>cela devrait déclencher des </a:t>
            </a:r>
            <a:r>
              <a:rPr lang="fr-FR" dirty="0" smtClean="0">
                <a:solidFill>
                  <a:schemeClr val="tx1"/>
                </a:solidFill>
              </a:rPr>
              <a:t>drapeaux</a:t>
            </a:r>
          </a:p>
          <a:p>
            <a:r>
              <a:rPr lang="fr-FR" dirty="0" smtClean="0">
                <a:solidFill>
                  <a:schemeClr val="tx1"/>
                </a:solidFill>
              </a:rPr>
              <a:t>Ces </a:t>
            </a:r>
            <a:r>
              <a:rPr lang="fr-FR" dirty="0">
                <a:solidFill>
                  <a:schemeClr val="tx1"/>
                </a:solidFill>
              </a:rPr>
              <a:t>threads que vous souhaitez terminer peuvent contenir une ressource critique qui doit être ouverte et fermée correctement, ou ils peuvent également être les parents de plusieurs threads </a:t>
            </a:r>
            <a:r>
              <a:rPr lang="fr-FR" dirty="0" smtClean="0">
                <a:solidFill>
                  <a:schemeClr val="tx1"/>
                </a:solidFill>
              </a:rPr>
              <a:t>enfants</a:t>
            </a:r>
          </a:p>
          <a:p>
            <a:r>
              <a:rPr lang="fr-FR" dirty="0" smtClean="0">
                <a:solidFill>
                  <a:schemeClr val="tx1"/>
                </a:solidFill>
              </a:rPr>
              <a:t>En </a:t>
            </a:r>
            <a:r>
              <a:rPr lang="fr-FR" dirty="0">
                <a:solidFill>
                  <a:schemeClr val="tx1"/>
                </a:solidFill>
              </a:rPr>
              <a:t>supprimant les threads parents sans tuer leurs threads enfants, nous créons essentiellement des threads </a:t>
            </a:r>
            <a:r>
              <a:rPr lang="fr-FR" dirty="0" smtClean="0">
                <a:solidFill>
                  <a:schemeClr val="tx1"/>
                </a:solidFill>
              </a:rPr>
              <a:t>orphelins</a:t>
            </a:r>
            <a:endParaRPr lang="en-US" dirty="0">
              <a:solidFill>
                <a:schemeClr val="tx1"/>
              </a:solidFill>
            </a:endParaRPr>
          </a:p>
        </p:txBody>
      </p:sp>
    </p:spTree>
    <p:extLst>
      <p:ext uri="{BB962C8B-B14F-4D97-AF65-F5344CB8AC3E}">
        <p14:creationId xmlns:p14="http://schemas.microsoft.com/office/powerpoint/2010/main" val="214246893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Meilleures pratiques </a:t>
            </a:r>
            <a:r>
              <a:rPr lang="fr-FR" dirty="0">
                <a:solidFill>
                  <a:schemeClr val="tx1"/>
                </a:solidFill>
              </a:rPr>
              <a:t>pour arrêter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Si vous avez besoin d'un mécanisme d'arrêt de thread, il vous incombe de mettre en place </a:t>
            </a:r>
            <a:r>
              <a:rPr lang="fr-FR" dirty="0" smtClean="0">
                <a:solidFill>
                  <a:schemeClr val="tx1"/>
                </a:solidFill>
              </a:rPr>
              <a:t>ce mécanisme </a:t>
            </a:r>
            <a:r>
              <a:rPr lang="fr-FR" dirty="0">
                <a:solidFill>
                  <a:schemeClr val="tx1"/>
                </a:solidFill>
              </a:rPr>
              <a:t>permettant un arrêt en douceur plutôt qu'un </a:t>
            </a:r>
            <a:r>
              <a:rPr lang="fr-FR" dirty="0" smtClean="0">
                <a:solidFill>
                  <a:schemeClr val="tx1"/>
                </a:solidFill>
              </a:rPr>
              <a:t>"assassinat"</a:t>
            </a:r>
          </a:p>
          <a:p>
            <a:r>
              <a:rPr lang="fr-FR" dirty="0" smtClean="0">
                <a:solidFill>
                  <a:schemeClr val="tx1"/>
                </a:solidFill>
              </a:rPr>
              <a:t>Cependant</a:t>
            </a:r>
            <a:r>
              <a:rPr lang="fr-FR" dirty="0">
                <a:solidFill>
                  <a:schemeClr val="tx1"/>
                </a:solidFill>
              </a:rPr>
              <a:t>, il existe une solution de </a:t>
            </a:r>
            <a:r>
              <a:rPr lang="fr-FR" dirty="0" smtClean="0">
                <a:solidFill>
                  <a:schemeClr val="tx1"/>
                </a:solidFill>
              </a:rPr>
              <a:t>contournement</a:t>
            </a:r>
          </a:p>
          <a:p>
            <a:r>
              <a:rPr lang="fr-FR" dirty="0" smtClean="0">
                <a:solidFill>
                  <a:schemeClr val="tx1"/>
                </a:solidFill>
              </a:rPr>
              <a:t>Alors </a:t>
            </a:r>
            <a:r>
              <a:rPr lang="fr-FR" dirty="0">
                <a:solidFill>
                  <a:schemeClr val="tx1"/>
                </a:solidFill>
              </a:rPr>
              <a:t>que les threads ne possèdent peut-être pas de mécanisme natif de terminaison, les processus disposent en fait d'un tel </a:t>
            </a:r>
            <a:r>
              <a:rPr lang="fr-FR" dirty="0" smtClean="0">
                <a:solidFill>
                  <a:schemeClr val="tx1"/>
                </a:solidFill>
              </a:rPr>
              <a:t>mécanisme</a:t>
            </a:r>
          </a:p>
          <a:p>
            <a:r>
              <a:rPr lang="fr-FR" dirty="0" smtClean="0">
                <a:solidFill>
                  <a:schemeClr val="tx1"/>
                </a:solidFill>
              </a:rPr>
              <a:t>Comme </a:t>
            </a:r>
            <a:r>
              <a:rPr lang="fr-FR" dirty="0">
                <a:solidFill>
                  <a:schemeClr val="tx1"/>
                </a:solidFill>
              </a:rPr>
              <a:t>vous devriez le savoir maintenant, les processus sont essentiellement des versions plus robustes des threads, et bien que cela ne soit pas idéal, dans certaines situations vous devez vous assurer que vos programmes peuvent s'arrêter </a:t>
            </a:r>
            <a:r>
              <a:rPr lang="fr-FR" dirty="0" smtClean="0">
                <a:solidFill>
                  <a:schemeClr val="tx1"/>
                </a:solidFill>
              </a:rPr>
              <a:t>normalement</a:t>
            </a:r>
          </a:p>
          <a:p>
            <a:r>
              <a:rPr lang="fr-FR" dirty="0" smtClean="0">
                <a:solidFill>
                  <a:schemeClr val="tx1"/>
                </a:solidFill>
              </a:rPr>
              <a:t>Cela </a:t>
            </a:r>
            <a:r>
              <a:rPr lang="fr-FR" dirty="0">
                <a:solidFill>
                  <a:schemeClr val="tx1"/>
                </a:solidFill>
              </a:rPr>
              <a:t>se présente comme une solution bien plus </a:t>
            </a:r>
            <a:r>
              <a:rPr lang="fr-FR" dirty="0" smtClean="0">
                <a:solidFill>
                  <a:schemeClr val="tx1"/>
                </a:solidFill>
              </a:rPr>
              <a:t>élégante que votre propre système </a:t>
            </a:r>
            <a:r>
              <a:rPr lang="fr-FR" dirty="0">
                <a:solidFill>
                  <a:schemeClr val="tx1"/>
                </a:solidFill>
              </a:rPr>
              <a:t>terminaison de </a:t>
            </a:r>
            <a:r>
              <a:rPr lang="fr-FR" dirty="0" smtClean="0">
                <a:solidFill>
                  <a:schemeClr val="tx1"/>
                </a:solidFill>
              </a:rPr>
              <a:t>thread</a:t>
            </a:r>
            <a:endParaRPr lang="en-US" dirty="0">
              <a:solidFill>
                <a:schemeClr val="tx1"/>
              </a:solidFill>
            </a:endParaRPr>
          </a:p>
        </p:txBody>
      </p:sp>
    </p:spTree>
    <p:extLst>
      <p:ext uri="{BB962C8B-B14F-4D97-AF65-F5344CB8AC3E}">
        <p14:creationId xmlns:p14="http://schemas.microsoft.com/office/powerpoint/2010/main" val="322163233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87855"/>
          </a:xfrm>
        </p:spPr>
        <p:txBody>
          <a:bodyPr>
            <a:normAutofit/>
          </a:bodyPr>
          <a:lstStyle/>
          <a:p>
            <a:r>
              <a:rPr lang="fr-FR" dirty="0" smtClean="0">
                <a:solidFill>
                  <a:schemeClr val="tx1"/>
                </a:solidFill>
              </a:rPr>
              <a:t>Processus orphelins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a:solidFill>
                  <a:schemeClr val="tx1"/>
                </a:solidFill>
              </a:rPr>
              <a:t>Les processus orphelins sont des processus qui n'ont pas de processus parent </a:t>
            </a:r>
            <a:r>
              <a:rPr lang="fr-FR" dirty="0" smtClean="0">
                <a:solidFill>
                  <a:schemeClr val="tx1"/>
                </a:solidFill>
              </a:rPr>
              <a:t>actif</a:t>
            </a:r>
          </a:p>
          <a:p>
            <a:r>
              <a:rPr lang="fr-FR" dirty="0" smtClean="0">
                <a:solidFill>
                  <a:schemeClr val="tx1"/>
                </a:solidFill>
              </a:rPr>
              <a:t>Ils </a:t>
            </a:r>
            <a:r>
              <a:rPr lang="fr-FR" dirty="0">
                <a:solidFill>
                  <a:schemeClr val="tx1"/>
                </a:solidFill>
              </a:rPr>
              <a:t>utilisent les ressources du système et n'offrent aucun avantage, et la seule façon de les tuer est d'énumérer les </a:t>
            </a:r>
            <a:r>
              <a:rPr lang="fr-FR" dirty="0" smtClean="0">
                <a:solidFill>
                  <a:schemeClr val="tx1"/>
                </a:solidFill>
              </a:rPr>
              <a:t>processus vivants</a:t>
            </a:r>
            <a:r>
              <a:rPr lang="fr-FR" dirty="0">
                <a:solidFill>
                  <a:schemeClr val="tx1"/>
                </a:solidFill>
              </a:rPr>
              <a:t>, puis de les </a:t>
            </a:r>
            <a:r>
              <a:rPr lang="fr-FR" dirty="0" smtClean="0">
                <a:solidFill>
                  <a:schemeClr val="tx1"/>
                </a:solidFill>
              </a:rPr>
              <a:t>tuer</a:t>
            </a:r>
            <a:endParaRPr lang="en-US" dirty="0">
              <a:solidFill>
                <a:schemeClr val="tx1"/>
              </a:solidFill>
            </a:endParaRPr>
          </a:p>
        </p:txBody>
      </p:sp>
    </p:spTree>
    <p:extLst>
      <p:ext uri="{BB962C8B-B14F-4D97-AF65-F5344CB8AC3E}">
        <p14:creationId xmlns:p14="http://schemas.microsoft.com/office/powerpoint/2010/main" val="1785731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Comment le système d'exploitation gère les threads</a:t>
            </a:r>
            <a:endParaRPr lang="fr-FR" b="1" i="1" dirty="0">
              <a:solidFill>
                <a:schemeClr val="accent1"/>
              </a:solidFill>
            </a:endParaRPr>
          </a:p>
        </p:txBody>
      </p:sp>
      <p:sp>
        <p:nvSpPr>
          <p:cNvPr id="3" name="Espace réservé du contenu 2"/>
          <p:cNvSpPr>
            <a:spLocks noGrp="1"/>
          </p:cNvSpPr>
          <p:nvPr>
            <p:ph idx="1"/>
          </p:nvPr>
        </p:nvSpPr>
        <p:spPr>
          <a:xfrm>
            <a:off x="1383527" y="1463040"/>
            <a:ext cx="10121086" cy="5049077"/>
          </a:xfrm>
        </p:spPr>
        <p:txBody>
          <a:bodyPr anchor="ctr">
            <a:normAutofit/>
          </a:bodyPr>
          <a:lstStyle/>
          <a:p>
            <a:r>
              <a:rPr lang="fr-FR" dirty="0" smtClean="0">
                <a:solidFill>
                  <a:schemeClr val="tx1"/>
                </a:solidFill>
              </a:rPr>
              <a:t>Maintenant </a:t>
            </a:r>
            <a:r>
              <a:rPr lang="fr-FR" dirty="0">
                <a:solidFill>
                  <a:schemeClr val="tx1"/>
                </a:solidFill>
              </a:rPr>
              <a:t>que nous avons jeté un coup d'œil sur le cycle de vie d'un thread, il est important de savoir comment ces threads fonctionnent réellement dans </a:t>
            </a:r>
            <a:r>
              <a:rPr lang="fr-FR" dirty="0" smtClean="0">
                <a:solidFill>
                  <a:schemeClr val="tx1"/>
                </a:solidFill>
              </a:rPr>
              <a:t>nos machines</a:t>
            </a:r>
          </a:p>
          <a:p>
            <a:r>
              <a:rPr lang="fr-FR" dirty="0" smtClean="0">
                <a:solidFill>
                  <a:schemeClr val="tx1"/>
                </a:solidFill>
              </a:rPr>
              <a:t>Comprendre </a:t>
            </a:r>
            <a:r>
              <a:rPr lang="fr-FR" dirty="0">
                <a:solidFill>
                  <a:schemeClr val="tx1"/>
                </a:solidFill>
              </a:rPr>
              <a:t>des choses comme le modèle multithreading et comment les threads Python sont mappés aux threads du système est important </a:t>
            </a:r>
            <a:r>
              <a:rPr lang="fr-FR" dirty="0" smtClean="0">
                <a:solidFill>
                  <a:schemeClr val="tx1"/>
                </a:solidFill>
              </a:rPr>
              <a:t>pour </a:t>
            </a:r>
            <a:r>
              <a:rPr lang="fr-FR" dirty="0">
                <a:solidFill>
                  <a:schemeClr val="tx1"/>
                </a:solidFill>
              </a:rPr>
              <a:t>prendre les bonnes décisions lors de la conception de votre logiciel haute </a:t>
            </a:r>
            <a:r>
              <a:rPr lang="fr-FR" dirty="0" smtClean="0">
                <a:solidFill>
                  <a:schemeClr val="tx1"/>
                </a:solidFill>
              </a:rPr>
              <a:t>performance</a:t>
            </a:r>
            <a:endParaRPr lang="en-US" dirty="0">
              <a:solidFill>
                <a:schemeClr val="tx1"/>
              </a:solidFill>
            </a:endParaRPr>
          </a:p>
        </p:txBody>
      </p:sp>
    </p:spTree>
    <p:extLst>
      <p:ext uri="{BB962C8B-B14F-4D97-AF65-F5344CB8AC3E}">
        <p14:creationId xmlns:p14="http://schemas.microsoft.com/office/powerpoint/2010/main" val="12180988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sp>
        <p:nvSpPr>
          <p:cNvPr id="3" name="Espace réservé du contenu 2"/>
          <p:cNvSpPr>
            <a:spLocks noGrp="1"/>
          </p:cNvSpPr>
          <p:nvPr>
            <p:ph idx="1"/>
          </p:nvPr>
        </p:nvSpPr>
        <p:spPr>
          <a:xfrm>
            <a:off x="1383527" y="2075290"/>
            <a:ext cx="10121086" cy="4436827"/>
          </a:xfrm>
        </p:spPr>
        <p:txBody>
          <a:bodyPr anchor="ctr">
            <a:normAutofit/>
          </a:bodyPr>
          <a:lstStyle/>
          <a:p>
            <a:r>
              <a:rPr lang="fr-FR" dirty="0">
                <a:solidFill>
                  <a:schemeClr val="tx1"/>
                </a:solidFill>
              </a:rPr>
              <a:t>Un processus, comme nous l'avons vu, est une version plus lourde d'un thread simple dans le sens où nous pouvons faire des choses comme faire tourner plusieurs threads dans un </a:t>
            </a:r>
            <a:r>
              <a:rPr lang="fr-FR" dirty="0" smtClean="0">
                <a:solidFill>
                  <a:schemeClr val="tx1"/>
                </a:solidFill>
              </a:rPr>
              <a:t>processus</a:t>
            </a:r>
          </a:p>
          <a:p>
            <a:r>
              <a:rPr lang="fr-FR" dirty="0" smtClean="0">
                <a:solidFill>
                  <a:schemeClr val="tx1"/>
                </a:solidFill>
              </a:rPr>
              <a:t>Ils </a:t>
            </a:r>
            <a:r>
              <a:rPr lang="fr-FR" dirty="0">
                <a:solidFill>
                  <a:schemeClr val="tx1"/>
                </a:solidFill>
              </a:rPr>
              <a:t>peuvent effectuer plus de tâches liées au processeur mieux qu'un thread standard en raison du fait qu'ils ont chacun leur propre instance GIL </a:t>
            </a:r>
            <a:r>
              <a:rPr lang="fr-FR" dirty="0" smtClean="0">
                <a:solidFill>
                  <a:schemeClr val="tx1"/>
                </a:solidFill>
              </a:rPr>
              <a:t>séparée</a:t>
            </a:r>
          </a:p>
          <a:p>
            <a:r>
              <a:rPr lang="fr-FR" dirty="0">
                <a:solidFill>
                  <a:schemeClr val="tx1"/>
                </a:solidFill>
              </a:rPr>
              <a:t>Cependant, il est important de noter que même si </a:t>
            </a:r>
            <a:r>
              <a:rPr lang="fr-FR" dirty="0" smtClean="0">
                <a:solidFill>
                  <a:schemeClr val="tx1"/>
                </a:solidFill>
              </a:rPr>
              <a:t>ceux-ci </a:t>
            </a:r>
            <a:r>
              <a:rPr lang="fr-FR" dirty="0">
                <a:solidFill>
                  <a:schemeClr val="tx1"/>
                </a:solidFill>
              </a:rPr>
              <a:t>peuvent être bien meilleurs pour les CPU, ils nécessitent également beaucoup plus de </a:t>
            </a:r>
            <a:r>
              <a:rPr lang="fr-FR" dirty="0" smtClean="0">
                <a:solidFill>
                  <a:schemeClr val="tx1"/>
                </a:solidFill>
              </a:rPr>
              <a:t>ressources</a:t>
            </a:r>
          </a:p>
          <a:p>
            <a:r>
              <a:rPr lang="fr-FR" dirty="0" smtClean="0">
                <a:solidFill>
                  <a:schemeClr val="tx1"/>
                </a:solidFill>
              </a:rPr>
              <a:t>Être </a:t>
            </a:r>
            <a:r>
              <a:rPr lang="fr-FR" dirty="0">
                <a:solidFill>
                  <a:schemeClr val="tx1"/>
                </a:solidFill>
              </a:rPr>
              <a:t>plus exigeant en ressources signifie qu'ils sont aussi plus chers à </a:t>
            </a:r>
            <a:r>
              <a:rPr lang="fr-FR" dirty="0" smtClean="0">
                <a:solidFill>
                  <a:schemeClr val="tx1"/>
                </a:solidFill>
              </a:rPr>
              <a:t>créer à </a:t>
            </a:r>
            <a:r>
              <a:rPr lang="fr-FR" dirty="0">
                <a:solidFill>
                  <a:schemeClr val="tx1"/>
                </a:solidFill>
              </a:rPr>
              <a:t>la volée et à tuer aussi </a:t>
            </a:r>
            <a:r>
              <a:rPr lang="fr-FR" dirty="0" smtClean="0">
                <a:solidFill>
                  <a:schemeClr val="tx1"/>
                </a:solidFill>
              </a:rPr>
              <a:t>rapidement</a:t>
            </a:r>
          </a:p>
          <a:p>
            <a:r>
              <a:rPr lang="fr-FR" dirty="0" smtClean="0">
                <a:solidFill>
                  <a:schemeClr val="tx1"/>
                </a:solidFill>
              </a:rPr>
              <a:t>Dans </a:t>
            </a:r>
            <a:r>
              <a:rPr lang="fr-FR" dirty="0">
                <a:solidFill>
                  <a:schemeClr val="tx1"/>
                </a:solidFill>
              </a:rPr>
              <a:t>cet exemple suivant, nous examinerons l'impact sur les performances de la rotation de plusieurs threads, et nous comparerons cela à la rotation de plusieurs </a:t>
            </a:r>
            <a:r>
              <a:rPr lang="fr-FR" dirty="0" smtClean="0">
                <a:solidFill>
                  <a:schemeClr val="tx1"/>
                </a:solidFill>
              </a:rPr>
              <a:t>processus</a:t>
            </a:r>
            <a:endParaRPr lang="en-US" dirty="0">
              <a:solidFill>
                <a:schemeClr val="tx1"/>
              </a:solidFill>
            </a:endParaRPr>
          </a:p>
        </p:txBody>
      </p:sp>
    </p:spTree>
    <p:extLst>
      <p:ext uri="{BB962C8B-B14F-4D97-AF65-F5344CB8AC3E}">
        <p14:creationId xmlns:p14="http://schemas.microsoft.com/office/powerpoint/2010/main" val="48810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1339862"/>
          </a:xfrm>
        </p:spPr>
        <p:txBody>
          <a:bodyPr>
            <a:normAutofit/>
          </a:bodyPr>
          <a:lstStyle/>
          <a:p>
            <a:r>
              <a:rPr lang="fr-FR" dirty="0">
                <a:solidFill>
                  <a:schemeClr val="tx1"/>
                </a:solidFill>
              </a:rPr>
              <a:t>Création de processus par rapport aux threads</a:t>
            </a:r>
            <a:endParaRPr lang="fr-FR" b="1" i="1" dirty="0">
              <a:solidFill>
                <a:schemeClr val="accent1"/>
              </a:solidFill>
            </a:endParaRPr>
          </a:p>
        </p:txBody>
      </p:sp>
      <p:pic>
        <p:nvPicPr>
          <p:cNvPr id="7" name="Espace réservé du contenu 6"/>
          <p:cNvPicPr>
            <a:picLocks noGrp="1" noChangeAspect="1"/>
          </p:cNvPicPr>
          <p:nvPr>
            <p:ph idx="1"/>
          </p:nvPr>
        </p:nvPicPr>
        <p:blipFill>
          <a:blip r:embed="rId3"/>
          <a:stretch>
            <a:fillRect/>
          </a:stretch>
        </p:blipFill>
        <p:spPr>
          <a:xfrm>
            <a:off x="3473512" y="5604186"/>
            <a:ext cx="4295775" cy="8477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847938" y="2039961"/>
            <a:ext cx="3913921" cy="4411950"/>
          </a:xfrm>
          <a:prstGeom prst="rect">
            <a:avLst/>
          </a:prstGeom>
          <a:ln>
            <a:noFill/>
          </a:ln>
          <a:effectLst>
            <a:outerShdw blurRad="292100" dist="139700" dir="2700000" algn="tl" rotWithShape="0">
              <a:srgbClr val="333333">
                <a:alpha val="65000"/>
              </a:srgbClr>
            </a:outerShdw>
          </a:effectLst>
        </p:spPr>
      </p:pic>
      <p:sp>
        <p:nvSpPr>
          <p:cNvPr id="8" name="Espace réservé du contenu 2"/>
          <p:cNvSpPr txBox="1">
            <a:spLocks/>
          </p:cNvSpPr>
          <p:nvPr/>
        </p:nvSpPr>
        <p:spPr>
          <a:xfrm>
            <a:off x="1383527" y="1844703"/>
            <a:ext cx="6385760" cy="3689406"/>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Maintenant, bien que le temps nécessaire pour effectuer ces deux tâches soit minime pour notre exemple relativement léger, considérez l'impact sur les performances que vous obtiendriez si vous commenciez des centaines ou des milliers de processus ou de threads sur d'énormes baies de </a:t>
            </a:r>
            <a:r>
              <a:rPr lang="fr-FR" dirty="0" smtClean="0">
                <a:solidFill>
                  <a:schemeClr val="tx1"/>
                </a:solidFill>
              </a:rPr>
              <a:t>serveurs</a:t>
            </a:r>
          </a:p>
          <a:p>
            <a:r>
              <a:rPr lang="fr-FR" dirty="0">
                <a:solidFill>
                  <a:schemeClr val="tx1"/>
                </a:solidFill>
              </a:rPr>
              <a:t>Une façon de lutter contre cela est de faire toute la création de processus ou de threads au début et de les stocker dans un pool afin qu'ils puissent </a:t>
            </a:r>
            <a:r>
              <a:rPr lang="fr-FR" dirty="0" smtClean="0">
                <a:solidFill>
                  <a:schemeClr val="tx1"/>
                </a:solidFill>
              </a:rPr>
              <a:t>s'endormir et </a:t>
            </a:r>
            <a:r>
              <a:rPr lang="fr-FR" dirty="0">
                <a:solidFill>
                  <a:schemeClr val="tx1"/>
                </a:solidFill>
              </a:rPr>
              <a:t>attendre d'autres instructions sans que nous ayons à supporter ces coûts élevés de </a:t>
            </a:r>
            <a:r>
              <a:rPr lang="fr-FR" dirty="0" smtClean="0">
                <a:solidFill>
                  <a:schemeClr val="tx1"/>
                </a:solidFill>
              </a:rPr>
              <a:t>création</a:t>
            </a:r>
            <a:endParaRPr lang="en-US" dirty="0">
              <a:solidFill>
                <a:schemeClr val="tx1"/>
              </a:solidFill>
            </a:endParaRPr>
          </a:p>
        </p:txBody>
      </p:sp>
    </p:spTree>
    <p:extLst>
      <p:ext uri="{BB962C8B-B14F-4D97-AF65-F5344CB8AC3E}">
        <p14:creationId xmlns:p14="http://schemas.microsoft.com/office/powerpoint/2010/main" val="30376848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solidFill>
                  <a:schemeClr val="tx1"/>
                </a:solidFill>
              </a:rPr>
              <a:t>Le début de ce document fournit </a:t>
            </a:r>
            <a:r>
              <a:rPr lang="fr-FR" dirty="0">
                <a:solidFill>
                  <a:schemeClr val="tx1"/>
                </a:solidFill>
              </a:rPr>
              <a:t>une brève introduction à la concurrence, où nous avons parlé des deux types distincts de threads que nous avons sur une seule </a:t>
            </a:r>
            <a:r>
              <a:rPr lang="fr-FR" dirty="0" smtClean="0">
                <a:solidFill>
                  <a:schemeClr val="tx1"/>
                </a:solidFill>
              </a:rPr>
              <a:t>machine</a:t>
            </a:r>
          </a:p>
          <a:p>
            <a:r>
              <a:rPr lang="fr-FR" dirty="0" smtClean="0">
                <a:solidFill>
                  <a:schemeClr val="tx1"/>
                </a:solidFill>
              </a:rPr>
              <a:t>Il </a:t>
            </a:r>
            <a:r>
              <a:rPr lang="fr-FR" dirty="0">
                <a:solidFill>
                  <a:schemeClr val="tx1"/>
                </a:solidFill>
              </a:rPr>
              <a:t>s'agissait de threads utilisateur et de threads du noyau, et il est utile de savoir comment ils se </a:t>
            </a:r>
            <a:r>
              <a:rPr lang="fr-FR" dirty="0" smtClean="0">
                <a:solidFill>
                  <a:schemeClr val="tx1"/>
                </a:solidFill>
              </a:rPr>
              <a:t>mêlent, </a:t>
            </a:r>
            <a:r>
              <a:rPr lang="fr-FR" dirty="0">
                <a:solidFill>
                  <a:schemeClr val="tx1"/>
                </a:solidFill>
              </a:rPr>
              <a:t>ainsi que les différentes façons de les </a:t>
            </a:r>
            <a:r>
              <a:rPr lang="fr-FR" dirty="0" smtClean="0">
                <a:solidFill>
                  <a:schemeClr val="tx1"/>
                </a:solidFill>
              </a:rPr>
              <a:t>mêler</a:t>
            </a:r>
          </a:p>
          <a:p>
            <a:r>
              <a:rPr lang="fr-FR" dirty="0" smtClean="0">
                <a:solidFill>
                  <a:schemeClr val="tx1"/>
                </a:solidFill>
              </a:rPr>
              <a:t>Au </a:t>
            </a:r>
            <a:r>
              <a:rPr lang="fr-FR" dirty="0">
                <a:solidFill>
                  <a:schemeClr val="tx1"/>
                </a:solidFill>
              </a:rPr>
              <a:t>total, il existe trois différents styles de </a:t>
            </a:r>
            <a:r>
              <a:rPr lang="fr-FR" dirty="0" smtClean="0">
                <a:solidFill>
                  <a:schemeClr val="tx1"/>
                </a:solidFill>
              </a:rPr>
              <a:t>mappage :</a:t>
            </a:r>
          </a:p>
          <a:p>
            <a:pPr lvl="1"/>
            <a:r>
              <a:rPr lang="fr-FR" dirty="0" smtClean="0">
                <a:solidFill>
                  <a:schemeClr val="tx1"/>
                </a:solidFill>
              </a:rPr>
              <a:t>Un </a:t>
            </a:r>
            <a:r>
              <a:rPr lang="fr-FR" dirty="0">
                <a:solidFill>
                  <a:schemeClr val="tx1"/>
                </a:solidFill>
              </a:rPr>
              <a:t>thread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un thread </a:t>
            </a:r>
            <a:r>
              <a:rPr lang="fr-FR" dirty="0" smtClean="0">
                <a:solidFill>
                  <a:schemeClr val="tx1"/>
                </a:solidFill>
              </a:rPr>
              <a:t>noyau</a:t>
            </a:r>
          </a:p>
          <a:p>
            <a:pPr lvl="1"/>
            <a:r>
              <a:rPr lang="fr-FR" dirty="0" smtClean="0">
                <a:solidFill>
                  <a:schemeClr val="tx1"/>
                </a:solidFill>
              </a:rPr>
              <a:t>Plusieurs </a:t>
            </a:r>
            <a:r>
              <a:rPr lang="fr-FR" dirty="0">
                <a:solidFill>
                  <a:schemeClr val="tx1"/>
                </a:solidFill>
              </a:rPr>
              <a:t>threads utilisateur vers plusieurs threads </a:t>
            </a:r>
            <a:r>
              <a:rPr lang="fr-FR" dirty="0" smtClean="0">
                <a:solidFill>
                  <a:schemeClr val="tx1"/>
                </a:solidFill>
              </a:rPr>
              <a:t>noyau</a:t>
            </a:r>
          </a:p>
          <a:p>
            <a:r>
              <a:rPr lang="fr-FR" dirty="0">
                <a:solidFill>
                  <a:schemeClr val="tx1"/>
                </a:solidFill>
              </a:rPr>
              <a:t>Dans Python, nous </a:t>
            </a:r>
            <a:r>
              <a:rPr lang="fr-FR" dirty="0" smtClean="0">
                <a:solidFill>
                  <a:schemeClr val="tx1"/>
                </a:solidFill>
              </a:rPr>
              <a:t>avons généralement un </a:t>
            </a:r>
            <a:r>
              <a:rPr lang="fr-FR" dirty="0">
                <a:solidFill>
                  <a:schemeClr val="tx1"/>
                </a:solidFill>
              </a:rPr>
              <a:t>mappage </a:t>
            </a:r>
            <a:r>
              <a:rPr lang="fr-FR" dirty="0" smtClean="0">
                <a:solidFill>
                  <a:schemeClr val="tx1"/>
                </a:solidFill>
              </a:rPr>
              <a:t>d'un </a:t>
            </a:r>
            <a:r>
              <a:rPr lang="fr-FR" dirty="0">
                <a:solidFill>
                  <a:schemeClr val="tx1"/>
                </a:solidFill>
              </a:rPr>
              <a:t>thread utilisateur sur un </a:t>
            </a:r>
            <a:r>
              <a:rPr lang="fr-FR" dirty="0" smtClean="0">
                <a:solidFill>
                  <a:schemeClr val="tx1"/>
                </a:solidFill>
              </a:rPr>
              <a:t>thread noyau</a:t>
            </a:r>
          </a:p>
          <a:p>
            <a:r>
              <a:rPr lang="fr-FR" dirty="0" smtClean="0">
                <a:solidFill>
                  <a:schemeClr val="tx1"/>
                </a:solidFill>
              </a:rPr>
              <a:t>Ainsi</a:t>
            </a:r>
            <a:r>
              <a:rPr lang="fr-FR" dirty="0">
                <a:solidFill>
                  <a:schemeClr val="tx1"/>
                </a:solidFill>
              </a:rPr>
              <a:t>, chaque thread que vous créez dans vos applications multithread occupera une quantité de ressources </a:t>
            </a:r>
            <a:r>
              <a:rPr lang="fr-FR" dirty="0" smtClean="0">
                <a:solidFill>
                  <a:schemeClr val="tx1"/>
                </a:solidFill>
              </a:rPr>
              <a:t>significative </a:t>
            </a:r>
            <a:r>
              <a:rPr lang="fr-FR" dirty="0">
                <a:solidFill>
                  <a:schemeClr val="tx1"/>
                </a:solidFill>
              </a:rPr>
              <a:t>sur votre machine.</a:t>
            </a:r>
            <a:endParaRPr lang="en-US" dirty="0">
              <a:solidFill>
                <a:schemeClr val="tx1"/>
              </a:solidFill>
            </a:endParaRPr>
          </a:p>
        </p:txBody>
      </p:sp>
    </p:spTree>
    <p:extLst>
      <p:ext uri="{BB962C8B-B14F-4D97-AF65-F5344CB8AC3E}">
        <p14:creationId xmlns:p14="http://schemas.microsoft.com/office/powerpoint/2010/main" val="7250323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Modèles multithread</a:t>
            </a:r>
            <a:endParaRPr lang="fr-FR" b="1" i="1" dirty="0">
              <a:solidFill>
                <a:schemeClr val="accent1"/>
              </a:solidFill>
            </a:endParaRPr>
          </a:p>
        </p:txBody>
      </p:sp>
      <p:sp>
        <p:nvSpPr>
          <p:cNvPr id="8" name="Espace réservé du contenu 2"/>
          <p:cNvSpPr txBox="1">
            <a:spLocks/>
          </p:cNvSpPr>
          <p:nvPr/>
        </p:nvSpPr>
        <p:spPr>
          <a:xfrm>
            <a:off x="1383526" y="1622066"/>
            <a:ext cx="10114059"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Cependant, il existe certains modules dans l'écosystème Python qui vous permettent d'implémenter une fonctionnalité </a:t>
            </a:r>
            <a:r>
              <a:rPr lang="fr-FR" dirty="0" smtClean="0">
                <a:solidFill>
                  <a:schemeClr val="tx1"/>
                </a:solidFill>
              </a:rPr>
              <a:t>multithread </a:t>
            </a:r>
            <a:r>
              <a:rPr lang="fr-FR" dirty="0">
                <a:solidFill>
                  <a:schemeClr val="tx1"/>
                </a:solidFill>
              </a:rPr>
              <a:t>à votre programme tout en restant sur un seul </a:t>
            </a:r>
            <a:r>
              <a:rPr lang="fr-FR" dirty="0" smtClean="0">
                <a:solidFill>
                  <a:schemeClr val="tx1"/>
                </a:solidFill>
              </a:rPr>
              <a:t>thread</a:t>
            </a:r>
          </a:p>
          <a:p>
            <a:r>
              <a:rPr lang="fr-FR" dirty="0" smtClean="0">
                <a:solidFill>
                  <a:schemeClr val="tx1"/>
                </a:solidFill>
              </a:rPr>
              <a:t>L'un </a:t>
            </a:r>
            <a:r>
              <a:rPr lang="fr-FR" dirty="0">
                <a:solidFill>
                  <a:schemeClr val="tx1"/>
                </a:solidFill>
              </a:rPr>
              <a:t>des exemples les plus </a:t>
            </a:r>
            <a:r>
              <a:rPr lang="fr-FR" dirty="0" smtClean="0">
                <a:solidFill>
                  <a:schemeClr val="tx1"/>
                </a:solidFill>
              </a:rPr>
              <a:t>significatif </a:t>
            </a:r>
            <a:r>
              <a:rPr lang="fr-FR" dirty="0">
                <a:solidFill>
                  <a:schemeClr val="tx1"/>
                </a:solidFill>
              </a:rPr>
              <a:t>est le module </a:t>
            </a:r>
            <a:r>
              <a:rPr lang="fr-FR" b="1" i="1" dirty="0" smtClean="0">
                <a:solidFill>
                  <a:schemeClr val="accent1"/>
                </a:solidFill>
              </a:rPr>
              <a:t>asyncio</a:t>
            </a:r>
            <a:endParaRPr lang="en-US" b="1" i="1" dirty="0">
              <a:solidFill>
                <a:schemeClr val="accent1"/>
              </a:solidFill>
            </a:endParaRPr>
          </a:p>
        </p:txBody>
      </p:sp>
    </p:spTree>
    <p:extLst>
      <p:ext uri="{BB962C8B-B14F-4D97-AF65-F5344CB8AC3E}">
        <p14:creationId xmlns:p14="http://schemas.microsoft.com/office/powerpoint/2010/main" val="88611162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un-à-un</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mappage, nous voyons qu'un thread de niveau utilisateur est mappé directement à un thread au niveau du </a:t>
            </a:r>
            <a:r>
              <a:rPr lang="fr-FR" dirty="0" smtClean="0">
                <a:solidFill>
                  <a:schemeClr val="tx1"/>
                </a:solidFill>
              </a:rPr>
              <a:t>noyau</a:t>
            </a:r>
          </a:p>
          <a:p>
            <a:r>
              <a:rPr lang="fr-FR" dirty="0" smtClean="0">
                <a:solidFill>
                  <a:schemeClr val="tx1"/>
                </a:solidFill>
              </a:rPr>
              <a:t>Les </a:t>
            </a:r>
            <a:r>
              <a:rPr lang="fr-FR" dirty="0">
                <a:solidFill>
                  <a:schemeClr val="tx1"/>
                </a:solidFill>
              </a:rPr>
              <a:t>mappages un-à-un peuvent être coûteux en raison des coûts inhérents à la création et à la gestion des threads au niveau du noyau, mais ils offrent des avantages dans la mesure où les threads au niveau utilisateur ne sont pas soumis au même niveau de </a:t>
            </a:r>
            <a:r>
              <a:rPr lang="fr-FR" dirty="0" smtClean="0">
                <a:solidFill>
                  <a:schemeClr val="tx1"/>
                </a:solidFill>
              </a:rPr>
              <a:t>blocage que </a:t>
            </a:r>
            <a:r>
              <a:rPr lang="fr-FR" dirty="0">
                <a:solidFill>
                  <a:schemeClr val="tx1"/>
                </a:solidFill>
              </a:rPr>
              <a:t>le mappage </a:t>
            </a:r>
            <a:r>
              <a:rPr lang="fr-FR" dirty="0" smtClean="0">
                <a:solidFill>
                  <a:schemeClr val="tx1"/>
                </a:solidFill>
              </a:rPr>
              <a:t>de </a:t>
            </a:r>
            <a:r>
              <a:rPr lang="fr-FR" dirty="0">
                <a:solidFill>
                  <a:schemeClr val="tx1"/>
                </a:solidFill>
              </a:rPr>
              <a:t>un </a:t>
            </a:r>
            <a:r>
              <a:rPr lang="fr-FR" dirty="0" smtClean="0">
                <a:solidFill>
                  <a:schemeClr val="tx1"/>
                </a:solidFill>
              </a:rPr>
              <a:t>à plusieurs</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860568" y="3430407"/>
            <a:ext cx="2943225" cy="116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870701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un-à-plusieurs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les mappages plusieurs à un, de nombreux threads de niveau utilisateur sont mappés à un thread au niveau du noyau </a:t>
            </a:r>
            <a:r>
              <a:rPr lang="fr-FR" dirty="0" smtClean="0">
                <a:solidFill>
                  <a:schemeClr val="tx1"/>
                </a:solidFill>
              </a:rPr>
              <a:t>solitaire</a:t>
            </a:r>
          </a:p>
          <a:p>
            <a:r>
              <a:rPr lang="fr-FR" dirty="0" smtClean="0">
                <a:solidFill>
                  <a:schemeClr val="tx1"/>
                </a:solidFill>
              </a:rPr>
              <a:t>Ceci </a:t>
            </a:r>
            <a:r>
              <a:rPr lang="fr-FR" dirty="0">
                <a:solidFill>
                  <a:schemeClr val="tx1"/>
                </a:solidFill>
              </a:rPr>
              <a:t>est avantageux car nous pouvons gérer efficacement les threads de niveau </a:t>
            </a:r>
            <a:r>
              <a:rPr lang="fr-FR" dirty="0" smtClean="0">
                <a:solidFill>
                  <a:schemeClr val="tx1"/>
                </a:solidFill>
              </a:rPr>
              <a:t>utilisateur </a:t>
            </a:r>
          </a:p>
          <a:p>
            <a:r>
              <a:rPr lang="fr-FR" dirty="0" smtClean="0">
                <a:solidFill>
                  <a:schemeClr val="tx1"/>
                </a:solidFill>
              </a:rPr>
              <a:t>Cependant</a:t>
            </a:r>
            <a:r>
              <a:rPr lang="fr-FR" dirty="0">
                <a:solidFill>
                  <a:schemeClr val="tx1"/>
                </a:solidFill>
              </a:rPr>
              <a:t>, si le thread au niveau utilisateur est bloqué, les autres threads mappés au thread au niveau du noyau seront également bloqués</a:t>
            </a:r>
            <a:endParaRPr lang="en-US" dirty="0">
              <a:solidFill>
                <a:schemeClr val="tx1"/>
              </a:solidFill>
            </a:endParaRPr>
          </a:p>
        </p:txBody>
      </p:sp>
      <p:pic>
        <p:nvPicPr>
          <p:cNvPr id="4" name="Image 3"/>
          <p:cNvPicPr>
            <a:picLocks noChangeAspect="1"/>
          </p:cNvPicPr>
          <p:nvPr/>
        </p:nvPicPr>
        <p:blipFill>
          <a:blip r:embed="rId3"/>
          <a:stretch>
            <a:fillRect/>
          </a:stretch>
        </p:blipFill>
        <p:spPr>
          <a:xfrm>
            <a:off x="8003153" y="2602478"/>
            <a:ext cx="232410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580634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874" y="624110"/>
            <a:ext cx="9907325" cy="664001"/>
          </a:xfrm>
        </p:spPr>
        <p:txBody>
          <a:bodyPr>
            <a:normAutofit/>
          </a:bodyPr>
          <a:lstStyle/>
          <a:p>
            <a:r>
              <a:rPr lang="fr-FR" dirty="0">
                <a:solidFill>
                  <a:schemeClr val="tx1"/>
                </a:solidFill>
              </a:rPr>
              <a:t>Mappage de threads </a:t>
            </a:r>
            <a:r>
              <a:rPr lang="fr-FR" dirty="0" smtClean="0">
                <a:solidFill>
                  <a:schemeClr val="tx1"/>
                </a:solidFill>
              </a:rPr>
              <a:t>plusieurs-à-plusieurs</a:t>
            </a:r>
            <a:endParaRPr lang="fr-FR" b="1" i="1" dirty="0">
              <a:solidFill>
                <a:schemeClr val="accent1"/>
              </a:solidFill>
            </a:endParaRPr>
          </a:p>
        </p:txBody>
      </p:sp>
      <p:sp>
        <p:nvSpPr>
          <p:cNvPr id="8" name="Espace réservé du contenu 2"/>
          <p:cNvSpPr txBox="1">
            <a:spLocks/>
          </p:cNvSpPr>
          <p:nvPr/>
        </p:nvSpPr>
        <p:spPr>
          <a:xfrm>
            <a:off x="1383527" y="1622066"/>
            <a:ext cx="5701086" cy="4778733"/>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solidFill>
                  <a:schemeClr val="tx1"/>
                </a:solidFill>
              </a:rPr>
              <a:t>Dans ce modèle de thread, de nombreux threads de niveau utilisateur sont mappés à de nombreux threads de niveau </a:t>
            </a:r>
            <a:r>
              <a:rPr lang="fr-FR" dirty="0" smtClean="0">
                <a:solidFill>
                  <a:schemeClr val="tx1"/>
                </a:solidFill>
              </a:rPr>
              <a:t>noyau</a:t>
            </a:r>
          </a:p>
          <a:p>
            <a:r>
              <a:rPr lang="fr-FR" dirty="0" smtClean="0">
                <a:solidFill>
                  <a:schemeClr val="tx1"/>
                </a:solidFill>
              </a:rPr>
              <a:t>Cela </a:t>
            </a:r>
            <a:r>
              <a:rPr lang="fr-FR" dirty="0">
                <a:solidFill>
                  <a:schemeClr val="tx1"/>
                </a:solidFill>
              </a:rPr>
              <a:t>se présente comme la solution aux insuffisances des deux modèles </a:t>
            </a:r>
            <a:r>
              <a:rPr lang="fr-FR" dirty="0" smtClean="0">
                <a:solidFill>
                  <a:schemeClr val="tx1"/>
                </a:solidFill>
              </a:rPr>
              <a:t>précédents </a:t>
            </a:r>
          </a:p>
          <a:p>
            <a:r>
              <a:rPr lang="fr-FR" dirty="0" smtClean="0">
                <a:solidFill>
                  <a:schemeClr val="tx1"/>
                </a:solidFill>
              </a:rPr>
              <a:t>Les </a:t>
            </a:r>
            <a:r>
              <a:rPr lang="fr-FR" dirty="0">
                <a:solidFill>
                  <a:schemeClr val="tx1"/>
                </a:solidFill>
              </a:rPr>
              <a:t>threads individuels au niveau de l'utilisateur peuvent être mappés à une combinaison d'un seul thread au niveau du noyau ou de plusieurs threads du </a:t>
            </a:r>
            <a:r>
              <a:rPr lang="fr-FR" dirty="0" smtClean="0">
                <a:solidFill>
                  <a:schemeClr val="tx1"/>
                </a:solidFill>
              </a:rPr>
              <a:t>noyau</a:t>
            </a:r>
          </a:p>
          <a:p>
            <a:r>
              <a:rPr lang="fr-FR" dirty="0" smtClean="0">
                <a:solidFill>
                  <a:schemeClr val="tx1"/>
                </a:solidFill>
              </a:rPr>
              <a:t>Il </a:t>
            </a:r>
            <a:r>
              <a:rPr lang="fr-FR" dirty="0">
                <a:solidFill>
                  <a:schemeClr val="tx1"/>
                </a:solidFill>
              </a:rPr>
              <a:t>nous offre, en tant que programmeurs, la possibilité de choisir les threads au niveau de l'utilisateur que nous souhaitons mapper aux threads au niveau du noyau, et, globalement, nous donne beaucoup de pouvoir pour garantir les performances les plus élevées lorsque nous travaillons un environnement </a:t>
            </a:r>
            <a:r>
              <a:rPr lang="fr-FR" dirty="0" smtClean="0">
                <a:solidFill>
                  <a:schemeClr val="tx1"/>
                </a:solidFill>
              </a:rPr>
              <a:t>multithread</a:t>
            </a:r>
            <a:endParaRPr lang="en-US" dirty="0">
              <a:solidFill>
                <a:schemeClr val="tx1"/>
              </a:solidFill>
            </a:endParaRPr>
          </a:p>
        </p:txBody>
      </p:sp>
      <p:pic>
        <p:nvPicPr>
          <p:cNvPr id="3" name="Image 2"/>
          <p:cNvPicPr>
            <a:picLocks noChangeAspect="1"/>
          </p:cNvPicPr>
          <p:nvPr/>
        </p:nvPicPr>
        <p:blipFill>
          <a:blip r:embed="rId3"/>
          <a:stretch>
            <a:fillRect/>
          </a:stretch>
        </p:blipFill>
        <p:spPr>
          <a:xfrm>
            <a:off x="7773435" y="2587444"/>
            <a:ext cx="3324225" cy="2847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667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6356</TotalTime>
  <Words>11848</Words>
  <Application>Microsoft Office PowerPoint</Application>
  <PresentationFormat>Grand écran</PresentationFormat>
  <Paragraphs>788</Paragraphs>
  <Slides>129</Slides>
  <Notes>128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129</vt:i4>
      </vt:variant>
    </vt:vector>
  </HeadingPairs>
  <TitlesOfParts>
    <vt:vector size="134"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Démarrage de nombreux threads</vt:lpstr>
      <vt:lpstr>Démarrage de nombreux threads</vt:lpstr>
      <vt:lpstr>Ralentir les programmes en utilisant des threads</vt:lpstr>
      <vt:lpstr>Obtenir le nombre total de threads actifs</vt:lpstr>
      <vt:lpstr>Obtenir le thread courant</vt:lpstr>
      <vt:lpstr>Thread principal</vt:lpstr>
      <vt:lpstr>Identifier les threads</vt:lpstr>
      <vt:lpstr>Identifier les threads</vt:lpstr>
      <vt:lpstr>Terminer un thread</vt:lpstr>
      <vt:lpstr>Meilleures pratiques pour arrêter les threads</vt:lpstr>
      <vt:lpstr>Processus orphelins</vt:lpstr>
      <vt:lpstr>Comment le système d'exploitation gère les threads</vt:lpstr>
      <vt:lpstr>Création de processus par rapport aux threads</vt:lpstr>
      <vt:lpstr>Création de processus par rapport aux threads</vt:lpstr>
      <vt:lpstr>Modèles multithread</vt:lpstr>
      <vt:lpstr>Modèles multithread</vt:lpstr>
      <vt:lpstr>Mappage de threads un-à-un</vt:lpstr>
      <vt:lpstr>Mappage de threads un-à-plusieurs</vt:lpstr>
      <vt:lpstr>Mappage de threads plusieurs-à-plusieurs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524</cp:revision>
  <dcterms:created xsi:type="dcterms:W3CDTF">2017-12-30T07:04:36Z</dcterms:created>
  <dcterms:modified xsi:type="dcterms:W3CDTF">2018-01-31T10:52:03Z</dcterms:modified>
</cp:coreProperties>
</file>