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05"/>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285" r:id="rId103"/>
    <p:sldId id="309"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58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27/01/2018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8492013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3167927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157370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5940484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769037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37143739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151997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31747209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540742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7661142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6159607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5224859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2376777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27737322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850867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7039656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73270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8342809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24452489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1542013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5725147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108396809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40196631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9394078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37522117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4825718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331752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hyperlink" Target="https://pythonbooks.org/" TargetMode="External"/><Relationship Id="rId4" Type="http://schemas.openxmlformats.org/officeDocument/2006/relationships/hyperlink" Target="https://github.com/thierrydecker/learning-python"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a:t>
            </a:r>
            <a:r>
              <a:rPr lang="fr-FR" dirty="0" smtClean="0"/>
              <a:t>de </a:t>
            </a:r>
            <a:r>
              <a:rPr lang="fr-FR" dirty="0" smtClean="0"/>
              <a:t>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Certains objets définissent des actions de nettoyage standards qui doivent être exécutées lorsque l’objet n’est plus nécessaire, indépendamment du fait que l’opération ayant utilisé l’objet ait réussi ou </a:t>
            </a:r>
            <a:r>
              <a:rPr lang="fr-FR" dirty="0" smtClean="0">
                <a:solidFill>
                  <a:schemeClr val="tx1"/>
                </a:solidFill>
              </a:rPr>
              <a:t>non</a:t>
            </a:r>
          </a:p>
          <a:p>
            <a:pPr algn="just"/>
            <a:r>
              <a:rPr lang="fr-FR" dirty="0" smtClean="0">
                <a:solidFill>
                  <a:schemeClr val="tx1"/>
                </a:solidFill>
              </a:rPr>
              <a:t>Regardez </a:t>
            </a:r>
            <a:r>
              <a:rPr lang="fr-FR" dirty="0">
                <a:solidFill>
                  <a:schemeClr val="tx1"/>
                </a:solidFill>
              </a:rPr>
              <a:t>l’exemple suivant, qui tente d’ouvrir un fichier et d’afficher son contenu à </a:t>
            </a:r>
            <a:r>
              <a:rPr lang="fr-FR" dirty="0" smtClean="0">
                <a:solidFill>
                  <a:schemeClr val="tx1"/>
                </a:solidFill>
              </a:rPr>
              <a:t>l’écran</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 problème avec ce code est qu’il laisse le fichier ouvert pendant une durée indéterminée après que le code ait fini de </a:t>
            </a:r>
            <a:r>
              <a:rPr lang="fr-FR" dirty="0" smtClean="0">
                <a:solidFill>
                  <a:schemeClr val="tx1"/>
                </a:solidFill>
              </a:rPr>
              <a:t>s’exécuter</a:t>
            </a:r>
          </a:p>
          <a:p>
            <a:pPr algn="just"/>
            <a:r>
              <a:rPr lang="fr-FR" dirty="0" smtClean="0">
                <a:solidFill>
                  <a:schemeClr val="tx1"/>
                </a:solidFill>
              </a:rPr>
              <a:t>Ce </a:t>
            </a:r>
            <a:r>
              <a:rPr lang="fr-FR" dirty="0">
                <a:solidFill>
                  <a:schemeClr val="tx1"/>
                </a:solidFill>
              </a:rPr>
              <a:t>n’est pas un problème avec des scripts simples, mais peut l’être au sein d’applications plus </a:t>
            </a:r>
            <a:r>
              <a:rPr lang="fr-FR" dirty="0" smtClean="0">
                <a:solidFill>
                  <a:schemeClr val="tx1"/>
                </a:solidFill>
              </a:rPr>
              <a:t>conséquentes</a:t>
            </a:r>
          </a:p>
        </p:txBody>
      </p:sp>
      <p:pic>
        <p:nvPicPr>
          <p:cNvPr id="6" name="Image 5"/>
          <p:cNvPicPr>
            <a:picLocks noChangeAspect="1"/>
          </p:cNvPicPr>
          <p:nvPr/>
        </p:nvPicPr>
        <p:blipFill>
          <a:blip r:embed="rId3"/>
          <a:stretch>
            <a:fillRect/>
          </a:stretch>
        </p:blipFill>
        <p:spPr>
          <a:xfrm>
            <a:off x="3089041" y="3367882"/>
            <a:ext cx="635317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5753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Actions </a:t>
            </a:r>
            <a:r>
              <a:rPr lang="fr-FR" dirty="0" smtClean="0"/>
              <a:t>de </a:t>
            </a:r>
            <a:r>
              <a:rPr lang="fr-FR" dirty="0" smtClean="0"/>
              <a:t>nettoyage prédéfinies</a:t>
            </a:r>
            <a:endParaRPr lang="fr-FR" b="1" i="1" dirty="0">
              <a:solidFill>
                <a:schemeClr val="accent1"/>
              </a:solidFill>
            </a:endParaRPr>
          </a:p>
        </p:txBody>
      </p:sp>
      <p:sp>
        <p:nvSpPr>
          <p:cNvPr id="5" name="Espace réservé du contenu 2"/>
          <p:cNvSpPr>
            <a:spLocks noGrp="1"/>
          </p:cNvSpPr>
          <p:nvPr>
            <p:ph idx="1"/>
          </p:nvPr>
        </p:nvSpPr>
        <p:spPr>
          <a:xfrm>
            <a:off x="946208" y="1442300"/>
            <a:ext cx="10638842" cy="5006208"/>
          </a:xfrm>
        </p:spPr>
        <p:txBody>
          <a:bodyPr anchor="ctr" anchorCtr="0">
            <a:noAutofit/>
          </a:bodyPr>
          <a:lstStyle/>
          <a:p>
            <a:pPr algn="just"/>
            <a:r>
              <a:rPr lang="fr-FR" dirty="0">
                <a:solidFill>
                  <a:schemeClr val="tx1"/>
                </a:solidFill>
              </a:rPr>
              <a:t>L’instruction </a:t>
            </a:r>
            <a:r>
              <a:rPr lang="fr-FR" b="1" i="1" dirty="0">
                <a:solidFill>
                  <a:schemeClr val="accent6"/>
                </a:solidFill>
              </a:rPr>
              <a:t>with</a:t>
            </a:r>
            <a:r>
              <a:rPr lang="fr-FR" dirty="0">
                <a:solidFill>
                  <a:schemeClr val="tx1"/>
                </a:solidFill>
              </a:rPr>
              <a:t> permet d’utiliser certains objets comme des fichiers d’une façon qui assure qu’ils seront toujours nettoyés rapidement et </a:t>
            </a:r>
            <a:r>
              <a:rPr lang="fr-FR" dirty="0" smtClean="0">
                <a:solidFill>
                  <a:schemeClr val="tx1"/>
                </a:solidFill>
              </a:rPr>
              <a:t>correctement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Dès que l’instruction est exécutée, le fichier f est toujours fermé, même si un problème est survenu pendant l’exécution de ces </a:t>
            </a:r>
            <a:r>
              <a:rPr lang="fr-FR" dirty="0" smtClean="0">
                <a:solidFill>
                  <a:schemeClr val="tx1"/>
                </a:solidFill>
              </a:rPr>
              <a:t>lignes</a:t>
            </a:r>
          </a:p>
          <a:p>
            <a:pPr algn="just"/>
            <a:r>
              <a:rPr lang="fr-FR" dirty="0" smtClean="0">
                <a:solidFill>
                  <a:schemeClr val="tx1"/>
                </a:solidFill>
              </a:rPr>
              <a:t>D’autres </a:t>
            </a:r>
            <a:r>
              <a:rPr lang="fr-FR" dirty="0">
                <a:solidFill>
                  <a:schemeClr val="tx1"/>
                </a:solidFill>
              </a:rPr>
              <a:t>objets qui, comme pour les fichiers, fournissent des actions de nettoyage prédéfinies l’indiquent dans leur documentation</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84279" y="3221504"/>
            <a:ext cx="6362700" cy="723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752414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a:solidFill>
                  <a:schemeClr val="tx1"/>
                </a:solidFill>
              </a:rPr>
              <a:t>Littérature Python : </a:t>
            </a:r>
            <a:r>
              <a:rPr lang="fr-FR" dirty="0">
                <a:solidFill>
                  <a:schemeClr val="tx1"/>
                </a:solidFill>
                <a:hlinkClick r:id="rId5"/>
              </a:rPr>
              <a:t>https://pythonbooks.org</a:t>
            </a:r>
            <a:r>
              <a:rPr lang="fr-FR" dirty="0" smtClean="0">
                <a:solidFill>
                  <a:schemeClr val="tx1"/>
                </a:solidFill>
                <a:hlinkClick r:id="rId5"/>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3622682"/>
          </a:xfrm>
        </p:spPr>
        <p:txBody>
          <a:bodyPr anchor="ctr" anchorCtr="0">
            <a:noAutofit/>
          </a:bodyPr>
          <a:lstStyle/>
          <a:p>
            <a:pPr algn="just"/>
            <a:r>
              <a:rPr lang="fr-FR" dirty="0">
                <a:solidFill>
                  <a:schemeClr val="tx1"/>
                </a:solidFill>
              </a:rPr>
              <a:t>Les derniers exemples de cette section supposeront qu’un objet fichier appelé f a déjà été </a:t>
            </a:r>
            <a:r>
              <a:rPr lang="fr-FR" dirty="0" smtClean="0">
                <a:solidFill>
                  <a:schemeClr val="tx1"/>
                </a:solidFill>
              </a:rPr>
              <a:t>créé</a:t>
            </a:r>
            <a:endParaRPr lang="fr-FR" dirty="0">
              <a:solidFill>
                <a:schemeClr val="tx1"/>
              </a:solidFill>
            </a:endParaRPr>
          </a:p>
          <a:p>
            <a:pPr algn="just"/>
            <a:r>
              <a:rPr lang="fr-FR" dirty="0">
                <a:solidFill>
                  <a:schemeClr val="tx1"/>
                </a:solidFill>
              </a:rPr>
              <a:t>Pour lire le contenu d’un fichier, appelez </a:t>
            </a:r>
            <a:r>
              <a:rPr lang="fr-FR" b="1" i="1" dirty="0">
                <a:solidFill>
                  <a:schemeClr val="accent6"/>
                </a:solidFill>
              </a:rPr>
              <a:t>f.read(size)</a:t>
            </a:r>
            <a:r>
              <a:rPr lang="fr-FR" dirty="0">
                <a:solidFill>
                  <a:schemeClr val="tx1"/>
                </a:solidFill>
              </a:rPr>
              <a:t>, qui lit une certaine quantité de données et les donne sous la forme d’une chaîne (en mode texte) ou dans un objet bytes (en mode binaire</a:t>
            </a:r>
            <a:r>
              <a:rPr lang="fr-FR" dirty="0" smtClean="0">
                <a:solidFill>
                  <a:schemeClr val="tx1"/>
                </a:solidFill>
              </a:rPr>
              <a:t>)</a:t>
            </a:r>
          </a:p>
          <a:p>
            <a:pPr algn="just"/>
            <a:r>
              <a:rPr lang="fr-FR" b="1" i="1" dirty="0" smtClean="0">
                <a:solidFill>
                  <a:schemeClr val="accent6"/>
                </a:solidFill>
              </a:rPr>
              <a:t>size</a:t>
            </a:r>
            <a:r>
              <a:rPr lang="fr-FR" dirty="0" smtClean="0">
                <a:solidFill>
                  <a:schemeClr val="tx1"/>
                </a:solidFill>
              </a:rPr>
              <a:t> </a:t>
            </a:r>
            <a:r>
              <a:rPr lang="fr-FR" dirty="0">
                <a:solidFill>
                  <a:schemeClr val="tx1"/>
                </a:solidFill>
              </a:rPr>
              <a:t>est un argument numérique </a:t>
            </a:r>
            <a:r>
              <a:rPr lang="fr-FR" dirty="0" smtClean="0">
                <a:solidFill>
                  <a:schemeClr val="tx1"/>
                </a:solidFill>
              </a:rPr>
              <a:t>optionnel</a:t>
            </a:r>
          </a:p>
          <a:p>
            <a:pPr algn="just"/>
            <a:r>
              <a:rPr lang="fr-FR" dirty="0" smtClean="0">
                <a:solidFill>
                  <a:schemeClr val="tx1"/>
                </a:solidFill>
              </a:rPr>
              <a:t>Quand </a:t>
            </a:r>
            <a:r>
              <a:rPr lang="fr-FR" b="1" i="1" dirty="0">
                <a:solidFill>
                  <a:schemeClr val="accent6"/>
                </a:solidFill>
              </a:rPr>
              <a:t>size</a:t>
            </a:r>
            <a:r>
              <a:rPr lang="fr-FR" dirty="0">
                <a:solidFill>
                  <a:schemeClr val="tx1"/>
                </a:solidFill>
              </a:rPr>
              <a:t> est omis ou négatif, le contenu entier du fichier est lu et donné, c’est votre problème si le fichier est deux fois plus gros que la mémoire de votre </a:t>
            </a:r>
            <a:r>
              <a:rPr lang="fr-FR" dirty="0" smtClean="0">
                <a:solidFill>
                  <a:schemeClr val="tx1"/>
                </a:solidFill>
              </a:rPr>
              <a:t>machine</a:t>
            </a:r>
          </a:p>
          <a:p>
            <a:pPr algn="just"/>
            <a:r>
              <a:rPr lang="fr-FR" dirty="0" smtClean="0">
                <a:solidFill>
                  <a:schemeClr val="tx1"/>
                </a:solidFill>
              </a:rPr>
              <a:t>Sinon</a:t>
            </a:r>
            <a:r>
              <a:rPr lang="fr-FR" dirty="0">
                <a:solidFill>
                  <a:schemeClr val="tx1"/>
                </a:solidFill>
              </a:rPr>
              <a:t>, un maximum de size octets sont lus et </a:t>
            </a:r>
            <a:r>
              <a:rPr lang="fr-FR" dirty="0" smtClean="0">
                <a:solidFill>
                  <a:schemeClr val="tx1"/>
                </a:solidFill>
              </a:rPr>
              <a:t>rendus</a:t>
            </a:r>
          </a:p>
          <a:p>
            <a:pPr algn="just"/>
            <a:r>
              <a:rPr lang="fr-FR" dirty="0" smtClean="0">
                <a:solidFill>
                  <a:schemeClr val="tx1"/>
                </a:solidFill>
              </a:rPr>
              <a:t>Lorsque </a:t>
            </a:r>
            <a:r>
              <a:rPr lang="fr-FR" dirty="0">
                <a:solidFill>
                  <a:schemeClr val="tx1"/>
                </a:solidFill>
              </a:rPr>
              <a:t>la fin du fichier est atteinte, </a:t>
            </a:r>
            <a:r>
              <a:rPr lang="fr-FR" b="1" i="1" dirty="0">
                <a:solidFill>
                  <a:schemeClr val="accent6"/>
                </a:solidFill>
              </a:rPr>
              <a:t>f.read() </a:t>
            </a:r>
            <a:r>
              <a:rPr lang="fr-FR" dirty="0">
                <a:solidFill>
                  <a:schemeClr val="tx1"/>
                </a:solidFill>
              </a:rPr>
              <a:t>renvoie une chaîne vide (</a:t>
            </a:r>
            <a:r>
              <a:rPr lang="fr-FR" b="1" i="1" dirty="0">
                <a:solidFill>
                  <a:schemeClr val="accent6"/>
                </a:solidFill>
              </a:rPr>
              <a:t>''</a:t>
            </a:r>
            <a:r>
              <a:rPr lang="fr-FR" dirty="0">
                <a:solidFill>
                  <a:schemeClr val="tx1"/>
                </a:solidFill>
              </a:rPr>
              <a:t>)</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090656" y="5140395"/>
            <a:ext cx="6381750"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47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215300"/>
          </a:xfrm>
        </p:spPr>
        <p:txBody>
          <a:bodyPr anchor="ctr" anchorCtr="0">
            <a:noAutofit/>
          </a:bodyPr>
          <a:lstStyle/>
          <a:p>
            <a:pPr algn="just"/>
            <a:r>
              <a:rPr lang="fr-FR" b="1" i="1" dirty="0">
                <a:solidFill>
                  <a:schemeClr val="accent6"/>
                </a:solidFill>
              </a:rPr>
              <a:t>f.readline() </a:t>
            </a:r>
            <a:r>
              <a:rPr lang="fr-FR" dirty="0">
                <a:solidFill>
                  <a:schemeClr val="tx1"/>
                </a:solidFill>
              </a:rPr>
              <a:t>lit une seule ligne du fichier ; un caractère de fin de ligne (\n) est laissé à la fin de la chaîne, et n’est omis que sur la dernière ligne du fichier si celui-ci ne se termine pas un caractère de fin de </a:t>
            </a:r>
            <a:r>
              <a:rPr lang="fr-FR" dirty="0" smtClean="0">
                <a:solidFill>
                  <a:schemeClr val="tx1"/>
                </a:solidFill>
              </a:rPr>
              <a:t>ligne</a:t>
            </a:r>
          </a:p>
          <a:p>
            <a:pPr algn="just"/>
            <a:r>
              <a:rPr lang="fr-FR" dirty="0" smtClean="0">
                <a:solidFill>
                  <a:schemeClr val="tx1"/>
                </a:solidFill>
              </a:rPr>
              <a:t>Ceci </a:t>
            </a:r>
            <a:r>
              <a:rPr lang="fr-FR" dirty="0">
                <a:solidFill>
                  <a:schemeClr val="tx1"/>
                </a:solidFill>
              </a:rPr>
              <a:t>permet de rendre la valeur de retour non ambigüe : si </a:t>
            </a:r>
            <a:r>
              <a:rPr lang="fr-FR" b="1" i="1" dirty="0">
                <a:solidFill>
                  <a:schemeClr val="accent6"/>
                </a:solidFill>
              </a:rPr>
              <a:t>f.readline() </a:t>
            </a:r>
            <a:r>
              <a:rPr lang="fr-FR" dirty="0">
                <a:solidFill>
                  <a:schemeClr val="tx1"/>
                </a:solidFill>
              </a:rPr>
              <a:t>renvoie une chaîne vide, c’est que la fin du fichier a été atteinte, alors qu’une ligne vide est représentée par '\n', une chaîne de caractères ne contenant qu’une fin de ligne</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76543" y="3733013"/>
            <a:ext cx="36099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14549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Une autre approche de lecture des lignes est de faire une boucle sur l’objet </a:t>
            </a:r>
            <a:r>
              <a:rPr lang="fr-FR" dirty="0" smtClean="0">
                <a:solidFill>
                  <a:schemeClr val="tx1"/>
                </a:solidFill>
              </a:rPr>
              <a:t>fichier</a:t>
            </a:r>
          </a:p>
          <a:p>
            <a:pPr algn="just"/>
            <a:r>
              <a:rPr lang="fr-FR" dirty="0" smtClean="0">
                <a:solidFill>
                  <a:schemeClr val="tx1"/>
                </a:solidFill>
              </a:rPr>
              <a:t>Cela </a:t>
            </a:r>
            <a:r>
              <a:rPr lang="fr-FR" dirty="0">
                <a:solidFill>
                  <a:schemeClr val="tx1"/>
                </a:solidFill>
              </a:rPr>
              <a:t>est plus efficace en terme de gestion mémoire, plus rapide, et donne un code plus simple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Pour lire toutes les lignes d’un fichier, il est aussi possible d’utiliser </a:t>
            </a:r>
            <a:r>
              <a:rPr lang="fr-FR" b="1" i="1" dirty="0">
                <a:solidFill>
                  <a:schemeClr val="accent6"/>
                </a:solidFill>
              </a:rPr>
              <a:t>list(f)</a:t>
            </a:r>
            <a:r>
              <a:rPr lang="fr-FR" dirty="0">
                <a:solidFill>
                  <a:schemeClr val="tx1"/>
                </a:solidFill>
              </a:rPr>
              <a:t> ou </a:t>
            </a:r>
            <a:r>
              <a:rPr lang="fr-FR" b="1" i="1" dirty="0">
                <a:solidFill>
                  <a:schemeClr val="accent6"/>
                </a:solidFill>
              </a:rPr>
              <a:t>f.readlines</a:t>
            </a:r>
            <a:r>
              <a:rPr lang="fr-FR" b="1" i="1" dirty="0" smtClean="0">
                <a:solidFill>
                  <a:schemeClr val="accent6"/>
                </a:solidFill>
              </a:rPr>
              <a: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567031" y="2690605"/>
            <a:ext cx="3429000" cy="12382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5868" y="4529460"/>
            <a:ext cx="6791325" cy="6477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5"/>
          <a:stretch>
            <a:fillRect/>
          </a:stretch>
        </p:blipFill>
        <p:spPr>
          <a:xfrm>
            <a:off x="2885868" y="5314318"/>
            <a:ext cx="6791325" cy="857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654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f.write(string)</a:t>
            </a:r>
            <a:r>
              <a:rPr lang="fr-FR" dirty="0">
                <a:solidFill>
                  <a:schemeClr val="tx1"/>
                </a:solidFill>
              </a:rPr>
              <a:t> écrit le contenu de </a:t>
            </a:r>
            <a:r>
              <a:rPr lang="fr-FR" b="1" i="1" dirty="0">
                <a:solidFill>
                  <a:schemeClr val="accent6"/>
                </a:solidFill>
              </a:rPr>
              <a:t>string</a:t>
            </a:r>
            <a:r>
              <a:rPr lang="fr-FR" dirty="0">
                <a:solidFill>
                  <a:schemeClr val="tx1"/>
                </a:solidFill>
              </a:rPr>
              <a:t> dans le fichier, et renvoie le nombre de caractères </a:t>
            </a:r>
            <a:r>
              <a:rPr lang="fr-FR" dirty="0" smtClean="0">
                <a:solidFill>
                  <a:schemeClr val="tx1"/>
                </a:solidFill>
              </a:rPr>
              <a:t>écrits</a:t>
            </a:r>
          </a:p>
          <a:p>
            <a:pPr algn="just"/>
            <a:endParaRPr lang="fr-FR" dirty="0" smtClean="0">
              <a:solidFill>
                <a:schemeClr val="tx1"/>
              </a:solidFill>
            </a:endParaRPr>
          </a:p>
          <a:p>
            <a:pPr marL="0" indent="0" algn="just">
              <a:buNone/>
            </a:pPr>
            <a:endParaRPr lang="fr-FR" dirty="0">
              <a:solidFill>
                <a:schemeClr val="tx1"/>
              </a:solidFill>
            </a:endParaRPr>
          </a:p>
          <a:p>
            <a:pPr algn="just"/>
            <a:r>
              <a:rPr lang="fr-FR" dirty="0" smtClean="0">
                <a:solidFill>
                  <a:schemeClr val="tx1"/>
                </a:solidFill>
              </a:rPr>
              <a:t>D’autres </a:t>
            </a:r>
            <a:r>
              <a:rPr lang="fr-FR" dirty="0">
                <a:solidFill>
                  <a:schemeClr val="tx1"/>
                </a:solidFill>
              </a:rPr>
              <a:t>types doivent être convertis, soit en une chaîne (en mode texte) ou un objet bytes (en mode binaire), avant de les écrire :</a:t>
            </a:r>
          </a:p>
        </p:txBody>
      </p:sp>
      <p:pic>
        <p:nvPicPr>
          <p:cNvPr id="3" name="Image 2"/>
          <p:cNvPicPr>
            <a:picLocks noChangeAspect="1"/>
          </p:cNvPicPr>
          <p:nvPr/>
        </p:nvPicPr>
        <p:blipFill>
          <a:blip r:embed="rId3"/>
          <a:stretch>
            <a:fillRect/>
          </a:stretch>
        </p:blipFill>
        <p:spPr>
          <a:xfrm>
            <a:off x="4276518" y="1944475"/>
            <a:ext cx="4010025" cy="8763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4914692" y="3610172"/>
            <a:ext cx="2733675"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17910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f.tell()</a:t>
            </a:r>
            <a:r>
              <a:rPr lang="fr-FR" dirty="0">
                <a:solidFill>
                  <a:schemeClr val="tx1"/>
                </a:solidFill>
              </a:rPr>
              <a:t> renvoie un entier indiquant la position actuelle dans le fichier, mesurée en octets à partir du début du fichier, lorsque le fichier est ouvert en mode binaire, ou un nombre obscure en mode </a:t>
            </a:r>
            <a:r>
              <a:rPr lang="fr-FR" dirty="0" smtClean="0">
                <a:solidFill>
                  <a:schemeClr val="tx1"/>
                </a:solidFill>
              </a:rPr>
              <a:t>texte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924218" y="2385914"/>
            <a:ext cx="2714625"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306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Erreurs et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Jusqu’à maintenant, les messages d’erreurs ont seulement été mentionnés, mais si vous avez essayé les exemples vous avez certainement vu plus que </a:t>
            </a:r>
            <a:r>
              <a:rPr lang="fr-FR" dirty="0" smtClean="0">
                <a:solidFill>
                  <a:schemeClr val="tx1"/>
                </a:solidFill>
              </a:rPr>
              <a:t>cela</a:t>
            </a:r>
          </a:p>
          <a:p>
            <a:pPr algn="just"/>
            <a:r>
              <a:rPr lang="fr-FR" dirty="0" smtClean="0">
                <a:solidFill>
                  <a:schemeClr val="tx1"/>
                </a:solidFill>
              </a:rPr>
              <a:t>En </a:t>
            </a:r>
            <a:r>
              <a:rPr lang="fr-FR" dirty="0">
                <a:solidFill>
                  <a:schemeClr val="tx1"/>
                </a:solidFill>
              </a:rPr>
              <a:t>fait, il y a au moins deux types d’erreurs à distinguer </a:t>
            </a:r>
            <a:r>
              <a:rPr lang="fr-FR" dirty="0" smtClean="0">
                <a:solidFill>
                  <a:schemeClr val="tx1"/>
                </a:solidFill>
              </a:rPr>
              <a:t>:</a:t>
            </a:r>
          </a:p>
          <a:p>
            <a:pPr lvl="1" algn="just"/>
            <a:r>
              <a:rPr lang="fr-FR" sz="1800" dirty="0" smtClean="0">
                <a:solidFill>
                  <a:schemeClr val="tx1"/>
                </a:solidFill>
              </a:rPr>
              <a:t>les </a:t>
            </a:r>
            <a:r>
              <a:rPr lang="fr-FR" sz="1800" dirty="0">
                <a:solidFill>
                  <a:schemeClr val="tx1"/>
                </a:solidFill>
              </a:rPr>
              <a:t>erreurs de syntaxe et </a:t>
            </a:r>
            <a:endParaRPr lang="fr-FR" sz="1800" dirty="0" smtClean="0">
              <a:solidFill>
                <a:schemeClr val="tx1"/>
              </a:solidFill>
            </a:endParaRPr>
          </a:p>
          <a:p>
            <a:pPr lvl="1" algn="just"/>
            <a:r>
              <a:rPr lang="fr-FR" sz="1800" dirty="0" smtClean="0">
                <a:solidFill>
                  <a:schemeClr val="tx1"/>
                </a:solidFill>
              </a:rPr>
              <a:t>les exceptions</a:t>
            </a:r>
            <a:endParaRPr lang="fr-FR" sz="1800" dirty="0">
              <a:solidFill>
                <a:schemeClr val="tx1"/>
              </a:solidFill>
            </a:endParaRPr>
          </a:p>
        </p:txBody>
      </p:sp>
    </p:spTree>
    <p:extLst>
      <p:ext uri="{BB962C8B-B14F-4D97-AF65-F5344CB8AC3E}">
        <p14:creationId xmlns:p14="http://schemas.microsoft.com/office/powerpoint/2010/main" val="38602810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erreurs de syntaxe</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Les erreurs de syntaxe, qui sont des erreurs d’analyse du code, sont peut-être celles que vous rencontrez le plus souvent lorsque vous êtes encore en phase d’apprentissage de Python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L’analyseur </a:t>
            </a:r>
            <a:r>
              <a:rPr lang="fr-FR" dirty="0" smtClean="0">
                <a:solidFill>
                  <a:schemeClr val="tx1"/>
                </a:solidFill>
              </a:rPr>
              <a:t>repère </a:t>
            </a:r>
            <a:r>
              <a:rPr lang="fr-FR" dirty="0">
                <a:solidFill>
                  <a:schemeClr val="tx1"/>
                </a:solidFill>
              </a:rPr>
              <a:t>la ligne incriminée et affiche une petite “flèche” pointant vers le premier endroit de la ligne où l’erreur a été </a:t>
            </a:r>
            <a:r>
              <a:rPr lang="fr-FR" dirty="0" smtClean="0">
                <a:solidFill>
                  <a:schemeClr val="tx1"/>
                </a:solidFill>
              </a:rPr>
              <a:t>détectée</a:t>
            </a:r>
          </a:p>
          <a:p>
            <a:pPr algn="just"/>
            <a:r>
              <a:rPr lang="fr-FR" dirty="0" smtClean="0">
                <a:solidFill>
                  <a:schemeClr val="tx1"/>
                </a:solidFill>
              </a:rPr>
              <a:t>L’erreur </a:t>
            </a:r>
            <a:r>
              <a:rPr lang="fr-FR" dirty="0">
                <a:solidFill>
                  <a:schemeClr val="tx1"/>
                </a:solidFill>
              </a:rPr>
              <a:t>est causée (ou, au moins, a été détectée comme telle) par le symbole placé avant la flèche. Dans cet exemple la flèche est sur la fonction </a:t>
            </a:r>
            <a:r>
              <a:rPr lang="fr-FR" b="1" i="1" dirty="0">
                <a:solidFill>
                  <a:schemeClr val="accent6"/>
                </a:solidFill>
              </a:rPr>
              <a:t>print()</a:t>
            </a:r>
            <a:r>
              <a:rPr lang="fr-FR" dirty="0">
                <a:solidFill>
                  <a:schemeClr val="tx1"/>
                </a:solidFill>
              </a:rPr>
              <a:t> car il manque deux points ('</a:t>
            </a:r>
            <a:r>
              <a:rPr lang="fr-FR" b="1" i="1" dirty="0">
                <a:solidFill>
                  <a:schemeClr val="accent6"/>
                </a:solidFill>
              </a:rPr>
              <a:t>:</a:t>
            </a:r>
            <a:r>
              <a:rPr lang="fr-FR" dirty="0">
                <a:solidFill>
                  <a:schemeClr val="tx1"/>
                </a:solidFill>
              </a:rPr>
              <a:t>') </a:t>
            </a:r>
            <a:r>
              <a:rPr lang="fr-FR" dirty="0" smtClean="0">
                <a:solidFill>
                  <a:schemeClr val="tx1"/>
                </a:solidFill>
              </a:rPr>
              <a:t>juste avant</a:t>
            </a:r>
          </a:p>
          <a:p>
            <a:pPr algn="just"/>
            <a:r>
              <a:rPr lang="fr-FR" dirty="0" smtClean="0">
                <a:solidFill>
                  <a:schemeClr val="tx1"/>
                </a:solidFill>
              </a:rPr>
              <a:t>Le </a:t>
            </a:r>
            <a:r>
              <a:rPr lang="fr-FR" dirty="0">
                <a:solidFill>
                  <a:schemeClr val="tx1"/>
                </a:solidFill>
              </a:rPr>
              <a:t>nom de fichier et le numéro de ligne sont affichés pour vous permettre de localiser facilement l’erreur lorsque le code provient d’un script.</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4652756" y="2178279"/>
            <a:ext cx="325755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2480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Même si une instruction ou une expression est syntaxiquement correcte, elle peut générer une erreur lors de son </a:t>
            </a:r>
            <a:r>
              <a:rPr lang="fr-FR" dirty="0" smtClean="0">
                <a:solidFill>
                  <a:schemeClr val="tx1"/>
                </a:solidFill>
              </a:rPr>
              <a:t>exécution</a:t>
            </a:r>
          </a:p>
          <a:p>
            <a:pPr algn="just"/>
            <a:r>
              <a:rPr lang="fr-FR" dirty="0" smtClean="0">
                <a:solidFill>
                  <a:schemeClr val="tx1"/>
                </a:solidFill>
              </a:rPr>
              <a:t>Les </a:t>
            </a:r>
            <a:r>
              <a:rPr lang="fr-FR" dirty="0">
                <a:solidFill>
                  <a:schemeClr val="tx1"/>
                </a:solidFill>
              </a:rPr>
              <a:t>erreurs détectées durant l’exécution son appelées des exceptions et ne sont pas toujours fatales : vous apprendrez bientôt comment les </a:t>
            </a:r>
            <a:r>
              <a:rPr lang="fr-FR" dirty="0" smtClean="0">
                <a:solidFill>
                  <a:schemeClr val="tx1"/>
                </a:solidFill>
              </a:rPr>
              <a:t>traiter </a:t>
            </a:r>
            <a:r>
              <a:rPr lang="fr-FR" dirty="0">
                <a:solidFill>
                  <a:schemeClr val="tx1"/>
                </a:solidFill>
              </a:rPr>
              <a:t>dans vos </a:t>
            </a:r>
            <a:r>
              <a:rPr lang="fr-FR" dirty="0" smtClean="0">
                <a:solidFill>
                  <a:schemeClr val="tx1"/>
                </a:solidFill>
              </a:rPr>
              <a:t>programmes</a:t>
            </a:r>
          </a:p>
          <a:p>
            <a:pPr algn="just"/>
            <a:r>
              <a:rPr lang="fr-FR" dirty="0" smtClean="0">
                <a:solidFill>
                  <a:schemeClr val="tx1"/>
                </a:solidFill>
              </a:rPr>
              <a:t>La </a:t>
            </a:r>
            <a:r>
              <a:rPr lang="fr-FR" dirty="0">
                <a:solidFill>
                  <a:schemeClr val="tx1"/>
                </a:solidFill>
              </a:rPr>
              <a:t>plupart des exceptions toutefois ne sont pas prises en charge par les programmes, ce qui génère des messages d’erreurs comme celui-ci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4471781" y="3685057"/>
            <a:ext cx="361950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3083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La dernière ligne du message d’erreur indique la cause de </a:t>
            </a:r>
            <a:r>
              <a:rPr lang="fr-FR" dirty="0" smtClean="0">
                <a:solidFill>
                  <a:schemeClr val="tx1"/>
                </a:solidFill>
              </a:rPr>
              <a:t>l’erreur</a:t>
            </a:r>
          </a:p>
          <a:p>
            <a:pPr algn="just"/>
            <a:r>
              <a:rPr lang="fr-FR" dirty="0" smtClean="0">
                <a:solidFill>
                  <a:schemeClr val="tx1"/>
                </a:solidFill>
              </a:rPr>
              <a:t>Les </a:t>
            </a:r>
            <a:r>
              <a:rPr lang="fr-FR" dirty="0">
                <a:solidFill>
                  <a:schemeClr val="tx1"/>
                </a:solidFill>
              </a:rPr>
              <a:t>exceptions peuvent être de différents types, et ce type est indiqué dans le </a:t>
            </a:r>
            <a:r>
              <a:rPr lang="fr-FR" dirty="0" smtClean="0">
                <a:solidFill>
                  <a:schemeClr val="tx1"/>
                </a:solidFill>
              </a:rPr>
              <a:t>message</a:t>
            </a:r>
          </a:p>
          <a:p>
            <a:pPr algn="just"/>
            <a:r>
              <a:rPr lang="fr-FR" dirty="0" smtClean="0">
                <a:solidFill>
                  <a:schemeClr val="tx1"/>
                </a:solidFill>
              </a:rPr>
              <a:t>Les </a:t>
            </a:r>
            <a:r>
              <a:rPr lang="fr-FR" dirty="0">
                <a:solidFill>
                  <a:schemeClr val="tx1"/>
                </a:solidFill>
              </a:rPr>
              <a:t>types indiqués dans l’exemple sont </a:t>
            </a:r>
            <a:r>
              <a:rPr lang="fr-FR" b="1" i="1" dirty="0">
                <a:solidFill>
                  <a:schemeClr val="accent6"/>
                </a:solidFill>
              </a:rPr>
              <a:t>ZeroDivisionError</a:t>
            </a:r>
            <a:r>
              <a:rPr lang="fr-FR" dirty="0">
                <a:solidFill>
                  <a:schemeClr val="tx1"/>
                </a:solidFill>
              </a:rPr>
              <a:t>, </a:t>
            </a:r>
            <a:r>
              <a:rPr lang="fr-FR" b="1" i="1" dirty="0">
                <a:solidFill>
                  <a:schemeClr val="accent6"/>
                </a:solidFill>
              </a:rPr>
              <a:t>NameError</a:t>
            </a:r>
            <a:r>
              <a:rPr lang="fr-FR" dirty="0">
                <a:solidFill>
                  <a:schemeClr val="tx1"/>
                </a:solidFill>
              </a:rPr>
              <a:t> et </a:t>
            </a:r>
            <a:r>
              <a:rPr lang="fr-FR" b="1" i="1" dirty="0" smtClean="0">
                <a:solidFill>
                  <a:schemeClr val="accent6"/>
                </a:solidFill>
              </a:rPr>
              <a:t>TypeError</a:t>
            </a:r>
            <a:endParaRPr lang="fr-FR" dirty="0">
              <a:solidFill>
                <a:schemeClr val="tx1"/>
              </a:solidFill>
            </a:endParaRPr>
          </a:p>
          <a:p>
            <a:pPr algn="just"/>
            <a:r>
              <a:rPr lang="fr-FR" dirty="0" smtClean="0">
                <a:solidFill>
                  <a:schemeClr val="tx1"/>
                </a:solidFill>
              </a:rPr>
              <a:t>Le </a:t>
            </a:r>
            <a:r>
              <a:rPr lang="fr-FR" dirty="0">
                <a:solidFill>
                  <a:schemeClr val="tx1"/>
                </a:solidFill>
              </a:rPr>
              <a:t>texte affiché comme type de l’exception est le nom de l’exception native qui a été </a:t>
            </a:r>
            <a:r>
              <a:rPr lang="fr-FR" dirty="0" smtClean="0">
                <a:solidFill>
                  <a:schemeClr val="tx1"/>
                </a:solidFill>
              </a:rPr>
              <a:t>déclenchée</a:t>
            </a:r>
          </a:p>
          <a:p>
            <a:pPr algn="just"/>
            <a:r>
              <a:rPr lang="fr-FR" dirty="0" smtClean="0">
                <a:solidFill>
                  <a:schemeClr val="tx1"/>
                </a:solidFill>
              </a:rPr>
              <a:t>Ceci </a:t>
            </a:r>
            <a:r>
              <a:rPr lang="fr-FR" dirty="0">
                <a:solidFill>
                  <a:schemeClr val="tx1"/>
                </a:solidFill>
              </a:rPr>
              <a:t>est vrai pour toutes les exceptions natives, mais n’est pas une obligation pour les exceptions définies par l’utilisateur (même si c’est une convention bien </a:t>
            </a:r>
            <a:r>
              <a:rPr lang="fr-FR" dirty="0" smtClean="0">
                <a:solidFill>
                  <a:schemeClr val="tx1"/>
                </a:solidFill>
              </a:rPr>
              <a:t>pratique)</a:t>
            </a:r>
          </a:p>
          <a:p>
            <a:pPr algn="just"/>
            <a:r>
              <a:rPr lang="fr-FR" dirty="0" smtClean="0">
                <a:solidFill>
                  <a:schemeClr val="tx1"/>
                </a:solidFill>
              </a:rPr>
              <a:t>Les </a:t>
            </a:r>
            <a:r>
              <a:rPr lang="fr-FR" dirty="0">
                <a:solidFill>
                  <a:schemeClr val="tx1"/>
                </a:solidFill>
              </a:rPr>
              <a:t>noms des exceptions standards sont des identifiants natifs (pas des mots réservés)</a:t>
            </a:r>
            <a:endParaRPr lang="fr-FR" sz="1800" dirty="0">
              <a:solidFill>
                <a:schemeClr val="tx1"/>
              </a:solidFill>
            </a:endParaRPr>
          </a:p>
        </p:txBody>
      </p:sp>
    </p:spTree>
    <p:extLst>
      <p:ext uri="{BB962C8B-B14F-4D97-AF65-F5344CB8AC3E}">
        <p14:creationId xmlns:p14="http://schemas.microsoft.com/office/powerpoint/2010/main" val="41363086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Le reste de la ligne fournit plus de détails en fonction du type de l’exception et de ce qui l’a causé</a:t>
            </a:r>
            <a:r>
              <a:rPr lang="fr-FR" dirty="0" smtClean="0">
                <a:solidFill>
                  <a:schemeClr val="tx1"/>
                </a:solidFill>
              </a:rPr>
              <a:t>.</a:t>
            </a:r>
            <a:endParaRPr lang="fr-FR" dirty="0">
              <a:solidFill>
                <a:schemeClr val="tx1"/>
              </a:solidFill>
            </a:endParaRPr>
          </a:p>
          <a:p>
            <a:pPr algn="just"/>
            <a:r>
              <a:rPr lang="fr-FR" dirty="0">
                <a:solidFill>
                  <a:schemeClr val="tx1"/>
                </a:solidFill>
              </a:rPr>
              <a:t>La partie précédente du message d’erreur montre le contexte dans lequel s’est produite l’exception, sous la forme d’une trace de pile </a:t>
            </a:r>
            <a:r>
              <a:rPr lang="fr-FR" dirty="0" smtClean="0">
                <a:solidFill>
                  <a:schemeClr val="tx1"/>
                </a:solidFill>
              </a:rPr>
              <a:t>d’exécution</a:t>
            </a:r>
          </a:p>
          <a:p>
            <a:pPr algn="just"/>
            <a:r>
              <a:rPr lang="fr-FR" dirty="0" smtClean="0">
                <a:solidFill>
                  <a:schemeClr val="tx1"/>
                </a:solidFill>
              </a:rPr>
              <a:t>En </a:t>
            </a:r>
            <a:r>
              <a:rPr lang="fr-FR" dirty="0">
                <a:solidFill>
                  <a:schemeClr val="tx1"/>
                </a:solidFill>
              </a:rPr>
              <a:t>général, celle-ci contient les lignes du code source ; toutefois, les lignes lues à partir de l’entrée standard ne seront pas affichées</a:t>
            </a:r>
            <a:r>
              <a:rPr lang="fr-FR" dirty="0" smtClean="0">
                <a:solidFill>
                  <a:schemeClr val="tx1"/>
                </a:solidFill>
              </a:rPr>
              <a:t>.</a:t>
            </a:r>
            <a:endParaRPr lang="fr-FR" dirty="0">
              <a:solidFill>
                <a:schemeClr val="tx1"/>
              </a:solidFill>
            </a:endParaRPr>
          </a:p>
          <a:p>
            <a:pPr algn="just"/>
            <a:r>
              <a:rPr lang="fr-FR" dirty="0">
                <a:solidFill>
                  <a:schemeClr val="tx1"/>
                </a:solidFill>
              </a:rPr>
              <a:t>Vous trouverez dans </a:t>
            </a:r>
            <a:r>
              <a:rPr lang="fr-FR" b="1" i="1" dirty="0">
                <a:solidFill>
                  <a:schemeClr val="accent1"/>
                </a:solidFill>
              </a:rPr>
              <a:t>Built-in Exceptions </a:t>
            </a:r>
            <a:r>
              <a:rPr lang="fr-FR" dirty="0">
                <a:solidFill>
                  <a:schemeClr val="tx1"/>
                </a:solidFill>
              </a:rPr>
              <a:t>la liste des exceptions natives et leur signification.</a:t>
            </a:r>
            <a:endParaRPr lang="fr-FR" sz="1800" dirty="0">
              <a:solidFill>
                <a:schemeClr val="tx1"/>
              </a:solidFill>
            </a:endParaRPr>
          </a:p>
        </p:txBody>
      </p:sp>
    </p:spTree>
    <p:extLst>
      <p:ext uri="{BB962C8B-B14F-4D97-AF65-F5344CB8AC3E}">
        <p14:creationId xmlns:p14="http://schemas.microsoft.com/office/powerpoint/2010/main" val="19645083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390229"/>
          </a:xfrm>
        </p:spPr>
        <p:txBody>
          <a:bodyPr anchor="ctr" anchorCtr="0">
            <a:noAutofit/>
          </a:bodyPr>
          <a:lstStyle/>
          <a:p>
            <a:pPr algn="just"/>
            <a:r>
              <a:rPr lang="fr-FR" dirty="0">
                <a:solidFill>
                  <a:schemeClr val="tx1"/>
                </a:solidFill>
              </a:rPr>
              <a:t>Il est possible d’écrire des programmes qui prennent en charge certaines </a:t>
            </a:r>
            <a:r>
              <a:rPr lang="fr-FR" dirty="0" smtClean="0">
                <a:solidFill>
                  <a:schemeClr val="tx1"/>
                </a:solidFill>
              </a:rPr>
              <a:t>exceptions</a:t>
            </a:r>
          </a:p>
          <a:p>
            <a:pPr algn="just"/>
            <a:r>
              <a:rPr lang="fr-FR" dirty="0" smtClean="0">
                <a:solidFill>
                  <a:schemeClr val="tx1"/>
                </a:solidFill>
              </a:rPr>
              <a:t>Regardez </a:t>
            </a:r>
            <a:r>
              <a:rPr lang="fr-FR" dirty="0">
                <a:solidFill>
                  <a:schemeClr val="tx1"/>
                </a:solidFill>
              </a:rPr>
              <a:t>l’exemple suivant, qui demande une saisie à l’utilisateur jusqu’à ce qu’un entier valide ait été entré, mais permet à l’utilisateur d’interrompre le programme (en utilisant </a:t>
            </a:r>
            <a:r>
              <a:rPr lang="fr-FR" b="1" i="1" dirty="0">
                <a:solidFill>
                  <a:schemeClr val="accent1"/>
                </a:solidFill>
              </a:rPr>
              <a:t>Control-C</a:t>
            </a:r>
            <a:r>
              <a:rPr lang="fr-FR" dirty="0">
                <a:solidFill>
                  <a:schemeClr val="tx1"/>
                </a:solidFill>
              </a:rPr>
              <a:t> ou un autre raccourci que le système </a:t>
            </a:r>
            <a:r>
              <a:rPr lang="fr-FR" dirty="0" smtClean="0">
                <a:solidFill>
                  <a:schemeClr val="tx1"/>
                </a:solidFill>
              </a:rPr>
              <a:t>supporte)</a:t>
            </a:r>
          </a:p>
          <a:p>
            <a:pPr algn="just"/>
            <a:r>
              <a:rPr lang="fr-FR" dirty="0" smtClean="0">
                <a:solidFill>
                  <a:schemeClr val="tx1"/>
                </a:solidFill>
              </a:rPr>
              <a:t>Notez </a:t>
            </a:r>
            <a:r>
              <a:rPr lang="fr-FR" dirty="0">
                <a:solidFill>
                  <a:schemeClr val="tx1"/>
                </a:solidFill>
              </a:rPr>
              <a:t>qu’une interruption générée par l’utilisateur est signalée en levant l’exception </a:t>
            </a:r>
            <a:r>
              <a:rPr lang="fr-FR" b="1" i="1" dirty="0" smtClean="0">
                <a:solidFill>
                  <a:schemeClr val="accent6"/>
                </a:solidFill>
              </a:rPr>
              <a:t>KeyboardInterrupt</a:t>
            </a:r>
            <a:endParaRPr lang="fr-FR" sz="1800" b="1" i="1" dirty="0">
              <a:solidFill>
                <a:schemeClr val="accent6"/>
              </a:solidFill>
            </a:endParaRPr>
          </a:p>
        </p:txBody>
      </p:sp>
      <p:pic>
        <p:nvPicPr>
          <p:cNvPr id="3" name="Image 2"/>
          <p:cNvPicPr>
            <a:picLocks noChangeAspect="1"/>
          </p:cNvPicPr>
          <p:nvPr/>
        </p:nvPicPr>
        <p:blipFill>
          <a:blip r:embed="rId3"/>
          <a:stretch>
            <a:fillRect/>
          </a:stretch>
        </p:blipFill>
        <p:spPr>
          <a:xfrm>
            <a:off x="3662156" y="3721997"/>
            <a:ext cx="52387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3877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L’instruction </a:t>
            </a:r>
            <a:r>
              <a:rPr lang="fr-FR" i="1" dirty="0">
                <a:solidFill>
                  <a:schemeClr val="accent6"/>
                </a:solidFill>
              </a:rPr>
              <a:t>try</a:t>
            </a:r>
            <a:r>
              <a:rPr lang="fr-FR" dirty="0">
                <a:solidFill>
                  <a:schemeClr val="tx1"/>
                </a:solidFill>
              </a:rPr>
              <a:t> fonctionne comme ceci</a:t>
            </a:r>
            <a:r>
              <a:rPr lang="fr-FR" dirty="0" smtClean="0">
                <a:solidFill>
                  <a:schemeClr val="tx1"/>
                </a:solidFill>
              </a:rPr>
              <a:t>.</a:t>
            </a:r>
            <a:endParaRPr lang="fr-FR" dirty="0">
              <a:solidFill>
                <a:schemeClr val="tx1"/>
              </a:solidFill>
            </a:endParaRPr>
          </a:p>
          <a:p>
            <a:pPr algn="just"/>
            <a:r>
              <a:rPr lang="fr-FR" dirty="0">
                <a:solidFill>
                  <a:schemeClr val="tx1"/>
                </a:solidFill>
              </a:rPr>
              <a:t>Premièrement, la clause </a:t>
            </a:r>
            <a:r>
              <a:rPr lang="fr-FR" b="1" i="1" dirty="0">
                <a:solidFill>
                  <a:schemeClr val="accent6"/>
                </a:solidFill>
              </a:rPr>
              <a:t>try</a:t>
            </a:r>
            <a:r>
              <a:rPr lang="fr-FR" dirty="0">
                <a:solidFill>
                  <a:schemeClr val="tx1"/>
                </a:solidFill>
              </a:rPr>
              <a:t> (instruction(s) placée(s) entre les mots-clés </a:t>
            </a:r>
            <a:r>
              <a:rPr lang="fr-FR" b="1" i="1" dirty="0">
                <a:solidFill>
                  <a:schemeClr val="accent6"/>
                </a:solidFill>
              </a:rPr>
              <a:t>try</a:t>
            </a:r>
            <a:r>
              <a:rPr lang="fr-FR" dirty="0">
                <a:solidFill>
                  <a:schemeClr val="tx1"/>
                </a:solidFill>
              </a:rPr>
              <a:t> et </a:t>
            </a:r>
            <a:r>
              <a:rPr lang="fr-FR" b="1" i="1" dirty="0">
                <a:solidFill>
                  <a:schemeClr val="accent6"/>
                </a:solidFill>
              </a:rPr>
              <a:t>except</a:t>
            </a:r>
            <a:r>
              <a:rPr lang="fr-FR" dirty="0">
                <a:solidFill>
                  <a:schemeClr val="tx1"/>
                </a:solidFill>
              </a:rPr>
              <a:t>) est </a:t>
            </a:r>
            <a:r>
              <a:rPr lang="fr-FR" dirty="0" smtClean="0">
                <a:solidFill>
                  <a:schemeClr val="tx1"/>
                </a:solidFill>
              </a:rPr>
              <a:t>exécutée</a:t>
            </a:r>
            <a:endParaRPr lang="fr-FR" dirty="0">
              <a:solidFill>
                <a:schemeClr val="tx1"/>
              </a:solidFill>
            </a:endParaRPr>
          </a:p>
          <a:p>
            <a:pPr algn="just"/>
            <a:r>
              <a:rPr lang="fr-FR" dirty="0">
                <a:solidFill>
                  <a:schemeClr val="tx1"/>
                </a:solidFill>
              </a:rPr>
              <a:t>Si aucune exception n’intervient, la clause </a:t>
            </a:r>
            <a:r>
              <a:rPr lang="fr-FR" b="1" i="1" dirty="0">
                <a:solidFill>
                  <a:schemeClr val="accent6"/>
                </a:solidFill>
              </a:rPr>
              <a:t>except</a:t>
            </a:r>
            <a:r>
              <a:rPr lang="fr-FR" dirty="0">
                <a:solidFill>
                  <a:schemeClr val="tx1"/>
                </a:solidFill>
              </a:rPr>
              <a:t> est sautée et l’exécution de l’instruction </a:t>
            </a:r>
            <a:r>
              <a:rPr lang="fr-FR" b="1" i="1" dirty="0">
                <a:solidFill>
                  <a:schemeClr val="accent6"/>
                </a:solidFill>
              </a:rPr>
              <a:t>try</a:t>
            </a:r>
            <a:r>
              <a:rPr lang="fr-FR" dirty="0">
                <a:solidFill>
                  <a:schemeClr val="tx1"/>
                </a:solidFill>
              </a:rPr>
              <a:t> est </a:t>
            </a:r>
            <a:r>
              <a:rPr lang="fr-FR" dirty="0" smtClean="0">
                <a:solidFill>
                  <a:schemeClr val="tx1"/>
                </a:solidFill>
              </a:rPr>
              <a:t>terminée</a:t>
            </a:r>
            <a:endParaRPr lang="fr-FR" dirty="0">
              <a:solidFill>
                <a:schemeClr val="tx1"/>
              </a:solidFill>
            </a:endParaRPr>
          </a:p>
          <a:p>
            <a:pPr algn="just"/>
            <a:r>
              <a:rPr lang="fr-FR" dirty="0">
                <a:solidFill>
                  <a:schemeClr val="tx1"/>
                </a:solidFill>
              </a:rPr>
              <a:t>Si une exception intervient pendant l’exécution de la clause “</a:t>
            </a:r>
            <a:r>
              <a:rPr lang="fr-FR" b="1" i="1" dirty="0">
                <a:solidFill>
                  <a:schemeClr val="accent6"/>
                </a:solidFill>
              </a:rPr>
              <a:t>try</a:t>
            </a:r>
            <a:r>
              <a:rPr lang="fr-FR" dirty="0">
                <a:solidFill>
                  <a:schemeClr val="tx1"/>
                </a:solidFill>
              </a:rPr>
              <a:t>”, le reste de cette clause est </a:t>
            </a:r>
            <a:r>
              <a:rPr lang="fr-FR" dirty="0" smtClean="0">
                <a:solidFill>
                  <a:schemeClr val="tx1"/>
                </a:solidFill>
              </a:rPr>
              <a:t>sauté</a:t>
            </a:r>
          </a:p>
          <a:p>
            <a:pPr algn="just"/>
            <a:r>
              <a:rPr lang="fr-FR" dirty="0" smtClean="0">
                <a:solidFill>
                  <a:schemeClr val="tx1"/>
                </a:solidFill>
              </a:rPr>
              <a:t>Si </a:t>
            </a:r>
            <a:r>
              <a:rPr lang="fr-FR" dirty="0">
                <a:solidFill>
                  <a:schemeClr val="tx1"/>
                </a:solidFill>
              </a:rPr>
              <a:t>son type correspond à un nom d’exception indiqué après le mot-clé </a:t>
            </a:r>
            <a:r>
              <a:rPr lang="fr-FR" b="1" i="1" dirty="0">
                <a:solidFill>
                  <a:schemeClr val="accent6"/>
                </a:solidFill>
              </a:rPr>
              <a:t>except</a:t>
            </a:r>
            <a:r>
              <a:rPr lang="fr-FR" dirty="0">
                <a:solidFill>
                  <a:schemeClr val="tx1"/>
                </a:solidFill>
              </a:rPr>
              <a:t>, la clause “</a:t>
            </a:r>
            <a:r>
              <a:rPr lang="fr-FR" b="1" i="1" dirty="0">
                <a:solidFill>
                  <a:schemeClr val="accent6"/>
                </a:solidFill>
              </a:rPr>
              <a:t>except</a:t>
            </a:r>
            <a:r>
              <a:rPr lang="fr-FR" dirty="0">
                <a:solidFill>
                  <a:schemeClr val="tx1"/>
                </a:solidFill>
              </a:rPr>
              <a:t>” correspondante est exécutée, puis l’exécution continue après l’instruction try.</a:t>
            </a:r>
          </a:p>
          <a:p>
            <a:pPr algn="just"/>
            <a:r>
              <a:rPr lang="fr-FR" dirty="0">
                <a:solidFill>
                  <a:schemeClr val="tx1"/>
                </a:solidFill>
              </a:rPr>
              <a:t>Si une exception intervient qui ne corresponde à aucune exception mentionnée dans la clause “</a:t>
            </a:r>
            <a:r>
              <a:rPr lang="fr-FR" b="1" i="1" dirty="0">
                <a:solidFill>
                  <a:schemeClr val="accent6"/>
                </a:solidFill>
              </a:rPr>
              <a:t>except</a:t>
            </a:r>
            <a:r>
              <a:rPr lang="fr-FR" dirty="0">
                <a:solidFill>
                  <a:schemeClr val="tx1"/>
                </a:solidFill>
              </a:rPr>
              <a:t>”, elle est transmise à l’instruction </a:t>
            </a:r>
            <a:r>
              <a:rPr lang="fr-FR" b="1" i="1" dirty="0">
                <a:solidFill>
                  <a:schemeClr val="accent6"/>
                </a:solidFill>
              </a:rPr>
              <a:t>try</a:t>
            </a:r>
            <a:r>
              <a:rPr lang="fr-FR" dirty="0">
                <a:solidFill>
                  <a:schemeClr val="tx1"/>
                </a:solidFill>
              </a:rPr>
              <a:t> de niveau </a:t>
            </a:r>
            <a:r>
              <a:rPr lang="fr-FR" dirty="0" smtClean="0">
                <a:solidFill>
                  <a:schemeClr val="tx1"/>
                </a:solidFill>
              </a:rPr>
              <a:t>supérieur</a:t>
            </a:r>
          </a:p>
          <a:p>
            <a:pPr algn="just"/>
            <a:r>
              <a:rPr lang="fr-FR" dirty="0" smtClean="0">
                <a:solidFill>
                  <a:schemeClr val="tx1"/>
                </a:solidFill>
              </a:rPr>
              <a:t>si </a:t>
            </a:r>
            <a:r>
              <a:rPr lang="fr-FR" dirty="0">
                <a:solidFill>
                  <a:schemeClr val="tx1"/>
                </a:solidFill>
              </a:rPr>
              <a:t>aucun gestionnaire d’exception n’est trouvé, il s’agit d’une exception non gérée et l’exécution s’arrête avec un message comme indiqué ci-dessus.</a:t>
            </a:r>
            <a:endParaRPr lang="fr-FR" sz="1800" dirty="0">
              <a:solidFill>
                <a:schemeClr val="tx1"/>
              </a:solidFill>
            </a:endParaRPr>
          </a:p>
        </p:txBody>
      </p:sp>
    </p:spTree>
    <p:extLst>
      <p:ext uri="{BB962C8B-B14F-4D97-AF65-F5344CB8AC3E}">
        <p14:creationId xmlns:p14="http://schemas.microsoft.com/office/powerpoint/2010/main" val="17876014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127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69323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Une classe dans une clause </a:t>
            </a:r>
            <a:r>
              <a:rPr lang="fr-FR" b="1" i="1" dirty="0">
                <a:solidFill>
                  <a:schemeClr val="accent6"/>
                </a:solidFill>
              </a:rPr>
              <a:t>except</a:t>
            </a:r>
            <a:r>
              <a:rPr lang="fr-FR" dirty="0">
                <a:solidFill>
                  <a:schemeClr val="accent6"/>
                </a:solidFill>
              </a:rPr>
              <a:t> </a:t>
            </a:r>
            <a:r>
              <a:rPr lang="fr-FR" dirty="0">
                <a:solidFill>
                  <a:schemeClr val="tx1"/>
                </a:solidFill>
              </a:rPr>
              <a:t>est compatible avec une exception si elle est de la même classe ou d’une de ses classes dérivées (mais l’inverse n’est pas </a:t>
            </a:r>
            <a:r>
              <a:rPr lang="fr-FR" dirty="0" smtClean="0">
                <a:solidFill>
                  <a:schemeClr val="tx1"/>
                </a:solidFill>
              </a:rPr>
              <a:t>vrai</a:t>
            </a:r>
          </a:p>
          <a:p>
            <a:pPr algn="just"/>
            <a:r>
              <a:rPr lang="fr-FR" dirty="0" smtClean="0">
                <a:solidFill>
                  <a:schemeClr val="tx1"/>
                </a:solidFill>
              </a:rPr>
              <a:t>Une </a:t>
            </a:r>
            <a:r>
              <a:rPr lang="fr-FR" dirty="0">
                <a:solidFill>
                  <a:schemeClr val="tx1"/>
                </a:solidFill>
              </a:rPr>
              <a:t>clause </a:t>
            </a:r>
            <a:r>
              <a:rPr lang="fr-FR" b="1" i="1" dirty="0">
                <a:solidFill>
                  <a:schemeClr val="accent6"/>
                </a:solidFill>
              </a:rPr>
              <a:t>except</a:t>
            </a:r>
            <a:r>
              <a:rPr lang="fr-FR" dirty="0">
                <a:solidFill>
                  <a:schemeClr val="tx1"/>
                </a:solidFill>
              </a:rPr>
              <a:t> spécifiant une classe dérivée n’est pas compatible avec une classe de </a:t>
            </a:r>
            <a:r>
              <a:rPr lang="fr-FR" dirty="0" smtClean="0">
                <a:solidFill>
                  <a:schemeClr val="tx1"/>
                </a:solidFill>
              </a:rPr>
              <a:t>base</a:t>
            </a:r>
          </a:p>
          <a:p>
            <a:pPr algn="just"/>
            <a:r>
              <a:rPr lang="fr-FR" dirty="0" smtClean="0">
                <a:solidFill>
                  <a:schemeClr val="tx1"/>
                </a:solidFill>
              </a:rPr>
              <a:t>Par </a:t>
            </a:r>
            <a:r>
              <a:rPr lang="fr-FR" dirty="0">
                <a:solidFill>
                  <a:schemeClr val="tx1"/>
                </a:solidFill>
              </a:rPr>
              <a:t>exemple, le code suivant affichera B, C et D dans cet ordre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599487" y="995498"/>
            <a:ext cx="2905125" cy="530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80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Notez que si les clauses </a:t>
            </a:r>
            <a:r>
              <a:rPr lang="fr-FR" b="1" i="1" dirty="0">
                <a:solidFill>
                  <a:schemeClr val="accent6"/>
                </a:solidFill>
              </a:rPr>
              <a:t>except</a:t>
            </a:r>
            <a:r>
              <a:rPr lang="fr-FR" dirty="0">
                <a:solidFill>
                  <a:schemeClr val="tx1"/>
                </a:solidFill>
              </a:rPr>
              <a:t> avaient été inversées (avec except B en premier), il aurait affiché B, B, </a:t>
            </a:r>
            <a:r>
              <a:rPr lang="fr-FR" dirty="0" smtClean="0">
                <a:solidFill>
                  <a:schemeClr val="tx1"/>
                </a:solidFill>
              </a:rPr>
              <a:t>B</a:t>
            </a:r>
          </a:p>
          <a:p>
            <a:pPr algn="just"/>
            <a:r>
              <a:rPr lang="fr-FR" dirty="0" smtClean="0">
                <a:solidFill>
                  <a:schemeClr val="tx1"/>
                </a:solidFill>
              </a:rPr>
              <a:t>La </a:t>
            </a:r>
            <a:r>
              <a:rPr lang="fr-FR" dirty="0">
                <a:solidFill>
                  <a:schemeClr val="tx1"/>
                </a:solidFill>
              </a:rPr>
              <a:t>première clause </a:t>
            </a:r>
            <a:r>
              <a:rPr lang="fr-FR" b="1" i="1" dirty="0">
                <a:solidFill>
                  <a:schemeClr val="accent6"/>
                </a:solidFill>
              </a:rPr>
              <a:t>except</a:t>
            </a:r>
            <a:r>
              <a:rPr lang="fr-FR" dirty="0">
                <a:solidFill>
                  <a:schemeClr val="accent6"/>
                </a:solidFill>
              </a:rPr>
              <a:t> </a:t>
            </a:r>
            <a:r>
              <a:rPr lang="fr-FR" dirty="0">
                <a:solidFill>
                  <a:schemeClr val="tx1"/>
                </a:solidFill>
              </a:rPr>
              <a:t>correspondante étant </a:t>
            </a:r>
            <a:r>
              <a:rPr lang="fr-FR" dirty="0" smtClean="0">
                <a:solidFill>
                  <a:schemeClr val="tx1"/>
                </a:solidFill>
              </a:rPr>
              <a:t>déclenchée</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8704097" y="995498"/>
            <a:ext cx="2705100"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34477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868062" cy="4990305"/>
          </a:xfrm>
        </p:spPr>
        <p:txBody>
          <a:bodyPr anchor="ctr" anchorCtr="0">
            <a:noAutofit/>
          </a:bodyPr>
          <a:lstStyle/>
          <a:p>
            <a:pPr algn="just"/>
            <a:r>
              <a:rPr lang="fr-FR" dirty="0">
                <a:solidFill>
                  <a:schemeClr val="tx1"/>
                </a:solidFill>
              </a:rPr>
              <a:t>La dernière clause except peut omettre le(s) nom(s) d’exception(s), pour servir de </a:t>
            </a:r>
            <a:r>
              <a:rPr lang="fr-FR" dirty="0" smtClean="0">
                <a:solidFill>
                  <a:schemeClr val="tx1"/>
                </a:solidFill>
              </a:rPr>
              <a:t>joker</a:t>
            </a:r>
          </a:p>
          <a:p>
            <a:pPr algn="just"/>
            <a:r>
              <a:rPr lang="fr-FR" dirty="0" smtClean="0">
                <a:solidFill>
                  <a:schemeClr val="tx1"/>
                </a:solidFill>
              </a:rPr>
              <a:t>C’est </a:t>
            </a:r>
            <a:r>
              <a:rPr lang="fr-FR" dirty="0">
                <a:solidFill>
                  <a:schemeClr val="tx1"/>
                </a:solidFill>
              </a:rPr>
              <a:t>toutefois à utiliser avec beaucoup de précautions, car il est très facile de masquer une vraie erreur de programmation par ce </a:t>
            </a:r>
            <a:r>
              <a:rPr lang="fr-FR" dirty="0" smtClean="0">
                <a:solidFill>
                  <a:schemeClr val="tx1"/>
                </a:solidFill>
              </a:rPr>
              <a:t>biais</a:t>
            </a:r>
          </a:p>
          <a:p>
            <a:pPr algn="just"/>
            <a:r>
              <a:rPr lang="fr-FR" dirty="0" smtClean="0">
                <a:solidFill>
                  <a:schemeClr val="tx1"/>
                </a:solidFill>
              </a:rPr>
              <a:t>Elle </a:t>
            </a:r>
            <a:r>
              <a:rPr lang="fr-FR" dirty="0">
                <a:solidFill>
                  <a:schemeClr val="tx1"/>
                </a:solidFill>
              </a:rPr>
              <a:t>peut aussi être utilisée pour afficher un message d’erreur avant de </a:t>
            </a:r>
            <a:r>
              <a:rPr lang="fr-FR" dirty="0" smtClean="0">
                <a:solidFill>
                  <a:schemeClr val="tx1"/>
                </a:solidFill>
              </a:rPr>
              <a:t>relever </a:t>
            </a:r>
            <a:r>
              <a:rPr lang="fr-FR" dirty="0">
                <a:solidFill>
                  <a:schemeClr val="tx1"/>
                </a:solidFill>
              </a:rPr>
              <a:t>l’exception (en permettant à un appelant de prendre également en charge 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7048003" y="1605293"/>
            <a:ext cx="4838700" cy="4029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48458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except</a:t>
            </a:r>
            <a:r>
              <a:rPr lang="fr-FR" dirty="0">
                <a:solidFill>
                  <a:schemeClr val="tx1"/>
                </a:solidFill>
              </a:rPr>
              <a:t> a également une clause </a:t>
            </a:r>
            <a:r>
              <a:rPr lang="fr-FR" b="1" i="1" dirty="0">
                <a:solidFill>
                  <a:schemeClr val="accent6"/>
                </a:solidFill>
              </a:rPr>
              <a:t>else</a:t>
            </a:r>
            <a:r>
              <a:rPr lang="fr-FR" dirty="0">
                <a:solidFill>
                  <a:schemeClr val="tx1"/>
                </a:solidFill>
              </a:rPr>
              <a:t> optionnelle qui, lorsqu’elle est présente, doit suivre toutes les clauses </a:t>
            </a:r>
            <a:r>
              <a:rPr lang="fr-FR" b="1" i="1" dirty="0" smtClean="0">
                <a:solidFill>
                  <a:schemeClr val="accent6"/>
                </a:solidFill>
              </a:rPr>
              <a:t>except</a:t>
            </a:r>
          </a:p>
          <a:p>
            <a:pPr algn="just"/>
            <a:r>
              <a:rPr lang="fr-FR" dirty="0" smtClean="0">
                <a:solidFill>
                  <a:schemeClr val="tx1"/>
                </a:solidFill>
              </a:rPr>
              <a:t>Elle </a:t>
            </a:r>
            <a:r>
              <a:rPr lang="fr-FR" dirty="0">
                <a:solidFill>
                  <a:schemeClr val="tx1"/>
                </a:solidFill>
              </a:rPr>
              <a:t>est utile pour du code qui doit être exécuté </a:t>
            </a:r>
            <a:r>
              <a:rPr lang="fr-FR" b="1" i="1" u="sng" dirty="0">
                <a:solidFill>
                  <a:schemeClr val="tx1"/>
                </a:solidFill>
              </a:rPr>
              <a:t>lorsqu’aucune exception n’a été levée </a:t>
            </a:r>
            <a:r>
              <a:rPr lang="fr-FR" dirty="0">
                <a:solidFill>
                  <a:schemeClr val="tx1"/>
                </a:solidFill>
              </a:rPr>
              <a:t>par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6814269" y="2061027"/>
            <a:ext cx="5172075" cy="3752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81274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11013182" cy="4990305"/>
          </a:xfrm>
        </p:spPr>
        <p:txBody>
          <a:bodyPr anchor="ctr" anchorCtr="0">
            <a:noAutofit/>
          </a:bodyPr>
          <a:lstStyle/>
          <a:p>
            <a:pPr algn="just"/>
            <a:r>
              <a:rPr lang="fr-FR" dirty="0">
                <a:solidFill>
                  <a:schemeClr val="tx1"/>
                </a:solidFill>
              </a:rPr>
              <a:t>Il vaut mieux utiliser la clause </a:t>
            </a:r>
            <a:r>
              <a:rPr lang="fr-FR" b="1" i="1" dirty="0">
                <a:solidFill>
                  <a:schemeClr val="accent6"/>
                </a:solidFill>
              </a:rPr>
              <a:t>else</a:t>
            </a:r>
            <a:r>
              <a:rPr lang="fr-FR" dirty="0">
                <a:solidFill>
                  <a:schemeClr val="tx1"/>
                </a:solidFill>
              </a:rPr>
              <a:t>, plutôt que d’ajouter du code à la clause </a:t>
            </a:r>
            <a:r>
              <a:rPr lang="fr-FR" b="1" i="1" dirty="0">
                <a:solidFill>
                  <a:schemeClr val="accent6"/>
                </a:solidFill>
              </a:rPr>
              <a:t>try</a:t>
            </a:r>
            <a:r>
              <a:rPr lang="fr-FR" dirty="0">
                <a:solidFill>
                  <a:schemeClr val="tx1"/>
                </a:solidFill>
              </a:rPr>
              <a:t>, car cela évite de capturer accidentellement une exception qui n’a pas été levée par le code initialement protégé par l’instruction </a:t>
            </a:r>
            <a:r>
              <a:rPr lang="fr-FR" b="1" i="1" dirty="0">
                <a:solidFill>
                  <a:schemeClr val="accent6"/>
                </a:solidFill>
              </a:rPr>
              <a:t>try … </a:t>
            </a:r>
            <a:r>
              <a:rPr lang="fr-FR" b="1" i="1" dirty="0" smtClean="0">
                <a:solidFill>
                  <a:schemeClr val="accent6"/>
                </a:solidFill>
              </a:rPr>
              <a:t>except</a:t>
            </a:r>
            <a:endParaRPr lang="fr-FR" dirty="0">
              <a:solidFill>
                <a:schemeClr val="tx1"/>
              </a:solidFill>
            </a:endParaRPr>
          </a:p>
          <a:p>
            <a:pPr algn="just"/>
            <a:r>
              <a:rPr lang="fr-FR" dirty="0">
                <a:solidFill>
                  <a:schemeClr val="tx1"/>
                </a:solidFill>
              </a:rPr>
              <a:t>Quand une exception intervient, une valeur peut lui être associée, que l’on appelle également l’argument de </a:t>
            </a:r>
            <a:r>
              <a:rPr lang="fr-FR" dirty="0" smtClean="0">
                <a:solidFill>
                  <a:schemeClr val="tx1"/>
                </a:solidFill>
              </a:rPr>
              <a:t>l’exception</a:t>
            </a:r>
          </a:p>
          <a:p>
            <a:pPr algn="just"/>
            <a:r>
              <a:rPr lang="fr-FR" dirty="0" smtClean="0">
                <a:solidFill>
                  <a:schemeClr val="tx1"/>
                </a:solidFill>
              </a:rPr>
              <a:t>La </a:t>
            </a:r>
            <a:r>
              <a:rPr lang="fr-FR" dirty="0">
                <a:solidFill>
                  <a:schemeClr val="tx1"/>
                </a:solidFill>
              </a:rPr>
              <a:t>présence de cet argument et son type dépendent du type de </a:t>
            </a:r>
            <a:r>
              <a:rPr lang="fr-FR" dirty="0" smtClean="0">
                <a:solidFill>
                  <a:schemeClr val="tx1"/>
                </a:solidFill>
              </a:rPr>
              <a:t>l’exception</a:t>
            </a:r>
          </a:p>
          <a:p>
            <a:pPr algn="just"/>
            <a:r>
              <a:rPr lang="fr-FR" dirty="0">
                <a:solidFill>
                  <a:schemeClr val="tx1"/>
                </a:solidFill>
              </a:rPr>
              <a:t>La clause </a:t>
            </a:r>
            <a:r>
              <a:rPr lang="fr-FR" b="1" i="1" dirty="0">
                <a:solidFill>
                  <a:schemeClr val="accent6"/>
                </a:solidFill>
              </a:rPr>
              <a:t>except</a:t>
            </a:r>
            <a:r>
              <a:rPr lang="fr-FR" dirty="0">
                <a:solidFill>
                  <a:schemeClr val="tx1"/>
                </a:solidFill>
              </a:rPr>
              <a:t> peut spécifier un nom de variable après le nom de l’exception. Cette variable est liée à une instance d’exception avec les arguments stockés dans </a:t>
            </a:r>
            <a:r>
              <a:rPr lang="fr-FR" dirty="0" smtClean="0">
                <a:solidFill>
                  <a:schemeClr val="tx1"/>
                </a:solidFill>
              </a:rPr>
              <a:t>instance.args</a:t>
            </a:r>
          </a:p>
          <a:p>
            <a:pPr algn="just"/>
            <a:r>
              <a:rPr lang="fr-FR" dirty="0" smtClean="0">
                <a:solidFill>
                  <a:schemeClr val="tx1"/>
                </a:solidFill>
              </a:rPr>
              <a:t>Pour </a:t>
            </a:r>
            <a:r>
              <a:rPr lang="fr-FR" dirty="0">
                <a:solidFill>
                  <a:schemeClr val="tx1"/>
                </a:solidFill>
              </a:rPr>
              <a:t>plus de commodité, l’instance de l’exception définit la méthode __str__() afin que les arguments puissent être affichés directement sans avoir à référencer .</a:t>
            </a:r>
            <a:r>
              <a:rPr lang="fr-FR" dirty="0" smtClean="0">
                <a:solidFill>
                  <a:schemeClr val="tx1"/>
                </a:solidFill>
              </a:rPr>
              <a:t>args</a:t>
            </a:r>
          </a:p>
          <a:p>
            <a:pPr algn="just"/>
            <a:r>
              <a:rPr lang="fr-FR" dirty="0" smtClean="0">
                <a:solidFill>
                  <a:schemeClr val="tx1"/>
                </a:solidFill>
              </a:rPr>
              <a:t>Il </a:t>
            </a:r>
            <a:r>
              <a:rPr lang="fr-FR" dirty="0">
                <a:solidFill>
                  <a:schemeClr val="tx1"/>
                </a:solidFill>
              </a:rPr>
              <a:t>est possible de construire une exception, y ajouter ses attributs, puis la lancer plus tard.</a:t>
            </a:r>
            <a:endParaRPr lang="fr-FR" sz="1800" dirty="0">
              <a:solidFill>
                <a:schemeClr val="tx1"/>
              </a:solidFill>
            </a:endParaRPr>
          </a:p>
        </p:txBody>
      </p:sp>
    </p:spTree>
    <p:extLst>
      <p:ext uri="{BB962C8B-B14F-4D97-AF65-F5344CB8AC3E}">
        <p14:creationId xmlns:p14="http://schemas.microsoft.com/office/powerpoint/2010/main" val="31398119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3722547" y="1911427"/>
            <a:ext cx="6067425"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6812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smtClean="0">
                <a:solidFill>
                  <a:schemeClr val="tx1"/>
                </a:solidFill>
              </a:rPr>
              <a:t>Les </a:t>
            </a:r>
            <a:r>
              <a:rPr lang="fr-FR" dirty="0">
                <a:solidFill>
                  <a:schemeClr val="tx1"/>
                </a:solidFill>
              </a:rPr>
              <a:t>gestionnaires d’exceptions n’interceptent pas que les exceptions qui sont levées immédiatement dans leur clause </a:t>
            </a:r>
            <a:r>
              <a:rPr lang="fr-FR" b="1" i="1" dirty="0">
                <a:solidFill>
                  <a:schemeClr val="accent6"/>
                </a:solidFill>
              </a:rPr>
              <a:t>try</a:t>
            </a:r>
            <a:r>
              <a:rPr lang="fr-FR" dirty="0">
                <a:solidFill>
                  <a:schemeClr val="tx1"/>
                </a:solidFill>
              </a:rPr>
              <a:t>, mais aussi celles qui sont levées au sein de fonctions appelées (parfois indirectement) dans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6826668" y="2074194"/>
            <a:ext cx="5019675" cy="3190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2579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raise</a:t>
            </a:r>
            <a:r>
              <a:rPr lang="fr-FR" dirty="0">
                <a:solidFill>
                  <a:schemeClr val="accent6"/>
                </a:solidFill>
              </a:rPr>
              <a:t> </a:t>
            </a:r>
            <a:r>
              <a:rPr lang="fr-FR" dirty="0">
                <a:solidFill>
                  <a:schemeClr val="tx1"/>
                </a:solidFill>
              </a:rPr>
              <a:t>permet au programmeur de déclencher une exception </a:t>
            </a:r>
            <a:r>
              <a:rPr lang="fr-FR" dirty="0" smtClean="0">
                <a:solidFill>
                  <a:schemeClr val="tx1"/>
                </a:solidFill>
              </a:rPr>
              <a:t>spécifique</a:t>
            </a:r>
            <a:endParaRPr lang="fr-FR" dirty="0">
              <a:solidFill>
                <a:schemeClr val="tx1"/>
              </a:solidFill>
            </a:endParaRPr>
          </a:p>
          <a:p>
            <a:pPr algn="just"/>
            <a:r>
              <a:rPr lang="fr-FR" dirty="0">
                <a:solidFill>
                  <a:schemeClr val="tx1"/>
                </a:solidFill>
              </a:rPr>
              <a:t>Le seul argument à </a:t>
            </a:r>
            <a:r>
              <a:rPr lang="fr-FR" b="1" i="1" dirty="0">
                <a:solidFill>
                  <a:schemeClr val="accent6"/>
                </a:solidFill>
              </a:rPr>
              <a:t>raise</a:t>
            </a:r>
            <a:r>
              <a:rPr lang="fr-FR" dirty="0">
                <a:solidFill>
                  <a:schemeClr val="tx1"/>
                </a:solidFill>
              </a:rPr>
              <a:t> indique l’exception à </a:t>
            </a:r>
            <a:r>
              <a:rPr lang="fr-FR" dirty="0" smtClean="0">
                <a:solidFill>
                  <a:schemeClr val="tx1"/>
                </a:solidFill>
              </a:rPr>
              <a:t>déclencher</a:t>
            </a:r>
          </a:p>
          <a:p>
            <a:pPr algn="just"/>
            <a:r>
              <a:rPr lang="fr-FR" dirty="0" smtClean="0">
                <a:solidFill>
                  <a:schemeClr val="tx1"/>
                </a:solidFill>
              </a:rPr>
              <a:t>Cela </a:t>
            </a:r>
            <a:r>
              <a:rPr lang="fr-FR" dirty="0">
                <a:solidFill>
                  <a:schemeClr val="tx1"/>
                </a:solidFill>
              </a:rPr>
              <a:t>peut être soit une instance d’exception, soit une classe d’exception (une classe dérivée de </a:t>
            </a:r>
            <a:r>
              <a:rPr lang="fr-FR" dirty="0" smtClean="0">
                <a:solidFill>
                  <a:schemeClr val="tx1"/>
                </a:solidFill>
              </a:rPr>
              <a:t>Exception)</a:t>
            </a:r>
          </a:p>
          <a:p>
            <a:pPr algn="just"/>
            <a:r>
              <a:rPr lang="fr-FR" dirty="0" smtClean="0">
                <a:solidFill>
                  <a:schemeClr val="tx1"/>
                </a:solidFill>
              </a:rPr>
              <a:t>Si </a:t>
            </a:r>
            <a:r>
              <a:rPr lang="fr-FR" dirty="0">
                <a:solidFill>
                  <a:schemeClr val="tx1"/>
                </a:solidFill>
              </a:rPr>
              <a:t>une classe est donnée, elle sera implicitement instanciée via l’appel de son constructeur, sans </a:t>
            </a:r>
            <a:r>
              <a:rPr lang="fr-FR" dirty="0" smtClean="0">
                <a:solidFill>
                  <a:schemeClr val="tx1"/>
                </a:solidFill>
              </a:rPr>
              <a:t>arguments</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7048750" y="2181475"/>
            <a:ext cx="3409950" cy="10191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50" y="4668001"/>
            <a:ext cx="4848225" cy="1019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4445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Si vous devez savoir qu’une exception a été levée mais sans intention de la prendre en charge, une forme plus simple de l’instruction </a:t>
            </a:r>
            <a:r>
              <a:rPr lang="fr-FR" b="1" i="1" dirty="0">
                <a:solidFill>
                  <a:schemeClr val="accent6"/>
                </a:solidFill>
              </a:rPr>
              <a:t>raise</a:t>
            </a:r>
            <a:r>
              <a:rPr lang="fr-FR" dirty="0">
                <a:solidFill>
                  <a:schemeClr val="tx1"/>
                </a:solidFill>
              </a:rPr>
              <a:t> permet de re-déclencher </a:t>
            </a:r>
            <a:r>
              <a:rPr lang="fr-FR" dirty="0" smtClean="0">
                <a:solidFill>
                  <a:schemeClr val="tx1"/>
                </a:solidFill>
              </a:rPr>
              <a:t>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018462" y="2799214"/>
            <a:ext cx="34861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67425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7" y="1442300"/>
            <a:ext cx="10678600"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 une autre clause optionnelle qui est destinée à définir des actions de nettoyage devant être exécutées dans certaines </a:t>
            </a:r>
            <a:r>
              <a:rPr lang="fr-FR" dirty="0" smtClean="0">
                <a:solidFill>
                  <a:schemeClr val="tx1"/>
                </a:solidFill>
              </a:rPr>
              <a:t>circonstances</a:t>
            </a:r>
          </a:p>
          <a:p>
            <a:pPr algn="just"/>
            <a:r>
              <a:rPr lang="fr-FR" dirty="0">
                <a:solidFill>
                  <a:schemeClr val="tx1"/>
                </a:solidFill>
              </a:rPr>
              <a:t>Une clause </a:t>
            </a:r>
            <a:r>
              <a:rPr lang="fr-FR" b="1" i="1" dirty="0">
                <a:solidFill>
                  <a:schemeClr val="accent6"/>
                </a:solidFill>
              </a:rPr>
              <a:t>finally</a:t>
            </a:r>
            <a:r>
              <a:rPr lang="fr-FR" dirty="0">
                <a:solidFill>
                  <a:schemeClr val="accent6"/>
                </a:solidFill>
              </a:rPr>
              <a:t> </a:t>
            </a:r>
            <a:r>
              <a:rPr lang="fr-FR" dirty="0">
                <a:solidFill>
                  <a:schemeClr val="tx1"/>
                </a:solidFill>
              </a:rPr>
              <a:t>est toujours exécutée avant de quitter l’instruction </a:t>
            </a:r>
            <a:r>
              <a:rPr lang="fr-FR" b="1" i="1" dirty="0">
                <a:solidFill>
                  <a:schemeClr val="accent6"/>
                </a:solidFill>
              </a:rPr>
              <a:t>try</a:t>
            </a:r>
            <a:r>
              <a:rPr lang="fr-FR" dirty="0">
                <a:solidFill>
                  <a:schemeClr val="tx1"/>
                </a:solidFill>
              </a:rPr>
              <a:t>, qu’une exception ait été déclenchée ou </a:t>
            </a:r>
            <a:r>
              <a:rPr lang="fr-FR" dirty="0" smtClean="0">
                <a:solidFill>
                  <a:schemeClr val="tx1"/>
                </a:solidFill>
              </a:rPr>
              <a:t>non</a:t>
            </a:r>
          </a:p>
          <a:p>
            <a:pPr algn="just"/>
            <a:r>
              <a:rPr lang="fr-FR" dirty="0" smtClean="0">
                <a:solidFill>
                  <a:schemeClr val="tx1"/>
                </a:solidFill>
              </a:rPr>
              <a:t>Quand une exception </a:t>
            </a:r>
            <a:r>
              <a:rPr lang="fr-FR" dirty="0">
                <a:solidFill>
                  <a:schemeClr val="tx1"/>
                </a:solidFill>
              </a:rPr>
              <a:t>a été déclenchée dans la clause </a:t>
            </a:r>
            <a:r>
              <a:rPr lang="fr-FR" b="1" i="1" dirty="0">
                <a:solidFill>
                  <a:schemeClr val="accent6"/>
                </a:solidFill>
              </a:rPr>
              <a:t>try</a:t>
            </a:r>
            <a:r>
              <a:rPr lang="fr-FR" dirty="0">
                <a:solidFill>
                  <a:schemeClr val="tx1"/>
                </a:solidFill>
              </a:rPr>
              <a:t> et n’a pas été prise en charge par une clause </a:t>
            </a:r>
            <a:r>
              <a:rPr lang="fr-FR" b="1" i="1" dirty="0">
                <a:solidFill>
                  <a:schemeClr val="accent6"/>
                </a:solidFill>
              </a:rPr>
              <a:t>except</a:t>
            </a:r>
            <a:r>
              <a:rPr lang="fr-FR" dirty="0">
                <a:solidFill>
                  <a:schemeClr val="tx1"/>
                </a:solidFill>
              </a:rPr>
              <a:t> (ou si elle a été déclenchée dans une clause </a:t>
            </a:r>
            <a:r>
              <a:rPr lang="fr-FR" b="1" i="1" dirty="0">
                <a:solidFill>
                  <a:schemeClr val="accent6"/>
                </a:solidFill>
              </a:rPr>
              <a:t>except</a:t>
            </a:r>
            <a:r>
              <a:rPr lang="fr-FR" dirty="0">
                <a:solidFill>
                  <a:schemeClr val="tx1"/>
                </a:solidFill>
              </a:rPr>
              <a:t> ou </a:t>
            </a:r>
            <a:r>
              <a:rPr lang="fr-FR" b="1" i="1" dirty="0">
                <a:solidFill>
                  <a:schemeClr val="accent6"/>
                </a:solidFill>
              </a:rPr>
              <a:t>else</a:t>
            </a:r>
            <a:r>
              <a:rPr lang="fr-FR" dirty="0">
                <a:solidFill>
                  <a:schemeClr val="tx1"/>
                </a:solidFill>
              </a:rPr>
              <a:t>), elle est re-déclenchée après l’exécution de la clause </a:t>
            </a:r>
            <a:r>
              <a:rPr lang="fr-FR" b="1" i="1" dirty="0" smtClean="0">
                <a:solidFill>
                  <a:schemeClr val="accent6"/>
                </a:solidFill>
              </a:rPr>
              <a:t>finally</a:t>
            </a:r>
            <a:endParaRPr lang="fr-FR" dirty="0">
              <a:solidFill>
                <a:schemeClr val="tx1"/>
              </a:solidFill>
            </a:endParaRPr>
          </a:p>
          <a:p>
            <a:pPr algn="just"/>
            <a:r>
              <a:rPr lang="fr-FR" dirty="0" smtClean="0">
                <a:solidFill>
                  <a:schemeClr val="tx1"/>
                </a:solidFill>
              </a:rPr>
              <a:t>La </a:t>
            </a:r>
            <a:r>
              <a:rPr lang="fr-FR" dirty="0">
                <a:solidFill>
                  <a:schemeClr val="tx1"/>
                </a:solidFill>
              </a:rPr>
              <a:t>clause </a:t>
            </a:r>
            <a:r>
              <a:rPr lang="fr-FR" b="1" i="1" dirty="0">
                <a:solidFill>
                  <a:schemeClr val="accent6"/>
                </a:solidFill>
              </a:rPr>
              <a:t>finally</a:t>
            </a:r>
            <a:r>
              <a:rPr lang="fr-FR" dirty="0">
                <a:solidFill>
                  <a:schemeClr val="tx1"/>
                </a:solidFill>
              </a:rPr>
              <a:t> est également exécutée « à la sortie » quand </a:t>
            </a:r>
            <a:r>
              <a:rPr lang="fr-FR" dirty="0" smtClean="0">
                <a:solidFill>
                  <a:schemeClr val="tx1"/>
                </a:solidFill>
              </a:rPr>
              <a:t>n’importe quelle </a:t>
            </a:r>
            <a:r>
              <a:rPr lang="fr-FR" dirty="0">
                <a:solidFill>
                  <a:schemeClr val="tx1"/>
                </a:solidFill>
              </a:rPr>
              <a:t>autre clause de l’instruction </a:t>
            </a:r>
            <a:r>
              <a:rPr lang="fr-FR" b="1" i="1" dirty="0">
                <a:solidFill>
                  <a:schemeClr val="accent6"/>
                </a:solidFill>
              </a:rPr>
              <a:t>try</a:t>
            </a:r>
            <a:r>
              <a:rPr lang="fr-FR" dirty="0">
                <a:solidFill>
                  <a:schemeClr val="tx1"/>
                </a:solidFill>
              </a:rPr>
              <a:t> est abandonnée par une instruction </a:t>
            </a:r>
            <a:r>
              <a:rPr lang="fr-FR" b="1" i="1" dirty="0">
                <a:solidFill>
                  <a:schemeClr val="accent6"/>
                </a:solidFill>
              </a:rPr>
              <a:t>break</a:t>
            </a:r>
            <a:r>
              <a:rPr lang="fr-FR" dirty="0">
                <a:solidFill>
                  <a:schemeClr val="tx1"/>
                </a:solidFill>
              </a:rPr>
              <a:t>, </a:t>
            </a:r>
            <a:r>
              <a:rPr lang="fr-FR" b="1" i="1" dirty="0">
                <a:solidFill>
                  <a:schemeClr val="accent6"/>
                </a:solidFill>
              </a:rPr>
              <a:t>continue</a:t>
            </a:r>
            <a:r>
              <a:rPr lang="fr-FR" dirty="0">
                <a:solidFill>
                  <a:schemeClr val="accent6"/>
                </a:solidFill>
              </a:rPr>
              <a:t> </a:t>
            </a:r>
            <a:r>
              <a:rPr lang="fr-FR" dirty="0">
                <a:solidFill>
                  <a:schemeClr val="tx1"/>
                </a:solidFill>
              </a:rPr>
              <a:t>ou </a:t>
            </a:r>
            <a:r>
              <a:rPr lang="fr-FR" b="1" i="1" dirty="0">
                <a:solidFill>
                  <a:schemeClr val="accent6"/>
                </a:solidFill>
              </a:rPr>
              <a:t>return</a:t>
            </a:r>
            <a:endParaRPr lang="fr-FR" sz="1800" b="1" i="1" dirty="0">
              <a:solidFill>
                <a:schemeClr val="accent6"/>
              </a:solidFill>
            </a:endParaRPr>
          </a:p>
        </p:txBody>
      </p:sp>
    </p:spTree>
    <p:extLst>
      <p:ext uri="{BB962C8B-B14F-4D97-AF65-F5344CB8AC3E}">
        <p14:creationId xmlns:p14="http://schemas.microsoft.com/office/powerpoint/2010/main" val="18489763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8" y="1442300"/>
            <a:ext cx="5557959" cy="5006208"/>
          </a:xfrm>
        </p:spPr>
        <p:txBody>
          <a:bodyPr anchor="ctr" anchorCtr="0">
            <a:noAutofit/>
          </a:bodyPr>
          <a:lstStyle/>
          <a:p>
            <a:pPr algn="just"/>
            <a:r>
              <a:rPr lang="fr-FR" dirty="0">
                <a:solidFill>
                  <a:schemeClr val="tx1"/>
                </a:solidFill>
              </a:rPr>
              <a:t>Comme vous pouvez le voir, la clause finally est exécutée dans tous les </a:t>
            </a:r>
            <a:r>
              <a:rPr lang="fr-FR" dirty="0" smtClean="0">
                <a:solidFill>
                  <a:schemeClr val="tx1"/>
                </a:solidFill>
              </a:rPr>
              <a:t>cas.</a:t>
            </a:r>
          </a:p>
          <a:p>
            <a:pPr algn="just"/>
            <a:r>
              <a:rPr lang="fr-FR" dirty="0" smtClean="0">
                <a:solidFill>
                  <a:schemeClr val="tx1"/>
                </a:solidFill>
              </a:rPr>
              <a:t>L’exception </a:t>
            </a:r>
            <a:r>
              <a:rPr lang="fr-FR" dirty="0">
                <a:solidFill>
                  <a:schemeClr val="tx1"/>
                </a:solidFill>
              </a:rPr>
              <a:t>de type </a:t>
            </a:r>
            <a:r>
              <a:rPr lang="fr-FR" b="1" i="1" dirty="0">
                <a:solidFill>
                  <a:schemeClr val="accent6"/>
                </a:solidFill>
              </a:rPr>
              <a:t>TypeError</a:t>
            </a:r>
            <a:r>
              <a:rPr lang="fr-FR" dirty="0">
                <a:solidFill>
                  <a:schemeClr val="tx1"/>
                </a:solidFill>
              </a:rPr>
              <a:t> déclenchée en divisant deux chaînes de caractères n’est pas prise en charge par la clause </a:t>
            </a:r>
            <a:r>
              <a:rPr lang="fr-FR" b="1" i="1" dirty="0">
                <a:solidFill>
                  <a:schemeClr val="accent6"/>
                </a:solidFill>
              </a:rPr>
              <a:t>except</a:t>
            </a:r>
            <a:r>
              <a:rPr lang="fr-FR" dirty="0">
                <a:solidFill>
                  <a:schemeClr val="tx1"/>
                </a:solidFill>
              </a:rPr>
              <a:t> et est donc re-déclenchée après que la clause </a:t>
            </a:r>
            <a:r>
              <a:rPr lang="fr-FR" b="1" i="1" dirty="0">
                <a:solidFill>
                  <a:schemeClr val="accent6"/>
                </a:solidFill>
              </a:rPr>
              <a:t>finally</a:t>
            </a:r>
            <a:r>
              <a:rPr lang="fr-FR" dirty="0">
                <a:solidFill>
                  <a:schemeClr val="tx1"/>
                </a:solidFill>
              </a:rPr>
              <a:t> ait été exécutée</a:t>
            </a:r>
            <a:endParaRPr lang="fr-FR" sz="1800" b="1" i="1" dirty="0">
              <a:solidFill>
                <a:schemeClr val="accent6"/>
              </a:solidFill>
            </a:endParaRPr>
          </a:p>
        </p:txBody>
      </p:sp>
      <p:pic>
        <p:nvPicPr>
          <p:cNvPr id="4" name="Image 3"/>
          <p:cNvPicPr>
            <a:picLocks noChangeAspect="1"/>
          </p:cNvPicPr>
          <p:nvPr/>
        </p:nvPicPr>
        <p:blipFill>
          <a:blip r:embed="rId3"/>
          <a:stretch>
            <a:fillRect/>
          </a:stretch>
        </p:blipFill>
        <p:spPr>
          <a:xfrm>
            <a:off x="6853112" y="4374964"/>
            <a:ext cx="5021705" cy="2130012"/>
          </a:xfrm>
          <a:prstGeom prst="rect">
            <a:avLst/>
          </a:prstGeom>
          <a:ln>
            <a:noFill/>
          </a:ln>
          <a:effectLst>
            <a:outerShdw blurRad="292100" dist="139700" dir="2700000" algn="tl" rotWithShape="0">
              <a:srgbClr val="333333">
                <a:alpha val="65000"/>
              </a:srgbClr>
            </a:outerShdw>
          </a:effectLst>
        </p:spPr>
      </p:pic>
      <p:pic>
        <p:nvPicPr>
          <p:cNvPr id="3" name="Image 2"/>
          <p:cNvPicPr>
            <a:picLocks noChangeAspect="1"/>
          </p:cNvPicPr>
          <p:nvPr/>
        </p:nvPicPr>
        <p:blipFill>
          <a:blip r:embed="rId4"/>
          <a:stretch>
            <a:fillRect/>
          </a:stretch>
        </p:blipFill>
        <p:spPr>
          <a:xfrm>
            <a:off x="6853112" y="1442300"/>
            <a:ext cx="2815779" cy="2843453"/>
          </a:xfrm>
          <a:prstGeom prst="rect">
            <a:avLst/>
          </a:prstGeom>
        </p:spPr>
      </p:pic>
    </p:spTree>
    <p:extLst>
      <p:ext uri="{BB962C8B-B14F-4D97-AF65-F5344CB8AC3E}">
        <p14:creationId xmlns:p14="http://schemas.microsoft.com/office/powerpoint/2010/main" val="1972735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5091</TotalTime>
  <Words>8637</Words>
  <Application>Microsoft Office PowerPoint</Application>
  <PresentationFormat>Grand écran</PresentationFormat>
  <Paragraphs>666</Paragraphs>
  <Slides>103</Slides>
  <Notes>102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103</vt:i4>
      </vt:variant>
    </vt:vector>
  </HeadingPairs>
  <TitlesOfParts>
    <vt:vector size="108"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Méthodes des objets fichiers</vt:lpstr>
      <vt:lpstr>Méthodes des objets fichiers</vt:lpstr>
      <vt:lpstr>Méthodes des objets fichiers</vt:lpstr>
      <vt:lpstr>Méthodes des objets fichiers</vt:lpstr>
      <vt:lpstr>Méthodes des objets fichiers</vt:lpstr>
      <vt:lpstr>Erreurs et exceptions</vt:lpstr>
      <vt:lpstr>Les erreurs de syntaxe</vt:lpstr>
      <vt:lpstr>Les exceptions</vt:lpstr>
      <vt:lpstr>Les exceptions</vt:lpstr>
      <vt:lpstr>Les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Déclencher des exceptions</vt:lpstr>
      <vt:lpstr>Déclencher des exceptions</vt:lpstr>
      <vt:lpstr>Définition d'actions de nettoyage</vt:lpstr>
      <vt:lpstr>Définition d'actions de nettoyage</vt:lpstr>
      <vt:lpstr>Actions de nettoyage prédéfinies</vt:lpstr>
      <vt:lpstr>Actions de nettoyage prédéfinies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529</cp:revision>
  <dcterms:created xsi:type="dcterms:W3CDTF">2017-12-30T07:04:36Z</dcterms:created>
  <dcterms:modified xsi:type="dcterms:W3CDTF">2018-01-27T16:54:06Z</dcterms:modified>
</cp:coreProperties>
</file>