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36"/>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285" r:id="rId34"/>
    <p:sldId id="30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22/01/2018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388365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5305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15121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2993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554010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227516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109402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64372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675161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864017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118777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174883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223226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533552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317967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837982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97204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523376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23295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81204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356462" cy="230832"/>
          </a:xfrm>
          <a:prstGeom prst="rect">
            <a:avLst/>
          </a:prstGeom>
          <a:noFill/>
        </p:spPr>
        <p:txBody>
          <a:bodyPr wrap="none" rtlCol="0">
            <a:spAutoFit/>
          </a:bodyPr>
          <a:lstStyle/>
          <a:p>
            <a:r>
              <a:rPr lang="fr-FR" sz="900" b="1" dirty="0" smtClean="0">
                <a:solidFill>
                  <a:schemeClr val="accent1"/>
                </a:solidFill>
              </a:rPr>
              <a:t>Plus loin avec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1"/>
                </a:solidFill>
              </a:rPr>
              <a:t>del</a:t>
            </a:r>
            <a:endParaRPr lang="fr-FR" b="1" i="1" dirty="0">
              <a:solidFill>
                <a:schemeClr val="accent1"/>
              </a:solidFill>
            </a:endParaRPr>
          </a:p>
        </p:txBody>
      </p:sp>
      <p:sp>
        <p:nvSpPr>
          <p:cNvPr id="3" name="Espace réservé du contenu 2"/>
          <p:cNvSpPr>
            <a:spLocks noGrp="1"/>
          </p:cNvSpPr>
          <p:nvPr>
            <p:ph idx="1"/>
          </p:nvPr>
        </p:nvSpPr>
        <p:spPr>
          <a:xfrm>
            <a:off x="946206" y="1791694"/>
            <a:ext cx="10558406" cy="2613330"/>
          </a:xfrm>
        </p:spPr>
        <p:txBody>
          <a:bodyPr anchor="ctr">
            <a:normAutofit/>
          </a:bodyPr>
          <a:lstStyle/>
          <a:p>
            <a:pPr algn="just"/>
            <a:r>
              <a:rPr lang="fr-FR" dirty="0">
                <a:solidFill>
                  <a:schemeClr val="tx1"/>
                </a:solidFill>
              </a:rPr>
              <a:t>Il existe un moyen de retirer un élément d’une liste à partir de sa position au lieu de sa valeur : l’instruction </a:t>
            </a:r>
            <a:r>
              <a:rPr lang="fr-FR" b="1" i="1" dirty="0" smtClean="0">
                <a:solidFill>
                  <a:schemeClr val="accent6"/>
                </a:solidFill>
              </a:rPr>
              <a:t>del</a:t>
            </a:r>
          </a:p>
          <a:p>
            <a:pPr algn="just"/>
            <a:r>
              <a:rPr lang="fr-FR" dirty="0" smtClean="0">
                <a:solidFill>
                  <a:schemeClr val="tx1"/>
                </a:solidFill>
              </a:rPr>
              <a:t>Elle </a:t>
            </a:r>
            <a:r>
              <a:rPr lang="fr-FR" dirty="0">
                <a:solidFill>
                  <a:schemeClr val="tx1"/>
                </a:solidFill>
              </a:rPr>
              <a:t>diffère de la méthode pop() qui, elle, renvoie une </a:t>
            </a:r>
            <a:r>
              <a:rPr lang="fr-FR" dirty="0" smtClean="0">
                <a:solidFill>
                  <a:schemeClr val="tx1"/>
                </a:solidFill>
              </a:rPr>
              <a:t>valeur</a:t>
            </a:r>
          </a:p>
          <a:p>
            <a:pPr algn="just"/>
            <a:r>
              <a:rPr lang="fr-FR" dirty="0" smtClean="0">
                <a:solidFill>
                  <a:schemeClr val="tx1"/>
                </a:solidFill>
              </a:rPr>
              <a:t>L’instruction </a:t>
            </a:r>
            <a:r>
              <a:rPr lang="fr-FR" b="1" i="1" dirty="0">
                <a:solidFill>
                  <a:schemeClr val="accent6"/>
                </a:solidFill>
              </a:rPr>
              <a:t>del</a:t>
            </a:r>
            <a:r>
              <a:rPr lang="fr-FR" dirty="0">
                <a:solidFill>
                  <a:schemeClr val="accent6"/>
                </a:solidFill>
              </a:rPr>
              <a:t> </a:t>
            </a:r>
            <a:r>
              <a:rPr lang="fr-FR" dirty="0">
                <a:solidFill>
                  <a:schemeClr val="tx1"/>
                </a:solidFill>
              </a:rPr>
              <a:t>peut également être utilisée pour supprimer des tranches d’une liste ou la vider complètement (ce que nous avions fait </a:t>
            </a:r>
            <a:r>
              <a:rPr lang="fr-FR" dirty="0" smtClean="0">
                <a:solidFill>
                  <a:schemeClr val="tx1"/>
                </a:solidFill>
              </a:rPr>
              <a:t>auparavant </a:t>
            </a:r>
            <a:r>
              <a:rPr lang="fr-FR" dirty="0">
                <a:solidFill>
                  <a:schemeClr val="tx1"/>
                </a:solidFill>
              </a:rPr>
              <a:t>en affectant une liste vide à la tranche)</a:t>
            </a:r>
          </a:p>
        </p:txBody>
      </p:sp>
      <p:pic>
        <p:nvPicPr>
          <p:cNvPr id="5" name="Image 4"/>
          <p:cNvPicPr>
            <a:picLocks noChangeAspect="1"/>
          </p:cNvPicPr>
          <p:nvPr/>
        </p:nvPicPr>
        <p:blipFill>
          <a:blip r:embed="rId3"/>
          <a:stretch>
            <a:fillRect/>
          </a:stretch>
        </p:blipFill>
        <p:spPr>
          <a:xfrm>
            <a:off x="4224834" y="4070446"/>
            <a:ext cx="4314825" cy="248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9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5327373" cy="4794637"/>
          </a:xfrm>
        </p:spPr>
        <p:txBody>
          <a:bodyPr anchor="ctr">
            <a:normAutofit/>
          </a:bodyPr>
          <a:lstStyle/>
          <a:p>
            <a:pPr algn="just"/>
            <a:r>
              <a:rPr lang="fr-FR" dirty="0">
                <a:solidFill>
                  <a:schemeClr val="tx1"/>
                </a:solidFill>
              </a:rPr>
              <a:t>Nous avons vu que les listes et les chaînes de caractères ont beaucoup de propriétés en commun, comme l’indexation et les opérations sur des </a:t>
            </a:r>
            <a:r>
              <a:rPr lang="fr-FR" dirty="0" smtClean="0">
                <a:solidFill>
                  <a:schemeClr val="tx1"/>
                </a:solidFill>
              </a:rPr>
              <a:t>tranches</a:t>
            </a:r>
          </a:p>
          <a:p>
            <a:pPr algn="just"/>
            <a:r>
              <a:rPr lang="fr-FR" dirty="0" smtClean="0">
                <a:solidFill>
                  <a:schemeClr val="tx1"/>
                </a:solidFill>
              </a:rPr>
              <a:t>Ce </a:t>
            </a:r>
            <a:r>
              <a:rPr lang="fr-FR" dirty="0">
                <a:solidFill>
                  <a:schemeClr val="tx1"/>
                </a:solidFill>
              </a:rPr>
              <a:t>sont deux exemple de séquences (voir Types séquentiels — list, tuple, </a:t>
            </a:r>
            <a:r>
              <a:rPr lang="fr-FR" dirty="0" smtClean="0">
                <a:solidFill>
                  <a:schemeClr val="tx1"/>
                </a:solidFill>
              </a:rPr>
              <a:t>range)</a:t>
            </a:r>
          </a:p>
          <a:p>
            <a:pPr algn="just"/>
            <a:r>
              <a:rPr lang="fr-FR" dirty="0" smtClean="0">
                <a:solidFill>
                  <a:schemeClr val="tx1"/>
                </a:solidFill>
              </a:rPr>
              <a:t>Comme </a:t>
            </a:r>
            <a:r>
              <a:rPr lang="fr-FR" dirty="0">
                <a:solidFill>
                  <a:schemeClr val="tx1"/>
                </a:solidFill>
              </a:rPr>
              <a:t>Python est un langage en constante évolution, d’autres types de séquences y seront peut-être </a:t>
            </a:r>
            <a:r>
              <a:rPr lang="fr-FR" dirty="0" smtClean="0">
                <a:solidFill>
                  <a:schemeClr val="tx1"/>
                </a:solidFill>
              </a:rPr>
              <a:t>ajoutés</a:t>
            </a:r>
          </a:p>
          <a:p>
            <a:pPr algn="just"/>
            <a:r>
              <a:rPr lang="fr-FR" dirty="0" smtClean="0">
                <a:solidFill>
                  <a:schemeClr val="tx1"/>
                </a:solidFill>
              </a:rPr>
              <a:t>Il </a:t>
            </a:r>
            <a:r>
              <a:rPr lang="fr-FR" dirty="0">
                <a:solidFill>
                  <a:schemeClr val="tx1"/>
                </a:solidFill>
              </a:rPr>
              <a:t>existe également un autre type standard de séquence : le </a:t>
            </a:r>
            <a:r>
              <a:rPr lang="fr-FR" dirty="0" smtClean="0">
                <a:solidFill>
                  <a:schemeClr val="tx1"/>
                </a:solidFill>
              </a:rPr>
              <a:t>tuple</a:t>
            </a:r>
          </a:p>
          <a:p>
            <a:pPr algn="just"/>
            <a:r>
              <a:rPr lang="fr-FR" dirty="0">
                <a:solidFill>
                  <a:schemeClr val="tx1"/>
                </a:solidFill>
              </a:rPr>
              <a:t>Un tuple consiste en différentes valeurs séparées par des virgules</a:t>
            </a:r>
          </a:p>
        </p:txBody>
      </p:sp>
      <p:pic>
        <p:nvPicPr>
          <p:cNvPr id="4" name="Image 3"/>
          <p:cNvPicPr>
            <a:picLocks noChangeAspect="1"/>
          </p:cNvPicPr>
          <p:nvPr/>
        </p:nvPicPr>
        <p:blipFill>
          <a:blip r:embed="rId3"/>
          <a:stretch>
            <a:fillRect/>
          </a:stretch>
        </p:blipFill>
        <p:spPr>
          <a:xfrm>
            <a:off x="6784120" y="2260530"/>
            <a:ext cx="4953000" cy="362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744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10558406" cy="4794637"/>
          </a:xfrm>
        </p:spPr>
        <p:txBody>
          <a:bodyPr anchor="ctr">
            <a:normAutofit/>
          </a:bodyPr>
          <a:lstStyle/>
          <a:p>
            <a:pPr algn="just"/>
            <a:r>
              <a:rPr lang="fr-FR" dirty="0">
                <a:solidFill>
                  <a:schemeClr val="tx1"/>
                </a:solidFill>
              </a:rPr>
              <a:t>Comme vous pouvez le voir, à l’affichage les tuples sont toujours encadrés par des parenthèses, de façon à ce que des tuples imbriqués soient interprétés </a:t>
            </a:r>
            <a:r>
              <a:rPr lang="fr-FR" dirty="0" smtClean="0">
                <a:solidFill>
                  <a:schemeClr val="tx1"/>
                </a:solidFill>
              </a:rPr>
              <a:t>correctement</a:t>
            </a:r>
          </a:p>
          <a:p>
            <a:pPr algn="just"/>
            <a:r>
              <a:rPr lang="fr-FR" dirty="0" smtClean="0">
                <a:solidFill>
                  <a:schemeClr val="tx1"/>
                </a:solidFill>
              </a:rPr>
              <a:t>Ils </a:t>
            </a:r>
            <a:r>
              <a:rPr lang="fr-FR" dirty="0">
                <a:solidFill>
                  <a:schemeClr val="tx1"/>
                </a:solidFill>
              </a:rPr>
              <a:t>peuvent être entrés avec ou sans parenthèses, même si celles-ci sont souvent nécessaires (notamment lorsqu’un tuple fait partie d’une expression plus </a:t>
            </a:r>
            <a:r>
              <a:rPr lang="fr-FR" dirty="0" smtClean="0">
                <a:solidFill>
                  <a:schemeClr val="tx1"/>
                </a:solidFill>
              </a:rPr>
              <a:t>longue)</a:t>
            </a:r>
          </a:p>
          <a:p>
            <a:pPr algn="just"/>
            <a:r>
              <a:rPr lang="fr-FR" dirty="0" smtClean="0">
                <a:solidFill>
                  <a:schemeClr val="tx1"/>
                </a:solidFill>
              </a:rPr>
              <a:t>Il </a:t>
            </a:r>
            <a:r>
              <a:rPr lang="fr-FR" dirty="0">
                <a:solidFill>
                  <a:schemeClr val="tx1"/>
                </a:solidFill>
              </a:rPr>
              <a:t>n’est pas possible d’affecter de valeur à un élément d’un tuple ; par contre, il est possible de créer des tuples contenant des objets muables, comme des </a:t>
            </a:r>
            <a:r>
              <a:rPr lang="fr-FR" dirty="0" smtClean="0">
                <a:solidFill>
                  <a:schemeClr val="tx1"/>
                </a:solidFill>
              </a:rPr>
              <a:t>listes</a:t>
            </a:r>
          </a:p>
          <a:p>
            <a:pPr algn="just"/>
            <a:r>
              <a:rPr lang="fr-FR" dirty="0">
                <a:solidFill>
                  <a:schemeClr val="tx1"/>
                </a:solidFill>
              </a:rPr>
              <a:t>Si les tuples peuvent sembler similaires aux listes, ils sont souvent utilisés dans des cas différents et pour des raisons </a:t>
            </a:r>
            <a:r>
              <a:rPr lang="fr-FR" dirty="0" smtClean="0">
                <a:solidFill>
                  <a:schemeClr val="tx1"/>
                </a:solidFill>
              </a:rPr>
              <a:t>différentes</a:t>
            </a:r>
          </a:p>
          <a:p>
            <a:pPr algn="just"/>
            <a:r>
              <a:rPr lang="fr-FR" dirty="0" smtClean="0">
                <a:solidFill>
                  <a:schemeClr val="tx1"/>
                </a:solidFill>
              </a:rPr>
              <a:t>Les </a:t>
            </a:r>
            <a:r>
              <a:rPr lang="fr-FR" dirty="0">
                <a:solidFill>
                  <a:schemeClr val="tx1"/>
                </a:solidFill>
              </a:rPr>
              <a:t>tuples sont immuables et contiennent souvent des séquences hétérogènes d’éléments qui sont accédés par « déballage » (voir plus loin) ou indexation (ou même par attributs dans le cas des </a:t>
            </a:r>
            <a:r>
              <a:rPr lang="fr-FR" b="1" i="1" dirty="0" smtClean="0">
                <a:solidFill>
                  <a:schemeClr val="accent1"/>
                </a:solidFill>
              </a:rPr>
              <a:t>namedtuples</a:t>
            </a:r>
            <a:r>
              <a:rPr lang="fr-FR" dirty="0" smtClean="0">
                <a:solidFill>
                  <a:schemeClr val="tx1"/>
                </a:solidFill>
              </a:rPr>
              <a:t>)</a:t>
            </a:r>
          </a:p>
          <a:p>
            <a:pPr algn="just"/>
            <a:r>
              <a:rPr lang="fr-FR" dirty="0" smtClean="0">
                <a:solidFill>
                  <a:schemeClr val="tx1"/>
                </a:solidFill>
              </a:rPr>
              <a:t>Les </a:t>
            </a:r>
            <a:r>
              <a:rPr lang="fr-FR" dirty="0">
                <a:solidFill>
                  <a:schemeClr val="tx1"/>
                </a:solidFill>
              </a:rPr>
              <a:t>listes sont souvent muable, et contiennent des éléments homogènes qui sont accédés par itération sur la liste</a:t>
            </a:r>
          </a:p>
        </p:txBody>
      </p:sp>
    </p:spTree>
    <p:extLst>
      <p:ext uri="{BB962C8B-B14F-4D97-AF65-F5344CB8AC3E}">
        <p14:creationId xmlns:p14="http://schemas.microsoft.com/office/powerpoint/2010/main" val="491077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8134184" cy="4794637"/>
          </a:xfrm>
        </p:spPr>
        <p:txBody>
          <a:bodyPr anchor="ctr">
            <a:normAutofit/>
          </a:bodyPr>
          <a:lstStyle/>
          <a:p>
            <a:pPr algn="just"/>
            <a:r>
              <a:rPr lang="fr-FR" dirty="0">
                <a:solidFill>
                  <a:schemeClr val="tx1"/>
                </a:solidFill>
              </a:rPr>
              <a:t>Un problème spécifique est la construction de tuples ne contenant aucun ou un seul élément : la syntaxe a quelques tournures spécifiques pour s’en </a:t>
            </a:r>
            <a:r>
              <a:rPr lang="fr-FR" dirty="0" smtClean="0">
                <a:solidFill>
                  <a:schemeClr val="tx1"/>
                </a:solidFill>
              </a:rPr>
              <a:t>accommoder</a:t>
            </a:r>
          </a:p>
          <a:p>
            <a:pPr algn="just"/>
            <a:r>
              <a:rPr lang="fr-FR" dirty="0" smtClean="0">
                <a:solidFill>
                  <a:schemeClr val="tx1"/>
                </a:solidFill>
              </a:rPr>
              <a:t>Les </a:t>
            </a:r>
            <a:r>
              <a:rPr lang="fr-FR" dirty="0">
                <a:solidFill>
                  <a:schemeClr val="tx1"/>
                </a:solidFill>
              </a:rPr>
              <a:t>tuples vides sont construits par une paire de parenthèses </a:t>
            </a:r>
            <a:r>
              <a:rPr lang="fr-FR" dirty="0" smtClean="0">
                <a:solidFill>
                  <a:schemeClr val="tx1"/>
                </a:solidFill>
              </a:rPr>
              <a:t>vides</a:t>
            </a:r>
          </a:p>
          <a:p>
            <a:pPr algn="just"/>
            <a:r>
              <a:rPr lang="fr-FR" dirty="0" smtClean="0">
                <a:solidFill>
                  <a:schemeClr val="tx1"/>
                </a:solidFill>
              </a:rPr>
              <a:t>Un </a:t>
            </a:r>
            <a:r>
              <a:rPr lang="fr-FR" dirty="0">
                <a:solidFill>
                  <a:schemeClr val="tx1"/>
                </a:solidFill>
              </a:rPr>
              <a:t>tuple avec un seul élément est construit en faisant suivre la valeur par une virgule (il n’est pas suffisant de placer cette valeur entre </a:t>
            </a:r>
            <a:r>
              <a:rPr lang="fr-FR" dirty="0" smtClean="0">
                <a:solidFill>
                  <a:schemeClr val="tx1"/>
                </a:solidFill>
              </a:rPr>
              <a:t>parenthèses)</a:t>
            </a:r>
          </a:p>
          <a:p>
            <a:pPr algn="just"/>
            <a:r>
              <a:rPr lang="fr-FR" dirty="0" smtClean="0">
                <a:solidFill>
                  <a:schemeClr val="tx1"/>
                </a:solidFill>
              </a:rPr>
              <a:t>Pas </a:t>
            </a:r>
            <a:r>
              <a:rPr lang="fr-FR" dirty="0">
                <a:solidFill>
                  <a:schemeClr val="tx1"/>
                </a:solidFill>
              </a:rPr>
              <a:t>très joli, mais </a:t>
            </a:r>
            <a:r>
              <a:rPr lang="fr-FR" dirty="0" smtClean="0">
                <a:solidFill>
                  <a:schemeClr val="tx1"/>
                </a:solidFill>
              </a:rPr>
              <a:t>efficace</a:t>
            </a:r>
          </a:p>
          <a:p>
            <a:pPr algn="just"/>
            <a:r>
              <a:rPr lang="fr-FR" dirty="0">
                <a:solidFill>
                  <a:schemeClr val="tx1"/>
                </a:solidFill>
              </a:rPr>
              <a:t>L’instruction </a:t>
            </a:r>
            <a:r>
              <a:rPr lang="fr-FR" b="1" i="1" dirty="0">
                <a:solidFill>
                  <a:schemeClr val="accent6"/>
                </a:solidFill>
              </a:rPr>
              <a:t>t = </a:t>
            </a:r>
            <a:r>
              <a:rPr lang="fr-FR" b="1" i="1" dirty="0" smtClean="0">
                <a:solidFill>
                  <a:schemeClr val="accent6"/>
                </a:solidFill>
              </a:rPr>
              <a:t>1, 2, 3</a:t>
            </a:r>
            <a:r>
              <a:rPr lang="fr-FR" dirty="0" smtClean="0">
                <a:solidFill>
                  <a:schemeClr val="tx1"/>
                </a:solidFill>
              </a:rPr>
              <a:t> </a:t>
            </a:r>
            <a:r>
              <a:rPr lang="fr-FR" dirty="0">
                <a:solidFill>
                  <a:schemeClr val="tx1"/>
                </a:solidFill>
              </a:rPr>
              <a:t>est un exemple d’un emballage de tuple : les valeurs </a:t>
            </a:r>
            <a:r>
              <a:rPr lang="fr-FR" dirty="0" smtClean="0">
                <a:solidFill>
                  <a:schemeClr val="tx1"/>
                </a:solidFill>
              </a:rPr>
              <a:t>1, 2 </a:t>
            </a:r>
            <a:r>
              <a:rPr lang="fr-FR" dirty="0">
                <a:solidFill>
                  <a:schemeClr val="tx1"/>
                </a:solidFill>
              </a:rPr>
              <a:t>et </a:t>
            </a:r>
            <a:r>
              <a:rPr lang="fr-FR" dirty="0" smtClean="0">
                <a:solidFill>
                  <a:schemeClr val="tx1"/>
                </a:solidFill>
              </a:rPr>
              <a:t>3 </a:t>
            </a:r>
            <a:r>
              <a:rPr lang="fr-FR" dirty="0">
                <a:solidFill>
                  <a:schemeClr val="tx1"/>
                </a:solidFill>
              </a:rPr>
              <a:t>sont emballées ensemble dans un </a:t>
            </a:r>
            <a:r>
              <a:rPr lang="fr-FR" dirty="0" smtClean="0">
                <a:solidFill>
                  <a:schemeClr val="tx1"/>
                </a:solidFill>
              </a:rPr>
              <a:t>tuple</a:t>
            </a:r>
          </a:p>
          <a:p>
            <a:pPr algn="just"/>
            <a:r>
              <a:rPr lang="fr-FR" dirty="0" smtClean="0">
                <a:solidFill>
                  <a:schemeClr val="tx1"/>
                </a:solidFill>
              </a:rPr>
              <a:t>L’opération </a:t>
            </a:r>
            <a:r>
              <a:rPr lang="fr-FR" dirty="0">
                <a:solidFill>
                  <a:schemeClr val="tx1"/>
                </a:solidFill>
              </a:rPr>
              <a:t>inverse est aussi possible</a:t>
            </a:r>
          </a:p>
        </p:txBody>
      </p:sp>
      <p:pic>
        <p:nvPicPr>
          <p:cNvPr id="4" name="Image 3"/>
          <p:cNvPicPr>
            <a:picLocks noChangeAspect="1"/>
          </p:cNvPicPr>
          <p:nvPr/>
        </p:nvPicPr>
        <p:blipFill>
          <a:blip r:embed="rId3"/>
          <a:stretch>
            <a:fillRect/>
          </a:stretch>
        </p:blipFill>
        <p:spPr>
          <a:xfrm>
            <a:off x="9261281" y="1905000"/>
            <a:ext cx="2590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9261281" y="3933602"/>
            <a:ext cx="1609725" cy="2238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5513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Ceci est appelé, de façon plus ou moins appropriée, un déballage de séquence et fonctionne pour toute séquence placée à droite de </a:t>
            </a:r>
            <a:r>
              <a:rPr lang="fr-FR" dirty="0" smtClean="0">
                <a:solidFill>
                  <a:schemeClr val="tx1"/>
                </a:solidFill>
              </a:rPr>
              <a:t>l’expression</a:t>
            </a:r>
          </a:p>
          <a:p>
            <a:pPr algn="just"/>
            <a:r>
              <a:rPr lang="fr-FR" dirty="0" smtClean="0">
                <a:solidFill>
                  <a:schemeClr val="tx1"/>
                </a:solidFill>
              </a:rPr>
              <a:t>Ce </a:t>
            </a:r>
            <a:r>
              <a:rPr lang="fr-FR" dirty="0">
                <a:solidFill>
                  <a:schemeClr val="tx1"/>
                </a:solidFill>
              </a:rPr>
              <a:t>déballage requiert autant de variables dans la partie gauche qu’il y a d’éléments dans la </a:t>
            </a:r>
            <a:r>
              <a:rPr lang="fr-FR" dirty="0" smtClean="0">
                <a:solidFill>
                  <a:schemeClr val="tx1"/>
                </a:solidFill>
              </a:rPr>
              <a:t>séquence</a:t>
            </a:r>
          </a:p>
          <a:p>
            <a:pPr algn="just"/>
            <a:r>
              <a:rPr lang="fr-FR" dirty="0" smtClean="0">
                <a:solidFill>
                  <a:schemeClr val="tx1"/>
                </a:solidFill>
              </a:rPr>
              <a:t>Notez </a:t>
            </a:r>
            <a:r>
              <a:rPr lang="fr-FR" dirty="0">
                <a:solidFill>
                  <a:schemeClr val="tx1"/>
                </a:solidFill>
              </a:rPr>
              <a:t>également que cette affectation multiple est juste une combinaison entre un emballage de tuple et un déballage de séquence</a:t>
            </a:r>
          </a:p>
        </p:txBody>
      </p:sp>
    </p:spTree>
    <p:extLst>
      <p:ext uri="{BB962C8B-B14F-4D97-AF65-F5344CB8AC3E}">
        <p14:creationId xmlns:p14="http://schemas.microsoft.com/office/powerpoint/2010/main" val="1302066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Python fournit également un type de donnée pour les </a:t>
            </a:r>
            <a:r>
              <a:rPr lang="fr-FR" dirty="0" smtClean="0">
                <a:solidFill>
                  <a:schemeClr val="tx1"/>
                </a:solidFill>
              </a:rPr>
              <a:t>ensembles</a:t>
            </a:r>
          </a:p>
          <a:p>
            <a:pPr algn="just"/>
            <a:r>
              <a:rPr lang="fr-FR" dirty="0" smtClean="0">
                <a:solidFill>
                  <a:schemeClr val="tx1"/>
                </a:solidFill>
              </a:rPr>
              <a:t>Un </a:t>
            </a:r>
            <a:r>
              <a:rPr lang="fr-FR" dirty="0">
                <a:solidFill>
                  <a:schemeClr val="tx1"/>
                </a:solidFill>
              </a:rPr>
              <a:t>ensemble est une collection non ordonnée sans élément </a:t>
            </a:r>
            <a:r>
              <a:rPr lang="fr-FR" dirty="0" smtClean="0">
                <a:solidFill>
                  <a:schemeClr val="tx1"/>
                </a:solidFill>
              </a:rPr>
              <a:t>dupliqué</a:t>
            </a:r>
          </a:p>
          <a:p>
            <a:pPr algn="just"/>
            <a:r>
              <a:rPr lang="fr-FR" dirty="0" smtClean="0">
                <a:solidFill>
                  <a:schemeClr val="tx1"/>
                </a:solidFill>
              </a:rPr>
              <a:t>Des </a:t>
            </a:r>
            <a:r>
              <a:rPr lang="fr-FR" dirty="0">
                <a:solidFill>
                  <a:schemeClr val="tx1"/>
                </a:solidFill>
              </a:rPr>
              <a:t>utilisations basiques concernent par exemple des tests d’appartenance ou des </a:t>
            </a:r>
            <a:r>
              <a:rPr lang="fr-FR" dirty="0" smtClean="0">
                <a:solidFill>
                  <a:schemeClr val="tx1"/>
                </a:solidFill>
              </a:rPr>
              <a:t>suppressions </a:t>
            </a:r>
            <a:r>
              <a:rPr lang="fr-FR" dirty="0">
                <a:solidFill>
                  <a:schemeClr val="tx1"/>
                </a:solidFill>
              </a:rPr>
              <a:t>de </a:t>
            </a:r>
            <a:r>
              <a:rPr lang="fr-FR" dirty="0" smtClean="0">
                <a:solidFill>
                  <a:schemeClr val="tx1"/>
                </a:solidFill>
              </a:rPr>
              <a:t>doublons</a:t>
            </a:r>
          </a:p>
          <a:p>
            <a:pPr algn="just"/>
            <a:r>
              <a:rPr lang="fr-FR" dirty="0" smtClean="0">
                <a:solidFill>
                  <a:schemeClr val="tx1"/>
                </a:solidFill>
              </a:rPr>
              <a:t>Les </a:t>
            </a:r>
            <a:r>
              <a:rPr lang="fr-FR" dirty="0">
                <a:solidFill>
                  <a:schemeClr val="tx1"/>
                </a:solidFill>
              </a:rPr>
              <a:t>ensembles supportent également les opérations mathématiques comme les unions, intersections, différences et différences </a:t>
            </a:r>
            <a:r>
              <a:rPr lang="fr-FR" dirty="0" smtClean="0">
                <a:solidFill>
                  <a:schemeClr val="tx1"/>
                </a:solidFill>
              </a:rPr>
              <a:t>symétriques</a:t>
            </a:r>
          </a:p>
          <a:p>
            <a:pPr algn="just"/>
            <a:r>
              <a:rPr lang="fr-FR" dirty="0">
                <a:solidFill>
                  <a:schemeClr val="tx1"/>
                </a:solidFill>
              </a:rPr>
              <a:t>Des accolades, ou la fonction set() peuvent être utilisés pour créer des </a:t>
            </a:r>
            <a:r>
              <a:rPr lang="fr-FR" dirty="0" smtClean="0">
                <a:solidFill>
                  <a:schemeClr val="tx1"/>
                </a:solidFill>
              </a:rPr>
              <a:t>ensembles</a:t>
            </a:r>
          </a:p>
          <a:p>
            <a:pPr algn="just"/>
            <a:r>
              <a:rPr lang="fr-FR" dirty="0" smtClean="0">
                <a:solidFill>
                  <a:schemeClr val="tx1"/>
                </a:solidFill>
              </a:rPr>
              <a:t>Notez </a:t>
            </a:r>
            <a:r>
              <a:rPr lang="fr-FR" dirty="0">
                <a:solidFill>
                  <a:schemeClr val="tx1"/>
                </a:solidFill>
              </a:rPr>
              <a:t>que pour créer un ensemble vide, {} ne fonctionne pas, cela créé un dictionnaire </a:t>
            </a:r>
            <a:r>
              <a:rPr lang="fr-FR" dirty="0" smtClean="0">
                <a:solidFill>
                  <a:schemeClr val="tx1"/>
                </a:solidFill>
              </a:rPr>
              <a:t>vide</a:t>
            </a:r>
          </a:p>
          <a:p>
            <a:pPr algn="just"/>
            <a:r>
              <a:rPr lang="fr-FR" dirty="0" smtClean="0">
                <a:solidFill>
                  <a:schemeClr val="tx1"/>
                </a:solidFill>
              </a:rPr>
              <a:t>Utilisez </a:t>
            </a:r>
            <a:r>
              <a:rPr lang="fr-FR" dirty="0">
                <a:solidFill>
                  <a:schemeClr val="tx1"/>
                </a:solidFill>
              </a:rPr>
              <a:t>plutôt set()</a:t>
            </a:r>
          </a:p>
        </p:txBody>
      </p:sp>
    </p:spTree>
    <p:extLst>
      <p:ext uri="{BB962C8B-B14F-4D97-AF65-F5344CB8AC3E}">
        <p14:creationId xmlns:p14="http://schemas.microsoft.com/office/powerpoint/2010/main" val="34282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4588321" cy="4794637"/>
          </a:xfrm>
        </p:spPr>
        <p:txBody>
          <a:bodyPr anchor="ctr">
            <a:normAutofit/>
          </a:bodyPr>
          <a:lstStyle/>
          <a:p>
            <a:pPr algn="just"/>
            <a:r>
              <a:rPr lang="fr-FR" b="1" i="1" dirty="0" smtClean="0">
                <a:solidFill>
                  <a:schemeClr val="accent6"/>
                </a:solidFill>
              </a:rPr>
              <a:t>a - b</a:t>
            </a:r>
            <a:r>
              <a:rPr lang="fr-FR" dirty="0" smtClean="0">
                <a:solidFill>
                  <a:schemeClr val="tx1"/>
                </a:solidFill>
              </a:rPr>
              <a:t> : élément de a absents de b</a:t>
            </a:r>
          </a:p>
          <a:p>
            <a:pPr algn="just"/>
            <a:r>
              <a:rPr lang="fr-FR" b="1" i="1" dirty="0" smtClean="0">
                <a:solidFill>
                  <a:schemeClr val="accent6"/>
                </a:solidFill>
              </a:rPr>
              <a:t>a | b</a:t>
            </a:r>
            <a:r>
              <a:rPr lang="fr-FR" dirty="0" smtClean="0">
                <a:solidFill>
                  <a:schemeClr val="tx1"/>
                </a:solidFill>
              </a:rPr>
              <a:t> : éléments dans ou dans b ou dans les deux</a:t>
            </a:r>
          </a:p>
          <a:p>
            <a:pPr algn="just"/>
            <a:r>
              <a:rPr lang="fr-FR" b="1" i="1" dirty="0" smtClean="0">
                <a:solidFill>
                  <a:schemeClr val="accent6"/>
                </a:solidFill>
              </a:rPr>
              <a:t>a &amp; b</a:t>
            </a:r>
            <a:r>
              <a:rPr lang="fr-FR" dirty="0" smtClean="0">
                <a:solidFill>
                  <a:schemeClr val="tx1"/>
                </a:solidFill>
              </a:rPr>
              <a:t> : éléments dans a et dans b</a:t>
            </a:r>
          </a:p>
          <a:p>
            <a:pPr algn="just"/>
            <a:r>
              <a:rPr lang="fr-FR" b="1" i="1" dirty="0" smtClean="0">
                <a:solidFill>
                  <a:schemeClr val="accent6"/>
                </a:solidFill>
              </a:rPr>
              <a:t>a ^ b</a:t>
            </a:r>
            <a:r>
              <a:rPr lang="fr-FR" dirty="0" smtClean="0">
                <a:solidFill>
                  <a:schemeClr val="tx1"/>
                </a:solidFill>
              </a:rPr>
              <a:t> : éléments dans a ou dans b mais pas dans les deux</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5633494" y="1565522"/>
            <a:ext cx="5772150" cy="16478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633494" y="3526105"/>
            <a:ext cx="3533775" cy="2667000"/>
          </a:xfrm>
          <a:prstGeom prst="rect">
            <a:avLst/>
          </a:prstGeom>
        </p:spPr>
      </p:pic>
    </p:spTree>
    <p:extLst>
      <p:ext uri="{BB962C8B-B14F-4D97-AF65-F5344CB8AC3E}">
        <p14:creationId xmlns:p14="http://schemas.microsoft.com/office/powerpoint/2010/main" val="3401677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1667054"/>
          </a:xfrm>
        </p:spPr>
        <p:txBody>
          <a:bodyPr anchor="ctr">
            <a:normAutofit/>
          </a:bodyPr>
          <a:lstStyle/>
          <a:p>
            <a:pPr algn="just"/>
            <a:r>
              <a:rPr lang="fr-FR" dirty="0">
                <a:solidFill>
                  <a:schemeClr val="tx1"/>
                </a:solidFill>
              </a:rPr>
              <a:t>Tout comme les </a:t>
            </a:r>
            <a:r>
              <a:rPr lang="fr-FR" dirty="0" smtClean="0">
                <a:solidFill>
                  <a:schemeClr val="tx1"/>
                </a:solidFill>
              </a:rPr>
              <a:t>compréhensions </a:t>
            </a:r>
            <a:r>
              <a:rPr lang="fr-FR" dirty="0">
                <a:solidFill>
                  <a:schemeClr val="tx1"/>
                </a:solidFill>
              </a:rPr>
              <a:t>de listes, il est </a:t>
            </a:r>
            <a:r>
              <a:rPr lang="fr-FR" dirty="0" smtClean="0">
                <a:solidFill>
                  <a:schemeClr val="tx1"/>
                </a:solidFill>
              </a:rPr>
              <a:t>possible d’écrire </a:t>
            </a:r>
            <a:r>
              <a:rPr lang="fr-FR" dirty="0">
                <a:solidFill>
                  <a:schemeClr val="tx1"/>
                </a:solidFill>
              </a:rPr>
              <a:t>des </a:t>
            </a:r>
            <a:r>
              <a:rPr lang="fr-FR" dirty="0" smtClean="0">
                <a:solidFill>
                  <a:schemeClr val="tx1"/>
                </a:solidFill>
              </a:rPr>
              <a:t>compréhensions </a:t>
            </a:r>
            <a:r>
              <a:rPr lang="fr-FR" dirty="0">
                <a:solidFill>
                  <a:schemeClr val="tx1"/>
                </a:solidFill>
              </a:rPr>
              <a:t>d’ensemble</a:t>
            </a:r>
          </a:p>
        </p:txBody>
      </p:sp>
      <p:pic>
        <p:nvPicPr>
          <p:cNvPr id="6" name="Image 5"/>
          <p:cNvPicPr>
            <a:picLocks noChangeAspect="1"/>
          </p:cNvPicPr>
          <p:nvPr/>
        </p:nvPicPr>
        <p:blipFill>
          <a:blip r:embed="rId3"/>
          <a:stretch>
            <a:fillRect/>
          </a:stretch>
        </p:blipFill>
        <p:spPr>
          <a:xfrm>
            <a:off x="3781926" y="3473365"/>
            <a:ext cx="4419600" cy="809625"/>
          </a:xfrm>
          <a:prstGeom prst="rect">
            <a:avLst/>
          </a:prstGeom>
        </p:spPr>
      </p:pic>
    </p:spTree>
    <p:extLst>
      <p:ext uri="{BB962C8B-B14F-4D97-AF65-F5344CB8AC3E}">
        <p14:creationId xmlns:p14="http://schemas.microsoft.com/office/powerpoint/2010/main" val="3610017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t>
            </a:r>
            <a:r>
              <a:rPr lang="fr-FR" dirty="0" smtClean="0"/>
              <a:t>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Un autre type de donnée très utile, natif dans Python, est le </a:t>
            </a:r>
            <a:r>
              <a:rPr lang="fr-FR" dirty="0" smtClean="0">
                <a:solidFill>
                  <a:schemeClr val="tx1"/>
                </a:solidFill>
              </a:rPr>
              <a:t>dictionnaire</a:t>
            </a:r>
          </a:p>
          <a:p>
            <a:pPr algn="just"/>
            <a:r>
              <a:rPr lang="fr-FR" dirty="0" smtClean="0">
                <a:solidFill>
                  <a:schemeClr val="tx1"/>
                </a:solidFill>
              </a:rPr>
              <a:t>Ces </a:t>
            </a:r>
            <a:r>
              <a:rPr lang="fr-FR" dirty="0">
                <a:solidFill>
                  <a:schemeClr val="tx1"/>
                </a:solidFill>
              </a:rPr>
              <a:t>dictionnaires sont parfois présents dans d’autres langages sous le nom de « mémoires associatives » ou de « tableaux associatifs </a:t>
            </a:r>
            <a:r>
              <a:rPr lang="fr-FR" dirty="0" smtClean="0">
                <a:solidFill>
                  <a:schemeClr val="tx1"/>
                </a:solidFill>
              </a:rPr>
              <a:t>»</a:t>
            </a:r>
          </a:p>
          <a:p>
            <a:pPr algn="just"/>
            <a:r>
              <a:rPr lang="fr-FR" dirty="0" smtClean="0">
                <a:solidFill>
                  <a:schemeClr val="tx1"/>
                </a:solidFill>
              </a:rPr>
              <a:t>À </a:t>
            </a:r>
            <a:r>
              <a:rPr lang="fr-FR" dirty="0">
                <a:solidFill>
                  <a:schemeClr val="tx1"/>
                </a:solidFill>
              </a:rPr>
              <a:t>la différence des séquences, qui sont indexées par des nombres, les dictionnaires sont indexés par des clés, qui peuvent être de n’importe quel type </a:t>
            </a:r>
            <a:r>
              <a:rPr lang="fr-FR" dirty="0" smtClean="0">
                <a:solidFill>
                  <a:schemeClr val="tx1"/>
                </a:solidFill>
              </a:rPr>
              <a:t>immuable</a:t>
            </a:r>
          </a:p>
          <a:p>
            <a:pPr algn="just"/>
            <a:r>
              <a:rPr lang="fr-FR" dirty="0" smtClean="0">
                <a:solidFill>
                  <a:schemeClr val="tx1"/>
                </a:solidFill>
              </a:rPr>
              <a:t>Les </a:t>
            </a:r>
            <a:r>
              <a:rPr lang="fr-FR" dirty="0">
                <a:solidFill>
                  <a:schemeClr val="tx1"/>
                </a:solidFill>
              </a:rPr>
              <a:t>chaînes de caractères et les nombres peuvent toujours être des </a:t>
            </a:r>
            <a:r>
              <a:rPr lang="fr-FR" dirty="0" smtClean="0">
                <a:solidFill>
                  <a:schemeClr val="tx1"/>
                </a:solidFill>
              </a:rPr>
              <a:t>clés</a:t>
            </a:r>
          </a:p>
          <a:p>
            <a:pPr algn="just"/>
            <a:r>
              <a:rPr lang="fr-FR" dirty="0" smtClean="0">
                <a:solidFill>
                  <a:schemeClr val="tx1"/>
                </a:solidFill>
              </a:rPr>
              <a:t>Des </a:t>
            </a:r>
            <a:r>
              <a:rPr lang="fr-FR" dirty="0">
                <a:solidFill>
                  <a:schemeClr val="tx1"/>
                </a:solidFill>
              </a:rPr>
              <a:t>tuples peuvent être utilisés comme clés s’ils ne contiennent que des chaînes, des nombres ou des </a:t>
            </a:r>
            <a:r>
              <a:rPr lang="fr-FR" dirty="0" smtClean="0">
                <a:solidFill>
                  <a:schemeClr val="tx1"/>
                </a:solidFill>
              </a:rPr>
              <a:t>tuples</a:t>
            </a:r>
          </a:p>
          <a:p>
            <a:pPr algn="just"/>
            <a:r>
              <a:rPr lang="fr-FR" dirty="0" smtClean="0">
                <a:solidFill>
                  <a:schemeClr val="tx1"/>
                </a:solidFill>
              </a:rPr>
              <a:t>Si </a:t>
            </a:r>
            <a:r>
              <a:rPr lang="fr-FR" dirty="0">
                <a:solidFill>
                  <a:schemeClr val="tx1"/>
                </a:solidFill>
              </a:rPr>
              <a:t>un tuple contient un objet muable, de façon directe ou indirecte, il ne peut pas être utilisé comme une </a:t>
            </a:r>
            <a:r>
              <a:rPr lang="fr-FR" dirty="0" smtClean="0">
                <a:solidFill>
                  <a:schemeClr val="tx1"/>
                </a:solidFill>
              </a:rPr>
              <a:t>clé</a:t>
            </a:r>
          </a:p>
          <a:p>
            <a:pPr algn="just"/>
            <a:r>
              <a:rPr lang="fr-FR" dirty="0" smtClean="0">
                <a:solidFill>
                  <a:schemeClr val="tx1"/>
                </a:solidFill>
              </a:rPr>
              <a:t>Vous </a:t>
            </a:r>
            <a:r>
              <a:rPr lang="fr-FR" dirty="0">
                <a:solidFill>
                  <a:schemeClr val="tx1"/>
                </a:solidFill>
              </a:rPr>
              <a:t>ne pouvez pas utiliser des listes comme clés, car les listes peuvent être modifiées en place en utilisant des affectations par position, par tranches ou via des méthodes comme </a:t>
            </a:r>
            <a:r>
              <a:rPr lang="fr-FR" b="1" i="1" dirty="0">
                <a:solidFill>
                  <a:schemeClr val="accent1"/>
                </a:solidFill>
              </a:rPr>
              <a:t>append()</a:t>
            </a:r>
            <a:r>
              <a:rPr lang="fr-FR" dirty="0">
                <a:solidFill>
                  <a:schemeClr val="tx1"/>
                </a:solidFill>
              </a:rPr>
              <a:t> ou </a:t>
            </a:r>
            <a:r>
              <a:rPr lang="fr-FR" b="1" i="1" dirty="0">
                <a:solidFill>
                  <a:schemeClr val="accent1"/>
                </a:solidFill>
              </a:rPr>
              <a:t>extend()</a:t>
            </a:r>
            <a:endParaRPr lang="fr-FR" b="1" i="1" dirty="0">
              <a:solidFill>
                <a:schemeClr val="accent1"/>
              </a:solidFill>
            </a:endParaRPr>
          </a:p>
        </p:txBody>
      </p:sp>
    </p:spTree>
    <p:extLst>
      <p:ext uri="{BB962C8B-B14F-4D97-AF65-F5344CB8AC3E}">
        <p14:creationId xmlns:p14="http://schemas.microsoft.com/office/powerpoint/2010/main" val="372262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t>
            </a:r>
            <a:r>
              <a:rPr lang="fr-FR" dirty="0" smtClean="0"/>
              <a:t>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Le plus simple est de considérer les dictionnaires comme des ensembles non ordonnés de paires clé: valeur, les clés devant être uniques (au sein d’un </a:t>
            </a:r>
            <a:r>
              <a:rPr lang="fr-FR" dirty="0" smtClean="0">
                <a:solidFill>
                  <a:schemeClr val="tx1"/>
                </a:solidFill>
              </a:rPr>
              <a:t>dictionnaire)</a:t>
            </a:r>
          </a:p>
          <a:p>
            <a:pPr algn="just"/>
            <a:r>
              <a:rPr lang="fr-FR" dirty="0" smtClean="0">
                <a:solidFill>
                  <a:schemeClr val="tx1"/>
                </a:solidFill>
              </a:rPr>
              <a:t>Une </a:t>
            </a:r>
            <a:r>
              <a:rPr lang="fr-FR" dirty="0">
                <a:solidFill>
                  <a:schemeClr val="tx1"/>
                </a:solidFill>
              </a:rPr>
              <a:t>paire d’accolades crée un dictionnaire vide : </a:t>
            </a:r>
            <a:r>
              <a:rPr lang="fr-FR" dirty="0" smtClean="0">
                <a:solidFill>
                  <a:schemeClr val="tx1"/>
                </a:solidFill>
              </a:rPr>
              <a:t>{}</a:t>
            </a:r>
          </a:p>
          <a:p>
            <a:pPr algn="just"/>
            <a:r>
              <a:rPr lang="fr-FR" dirty="0" smtClean="0">
                <a:solidFill>
                  <a:schemeClr val="tx1"/>
                </a:solidFill>
              </a:rPr>
              <a:t>Placer </a:t>
            </a:r>
            <a:r>
              <a:rPr lang="fr-FR" dirty="0">
                <a:solidFill>
                  <a:schemeClr val="tx1"/>
                </a:solidFill>
              </a:rPr>
              <a:t>une liste de paires </a:t>
            </a:r>
            <a:r>
              <a:rPr lang="fr-FR" b="1" i="1" dirty="0">
                <a:solidFill>
                  <a:schemeClr val="tx1"/>
                </a:solidFill>
              </a:rPr>
              <a:t>clé:valeur</a:t>
            </a:r>
            <a:r>
              <a:rPr lang="fr-FR" dirty="0">
                <a:solidFill>
                  <a:schemeClr val="tx1"/>
                </a:solidFill>
              </a:rPr>
              <a:t> séparées par des virgules à l’intérieur des accolades ajoute les valeurs correspondantes au </a:t>
            </a:r>
            <a:r>
              <a:rPr lang="fr-FR" dirty="0" smtClean="0">
                <a:solidFill>
                  <a:schemeClr val="tx1"/>
                </a:solidFill>
              </a:rPr>
              <a:t>dictionnaire</a:t>
            </a:r>
          </a:p>
          <a:p>
            <a:pPr algn="just"/>
            <a:r>
              <a:rPr lang="fr-FR" dirty="0" smtClean="0">
                <a:solidFill>
                  <a:schemeClr val="tx1"/>
                </a:solidFill>
              </a:rPr>
              <a:t>C’est </a:t>
            </a:r>
            <a:r>
              <a:rPr lang="fr-FR" dirty="0">
                <a:solidFill>
                  <a:schemeClr val="tx1"/>
                </a:solidFill>
              </a:rPr>
              <a:t>également de cette façon que les dictionnaires sont affichés en </a:t>
            </a:r>
            <a:r>
              <a:rPr lang="fr-FR" dirty="0" smtClean="0">
                <a:solidFill>
                  <a:schemeClr val="tx1"/>
                </a:solidFill>
              </a:rPr>
              <a:t>sortie</a:t>
            </a:r>
          </a:p>
          <a:p>
            <a:pPr algn="just"/>
            <a:r>
              <a:rPr lang="fr-FR" dirty="0">
                <a:solidFill>
                  <a:schemeClr val="tx1"/>
                </a:solidFill>
              </a:rPr>
              <a:t>Les principales opérations effectuées sur un dictionnaire consistent à stocker une valeur pour une clé et à extraire la valeur correspondant à une </a:t>
            </a:r>
            <a:r>
              <a:rPr lang="fr-FR" dirty="0" smtClean="0">
                <a:solidFill>
                  <a:schemeClr val="tx1"/>
                </a:solidFill>
              </a:rPr>
              <a:t>clé</a:t>
            </a:r>
          </a:p>
          <a:p>
            <a:pPr algn="just"/>
            <a:r>
              <a:rPr lang="fr-FR" dirty="0" smtClean="0">
                <a:solidFill>
                  <a:schemeClr val="tx1"/>
                </a:solidFill>
              </a:rPr>
              <a:t>Il </a:t>
            </a:r>
            <a:r>
              <a:rPr lang="fr-FR" dirty="0">
                <a:solidFill>
                  <a:schemeClr val="tx1"/>
                </a:solidFill>
              </a:rPr>
              <a:t>est également possible de supprimer une paire </a:t>
            </a:r>
            <a:r>
              <a:rPr lang="fr-FR" b="1" i="1" dirty="0">
                <a:solidFill>
                  <a:schemeClr val="tx1"/>
                </a:solidFill>
              </a:rPr>
              <a:t>clé:valeur</a:t>
            </a:r>
            <a:r>
              <a:rPr lang="fr-FR" dirty="0">
                <a:solidFill>
                  <a:schemeClr val="tx1"/>
                </a:solidFill>
              </a:rPr>
              <a:t> avec </a:t>
            </a:r>
            <a:r>
              <a:rPr lang="fr-FR" b="1" i="1" dirty="0" smtClean="0">
                <a:solidFill>
                  <a:schemeClr val="accent6"/>
                </a:solidFill>
              </a:rPr>
              <a:t>del</a:t>
            </a:r>
          </a:p>
          <a:p>
            <a:pPr algn="just"/>
            <a:r>
              <a:rPr lang="fr-FR" dirty="0" smtClean="0">
                <a:solidFill>
                  <a:schemeClr val="tx1"/>
                </a:solidFill>
              </a:rPr>
              <a:t>Si </a:t>
            </a:r>
            <a:r>
              <a:rPr lang="fr-FR" dirty="0">
                <a:solidFill>
                  <a:schemeClr val="tx1"/>
                </a:solidFill>
              </a:rPr>
              <a:t>vous stockez une valeur pour une clé qui est déjà utilisée, l’ancienne valeur associée à cette clé est </a:t>
            </a:r>
            <a:r>
              <a:rPr lang="fr-FR" dirty="0" smtClean="0">
                <a:solidFill>
                  <a:schemeClr val="tx1"/>
                </a:solidFill>
              </a:rPr>
              <a:t>perdue</a:t>
            </a:r>
          </a:p>
          <a:p>
            <a:pPr algn="just"/>
            <a:r>
              <a:rPr lang="fr-FR" dirty="0" smtClean="0">
                <a:solidFill>
                  <a:schemeClr val="tx1"/>
                </a:solidFill>
              </a:rPr>
              <a:t>Si </a:t>
            </a:r>
            <a:r>
              <a:rPr lang="fr-FR" dirty="0">
                <a:solidFill>
                  <a:schemeClr val="tx1"/>
                </a:solidFill>
              </a:rPr>
              <a:t>vous tentez d’extraire une valeur associée à une clé qui n’existe pas, une exception est levée</a:t>
            </a:r>
            <a:endParaRPr lang="fr-FR" dirty="0">
              <a:solidFill>
                <a:schemeClr val="tx1"/>
              </a:solidFill>
            </a:endParaRPr>
          </a:p>
        </p:txBody>
      </p:sp>
    </p:spTree>
    <p:extLst>
      <p:ext uri="{BB962C8B-B14F-4D97-AF65-F5344CB8AC3E}">
        <p14:creationId xmlns:p14="http://schemas.microsoft.com/office/powerpoint/2010/main" val="445481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t>
            </a:r>
            <a:r>
              <a:rPr lang="fr-FR" dirty="0" smtClean="0"/>
              <a:t>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Exécuter </a:t>
            </a:r>
            <a:r>
              <a:rPr lang="fr-FR" b="1" i="1" dirty="0">
                <a:solidFill>
                  <a:schemeClr val="accent6"/>
                </a:solidFill>
              </a:rPr>
              <a:t>list(</a:t>
            </a:r>
            <a:r>
              <a:rPr lang="fr-FR" b="1" i="1" dirty="0" err="1">
                <a:solidFill>
                  <a:schemeClr val="accent6"/>
                </a:solidFill>
              </a:rPr>
              <a:t>d.keys</a:t>
            </a:r>
            <a:r>
              <a:rPr lang="fr-FR" b="1" i="1" dirty="0">
                <a:solidFill>
                  <a:schemeClr val="accent6"/>
                </a:solidFill>
              </a:rPr>
              <a:t>()) </a:t>
            </a:r>
            <a:r>
              <a:rPr lang="fr-FR" dirty="0">
                <a:solidFill>
                  <a:schemeClr val="tx1"/>
                </a:solidFill>
              </a:rPr>
              <a:t>sur un dictionnaire d renvoie une liste de toutes </a:t>
            </a:r>
            <a:r>
              <a:rPr lang="fr-FR" dirty="0" smtClean="0">
                <a:solidFill>
                  <a:schemeClr val="tx1"/>
                </a:solidFill>
              </a:rPr>
              <a:t>les clés </a:t>
            </a:r>
            <a:r>
              <a:rPr lang="fr-FR" dirty="0">
                <a:solidFill>
                  <a:schemeClr val="tx1"/>
                </a:solidFill>
              </a:rPr>
              <a:t>utilisées dans le dictionnaire, dans un ordre arbitraire (si vous voulez qu’elles soient triées, utilisez </a:t>
            </a:r>
            <a:r>
              <a:rPr lang="fr-FR" b="1" i="1" dirty="0" err="1">
                <a:solidFill>
                  <a:schemeClr val="accent6"/>
                </a:solidFill>
              </a:rPr>
              <a:t>sorted</a:t>
            </a:r>
            <a:r>
              <a:rPr lang="fr-FR" b="1" i="1" dirty="0">
                <a:solidFill>
                  <a:schemeClr val="accent6"/>
                </a:solidFill>
              </a:rPr>
              <a:t>(</a:t>
            </a:r>
            <a:r>
              <a:rPr lang="fr-FR" b="1" i="1" dirty="0" err="1">
                <a:solidFill>
                  <a:schemeClr val="accent6"/>
                </a:solidFill>
              </a:rPr>
              <a:t>d.keys</a:t>
            </a:r>
            <a:r>
              <a:rPr lang="fr-FR" b="1" i="1" dirty="0" smtClean="0">
                <a:solidFill>
                  <a:schemeClr val="accent6"/>
                </a:solidFill>
              </a:rPr>
              <a:t>()))</a:t>
            </a:r>
          </a:p>
          <a:p>
            <a:pPr algn="just"/>
            <a:r>
              <a:rPr lang="fr-FR" dirty="0" smtClean="0">
                <a:solidFill>
                  <a:schemeClr val="tx1"/>
                </a:solidFill>
              </a:rPr>
              <a:t>Pour </a:t>
            </a:r>
            <a:r>
              <a:rPr lang="fr-FR" dirty="0">
                <a:solidFill>
                  <a:schemeClr val="tx1"/>
                </a:solidFill>
              </a:rPr>
              <a:t>tester si une clé est dans le dictionnaire, utilisez le mot-clé </a:t>
            </a:r>
            <a:r>
              <a:rPr lang="fr-FR" b="1" i="1" dirty="0">
                <a:solidFill>
                  <a:schemeClr val="accent6"/>
                </a:solidFill>
              </a:rPr>
              <a:t>in</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6701665" y="2169919"/>
            <a:ext cx="5229225" cy="3667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452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t>
            </a:r>
            <a:r>
              <a:rPr lang="fr-FR" dirty="0" smtClean="0"/>
              <a:t>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Le constructeur </a:t>
            </a:r>
            <a:r>
              <a:rPr lang="fr-FR" b="1" i="1" dirty="0">
                <a:solidFill>
                  <a:schemeClr val="accent6"/>
                </a:solidFill>
              </a:rPr>
              <a:t>dict()</a:t>
            </a:r>
            <a:r>
              <a:rPr lang="fr-FR" dirty="0">
                <a:solidFill>
                  <a:schemeClr val="tx1"/>
                </a:solidFill>
              </a:rPr>
              <a:t> fabrique un dictionnaire directement à partir d’une liste de paires </a:t>
            </a:r>
            <a:r>
              <a:rPr lang="fr-FR" dirty="0" smtClean="0">
                <a:solidFill>
                  <a:schemeClr val="tx1"/>
                </a:solidFill>
              </a:rPr>
              <a:t>clé:valeur </a:t>
            </a:r>
            <a:r>
              <a:rPr lang="fr-FR" dirty="0">
                <a:solidFill>
                  <a:schemeClr val="tx1"/>
                </a:solidFill>
              </a:rPr>
              <a:t>stockées sous la forme de </a:t>
            </a:r>
            <a:r>
              <a:rPr lang="fr-FR" dirty="0" smtClean="0">
                <a:solidFill>
                  <a:schemeClr val="tx1"/>
                </a:solidFill>
              </a:rPr>
              <a:t>tuples</a:t>
            </a:r>
          </a:p>
          <a:p>
            <a:pPr algn="just"/>
            <a:r>
              <a:rPr lang="fr-FR" dirty="0">
                <a:solidFill>
                  <a:schemeClr val="tx1"/>
                </a:solidFill>
              </a:rPr>
              <a:t>De plus, il est possible de créer des dictionnaires par compréhension depuis un jeu de clef et </a:t>
            </a:r>
            <a:r>
              <a:rPr lang="fr-FR" dirty="0" smtClean="0">
                <a:solidFill>
                  <a:schemeClr val="tx1"/>
                </a:solidFill>
              </a:rPr>
              <a:t>valeurs</a:t>
            </a:r>
          </a:p>
          <a:p>
            <a:pPr algn="just"/>
            <a:r>
              <a:rPr lang="fr-FR" dirty="0">
                <a:solidFill>
                  <a:schemeClr val="tx1"/>
                </a:solidFill>
              </a:rPr>
              <a:t>Lorsque les clés sont de simples chaînes de caractères, il est parfois plus facile de spécifier les paires en utilisant des paramètres nommés</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825366" y="3034292"/>
            <a:ext cx="4838700" cy="1457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6322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Lorsque vous faites une boucle sur un dictionnaire, les clés et leurs valeurs peuvent être récupérées en même temps en utilisant la méthode </a:t>
            </a:r>
            <a:r>
              <a:rPr lang="fr-FR" b="1" i="1" dirty="0" smtClean="0">
                <a:solidFill>
                  <a:schemeClr val="accent6"/>
                </a:solidFill>
              </a:rPr>
              <a:t>items()</a:t>
            </a:r>
          </a:p>
          <a:p>
            <a:pPr algn="just"/>
            <a:r>
              <a:rPr lang="fr-FR" dirty="0">
                <a:solidFill>
                  <a:schemeClr val="tx1"/>
                </a:solidFill>
              </a:rPr>
              <a:t>Lorsque vous itérez sur une séquence, la position et la valeur correspondante peuvent être récupérées en même temps en utilisant la fonction </a:t>
            </a:r>
            <a:r>
              <a:rPr lang="fr-FR" b="1" i="1" dirty="0">
                <a:solidFill>
                  <a:schemeClr val="accent6"/>
                </a:solidFill>
              </a:rPr>
              <a:t>enumerate</a:t>
            </a:r>
            <a:r>
              <a:rPr lang="fr-FR" b="1" i="1" dirty="0" smtClean="0">
                <a:solidFill>
                  <a:schemeClr val="accent6"/>
                </a:solidFill>
              </a:rPr>
              <a:t>()</a:t>
            </a:r>
          </a:p>
          <a:p>
            <a:pPr algn="just"/>
            <a:endParaRPr lang="fr-FR" dirty="0">
              <a:solidFill>
                <a:schemeClr val="tx1"/>
              </a:solidFill>
            </a:endParaRPr>
          </a:p>
        </p:txBody>
      </p:sp>
      <p:pic>
        <p:nvPicPr>
          <p:cNvPr id="4" name="Image 3"/>
          <p:cNvPicPr>
            <a:picLocks noChangeAspect="1"/>
          </p:cNvPicPr>
          <p:nvPr/>
        </p:nvPicPr>
        <p:blipFill>
          <a:blip r:embed="rId3"/>
          <a:stretch>
            <a:fillRect/>
          </a:stretch>
        </p:blipFill>
        <p:spPr>
          <a:xfrm>
            <a:off x="6528021" y="2679588"/>
            <a:ext cx="5426764" cy="2411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409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Pour faire des boucles sur deux séquences ou plus en même temps, les éléments peuvent être associés par la fonction </a:t>
            </a:r>
            <a:r>
              <a:rPr lang="fr-FR" b="1" i="1" dirty="0">
                <a:solidFill>
                  <a:schemeClr val="accent6"/>
                </a:solidFill>
              </a:rPr>
              <a:t>zip()</a:t>
            </a:r>
            <a:endParaRPr lang="fr-FR" b="1" i="1" dirty="0">
              <a:solidFill>
                <a:schemeClr val="accent6"/>
              </a:solidFill>
            </a:endParaRPr>
          </a:p>
        </p:txBody>
      </p:sp>
      <p:pic>
        <p:nvPicPr>
          <p:cNvPr id="5" name="Image 4"/>
          <p:cNvPicPr>
            <a:picLocks noChangeAspect="1"/>
          </p:cNvPicPr>
          <p:nvPr/>
        </p:nvPicPr>
        <p:blipFill>
          <a:blip r:embed="rId3"/>
          <a:stretch>
            <a:fillRect/>
          </a:stretch>
        </p:blipFill>
        <p:spPr>
          <a:xfrm>
            <a:off x="6755503" y="3065269"/>
            <a:ext cx="4962525" cy="1876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882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6973294" cy="2642980"/>
          </a:xfrm>
        </p:spPr>
        <p:txBody>
          <a:bodyPr anchor="ctr">
            <a:normAutofit/>
          </a:bodyPr>
          <a:lstStyle/>
          <a:p>
            <a:pPr algn="just"/>
            <a:r>
              <a:rPr lang="fr-FR" dirty="0">
                <a:solidFill>
                  <a:schemeClr val="tx1"/>
                </a:solidFill>
              </a:rPr>
              <a:t>Pour faire une boucle sur une séquence inversée, commencez par créer la séquence dans son ordre normal, puis appliquez la fonction </a:t>
            </a:r>
            <a:r>
              <a:rPr lang="fr-FR" b="1" i="1" dirty="0">
                <a:solidFill>
                  <a:schemeClr val="accent6"/>
                </a:solidFill>
              </a:rPr>
              <a:t>reversed</a:t>
            </a:r>
            <a:r>
              <a:rPr lang="fr-FR" b="1" i="1" dirty="0" smtClean="0">
                <a:solidFill>
                  <a:schemeClr val="accent6"/>
                </a:solidFill>
              </a:rPr>
              <a:t>()</a:t>
            </a:r>
          </a:p>
          <a:p>
            <a:pPr algn="just"/>
            <a:r>
              <a:rPr lang="fr-FR" dirty="0">
                <a:solidFill>
                  <a:schemeClr val="tx1"/>
                </a:solidFill>
              </a:rPr>
              <a:t>Pour faire une boucle sur une séquence triée, utilisez la fonction </a:t>
            </a:r>
            <a:r>
              <a:rPr lang="fr-FR" b="1" i="1" dirty="0">
                <a:solidFill>
                  <a:schemeClr val="accent6"/>
                </a:solidFill>
              </a:rPr>
              <a:t>sorted()</a:t>
            </a:r>
            <a:r>
              <a:rPr lang="fr-FR" dirty="0">
                <a:solidFill>
                  <a:schemeClr val="tx1"/>
                </a:solidFill>
              </a:rPr>
              <a:t>, qui renvoie une nouvelle liste triée sans altérer la source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8151812" y="2453806"/>
            <a:ext cx="3352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580062" y="4507354"/>
            <a:ext cx="5924550" cy="2009775"/>
          </a:xfrm>
          <a:prstGeom prst="rect">
            <a:avLst/>
          </a:prstGeom>
        </p:spPr>
      </p:pic>
    </p:spTree>
    <p:extLst>
      <p:ext uri="{BB962C8B-B14F-4D97-AF65-F5344CB8AC3E}">
        <p14:creationId xmlns:p14="http://schemas.microsoft.com/office/powerpoint/2010/main" val="441662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t" anchorCtr="0">
            <a:normAutofit/>
          </a:bodyPr>
          <a:lstStyle/>
          <a:p>
            <a:pPr algn="just"/>
            <a:r>
              <a:rPr lang="fr-FR" dirty="0">
                <a:solidFill>
                  <a:schemeClr val="tx1"/>
                </a:solidFill>
              </a:rPr>
              <a:t>Il est parfois tentant de changer une liste pendant son itération, cependant, c’est souvent plus simple et plus sûr de créer une nouvelle liste à la </a:t>
            </a:r>
            <a:r>
              <a:rPr lang="fr-FR" dirty="0" smtClean="0">
                <a:solidFill>
                  <a:schemeClr val="tx1"/>
                </a:solidFill>
              </a:rPr>
              <a:t>place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marL="0" indent="0" algn="just">
              <a:buNone/>
            </a:pPr>
            <a:endParaRPr lang="fr-FR" dirty="0" smtClean="0">
              <a:solidFill>
                <a:schemeClr val="tx1"/>
              </a:solidFill>
            </a:endParaRPr>
          </a:p>
          <a:p>
            <a:pPr algn="just"/>
            <a:r>
              <a:rPr lang="fr-FR" dirty="0" smtClean="0">
                <a:solidFill>
                  <a:schemeClr val="tx1"/>
                </a:solidFill>
              </a:rPr>
              <a:t>Ou bien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3203713" y="2399762"/>
            <a:ext cx="6553200" cy="22383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051313" y="5166693"/>
            <a:ext cx="6858000" cy="838200"/>
          </a:xfrm>
          <a:prstGeom prst="rect">
            <a:avLst/>
          </a:prstGeom>
        </p:spPr>
      </p:pic>
    </p:spTree>
    <p:extLst>
      <p:ext uri="{BB962C8B-B14F-4D97-AF65-F5344CB8AC3E}">
        <p14:creationId xmlns:p14="http://schemas.microsoft.com/office/powerpoint/2010/main" val="422231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conditions utilisées dans une instruction while ou if peuvent contenir n’importe quel opérateur, pas seulement des </a:t>
            </a:r>
            <a:r>
              <a:rPr lang="fr-FR" dirty="0" smtClean="0">
                <a:solidFill>
                  <a:schemeClr val="tx1"/>
                </a:solidFill>
              </a:rPr>
              <a:t>comparaisons</a:t>
            </a:r>
          </a:p>
          <a:p>
            <a:pPr algn="just"/>
            <a:r>
              <a:rPr lang="fr-FR" dirty="0">
                <a:solidFill>
                  <a:schemeClr val="tx1"/>
                </a:solidFill>
              </a:rPr>
              <a:t>Les opérateurs de comparaison </a:t>
            </a:r>
            <a:r>
              <a:rPr lang="fr-FR" b="1" i="1" dirty="0">
                <a:solidFill>
                  <a:schemeClr val="accent6"/>
                </a:solidFill>
              </a:rPr>
              <a:t>in</a:t>
            </a:r>
            <a:r>
              <a:rPr lang="fr-FR" dirty="0">
                <a:solidFill>
                  <a:schemeClr val="tx1"/>
                </a:solidFill>
              </a:rPr>
              <a:t> et </a:t>
            </a:r>
            <a:r>
              <a:rPr lang="fr-FR" b="1" i="1" dirty="0">
                <a:solidFill>
                  <a:schemeClr val="accent6"/>
                </a:solidFill>
              </a:rPr>
              <a:t>not</a:t>
            </a:r>
            <a:r>
              <a:rPr lang="fr-FR" dirty="0">
                <a:solidFill>
                  <a:schemeClr val="accent6"/>
                </a:solidFill>
              </a:rPr>
              <a:t> </a:t>
            </a:r>
            <a:r>
              <a:rPr lang="fr-FR" dirty="0">
                <a:solidFill>
                  <a:schemeClr val="tx1"/>
                </a:solidFill>
              </a:rPr>
              <a:t>in testent si une valeur est présente ou non dans une </a:t>
            </a:r>
            <a:r>
              <a:rPr lang="fr-FR" dirty="0" smtClean="0">
                <a:solidFill>
                  <a:schemeClr val="tx1"/>
                </a:solidFill>
              </a:rPr>
              <a:t>séquence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is</a:t>
            </a:r>
            <a:r>
              <a:rPr lang="fr-FR" dirty="0">
                <a:solidFill>
                  <a:schemeClr val="accent6"/>
                </a:solidFill>
              </a:rPr>
              <a:t> </a:t>
            </a:r>
            <a:r>
              <a:rPr lang="fr-FR" dirty="0">
                <a:solidFill>
                  <a:schemeClr val="tx1"/>
                </a:solidFill>
              </a:rPr>
              <a:t>et </a:t>
            </a:r>
            <a:r>
              <a:rPr lang="fr-FR" b="1" i="1" dirty="0">
                <a:solidFill>
                  <a:schemeClr val="accent6"/>
                </a:solidFill>
              </a:rPr>
              <a:t>is not </a:t>
            </a:r>
            <a:r>
              <a:rPr lang="fr-FR" dirty="0">
                <a:solidFill>
                  <a:schemeClr val="tx1"/>
                </a:solidFill>
              </a:rPr>
              <a:t>testent si deux objets sont vraiment le même </a:t>
            </a:r>
            <a:r>
              <a:rPr lang="fr-FR" dirty="0" smtClean="0">
                <a:solidFill>
                  <a:schemeClr val="tx1"/>
                </a:solidFill>
              </a:rPr>
              <a:t>objet</a:t>
            </a:r>
          </a:p>
          <a:p>
            <a:pPr algn="just"/>
            <a:r>
              <a:rPr lang="fr-FR" dirty="0" smtClean="0">
                <a:solidFill>
                  <a:schemeClr val="tx1"/>
                </a:solidFill>
              </a:rPr>
              <a:t>Ceci </a:t>
            </a:r>
            <a:r>
              <a:rPr lang="fr-FR" dirty="0">
                <a:solidFill>
                  <a:schemeClr val="tx1"/>
                </a:solidFill>
              </a:rPr>
              <a:t>n’est important que pour des objets muables comme des </a:t>
            </a:r>
            <a:r>
              <a:rPr lang="fr-FR" dirty="0" smtClean="0">
                <a:solidFill>
                  <a:schemeClr val="tx1"/>
                </a:solidFill>
              </a:rPr>
              <a:t>listes</a:t>
            </a:r>
          </a:p>
          <a:p>
            <a:pPr algn="just"/>
            <a:r>
              <a:rPr lang="fr-FR" dirty="0" smtClean="0">
                <a:solidFill>
                  <a:schemeClr val="tx1"/>
                </a:solidFill>
              </a:rPr>
              <a:t>Tous </a:t>
            </a:r>
            <a:r>
              <a:rPr lang="fr-FR" dirty="0">
                <a:solidFill>
                  <a:schemeClr val="tx1"/>
                </a:solidFill>
              </a:rPr>
              <a:t>les opérateurs de comparaison ont la même priorité, qui est plus faible que celle des opérateurs </a:t>
            </a:r>
            <a:r>
              <a:rPr lang="fr-FR" dirty="0" smtClean="0">
                <a:solidFill>
                  <a:schemeClr val="tx1"/>
                </a:solidFill>
              </a:rPr>
              <a:t>numériques</a:t>
            </a:r>
          </a:p>
          <a:p>
            <a:pPr algn="just"/>
            <a:r>
              <a:rPr lang="fr-FR" dirty="0">
                <a:solidFill>
                  <a:schemeClr val="tx1"/>
                </a:solidFill>
              </a:rPr>
              <a:t>Les comparaison peuvent être </a:t>
            </a:r>
            <a:r>
              <a:rPr lang="fr-FR" dirty="0" smtClean="0">
                <a:solidFill>
                  <a:schemeClr val="tx1"/>
                </a:solidFill>
              </a:rPr>
              <a:t>enchaînées</a:t>
            </a:r>
          </a:p>
          <a:p>
            <a:pPr algn="just"/>
            <a:r>
              <a:rPr lang="fr-FR" dirty="0" smtClean="0">
                <a:solidFill>
                  <a:schemeClr val="tx1"/>
                </a:solidFill>
              </a:rPr>
              <a:t>Par </a:t>
            </a:r>
            <a:r>
              <a:rPr lang="fr-FR" dirty="0">
                <a:solidFill>
                  <a:schemeClr val="tx1"/>
                </a:solidFill>
              </a:rPr>
              <a:t>exemple, </a:t>
            </a:r>
            <a:r>
              <a:rPr lang="fr-FR" b="1" i="1" dirty="0">
                <a:solidFill>
                  <a:schemeClr val="accent6"/>
                </a:solidFill>
              </a:rPr>
              <a:t>a &lt; b == c </a:t>
            </a:r>
            <a:r>
              <a:rPr lang="fr-FR" dirty="0">
                <a:solidFill>
                  <a:schemeClr val="tx1"/>
                </a:solidFill>
              </a:rPr>
              <a:t>teste si a est inférieur ou égal à b et par ailleurs si b est égal à c</a:t>
            </a:r>
            <a:endParaRPr lang="fr-FR" dirty="0">
              <a:solidFill>
                <a:schemeClr val="tx1"/>
              </a:solidFill>
            </a:endParaRPr>
          </a:p>
        </p:txBody>
      </p:sp>
    </p:spTree>
    <p:extLst>
      <p:ext uri="{BB962C8B-B14F-4D97-AF65-F5344CB8AC3E}">
        <p14:creationId xmlns:p14="http://schemas.microsoft.com/office/powerpoint/2010/main" val="2493892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comparaisons peuvent être combinées en utilisant 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le résultat d’une comparaison (ou de toute expression booléenne) pouvant être inversé avec </a:t>
            </a:r>
            <a:r>
              <a:rPr lang="fr-FR" b="1" i="1" dirty="0" smtClean="0">
                <a:solidFill>
                  <a:schemeClr val="accent6"/>
                </a:solidFill>
              </a:rPr>
              <a:t>not</a:t>
            </a:r>
          </a:p>
          <a:p>
            <a:pPr algn="just"/>
            <a:r>
              <a:rPr lang="fr-FR" dirty="0" smtClean="0">
                <a:solidFill>
                  <a:schemeClr val="tx1"/>
                </a:solidFill>
              </a:rPr>
              <a:t>Ces </a:t>
            </a:r>
            <a:r>
              <a:rPr lang="fr-FR" dirty="0">
                <a:solidFill>
                  <a:schemeClr val="tx1"/>
                </a:solidFill>
              </a:rPr>
              <a:t>opérateurs ont une priorité inférieure à celle des opérateurs de </a:t>
            </a:r>
            <a:r>
              <a:rPr lang="fr-FR" dirty="0" smtClean="0">
                <a:solidFill>
                  <a:schemeClr val="tx1"/>
                </a:solidFill>
              </a:rPr>
              <a:t>comparaison</a:t>
            </a:r>
          </a:p>
          <a:p>
            <a:pPr algn="just"/>
            <a:r>
              <a:rPr lang="fr-FR" dirty="0" smtClean="0">
                <a:solidFill>
                  <a:schemeClr val="tx1"/>
                </a:solidFill>
              </a:rPr>
              <a:t>Entre </a:t>
            </a:r>
            <a:r>
              <a:rPr lang="fr-FR" dirty="0">
                <a:solidFill>
                  <a:schemeClr val="tx1"/>
                </a:solidFill>
              </a:rPr>
              <a:t>eux, not a la priorité la plus élevée et or la plus faible, de telle sorte que </a:t>
            </a:r>
            <a:r>
              <a:rPr lang="fr-FR" b="1" i="1" dirty="0">
                <a:solidFill>
                  <a:schemeClr val="accent6"/>
                </a:solidFill>
              </a:rPr>
              <a:t>A</a:t>
            </a:r>
            <a:r>
              <a:rPr lang="fr-FR" dirty="0">
                <a:solidFill>
                  <a:schemeClr val="tx1"/>
                </a:solidFill>
              </a:rPr>
              <a:t> and </a:t>
            </a:r>
            <a:r>
              <a:rPr lang="fr-FR" b="1" i="1" dirty="0">
                <a:solidFill>
                  <a:schemeClr val="accent6"/>
                </a:solidFill>
              </a:rPr>
              <a:t>not</a:t>
            </a:r>
            <a:r>
              <a:rPr lang="fr-FR" dirty="0">
                <a:solidFill>
                  <a:schemeClr val="tx1"/>
                </a:solidFill>
              </a:rPr>
              <a:t> </a:t>
            </a:r>
            <a:r>
              <a:rPr lang="fr-FR" b="1" i="1" dirty="0">
                <a:solidFill>
                  <a:schemeClr val="accent6"/>
                </a:solidFill>
              </a:rPr>
              <a:t>B</a:t>
            </a:r>
            <a:r>
              <a:rPr lang="fr-FR" dirty="0">
                <a:solidFill>
                  <a:schemeClr val="tx1"/>
                </a:solidFill>
              </a:rPr>
              <a:t> or </a:t>
            </a:r>
            <a:r>
              <a:rPr lang="fr-FR" b="1" i="1" dirty="0">
                <a:solidFill>
                  <a:schemeClr val="accent6"/>
                </a:solidFill>
              </a:rPr>
              <a:t>C</a:t>
            </a:r>
            <a:r>
              <a:rPr lang="fr-FR" dirty="0">
                <a:solidFill>
                  <a:schemeClr val="tx1"/>
                </a:solidFill>
              </a:rPr>
              <a:t> est équivalent à </a:t>
            </a:r>
            <a:r>
              <a:rPr lang="fr-FR" b="1" i="1" dirty="0">
                <a:solidFill>
                  <a:schemeClr val="accent6"/>
                </a:solidFill>
              </a:rPr>
              <a:t>(A and (not B)) or </a:t>
            </a:r>
            <a:r>
              <a:rPr lang="fr-FR" b="1" i="1" dirty="0" smtClean="0">
                <a:solidFill>
                  <a:schemeClr val="accent6"/>
                </a:solidFill>
              </a:rPr>
              <a:t>C</a:t>
            </a:r>
          </a:p>
          <a:p>
            <a:pPr algn="just"/>
            <a:r>
              <a:rPr lang="fr-FR" dirty="0" smtClean="0">
                <a:solidFill>
                  <a:schemeClr val="tx1"/>
                </a:solidFill>
              </a:rPr>
              <a:t>Comme </a:t>
            </a:r>
            <a:r>
              <a:rPr lang="fr-FR" dirty="0">
                <a:solidFill>
                  <a:schemeClr val="tx1"/>
                </a:solidFill>
              </a:rPr>
              <a:t>toujours, des parenthèses peuvent être utilisées pour exprimer l’instruction désirée</a:t>
            </a:r>
            <a:endParaRPr lang="fr-FR" dirty="0">
              <a:solidFill>
                <a:schemeClr val="tx1"/>
              </a:solidFill>
            </a:endParaRPr>
          </a:p>
        </p:txBody>
      </p:sp>
    </p:spTree>
    <p:extLst>
      <p:ext uri="{BB962C8B-B14F-4D97-AF65-F5344CB8AC3E}">
        <p14:creationId xmlns:p14="http://schemas.microsoft.com/office/powerpoint/2010/main" val="2666095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0558407" cy="3403157"/>
          </a:xfrm>
        </p:spPr>
        <p:txBody>
          <a:bodyPr anchor="ctr" anchorCtr="0">
            <a:normAutofit/>
          </a:bodyPr>
          <a:lstStyle/>
          <a:p>
            <a:pPr algn="just"/>
            <a:r>
              <a:rPr lang="fr-FR" dirty="0">
                <a:solidFill>
                  <a:schemeClr val="tx1"/>
                </a:solidFill>
              </a:rPr>
              <a:t>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sont appelés opérateurs en circuit </a:t>
            </a:r>
            <a:r>
              <a:rPr lang="fr-FR" dirty="0" smtClean="0">
                <a:solidFill>
                  <a:schemeClr val="tx1"/>
                </a:solidFill>
              </a:rPr>
              <a:t>court</a:t>
            </a:r>
          </a:p>
          <a:p>
            <a:pPr algn="just"/>
            <a:r>
              <a:rPr lang="fr-FR" dirty="0" smtClean="0">
                <a:solidFill>
                  <a:schemeClr val="tx1"/>
                </a:solidFill>
              </a:rPr>
              <a:t>Leurs </a:t>
            </a:r>
            <a:r>
              <a:rPr lang="fr-FR" dirty="0">
                <a:solidFill>
                  <a:schemeClr val="tx1"/>
                </a:solidFill>
              </a:rPr>
              <a:t>arguments sont évalués de la gauche vers la droite, et l’évaluation s’arrête dès que le résultat est </a:t>
            </a:r>
            <a:r>
              <a:rPr lang="fr-FR" dirty="0" smtClean="0">
                <a:solidFill>
                  <a:schemeClr val="tx1"/>
                </a:solidFill>
              </a:rPr>
              <a:t>déterminé</a:t>
            </a:r>
          </a:p>
          <a:p>
            <a:pPr algn="just"/>
            <a:r>
              <a:rPr lang="fr-FR" dirty="0" smtClean="0">
                <a:solidFill>
                  <a:schemeClr val="tx1"/>
                </a:solidFill>
              </a:rPr>
              <a:t>Par </a:t>
            </a:r>
            <a:r>
              <a:rPr lang="fr-FR" dirty="0">
                <a:solidFill>
                  <a:schemeClr val="tx1"/>
                </a:solidFill>
              </a:rPr>
              <a:t>exemple, si </a:t>
            </a:r>
            <a:r>
              <a:rPr lang="fr-FR" b="1" i="1" dirty="0">
                <a:solidFill>
                  <a:schemeClr val="accent6"/>
                </a:solidFill>
              </a:rPr>
              <a:t>A</a:t>
            </a:r>
            <a:r>
              <a:rPr lang="fr-FR" dirty="0">
                <a:solidFill>
                  <a:schemeClr val="tx1"/>
                </a:solidFill>
              </a:rPr>
              <a:t> et </a:t>
            </a:r>
            <a:r>
              <a:rPr lang="fr-FR" b="1" i="1" dirty="0">
                <a:solidFill>
                  <a:schemeClr val="accent6"/>
                </a:solidFill>
              </a:rPr>
              <a:t>C</a:t>
            </a:r>
            <a:r>
              <a:rPr lang="fr-FR" dirty="0">
                <a:solidFill>
                  <a:schemeClr val="tx1"/>
                </a:solidFill>
              </a:rPr>
              <a:t> sont vrais et </a:t>
            </a:r>
            <a:r>
              <a:rPr lang="fr-FR" b="1" i="1" dirty="0">
                <a:solidFill>
                  <a:schemeClr val="accent6"/>
                </a:solidFill>
              </a:rPr>
              <a:t>B</a:t>
            </a:r>
            <a:r>
              <a:rPr lang="fr-FR" dirty="0">
                <a:solidFill>
                  <a:schemeClr val="tx1"/>
                </a:solidFill>
              </a:rPr>
              <a:t> est faux, </a:t>
            </a:r>
            <a:r>
              <a:rPr lang="fr-FR" b="1" i="1" dirty="0">
                <a:solidFill>
                  <a:schemeClr val="accent6"/>
                </a:solidFill>
              </a:rPr>
              <a:t>A and B and C</a:t>
            </a:r>
            <a:r>
              <a:rPr lang="fr-FR" dirty="0">
                <a:solidFill>
                  <a:schemeClr val="tx1"/>
                </a:solidFill>
              </a:rPr>
              <a:t> n’évalue pas l’expression </a:t>
            </a:r>
            <a:r>
              <a:rPr lang="fr-FR" b="1" i="1" dirty="0" smtClean="0">
                <a:solidFill>
                  <a:schemeClr val="accent6"/>
                </a:solidFill>
              </a:rPr>
              <a:t>C</a:t>
            </a:r>
          </a:p>
          <a:p>
            <a:pPr algn="just"/>
            <a:r>
              <a:rPr lang="fr-FR" dirty="0" smtClean="0">
                <a:solidFill>
                  <a:schemeClr val="tx1"/>
                </a:solidFill>
              </a:rPr>
              <a:t>Lorsqu’elle </a:t>
            </a:r>
            <a:r>
              <a:rPr lang="fr-FR" dirty="0">
                <a:solidFill>
                  <a:schemeClr val="tx1"/>
                </a:solidFill>
              </a:rPr>
              <a:t>est utilisée en tant que valeur et non en tant que booléen, la valeur de retour d’un opérateur en circuit court est celle du dernier argument </a:t>
            </a:r>
            <a:r>
              <a:rPr lang="fr-FR" dirty="0" smtClean="0">
                <a:solidFill>
                  <a:schemeClr val="tx1"/>
                </a:solidFill>
              </a:rPr>
              <a:t>évalué</a:t>
            </a:r>
          </a:p>
          <a:p>
            <a:pPr algn="just"/>
            <a:r>
              <a:rPr lang="fr-FR" dirty="0">
                <a:solidFill>
                  <a:schemeClr val="tx1"/>
                </a:solidFill>
              </a:rPr>
              <a:t>Il est possible d’affecter le résultat d’une comparaison ou d’une autre expression booléenne à une variable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910833" y="4980912"/>
            <a:ext cx="462915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6347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a:solidFill>
                  <a:schemeClr val="accent6"/>
                </a:solidFill>
              </a:rPr>
              <a:t>sorted()</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3911</TotalTime>
  <Words>2564</Words>
  <Application>Microsoft Office PowerPoint</Application>
  <PresentationFormat>Grand écran</PresentationFormat>
  <Paragraphs>210</Paragraphs>
  <Slides>34</Slides>
  <Notes>33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34</vt:i4>
      </vt:variant>
    </vt:vector>
  </HeadingPairs>
  <TitlesOfParts>
    <vt:vector size="39"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L'instruction del</vt:lpstr>
      <vt:lpstr>Tuples &amp; séquences</vt:lpstr>
      <vt:lpstr>Tuples &amp; séquences</vt:lpstr>
      <vt:lpstr>Tuples &amp; séquences</vt:lpstr>
      <vt:lpstr>Tuples &amp; séquences</vt:lpstr>
      <vt:lpstr>Les ensembles</vt:lpstr>
      <vt:lpstr>Les ensembles</vt:lpstr>
      <vt:lpstr>Les ensembles</vt:lpstr>
      <vt:lpstr>Les dictionnaires</vt:lpstr>
      <vt:lpstr>Les dictionnaires</vt:lpstr>
      <vt:lpstr>Les dictionnaires</vt:lpstr>
      <vt:lpstr>Les dictionnaires</vt:lpstr>
      <vt:lpstr>Techniques de boucles</vt:lpstr>
      <vt:lpstr>Techniques de boucles</vt:lpstr>
      <vt:lpstr>Techniques de boucles</vt:lpstr>
      <vt:lpstr>Techniques de boucles</vt:lpstr>
      <vt:lpstr>Plus d'informations sur les conditions</vt:lpstr>
      <vt:lpstr>Plus d'informations sur les conditions</vt:lpstr>
      <vt:lpstr>Plus d'informations sur les conditions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442</cp:revision>
  <dcterms:created xsi:type="dcterms:W3CDTF">2017-12-30T07:04:36Z</dcterms:created>
  <dcterms:modified xsi:type="dcterms:W3CDTF">2018-01-22T15:07:43Z</dcterms:modified>
</cp:coreProperties>
</file>