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1" r:id="rId12"/>
    <p:sldId id="265" r:id="rId13"/>
    <p:sldId id="270"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 /><Relationship Id="rId1" Type="http://schemas.openxmlformats.org/officeDocument/2006/relationships/oleObject" Target="Group%20Project%2029-08-24-2.xlsx" TargetMode="External" /></Relationships>
</file>

<file path=ppt/charts/_rels/chart2.xml.rels><?xml version="1.0" encoding="UTF-8" standalone="yes"?>
<Relationships xmlns="http://schemas.openxmlformats.org/package/2006/relationships"><Relationship Id="rId1" Type="http://schemas.openxmlformats.org/officeDocument/2006/relationships/oleObject" Target="Group%20Project%2029-08-24-2.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[Group Project 29-08-24-2.xlsx]Sheet4!PivotTable1</c:name>
    <c:fmtId val="-1"/>
  </c:pivotSource>
  <c:chart>
    <c:title>
      <c:tx>
        <c:rich>
          <a:bodyPr/>
          <a:lstStyle/>
          <a:p>
            <a:pPr>
              <a:defRPr/>
            </a:pPr>
            <a:r>
              <a:rPr lang="en-IN"/>
              <a:t>Salary</a:t>
            </a:r>
            <a:r>
              <a:rPr lang="en-IN" baseline="0"/>
              <a:t> Analysis</a:t>
            </a:r>
            <a:endParaRPr lang="en-IN"/>
          </a:p>
        </c:rich>
      </c:tx>
      <c:overlay val="0"/>
    </c:title>
    <c:autoTitleDeleted val="0"/>
    <c:pivotFmts>
      <c:pivotFmt>
        <c:idx val="0"/>
        <c:marker>
          <c:symbol val="none"/>
        </c:marker>
        <c:dLbl>
          <c:idx val="0"/>
          <c:delete val="1"/>
          <c:extLst>
            <c:ext xmlns:c15="http://schemas.microsoft.com/office/drawing/2012/chart" uri="{CE6537A1-D6FC-4f65-9D91-7224C49458BB}"/>
          </c:extLst>
        </c:dLbl>
      </c:pivotFmt>
      <c:pivotFmt>
        <c:idx val="1"/>
        <c:marker>
          <c:symbol val="none"/>
        </c:marker>
        <c:dLbl>
          <c:idx val="0"/>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marker>
          <c:symbol val="none"/>
        </c:marker>
        <c:dLbl>
          <c:idx val="0"/>
          <c:delete val="1"/>
          <c:extLst>
            <c:ext xmlns:c15="http://schemas.microsoft.com/office/drawing/2012/chart" uri="{CE6537A1-D6FC-4f65-9D91-7224C49458BB}"/>
          </c:extLst>
        </c:dLbl>
      </c:pivotFmt>
      <c:pivotFmt>
        <c:idx val="3"/>
        <c:marker>
          <c:symbol val="none"/>
        </c:marker>
        <c:dLbl>
          <c:idx val="0"/>
          <c:delete val="1"/>
          <c:extLst>
            <c:ext xmlns:c15="http://schemas.microsoft.com/office/drawing/2012/chart" uri="{CE6537A1-D6FC-4f65-9D91-7224C49458BB}"/>
          </c:extLst>
        </c:dLbl>
      </c:pivotFmt>
      <c:pivotFmt>
        <c:idx val="4"/>
        <c:marker>
          <c:symbol val="none"/>
        </c:marker>
        <c:dLbl>
          <c:idx val="0"/>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marker>
          <c:symbol val="none"/>
        </c:marker>
        <c:dLbl>
          <c:idx val="0"/>
          <c:delete val="1"/>
          <c:extLst>
            <c:ext xmlns:c15="http://schemas.microsoft.com/office/drawing/2012/chart" uri="{CE6537A1-D6FC-4f65-9D91-7224C49458BB}"/>
          </c:extLst>
        </c:dLbl>
      </c:pivotFmt>
      <c:pivotFmt>
        <c:idx val="6"/>
        <c:marker>
          <c:symbol val="none"/>
        </c:marker>
        <c:dLbl>
          <c:idx val="0"/>
          <c:delete val="1"/>
          <c:extLst>
            <c:ext xmlns:c15="http://schemas.microsoft.com/office/drawing/2012/chart" uri="{CE6537A1-D6FC-4f65-9D91-7224C49458BB}"/>
          </c:extLst>
        </c:dLbl>
      </c:pivotFmt>
      <c:pivotFmt>
        <c:idx val="7"/>
        <c:marker>
          <c:symbol val="none"/>
        </c:marker>
        <c:dLbl>
          <c:idx val="0"/>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marker>
          <c:symbol val="none"/>
        </c:marker>
        <c:dLbl>
          <c:idx val="0"/>
          <c:delete val="1"/>
          <c:extLst>
            <c:ext xmlns:c15="http://schemas.microsoft.com/office/drawing/2012/chart" uri="{CE6537A1-D6FC-4f65-9D91-7224C49458BB}"/>
          </c:extLst>
        </c:dLbl>
      </c:pivotFmt>
      <c:pivotFmt>
        <c:idx val="9"/>
        <c:marker>
          <c:symbol val="none"/>
        </c:marker>
        <c:dLbl>
          <c:idx val="0"/>
          <c:delete val="1"/>
          <c:extLst>
            <c:ext xmlns:c15="http://schemas.microsoft.com/office/drawing/2012/chart" uri="{CE6537A1-D6FC-4f65-9D91-7224C49458BB}"/>
          </c:extLst>
        </c:dLbl>
      </c:pivotFmt>
      <c:pivotFmt>
        <c:idx val="10"/>
        <c:marker>
          <c:symbol val="none"/>
        </c:marker>
        <c:dLbl>
          <c:idx val="0"/>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marker>
          <c:symbol val="none"/>
        </c:marker>
        <c:dLbl>
          <c:idx val="0"/>
          <c:delete val="1"/>
          <c:extLst>
            <c:ext xmlns:c15="http://schemas.microsoft.com/office/drawing/2012/chart" uri="{CE6537A1-D6FC-4f65-9D91-7224C49458BB}"/>
          </c:extLst>
        </c:dLbl>
      </c:pivotFmt>
      <c:pivotFmt>
        <c:idx val="12"/>
        <c:marker>
          <c:symbol val="none"/>
        </c:marker>
        <c:dLbl>
          <c:idx val="0"/>
          <c:delete val="1"/>
          <c:extLst>
            <c:ext xmlns:c15="http://schemas.microsoft.com/office/drawing/2012/chart" uri="{CE6537A1-D6FC-4f65-9D91-7224C49458BB}"/>
          </c:extLst>
        </c:dLbl>
      </c:pivotFmt>
      <c:pivotFmt>
        <c:idx val="13"/>
        <c:marker>
          <c:symbol val="none"/>
        </c:marker>
        <c:dLbl>
          <c:idx val="0"/>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4"/>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1"/>
          <c:order val="1"/>
          <c:tx>
            <c:strRef>
              <c:f>Sheet4!$C$4:$C$5</c:f>
              <c:strCache>
                <c:ptCount val="1"/>
                <c:pt idx="0">
                  <c:v>Fully Meets</c:v>
                </c:pt>
              </c:strCache>
            </c:strRef>
          </c:tx>
          <c:invertIfNegative val="0"/>
          <c:cat>
            <c:strRef>
              <c:f>Sheet4!$A$6:$A$10</c:f>
              <c:strCache>
                <c:ptCount val="4"/>
                <c:pt idx="0">
                  <c:v>IT/IS</c:v>
                </c:pt>
                <c:pt idx="1">
                  <c:v>Labour</c:v>
                </c:pt>
                <c:pt idx="2">
                  <c:v>Production</c:v>
                </c:pt>
                <c:pt idx="3">
                  <c:v>Sales</c:v>
                </c:pt>
              </c:strCache>
            </c:strRef>
          </c:cat>
          <c:val>
            <c:numRef>
              <c:f>Sheet4!$C$6:$C$10</c:f>
              <c:numCache>
                <c:formatCode>General</c:formatCode>
                <c:ptCount val="4"/>
                <c:pt idx="0">
                  <c:v>2</c:v>
                </c:pt>
                <c:pt idx="2">
                  <c:v>4</c:v>
                </c:pt>
                <c:pt idx="3">
                  <c:v>5</c:v>
                </c:pt>
              </c:numCache>
            </c:numRef>
          </c:val>
          <c:extLst>
            <c:ext xmlns:c16="http://schemas.microsoft.com/office/drawing/2014/chart" uri="{C3380CC4-5D6E-409C-BE32-E72D297353CC}">
              <c16:uniqueId val="{00000000-89DD-4F4B-8DE1-14477BC787D7}"/>
            </c:ext>
          </c:extLst>
        </c:ser>
        <c:ser>
          <c:idx val="2"/>
          <c:order val="2"/>
          <c:tx>
            <c:strRef>
              <c:f>Sheet4!$D$4:$D$5</c:f>
              <c:strCache>
                <c:ptCount val="1"/>
                <c:pt idx="0">
                  <c:v>Poor</c:v>
                </c:pt>
              </c:strCache>
            </c:strRef>
          </c:tx>
          <c:invertIfNegative val="0"/>
          <c:dLbls>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Sheet4!$A$6:$A$10</c:f>
              <c:strCache>
                <c:ptCount val="4"/>
                <c:pt idx="0">
                  <c:v>IT/IS</c:v>
                </c:pt>
                <c:pt idx="1">
                  <c:v>Labour</c:v>
                </c:pt>
                <c:pt idx="2">
                  <c:v>Production</c:v>
                </c:pt>
                <c:pt idx="3">
                  <c:v>Sales</c:v>
                </c:pt>
              </c:strCache>
            </c:strRef>
          </c:cat>
          <c:val>
            <c:numRef>
              <c:f>Sheet4!$D$6:$D$10</c:f>
              <c:numCache>
                <c:formatCode>General</c:formatCode>
                <c:ptCount val="4"/>
                <c:pt idx="1">
                  <c:v>1</c:v>
                </c:pt>
                <c:pt idx="3">
                  <c:v>1</c:v>
                </c:pt>
              </c:numCache>
            </c:numRef>
          </c:val>
          <c:extLst>
            <c:ext xmlns:c16="http://schemas.microsoft.com/office/drawing/2014/chart" uri="{C3380CC4-5D6E-409C-BE32-E72D297353CC}">
              <c16:uniqueId val="{00000001-89DD-4F4B-8DE1-14477BC787D7}"/>
            </c:ext>
          </c:extLst>
        </c:ser>
        <c:ser>
          <c:idx val="0"/>
          <c:order val="0"/>
          <c:tx>
            <c:strRef>
              <c:f>Sheet4!$B$4:$B$5</c:f>
              <c:strCache>
                <c:ptCount val="1"/>
                <c:pt idx="0">
                  <c:v>Average</c:v>
                </c:pt>
              </c:strCache>
            </c:strRef>
          </c:tx>
          <c:invertIfNegative val="0"/>
          <c:cat>
            <c:strRef>
              <c:f>Sheet4!$A$6:$A$10</c:f>
              <c:strCache>
                <c:ptCount val="4"/>
                <c:pt idx="0">
                  <c:v>IT/IS</c:v>
                </c:pt>
                <c:pt idx="1">
                  <c:v>Labour</c:v>
                </c:pt>
                <c:pt idx="2">
                  <c:v>Production</c:v>
                </c:pt>
                <c:pt idx="3">
                  <c:v>Sales</c:v>
                </c:pt>
              </c:strCache>
            </c:strRef>
          </c:cat>
          <c:val>
            <c:numRef>
              <c:f>Sheet4!$B$6:$B$10</c:f>
              <c:numCache>
                <c:formatCode>General</c:formatCode>
                <c:ptCount val="4"/>
                <c:pt idx="0">
                  <c:v>1</c:v>
                </c:pt>
                <c:pt idx="3">
                  <c:v>6</c:v>
                </c:pt>
              </c:numCache>
            </c:numRef>
          </c:val>
          <c:extLst>
            <c:ext xmlns:c16="http://schemas.microsoft.com/office/drawing/2014/chart" uri="{C3380CC4-5D6E-409C-BE32-E72D297353CC}">
              <c16:uniqueId val="{00000002-89DD-4F4B-8DE1-14477BC787D7}"/>
            </c:ext>
          </c:extLst>
        </c:ser>
        <c:dLbls>
          <c:showLegendKey val="0"/>
          <c:showVal val="0"/>
          <c:showCatName val="0"/>
          <c:showSerName val="0"/>
          <c:showPercent val="0"/>
          <c:showBubbleSize val="0"/>
        </c:dLbls>
        <c:gapWidth val="75"/>
        <c:overlap val="40"/>
        <c:axId val="172927616"/>
        <c:axId val="172937600"/>
      </c:barChart>
      <c:catAx>
        <c:axId val="172927616"/>
        <c:scaling>
          <c:orientation val="minMax"/>
        </c:scaling>
        <c:delete val="0"/>
        <c:axPos val="b"/>
        <c:numFmt formatCode="General" sourceLinked="0"/>
        <c:majorTickMark val="none"/>
        <c:minorTickMark val="none"/>
        <c:tickLblPos val="nextTo"/>
        <c:crossAx val="172937600"/>
        <c:crosses val="autoZero"/>
        <c:auto val="1"/>
        <c:lblAlgn val="ctr"/>
        <c:lblOffset val="100"/>
        <c:noMultiLvlLbl val="0"/>
      </c:catAx>
      <c:valAx>
        <c:axId val="172937600"/>
        <c:scaling>
          <c:orientation val="minMax"/>
        </c:scaling>
        <c:delete val="0"/>
        <c:axPos val="l"/>
        <c:majorGridlines/>
        <c:numFmt formatCode="General" sourceLinked="1"/>
        <c:majorTickMark val="none"/>
        <c:minorTickMark val="none"/>
        <c:tickLblPos val="nextTo"/>
        <c:crossAx val="172927616"/>
        <c:crosses val="autoZero"/>
        <c:crossBetween val="between"/>
      </c:valAx>
    </c:plotArea>
    <c:legend>
      <c:legendPos val="r"/>
      <c:overlay val="0"/>
    </c:legend>
    <c:plotVisOnly val="1"/>
    <c:dispBlanksAs val="gap"/>
    <c:showDLblsOverMax val="0"/>
  </c:chart>
  <c:externalData r:id="rId1">
    <c:autoUpdate val="0"/>
  </c:externalData>
  <c:userShapes r:id="rId2"/>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[Group Project 29-08-24-2.xlsx]Sheet4!PivotTable1</c:name>
    <c:fmtId val="-1"/>
  </c:pivotSource>
  <c:chart>
    <c:title>
      <c:overlay val="0"/>
    </c:title>
    <c:autoTitleDeleted val="0"/>
    <c:pivotFmts>
      <c:pivotFmt>
        <c:idx val="0"/>
        <c:marker>
          <c:symbol val="none"/>
        </c:marker>
        <c:dLbl>
          <c:idx val="0"/>
          <c:delete val="1"/>
          <c:extLst>
            <c:ext xmlns:c15="http://schemas.microsoft.com/office/drawing/2012/chart" uri="{CE6537A1-D6FC-4f65-9D91-7224C49458BB}"/>
          </c:extLst>
        </c:dLbl>
      </c:pivotFmt>
      <c:pivotFmt>
        <c:idx val="1"/>
        <c:marker>
          <c:symbol val="none"/>
        </c:marker>
        <c:dLbl>
          <c:idx val="0"/>
          <c:delete val="1"/>
          <c:extLst>
            <c:ext xmlns:c15="http://schemas.microsoft.com/office/drawing/2012/chart" uri="{CE6537A1-D6FC-4f65-9D91-7224C49458BB}"/>
          </c:extLst>
        </c:dLbl>
      </c:pivotFmt>
      <c:pivotFmt>
        <c:idx val="2"/>
        <c:marker>
          <c:symbol val="none"/>
        </c:marker>
        <c:dLbl>
          <c:idx val="0"/>
          <c:delete val="1"/>
          <c:extLst>
            <c:ext xmlns:c15="http://schemas.microsoft.com/office/drawing/2012/chart" uri="{CE6537A1-D6FC-4f65-9D91-7224C49458BB}"/>
          </c:extLst>
        </c:dLbl>
      </c:pivotFmt>
      <c:pivotFmt>
        <c:idx val="3"/>
        <c:marker>
          <c:symbol val="none"/>
        </c:marker>
        <c:dLbl>
          <c:idx val="0"/>
          <c:delete val="1"/>
          <c:extLst>
            <c:ext xmlns:c15="http://schemas.microsoft.com/office/drawing/2012/chart" uri="{CE6537A1-D6FC-4f65-9D91-7224C49458BB}"/>
          </c:extLst>
        </c:dLbl>
      </c:pivotFmt>
      <c:pivotFmt>
        <c:idx val="4"/>
        <c:marker>
          <c:symbol val="none"/>
        </c:marker>
        <c:dLbl>
          <c:idx val="0"/>
          <c:delete val="1"/>
          <c:extLst>
            <c:ext xmlns:c15="http://schemas.microsoft.com/office/drawing/2012/chart" uri="{CE6537A1-D6FC-4f65-9D91-7224C49458BB}"/>
          </c:extLst>
        </c:dLbl>
      </c:pivotFmt>
      <c:pivotFmt>
        <c:idx val="5"/>
        <c:marker>
          <c:symbol val="none"/>
        </c:marker>
        <c:dLbl>
          <c:idx val="0"/>
          <c:delete val="1"/>
          <c:extLst>
            <c:ext xmlns:c15="http://schemas.microsoft.com/office/drawing/2012/chart" uri="{CE6537A1-D6FC-4f65-9D91-7224C49458BB}"/>
          </c:extLst>
        </c:dLbl>
      </c:pivotFmt>
      <c:pivotFmt>
        <c:idx val="6"/>
        <c:marker>
          <c:symbol val="none"/>
        </c:marker>
        <c:dLbl>
          <c:idx val="0"/>
          <c:delete val="1"/>
          <c:extLst>
            <c:ext xmlns:c15="http://schemas.microsoft.com/office/drawing/2012/chart" uri="{CE6537A1-D6FC-4f65-9D91-7224C49458BB}"/>
          </c:extLst>
        </c:dLbl>
      </c:pivotFmt>
      <c:pivotFmt>
        <c:idx val="7"/>
        <c:marker>
          <c:symbol val="none"/>
        </c:marker>
        <c:dLbl>
          <c:idx val="0"/>
          <c:delete val="1"/>
          <c:extLst>
            <c:ext xmlns:c15="http://schemas.microsoft.com/office/drawing/2012/chart" uri="{CE6537A1-D6FC-4f65-9D91-7224C49458BB}"/>
          </c:extLst>
        </c:dLbl>
      </c:pivotFmt>
      <c:pivotFmt>
        <c:idx val="8"/>
        <c:marker>
          <c:symbol val="none"/>
        </c:marker>
        <c:dLbl>
          <c:idx val="0"/>
          <c:delete val="1"/>
          <c:extLst>
            <c:ext xmlns:c15="http://schemas.microsoft.com/office/drawing/2012/chart" uri="{CE6537A1-D6FC-4f65-9D91-7224C49458BB}"/>
          </c:extLst>
        </c:dLbl>
      </c:pivotFmt>
      <c:pivotFmt>
        <c:idx val="9"/>
        <c:marker>
          <c:symbol val="none"/>
        </c:marker>
        <c:dLbl>
          <c:idx val="0"/>
          <c:delete val="1"/>
          <c:extLst>
            <c:ext xmlns:c15="http://schemas.microsoft.com/office/drawing/2012/chart" uri="{CE6537A1-D6FC-4f65-9D91-7224C49458BB}"/>
          </c:extLst>
        </c:dLbl>
      </c:pivotFmt>
      <c:pivotFmt>
        <c:idx val="10"/>
        <c:marker>
          <c:symbol val="none"/>
        </c:marker>
        <c:dLbl>
          <c:idx val="0"/>
          <c:delete val="1"/>
          <c:extLst>
            <c:ext xmlns:c15="http://schemas.microsoft.com/office/drawing/2012/chart" uri="{CE6537A1-D6FC-4f65-9D91-7224C49458BB}"/>
          </c:extLst>
        </c:dLbl>
      </c:pivotFmt>
      <c:pivotFmt>
        <c:idx val="11"/>
        <c:marker>
          <c:symbol val="none"/>
        </c:marker>
        <c:dLbl>
          <c:idx val="0"/>
          <c:delete val="1"/>
          <c:extLst>
            <c:ext xmlns:c15="http://schemas.microsoft.com/office/drawing/2012/chart" uri="{CE6537A1-D6FC-4f65-9D91-7224C49458BB}"/>
          </c:extLst>
        </c:dLbl>
      </c:pivotFmt>
      <c:pivotFmt>
        <c:idx val="12"/>
        <c:marker>
          <c:symbol val="none"/>
        </c:marker>
        <c:dLbl>
          <c:idx val="0"/>
          <c:delete val="1"/>
          <c:extLst>
            <c:ext xmlns:c15="http://schemas.microsoft.com/office/drawing/2012/chart" uri="{CE6537A1-D6FC-4f65-9D91-7224C49458BB}"/>
          </c:extLst>
        </c:dLbl>
      </c:pivotFmt>
      <c:pivotFmt>
        <c:idx val="13"/>
        <c:marker>
          <c:symbol val="none"/>
        </c:marker>
        <c:dLbl>
          <c:idx val="0"/>
          <c:delete val="1"/>
          <c:extLst>
            <c:ext xmlns:c15="http://schemas.microsoft.com/office/drawing/2012/chart" uri="{CE6537A1-D6FC-4f65-9D91-7224C49458BB}"/>
          </c:extLst>
        </c:dLbl>
      </c:pivotFmt>
      <c:pivotFmt>
        <c:idx val="14"/>
        <c:marker>
          <c:symbol val="none"/>
        </c:marker>
        <c:dLbl>
          <c:idx val="0"/>
          <c:delete val="1"/>
          <c:extLst>
            <c:ext xmlns:c15="http://schemas.microsoft.com/office/drawing/2012/chart" uri="{CE6537A1-D6FC-4f65-9D91-7224C49458BB}"/>
          </c:extLst>
        </c:dLbl>
      </c:pivotFmt>
      <c:pivotFmt>
        <c:idx val="15"/>
        <c:marker>
          <c:symbol val="none"/>
        </c:marker>
        <c:dLbl>
          <c:idx val="0"/>
          <c:delete val="1"/>
          <c:extLst>
            <c:ext xmlns:c15="http://schemas.microsoft.com/office/drawing/2012/chart" uri="{CE6537A1-D6FC-4f65-9D91-7224C49458BB}"/>
          </c:extLst>
        </c:dLbl>
      </c:pivotFmt>
      <c:pivotFmt>
        <c:idx val="16"/>
        <c:marker>
          <c:symbol val="none"/>
        </c:marker>
        <c:dLbl>
          <c:idx val="0"/>
          <c:delete val="1"/>
          <c:extLst>
            <c:ext xmlns:c15="http://schemas.microsoft.com/office/drawing/2012/chart" uri="{CE6537A1-D6FC-4f65-9D91-7224C49458BB}"/>
          </c:extLst>
        </c:dLbl>
      </c:pivotFmt>
      <c:pivotFmt>
        <c:idx val="17"/>
        <c:marker>
          <c:symbol val="none"/>
        </c:marker>
        <c:dLbl>
          <c:idx val="0"/>
          <c:delete val="1"/>
          <c:extLst>
            <c:ext xmlns:c15="http://schemas.microsoft.com/office/drawing/2012/chart" uri="{CE6537A1-D6FC-4f65-9D91-7224C49458BB}"/>
          </c:extLst>
        </c:dLbl>
      </c:pivotFmt>
    </c:pivotFmts>
    <c:plotArea>
      <c:layout/>
      <c:pieChart>
        <c:varyColors val="1"/>
        <c:ser>
          <c:idx val="0"/>
          <c:order val="0"/>
          <c:tx>
            <c:strRef>
              <c:f>Sheet4!$B$4:$B$5</c:f>
              <c:strCache>
                <c:ptCount val="1"/>
                <c:pt idx="0">
                  <c:v>Average</c:v>
                </c:pt>
              </c:strCache>
            </c:strRef>
          </c:tx>
          <c:cat>
            <c:strRef>
              <c:f>Sheet4!$A$6:$A$10</c:f>
              <c:strCache>
                <c:ptCount val="4"/>
                <c:pt idx="0">
                  <c:v>IT/IS</c:v>
                </c:pt>
                <c:pt idx="1">
                  <c:v>Labour</c:v>
                </c:pt>
                <c:pt idx="2">
                  <c:v>Production</c:v>
                </c:pt>
                <c:pt idx="3">
                  <c:v>Sales</c:v>
                </c:pt>
              </c:strCache>
            </c:strRef>
          </c:cat>
          <c:val>
            <c:numRef>
              <c:f>Sheet4!$B$6:$B$10</c:f>
              <c:numCache>
                <c:formatCode>General</c:formatCode>
                <c:ptCount val="4"/>
                <c:pt idx="0">
                  <c:v>1</c:v>
                </c:pt>
                <c:pt idx="3">
                  <c:v>6</c:v>
                </c:pt>
              </c:numCache>
            </c:numRef>
          </c:val>
          <c:extLst>
            <c:ext xmlns:c16="http://schemas.microsoft.com/office/drawing/2014/chart" uri="{C3380CC4-5D6E-409C-BE32-E72D297353CC}">
              <c16:uniqueId val="{00000000-E8AD-0C4D-A140-0132EA60470D}"/>
            </c:ext>
          </c:extLst>
        </c:ser>
        <c:ser>
          <c:idx val="1"/>
          <c:order val="1"/>
          <c:tx>
            <c:strRef>
              <c:f>Sheet4!$C$4:$C$5</c:f>
              <c:strCache>
                <c:ptCount val="1"/>
                <c:pt idx="0">
                  <c:v>Fully Meets</c:v>
                </c:pt>
              </c:strCache>
            </c:strRef>
          </c:tx>
          <c:cat>
            <c:strRef>
              <c:f>Sheet4!$A$6:$A$10</c:f>
              <c:strCache>
                <c:ptCount val="4"/>
                <c:pt idx="0">
                  <c:v>IT/IS</c:v>
                </c:pt>
                <c:pt idx="1">
                  <c:v>Labour</c:v>
                </c:pt>
                <c:pt idx="2">
                  <c:v>Production</c:v>
                </c:pt>
                <c:pt idx="3">
                  <c:v>Sales</c:v>
                </c:pt>
              </c:strCache>
            </c:strRef>
          </c:cat>
          <c:val>
            <c:numRef>
              <c:f>Sheet4!$C$6:$C$10</c:f>
              <c:numCache>
                <c:formatCode>General</c:formatCode>
                <c:ptCount val="4"/>
                <c:pt idx="0">
                  <c:v>2</c:v>
                </c:pt>
                <c:pt idx="2">
                  <c:v>4</c:v>
                </c:pt>
                <c:pt idx="3">
                  <c:v>5</c:v>
                </c:pt>
              </c:numCache>
            </c:numRef>
          </c:val>
          <c:extLst>
            <c:ext xmlns:c16="http://schemas.microsoft.com/office/drawing/2014/chart" uri="{C3380CC4-5D6E-409C-BE32-E72D297353CC}">
              <c16:uniqueId val="{00000001-E8AD-0C4D-A140-0132EA60470D}"/>
            </c:ext>
          </c:extLst>
        </c:ser>
        <c:ser>
          <c:idx val="2"/>
          <c:order val="2"/>
          <c:tx>
            <c:strRef>
              <c:f>Sheet4!$D$4:$D$5</c:f>
              <c:strCache>
                <c:ptCount val="1"/>
                <c:pt idx="0">
                  <c:v>Poor</c:v>
                </c:pt>
              </c:strCache>
            </c:strRef>
          </c:tx>
          <c:cat>
            <c:strRef>
              <c:f>Sheet4!$A$6:$A$10</c:f>
              <c:strCache>
                <c:ptCount val="4"/>
                <c:pt idx="0">
                  <c:v>IT/IS</c:v>
                </c:pt>
                <c:pt idx="1">
                  <c:v>Labour</c:v>
                </c:pt>
                <c:pt idx="2">
                  <c:v>Production</c:v>
                </c:pt>
                <c:pt idx="3">
                  <c:v>Sales</c:v>
                </c:pt>
              </c:strCache>
            </c:strRef>
          </c:cat>
          <c:val>
            <c:numRef>
              <c:f>Sheet4!$D$6:$D$10</c:f>
              <c:numCache>
                <c:formatCode>General</c:formatCode>
                <c:ptCount val="4"/>
                <c:pt idx="1">
                  <c:v>1</c:v>
                </c:pt>
                <c:pt idx="3">
                  <c:v>1</c:v>
                </c:pt>
              </c:numCache>
            </c:numRef>
          </c:val>
          <c:extLst>
            <c:ext xmlns:c16="http://schemas.microsoft.com/office/drawing/2014/chart" uri="{C3380CC4-5D6E-409C-BE32-E72D297353CC}">
              <c16:uniqueId val="{00000002-E8AD-0C4D-A140-0132EA60470D}"/>
            </c:ext>
          </c:extLst>
        </c:ser>
        <c:dLbls>
          <c:showLegendKey val="0"/>
          <c:showVal val="0"/>
          <c:showCatName val="0"/>
          <c:showSerName val="0"/>
          <c:showPercent val="0"/>
          <c:showBubbleSize val="0"/>
          <c:showLeaderLines val="1"/>
        </c:dLbls>
        <c:firstSliceAng val="0"/>
      </c:pieChart>
    </c:plotArea>
    <c:legend>
      <c:legendPos val="r"/>
      <c:overlay val="0"/>
      <c:txPr>
        <a:bodyPr/>
        <a:lstStyle/>
        <a:p>
          <a:pPr rtl="0">
            <a:defRPr/>
          </a:pPr>
          <a:endParaRPr lang="en-US"/>
        </a:p>
      </c:txPr>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drawings/drawing1.xml><?xml version="1.0" encoding="utf-8"?>
<c:userShapes xmlns:c="http://schemas.openxmlformats.org/drawingml/2006/chart">
  <cdr:relSizeAnchor xmlns:cdr="http://schemas.openxmlformats.org/drawingml/2006/chartDrawing">
    <cdr:from>
      <cdr:x>0.34792</cdr:x>
      <cdr:y>0.18403</cdr:y>
    </cdr:from>
    <cdr:to>
      <cdr:x>0.51458</cdr:x>
      <cdr:y>0.20069</cdr:y>
    </cdr:to>
    <cdr:sp macro="" textlink="">
      <cdr:nvSpPr>
        <cdr:cNvPr id="2" name="TextBox 1"/>
        <cdr:cNvSpPr txBox="1"/>
      </cdr:nvSpPr>
      <cdr:spPr>
        <a:xfrm xmlns:a="http://schemas.openxmlformats.org/drawingml/2006/main">
          <a:off x="1590675" y="504825"/>
          <a:ext cx="762000" cy="4571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14237" y="-420045"/>
            <a:ext cx="11153323" cy="1493999"/>
          </a:xfrm>
          <a:prstGeom prst="rect">
            <a:avLst/>
          </a:prstGeom>
        </p:spPr>
        <p:txBody>
          <a:bodyPr vert="horz" wrap="square" lIns="0" tIns="16510" rIns="0" bIns="0" rtlCol="0">
            <a:spAutoFit/>
          </a:bodyPr>
          <a:lstStyle/>
          <a:p>
            <a:pPr marL="3213735">
              <a:spcBef>
                <a:spcPts val="130"/>
              </a:spcBef>
            </a:pPr>
            <a:br>
              <a:rPr lang="en-US" b="1" i="0" dirty="0">
                <a:solidFill>
                  <a:srgbClr val="0F0F0F"/>
                </a:solidFill>
                <a:effectLst/>
                <a:latin typeface="Roboto" panose="020F0502020204030204" pitchFamily="2" charset="0"/>
              </a:rPr>
            </a:br>
            <a:r>
              <a:rPr lang="en-US" b="1" i="0" dirty="0">
                <a:solidFill>
                  <a:srgbClr val="0F0F0F"/>
                </a:solidFill>
                <a:effectLst/>
                <a:latin typeface="Times New Roman" panose="02020603050405020304" pitchFamily="18" charset="0"/>
                <a:cs typeface="Times New Roman" panose="02020603050405020304" pitchFamily="18" charset="0"/>
              </a:rPr>
              <a:t>Salary and Compensation Analysis Through Excel Data Modeling</a:t>
            </a:r>
            <a:endParaRPr spc="15"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3290233"/>
            <a:ext cx="8610600" cy="1938992"/>
          </a:xfrm>
          <a:prstGeom prst="rect">
            <a:avLst/>
          </a:prstGeom>
          <a:noFill/>
        </p:spPr>
        <p:txBody>
          <a:bodyPr wrap="square" rtlCol="0">
            <a:spAutoFit/>
          </a:bodyPr>
          <a:lstStyle/>
          <a:p>
            <a:r>
              <a:rPr lang="en-US" sz="2400" dirty="0"/>
              <a:t>STUDENT NAME: VIKNESH K</a:t>
            </a:r>
          </a:p>
          <a:p>
            <a:r>
              <a:rPr lang="en-US" sz="2400" dirty="0"/>
              <a:t>REGISTER NO: 312211691</a:t>
            </a:r>
          </a:p>
          <a:p>
            <a:r>
              <a:rPr lang="en-US" sz="2400" dirty="0"/>
              <a:t>DEPARTMENT: lll BCOM GENERAL (COMMERCE)</a:t>
            </a:r>
          </a:p>
          <a:p>
            <a:r>
              <a:rPr lang="en-US" sz="2400" dirty="0"/>
              <a:t>COLLEGE : THIRUTHANGAL NADAR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288B82F-FDE5-FFE1-941A-545D1EA2F710}"/>
              </a:ext>
            </a:extLst>
          </p:cNvPr>
          <p:cNvSpPr txBox="1"/>
          <p:nvPr/>
        </p:nvSpPr>
        <p:spPr>
          <a:xfrm>
            <a:off x="1067703" y="1741357"/>
            <a:ext cx="7647107" cy="4093428"/>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Collect the data which you are going to use it.</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Select the column and fill it with color so it can be identified.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there is missing number in selected column use conditional formatting To fill it. Click on highlight in that more rules click on blank and choose format and click on the any color that you want to fill on the blanks.</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If you want to identify the missing value click on sort filter to remove the blanks it fill the blank. Click on the column which has blank value&amp; click on sort &amp;filter In that click no fill to remove the blank.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BFA11-9053-74C5-D8F8-D940FB2AED1F}"/>
              </a:ext>
            </a:extLst>
          </p:cNvPr>
          <p:cNvSpPr>
            <a:spLocks noGrp="1"/>
          </p:cNvSpPr>
          <p:nvPr>
            <p:ph type="title"/>
          </p:nvPr>
        </p:nvSpPr>
        <p:spPr/>
        <p:txBody>
          <a:bodyPr/>
          <a:lstStyle/>
          <a:p>
            <a:r>
              <a:rPr lang="en-US" dirty="0"/>
              <a:t>RESULTS</a:t>
            </a:r>
          </a:p>
        </p:txBody>
      </p:sp>
      <p:graphicFrame>
        <p:nvGraphicFramePr>
          <p:cNvPr id="4" name="Table 3">
            <a:extLst>
              <a:ext uri="{FF2B5EF4-FFF2-40B4-BE49-F238E27FC236}">
                <a16:creationId xmlns:a16="http://schemas.microsoft.com/office/drawing/2014/main" id="{332E44EB-26D4-6938-9831-01200C1FC837}"/>
              </a:ext>
            </a:extLst>
          </p:cNvPr>
          <p:cNvGraphicFramePr/>
          <p:nvPr>
            <p:extLst>
              <p:ext uri="{D42A27DB-BD31-4B8C-83A1-F6EECF244321}">
                <p14:modId xmlns:p14="http://schemas.microsoft.com/office/powerpoint/2010/main" val="3932104562"/>
              </p:ext>
            </p:extLst>
          </p:nvPr>
        </p:nvGraphicFramePr>
        <p:xfrm>
          <a:off x="1036080" y="2181964"/>
          <a:ext cx="7842877" cy="2494071"/>
        </p:xfrm>
        <a:graphic>
          <a:graphicData uri="http://schemas.openxmlformats.org/drawingml/2006/table">
            <a:tbl>
              <a:tblPr>
                <a:tableStyleId>{3C2FFA5D-87B4-456A-9821-1D502468CF0F}</a:tableStyleId>
              </a:tblPr>
              <a:tblGrid>
                <a:gridCol w="2798111">
                  <a:extLst>
                    <a:ext uri="{9D8B030D-6E8A-4147-A177-3AD203B41FA5}">
                      <a16:colId xmlns:a16="http://schemas.microsoft.com/office/drawing/2014/main" val="3671448188"/>
                    </a:ext>
                  </a:extLst>
                </a:gridCol>
                <a:gridCol w="1858598">
                  <a:extLst>
                    <a:ext uri="{9D8B030D-6E8A-4147-A177-3AD203B41FA5}">
                      <a16:colId xmlns:a16="http://schemas.microsoft.com/office/drawing/2014/main" val="2836005816"/>
                    </a:ext>
                  </a:extLst>
                </a:gridCol>
                <a:gridCol w="1307145">
                  <a:extLst>
                    <a:ext uri="{9D8B030D-6E8A-4147-A177-3AD203B41FA5}">
                      <a16:colId xmlns:a16="http://schemas.microsoft.com/office/drawing/2014/main" val="1043331412"/>
                    </a:ext>
                  </a:extLst>
                </a:gridCol>
                <a:gridCol w="592301">
                  <a:extLst>
                    <a:ext uri="{9D8B030D-6E8A-4147-A177-3AD203B41FA5}">
                      <a16:colId xmlns:a16="http://schemas.microsoft.com/office/drawing/2014/main" val="133664960"/>
                    </a:ext>
                  </a:extLst>
                </a:gridCol>
                <a:gridCol w="1286722">
                  <a:extLst>
                    <a:ext uri="{9D8B030D-6E8A-4147-A177-3AD203B41FA5}">
                      <a16:colId xmlns:a16="http://schemas.microsoft.com/office/drawing/2014/main" val="4192574409"/>
                    </a:ext>
                  </a:extLst>
                </a:gridCol>
              </a:tblGrid>
              <a:tr h="277119">
                <a:tc>
                  <a:txBody>
                    <a:bodyPr/>
                    <a:lstStyle/>
                    <a:p>
                      <a:pPr algn="l" fontAlgn="b"/>
                      <a:r>
                        <a:rPr lang="en-US" sz="1100" u="none" strike="noStrike" dirty="0">
                          <a:effectLst/>
                        </a:rPr>
                        <a:t>Gender</a:t>
                      </a:r>
                      <a:endParaRPr lang="en-US" sz="1100" b="0" i="0" u="none" strike="noStrike" dirty="0">
                        <a:solidFill>
                          <a:srgbClr val="000000"/>
                        </a:solidFill>
                        <a:effectLst/>
                        <a:latin typeface="Calibri" panose="020F0502020204030204" pitchFamily="34" charset="0"/>
                      </a:endParaRPr>
                    </a:p>
                  </a:txBody>
                  <a:tcPr marL="3018" marR="3018" marT="3018" anchor="b"/>
                </a:tc>
                <a:tc>
                  <a:txBody>
                    <a:bodyPr/>
                    <a:lstStyle/>
                    <a:p>
                      <a:pPr algn="l" fontAlgn="b"/>
                      <a:r>
                        <a:rPr lang="en-US" sz="1100" u="none" strike="noStrike">
                          <a:effectLst/>
                        </a:rPr>
                        <a:t>(All)</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759695400"/>
                  </a:ext>
                </a:extLst>
              </a:tr>
              <a:tr h="277119">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877939926"/>
                  </a:ext>
                </a:extLst>
              </a:tr>
              <a:tr h="277119">
                <a:tc>
                  <a:txBody>
                    <a:bodyPr/>
                    <a:lstStyle/>
                    <a:p>
                      <a:pPr algn="l" fontAlgn="b"/>
                      <a:r>
                        <a:rPr lang="en-US" sz="1100" u="none" strike="noStrike">
                          <a:effectLst/>
                        </a:rPr>
                        <a:t>Count of Employee Name </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r>
                        <a:rPr lang="en-US" sz="1100" u="none" strike="noStrike">
                          <a:effectLst/>
                        </a:rPr>
                        <a:t>Column Labels</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1966676643"/>
                  </a:ext>
                </a:extLst>
              </a:tr>
              <a:tr h="277119">
                <a:tc>
                  <a:txBody>
                    <a:bodyPr/>
                    <a:lstStyle/>
                    <a:p>
                      <a:pPr algn="l" fontAlgn="b"/>
                      <a:r>
                        <a:rPr lang="en-US" sz="1100" u="none" strike="noStrike">
                          <a:effectLst/>
                        </a:rPr>
                        <a:t>Row Labels</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r>
                        <a:rPr lang="en-US" sz="1100" u="none" strike="noStrike">
                          <a:effectLst/>
                        </a:rPr>
                        <a:t>Average</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r>
                        <a:rPr lang="en-US" sz="1100" u="none" strike="noStrike">
                          <a:effectLst/>
                        </a:rPr>
                        <a:t>Fully Meets</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r>
                        <a:rPr lang="en-US" sz="1100" u="none" strike="noStrike">
                          <a:effectLst/>
                        </a:rPr>
                        <a:t>Poor</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3659824294"/>
                  </a:ext>
                </a:extLst>
              </a:tr>
              <a:tr h="277119">
                <a:tc>
                  <a:txBody>
                    <a:bodyPr/>
                    <a:lstStyle/>
                    <a:p>
                      <a:pPr algn="l" fontAlgn="b"/>
                      <a:r>
                        <a:rPr lang="en-US" sz="1100" u="none" strike="noStrike">
                          <a:effectLst/>
                        </a:rPr>
                        <a:t>IT/IS</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2528350563"/>
                  </a:ext>
                </a:extLst>
              </a:tr>
              <a:tr h="277119">
                <a:tc>
                  <a:txBody>
                    <a:bodyPr/>
                    <a:lstStyle/>
                    <a:p>
                      <a:pPr algn="l" fontAlgn="b"/>
                      <a:r>
                        <a:rPr lang="en-US" sz="1100" u="none" strike="noStrike">
                          <a:effectLst/>
                        </a:rPr>
                        <a:t>Labour</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976243083"/>
                  </a:ext>
                </a:extLst>
              </a:tr>
              <a:tr h="277119">
                <a:tc>
                  <a:txBody>
                    <a:bodyPr/>
                    <a:lstStyle/>
                    <a:p>
                      <a:pPr algn="l" fontAlgn="b"/>
                      <a:r>
                        <a:rPr lang="en-US" sz="1100" u="none" strike="noStrike">
                          <a:effectLst/>
                        </a:rPr>
                        <a:t>Production</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2273536016"/>
                  </a:ext>
                </a:extLst>
              </a:tr>
              <a:tr h="277119">
                <a:tc>
                  <a:txBody>
                    <a:bodyPr/>
                    <a:lstStyle/>
                    <a:p>
                      <a:pPr algn="l" fontAlgn="b"/>
                      <a:r>
                        <a:rPr lang="en-US" sz="1100" u="none" strike="noStrike">
                          <a:effectLst/>
                        </a:rPr>
                        <a:t>Sales</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4002274927"/>
                  </a:ext>
                </a:extLst>
              </a:tr>
              <a:tr h="277119">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7</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11</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2</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dirty="0">
                          <a:effectLst/>
                        </a:rPr>
                        <a:t>20</a:t>
                      </a:r>
                      <a:endParaRPr lang="en-US" sz="1100" b="1" i="0" u="none" strike="noStrike" dirty="0">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3047498445"/>
                  </a:ext>
                </a:extLst>
              </a:tr>
            </a:tbl>
          </a:graphicData>
        </a:graphic>
      </p:graphicFrame>
    </p:spTree>
    <p:extLst>
      <p:ext uri="{BB962C8B-B14F-4D97-AF65-F5344CB8AC3E}">
        <p14:creationId xmlns:p14="http://schemas.microsoft.com/office/powerpoint/2010/main" val="2534851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0" name="Chart 9" descr="Salary Analysis" title="Salary Analysis">
            <a:extLst>
              <a:ext uri="{FF2B5EF4-FFF2-40B4-BE49-F238E27FC236}">
                <a16:creationId xmlns:a16="http://schemas.microsoft.com/office/drawing/2014/main" id="{35937903-D8E2-2F35-0AD2-60C666E75EFF}"/>
              </a:ext>
            </a:extLst>
          </p:cNvPr>
          <p:cNvGraphicFramePr>
            <a:graphicFrameLocks/>
          </p:cNvGraphicFramePr>
          <p:nvPr>
            <p:extLst>
              <p:ext uri="{D42A27DB-BD31-4B8C-83A1-F6EECF244321}">
                <p14:modId xmlns:p14="http://schemas.microsoft.com/office/powerpoint/2010/main" val="3936387221"/>
              </p:ext>
            </p:extLst>
          </p:nvPr>
        </p:nvGraphicFramePr>
        <p:xfrm>
          <a:off x="755332" y="1139633"/>
          <a:ext cx="9549284" cy="532784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CEC96A0D-7303-DE57-A9CB-22AE9788C7D1}"/>
              </a:ext>
            </a:extLst>
          </p:cNvPr>
          <p:cNvGraphicFramePr>
            <a:graphicFrameLocks/>
          </p:cNvGraphicFramePr>
          <p:nvPr>
            <p:extLst>
              <p:ext uri="{D42A27DB-BD31-4B8C-83A1-F6EECF244321}">
                <p14:modId xmlns:p14="http://schemas.microsoft.com/office/powerpoint/2010/main" val="1286606684"/>
              </p:ext>
            </p:extLst>
          </p:nvPr>
        </p:nvGraphicFramePr>
        <p:xfrm>
          <a:off x="1204743" y="905063"/>
          <a:ext cx="7035700" cy="504787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7F6159F8-E8ED-4017-190E-B2AF2A921B53}"/>
              </a:ext>
            </a:extLst>
          </p:cNvPr>
          <p:cNvSpPr txBox="1"/>
          <p:nvPr/>
        </p:nvSpPr>
        <p:spPr>
          <a:xfrm>
            <a:off x="496956" y="551120"/>
            <a:ext cx="6102022"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R</a:t>
            </a:r>
            <a:r>
              <a:rPr lang="en-US" sz="4000" b="1" spc="-40" dirty="0">
                <a:latin typeface="Times New Roman" panose="02020603050405020304" pitchFamily="18" charset="0"/>
                <a:cs typeface="Times New Roman" panose="02020603050405020304" pitchFamily="18" charset="0"/>
              </a:rPr>
              <a:t>E</a:t>
            </a:r>
            <a:r>
              <a:rPr lang="en-US" sz="4000" b="1" spc="15" dirty="0">
                <a:latin typeface="Times New Roman" panose="02020603050405020304" pitchFamily="18" charset="0"/>
                <a:cs typeface="Times New Roman" panose="02020603050405020304" pitchFamily="18" charset="0"/>
              </a:rPr>
              <a:t>S</a:t>
            </a:r>
            <a:r>
              <a:rPr lang="en-US" sz="4000" b="1" spc="-30" dirty="0">
                <a:latin typeface="Times New Roman" panose="02020603050405020304" pitchFamily="18" charset="0"/>
                <a:cs typeface="Times New Roman" panose="02020603050405020304" pitchFamily="18" charset="0"/>
              </a:rPr>
              <a:t>U</a:t>
            </a:r>
            <a:r>
              <a:rPr lang="en-US" sz="4000" b="1" spc="-405" dirty="0">
                <a:latin typeface="Times New Roman" panose="02020603050405020304" pitchFamily="18" charset="0"/>
                <a:cs typeface="Times New Roman" panose="02020603050405020304" pitchFamily="18" charset="0"/>
              </a:rPr>
              <a:t>L</a:t>
            </a:r>
            <a:r>
              <a:rPr lang="en-US" sz="4000" b="1" dirty="0">
                <a:latin typeface="Times New Roman" panose="02020603050405020304" pitchFamily="18" charset="0"/>
                <a:cs typeface="Times New Roman" panose="02020603050405020304" pitchFamily="18" charset="0"/>
              </a:rPr>
              <a:t>TS</a:t>
            </a:r>
          </a:p>
        </p:txBody>
      </p:sp>
    </p:spTree>
    <p:extLst>
      <p:ext uri="{BB962C8B-B14F-4D97-AF65-F5344CB8AC3E}">
        <p14:creationId xmlns:p14="http://schemas.microsoft.com/office/powerpoint/2010/main" val="3281250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4D09638-774E-2296-CAF7-0BC37CCE94C4}"/>
              </a:ext>
            </a:extLst>
          </p:cNvPr>
          <p:cNvSpPr txBox="1"/>
          <p:nvPr/>
        </p:nvSpPr>
        <p:spPr>
          <a:xfrm>
            <a:off x="1698688" y="1809690"/>
            <a:ext cx="7409170" cy="3477875"/>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The "Employee salary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Salary and Compensation Analysis Through Excel Data Modeling</a:t>
            </a:r>
            <a:endParaRPr lang="en-IN" sz="4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F35617CC-B45C-8AE5-17F4-A97DB84D8C72}"/>
              </a:ext>
            </a:extLst>
          </p:cNvPr>
          <p:cNvSpPr txBox="1"/>
          <p:nvPr/>
        </p:nvSpPr>
        <p:spPr>
          <a:xfrm rot="10800000" flipV="1">
            <a:off x="834072" y="2019300"/>
            <a:ext cx="7612357" cy="3108543"/>
          </a:xfrm>
          <a:prstGeom prst="rect">
            <a:avLst/>
          </a:prstGeom>
          <a:noFill/>
        </p:spPr>
        <p:txBody>
          <a:bodyPr wrap="square" rtlCol="0" anchor="b">
            <a:spAutoFit/>
          </a:bodyPr>
          <a:lstStyle/>
          <a:p>
            <a:pPr marL="971550" lvl="1" indent="-514350" rt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Employees salary analysis know employees attendance, And to help them by giving incentives to them. The employee helps us to track whether employees working effectively or not by rating them. Effective or not. This performance helps us to growth our Economy of our company.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8372392-FEB6-0181-0DEE-0E82FED1FF3A}"/>
              </a:ext>
            </a:extLst>
          </p:cNvPr>
          <p:cNvSpPr txBox="1"/>
          <p:nvPr/>
        </p:nvSpPr>
        <p:spPr>
          <a:xfrm>
            <a:off x="1242692" y="2159229"/>
            <a:ext cx="5767708"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Employees salary analysis is to know Performance by rating it.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Create pivot table to analysis what are the Fields that you going to insert for business Purpose.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According to this I have inserted gender wise, performance rating, business unit, employ first name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For analyzing the performance of employee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a:extLst>
              <a:ext uri="{FF2B5EF4-FFF2-40B4-BE49-F238E27FC236}">
                <a16:creationId xmlns:a16="http://schemas.microsoft.com/office/drawing/2014/main" id="{2D6EBF92-CD07-F081-8AA5-93DED3B17361}"/>
              </a:ext>
            </a:extLst>
          </p:cNvPr>
          <p:cNvPicPr>
            <a:picLocks noChangeAspect="1"/>
          </p:cNvPicPr>
          <p:nvPr/>
        </p:nvPicPr>
        <p:blipFill>
          <a:blip r:embed="rId3"/>
          <a:stretch>
            <a:fillRect/>
          </a:stretch>
        </p:blipFill>
        <p:spPr>
          <a:xfrm>
            <a:off x="1814512" y="1695450"/>
            <a:ext cx="8130820" cy="46126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89139" y="1902648"/>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098FA12-4FFA-07FD-FCA8-06786AAA409C}"/>
              </a:ext>
            </a:extLst>
          </p:cNvPr>
          <p:cNvSpPr txBox="1"/>
          <p:nvPr/>
        </p:nvSpPr>
        <p:spPr>
          <a:xfrm>
            <a:off x="3251528" y="2095500"/>
            <a:ext cx="6102022" cy="286232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Conditional formatting: it's used find the missing value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Sort &amp;filter: It is used remove missing value and to fill it.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IPS: This formula is used for multiple condition And to rate the employee performance through this formula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Pivot table: It is used to summarize what we have done.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Graph: This is used for visual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9FAF190-4D1D-BD9A-E581-EE7FA03DCDD2}"/>
              </a:ext>
            </a:extLst>
          </p:cNvPr>
          <p:cNvSpPr txBox="1"/>
          <p:nvPr/>
        </p:nvSpPr>
        <p:spPr>
          <a:xfrm>
            <a:off x="1195707" y="1520184"/>
            <a:ext cx="6102022" cy="3785652"/>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-kaggle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26 features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11 features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Employ Id: Number</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Name: Text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Business unit: Text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type: full time, contract, part time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Performance level: Very high, High, Med, Low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Gender: male, female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TextBox 11">
            <a:extLst>
              <a:ext uri="{FF2B5EF4-FFF2-40B4-BE49-F238E27FC236}">
                <a16:creationId xmlns:a16="http://schemas.microsoft.com/office/drawing/2014/main" id="{D0EB7A1A-960C-4B43-5AF5-0F697FFCCC52}"/>
              </a:ext>
            </a:extLst>
          </p:cNvPr>
          <p:cNvSpPr txBox="1"/>
          <p:nvPr/>
        </p:nvSpPr>
        <p:spPr>
          <a:xfrm>
            <a:off x="2892589" y="801017"/>
            <a:ext cx="6102022" cy="535531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Descriptions for each of the columns in the dataset:</a:t>
            </a:r>
          </a:p>
          <a:p>
            <a:endParaRPr lang="en-US"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Employee ID:</a:t>
            </a:r>
            <a:r>
              <a:rPr lang="en-US" dirty="0">
                <a:latin typeface="Times New Roman" panose="02020603050405020304" pitchFamily="18" charset="0"/>
                <a:cs typeface="Times New Roman" panose="02020603050405020304" pitchFamily="18" charset="0"/>
              </a:rPr>
              <a:t> Unique identifier for each employee in the organization.</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First Name: </a:t>
            </a:r>
            <a:r>
              <a:rPr lang="en-US" dirty="0">
                <a:latin typeface="Times New Roman" panose="02020603050405020304" pitchFamily="18" charset="0"/>
                <a:cs typeface="Times New Roman" panose="02020603050405020304" pitchFamily="18" charset="0"/>
              </a:rPr>
              <a:t>The first name of the employee.</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Gender</a:t>
            </a:r>
            <a:r>
              <a:rPr lang="en-US" dirty="0">
                <a:latin typeface="Times New Roman" panose="02020603050405020304" pitchFamily="18" charset="0"/>
                <a:cs typeface="Times New Roman" panose="02020603050405020304" pitchFamily="18" charset="0"/>
              </a:rPr>
              <a:t>: A code representing the gender of the employee (e.g. M for Male, F for Female, N for Non-bin</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Employee type </a:t>
            </a:r>
            <a:r>
              <a:rPr lang="en-US" dirty="0">
                <a:latin typeface="Times New Roman" panose="02020603050405020304" pitchFamily="18" charset="0"/>
                <a:cs typeface="Times New Roman" panose="02020603050405020304" pitchFamily="18" charset="0"/>
              </a:rPr>
              <a:t>: A brief description of the employee’s primary job function or role.</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Department</a:t>
            </a:r>
            <a:r>
              <a:rPr lang="en-US" dirty="0">
                <a:latin typeface="Times New Roman" panose="02020603050405020304" pitchFamily="18" charset="0"/>
                <a:cs typeface="Times New Roman" panose="02020603050405020304" pitchFamily="18" charset="0"/>
              </a:rPr>
              <a:t>: The specific business unit or department to which the employee belongs.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Bank: </a:t>
            </a:r>
            <a:r>
              <a:rPr lang="en-US" dirty="0">
                <a:latin typeface="Times New Roman" panose="02020603050405020304" pitchFamily="18" charset="0"/>
                <a:cs typeface="Times New Roman" panose="02020603050405020304" pitchFamily="18" charset="0"/>
              </a:rPr>
              <a:t>Employee using banks.</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Employee type </a:t>
            </a:r>
            <a:r>
              <a:rPr lang="en-US" dirty="0">
                <a:latin typeface="Times New Roman" panose="02020603050405020304" pitchFamily="18" charset="0"/>
                <a:cs typeface="Times New Roman" panose="02020603050405020304" pitchFamily="18" charset="0"/>
              </a:rPr>
              <a:t>: A brief description of the employee's primary job function or role.</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Performance Score: </a:t>
            </a:r>
            <a:r>
              <a:rPr lang="en-US" dirty="0">
                <a:latin typeface="Times New Roman" panose="02020603050405020304" pitchFamily="18" charset="0"/>
                <a:cs typeface="Times New Roman" panose="02020603050405020304" pitchFamily="18" charset="0"/>
              </a:rPr>
              <a:t>A score indicating the employee's performance level (e.g.. Excellent, </a:t>
            </a:r>
            <a:r>
              <a:rPr lang="en-US" dirty="0" err="1">
                <a:latin typeface="Times New Roman" panose="02020603050405020304" pitchFamily="18" charset="0"/>
                <a:cs typeface="Times New Roman" panose="02020603050405020304" pitchFamily="18" charset="0"/>
              </a:rPr>
              <a:t>Satisfactory.Needs</a:t>
            </a:r>
            <a:r>
              <a:rPr lang="en-US" dirty="0">
                <a:latin typeface="Times New Roman" panose="02020603050405020304" pitchFamily="18" charset="0"/>
                <a:cs typeface="Times New Roman" panose="02020603050405020304" pitchFamily="18" charset="0"/>
              </a:rPr>
              <a:t> Improvement).</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Current Employee Rating: </a:t>
            </a:r>
            <a:r>
              <a:rPr lang="en-US" dirty="0">
                <a:latin typeface="Times New Roman" panose="02020603050405020304" pitchFamily="18" charset="0"/>
                <a:cs typeface="Times New Roman" panose="02020603050405020304" pitchFamily="18" charset="0"/>
              </a:rPr>
              <a:t>The current rating or evaluation of the employee's overall performance</a:t>
            </a:r>
          </a:p>
        </p:txBody>
      </p:sp>
      <p:sp>
        <p:nvSpPr>
          <p:cNvPr id="13" name="Title 12">
            <a:extLst>
              <a:ext uri="{FF2B5EF4-FFF2-40B4-BE49-F238E27FC236}">
                <a16:creationId xmlns:a16="http://schemas.microsoft.com/office/drawing/2014/main" id="{A0C148F0-B87D-DA6E-61FA-297290640A8A}"/>
              </a:ext>
            </a:extLst>
          </p:cNvPr>
          <p:cNvSpPr>
            <a:spLocks noGrp="1"/>
          </p:cNvSpPr>
          <p:nvPr>
            <p:ph type="ctrTitle"/>
          </p:nvPr>
        </p:nvSpPr>
        <p:spPr>
          <a:xfrm>
            <a:off x="1460744" y="270526"/>
            <a:ext cx="5800851" cy="492443"/>
          </a:xfrm>
        </p:spPr>
        <p:txBody>
          <a:bodyPr/>
          <a:lstStyle/>
          <a:p>
            <a:r>
              <a:rPr lang="en-IN" b="1" dirty="0">
                <a:latin typeface="Times New Roman" panose="02020603050405020304" pitchFamily="18" charset="0"/>
                <a:cs typeface="Times New Roman" panose="02020603050405020304" pitchFamily="18" charset="0"/>
              </a:rPr>
              <a:t>Dataset Description</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 Salary and Compensation Analysis Through Excel Data Modeling</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PowerPoint Presentation</vt:lpstr>
      <vt:lpstr>RESULTS</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asubhash241104@gmail.com</cp:lastModifiedBy>
  <cp:revision>25</cp:revision>
  <dcterms:created xsi:type="dcterms:W3CDTF">2024-03-29T15:07:22Z</dcterms:created>
  <dcterms:modified xsi:type="dcterms:W3CDTF">2024-08-31T03:35:19Z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