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75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99882"/>
            <a:ext cx="1507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32" y="1369642"/>
            <a:ext cx="1674495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048827"/>
            <a:ext cx="38735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04500"/>
            <a:ext cx="4483735" cy="505459"/>
            <a:chOff x="87743" y="604500"/>
            <a:chExt cx="4483735" cy="505459"/>
          </a:xfrm>
        </p:grpSpPr>
        <p:sp>
          <p:nvSpPr>
            <p:cNvPr id="3" name="object 3"/>
            <p:cNvSpPr/>
            <p:nvPr/>
          </p:nvSpPr>
          <p:spPr>
            <a:xfrm>
              <a:off x="138544" y="623337"/>
              <a:ext cx="4432935" cy="486409"/>
            </a:xfrm>
            <a:custGeom>
              <a:avLst/>
              <a:gdLst/>
              <a:ahLst/>
              <a:cxnLst/>
              <a:rect l="l" t="t" r="r" b="b"/>
              <a:pathLst>
                <a:path w="4432935" h="486409">
                  <a:moveTo>
                    <a:pt x="4432567" y="0"/>
                  </a:moveTo>
                  <a:lnTo>
                    <a:pt x="0" y="0"/>
                  </a:lnTo>
                  <a:lnTo>
                    <a:pt x="0" y="486338"/>
                  </a:lnTo>
                  <a:lnTo>
                    <a:pt x="4432567" y="4863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7743" y="604500"/>
              <a:ext cx="4432935" cy="454659"/>
            </a:xfrm>
            <a:custGeom>
              <a:avLst/>
              <a:gdLst/>
              <a:ahLst/>
              <a:cxnLst/>
              <a:rect l="l" t="t" r="r" b="b"/>
              <a:pathLst>
                <a:path w="4432935" h="454659">
                  <a:moveTo>
                    <a:pt x="4432567" y="0"/>
                  </a:moveTo>
                  <a:lnTo>
                    <a:pt x="0" y="0"/>
                  </a:lnTo>
                  <a:lnTo>
                    <a:pt x="0" y="403574"/>
                  </a:lnTo>
                  <a:lnTo>
                    <a:pt x="4008" y="423298"/>
                  </a:lnTo>
                  <a:lnTo>
                    <a:pt x="14922" y="439451"/>
                  </a:lnTo>
                  <a:lnTo>
                    <a:pt x="31075" y="450366"/>
                  </a:lnTo>
                  <a:lnTo>
                    <a:pt x="50800" y="454374"/>
                  </a:lnTo>
                  <a:lnTo>
                    <a:pt x="4381766" y="454374"/>
                  </a:lnTo>
                  <a:lnTo>
                    <a:pt x="4401491" y="450366"/>
                  </a:lnTo>
                  <a:lnTo>
                    <a:pt x="4417644" y="439451"/>
                  </a:lnTo>
                  <a:lnTo>
                    <a:pt x="4428558" y="423298"/>
                  </a:lnTo>
                  <a:lnTo>
                    <a:pt x="4432567" y="40357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38150" y="623337"/>
            <a:ext cx="5009629" cy="2821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38885" algn="l">
              <a:lnSpc>
                <a:spcPct val="100000"/>
              </a:lnSpc>
              <a:spcBef>
                <a:spcPts val="520"/>
              </a:spcBef>
            </a:pPr>
            <a:r>
              <a:rPr lang="en-US" sz="1400" spc="-25" dirty="0">
                <a:solidFill>
                  <a:srgbClr val="CC0000"/>
                </a:solidFill>
              </a:rPr>
              <a:t>                 </a:t>
            </a:r>
            <a:r>
              <a:rPr sz="1400" spc="-25" dirty="0">
                <a:solidFill>
                  <a:srgbClr val="CC0000"/>
                </a:solidFill>
              </a:rPr>
              <a:t>[</a:t>
            </a:r>
            <a:r>
              <a:rPr lang="en-US" sz="1400" spc="-25" dirty="0" err="1">
                <a:solidFill>
                  <a:srgbClr val="CC0000"/>
                </a:solidFill>
              </a:rPr>
              <a:t>Ochi.Designs</a:t>
            </a:r>
            <a:r>
              <a:rPr sz="1400" spc="-10" dirty="0">
                <a:solidFill>
                  <a:srgbClr val="CC0000"/>
                </a:solidFill>
              </a:rPr>
              <a:t>]</a:t>
            </a:r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476251" y="1268893"/>
            <a:ext cx="3657600" cy="968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000" dirty="0">
                <a:latin typeface="Arial MT"/>
                <a:cs typeface="Arial MT"/>
              </a:rPr>
              <a:t>Mohammed Zaid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lang="en-US" sz="1000" dirty="0">
                <a:latin typeface="Arial MT"/>
                <a:cs typeface="Arial MT"/>
              </a:rPr>
              <a:t> Aaditya Saini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lang="en-US" sz="1000" dirty="0">
                <a:latin typeface="Arial MT"/>
                <a:cs typeface="Arial MT"/>
              </a:rPr>
              <a:t> Lokesh</a:t>
            </a:r>
            <a:r>
              <a:rPr lang="en-US" sz="1000" spc="-15" dirty="0">
                <a:latin typeface="Arial MT"/>
                <a:cs typeface="Arial MT"/>
              </a:rPr>
              <a:t>, Vikram Yadav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Under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Supervison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of</a:t>
            </a: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Arial MT"/>
                <a:cs typeface="Arial MT"/>
              </a:rPr>
              <a:t>Internal</a:t>
            </a:r>
            <a:r>
              <a:rPr lang="en-US" sz="1200" spc="-25" dirty="0">
                <a:latin typeface="Arial MT"/>
                <a:cs typeface="Arial MT"/>
              </a:rPr>
              <a:t> Supervisor Name</a:t>
            </a:r>
            <a:r>
              <a:rPr sz="1200" spc="-25" dirty="0">
                <a:latin typeface="Arial MT"/>
                <a:cs typeface="Arial MT"/>
              </a:rPr>
              <a:t>: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lang="en-US" sz="1200" spc="125" dirty="0">
                <a:latin typeface="Arial MT"/>
                <a:cs typeface="Arial MT"/>
              </a:rPr>
              <a:t>Dr. Ruchika </a:t>
            </a:r>
            <a:r>
              <a:rPr lang="en-US" sz="1200" spc="125" dirty="0" err="1">
                <a:latin typeface="Arial MT"/>
                <a:cs typeface="Arial MT"/>
              </a:rPr>
              <a:t>Bhakhar</a:t>
            </a:r>
            <a:endParaRPr sz="1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200" spc="-50" dirty="0">
                <a:latin typeface="Arial MT"/>
                <a:cs typeface="Arial MT"/>
              </a:rPr>
              <a:t>School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Engineering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Technology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50" y="2483464"/>
            <a:ext cx="1948900" cy="3635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567099" y="3319196"/>
            <a:ext cx="1041096" cy="137160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-98257" y="3298736"/>
            <a:ext cx="2762251" cy="26545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8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8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>
              <a:solidFill>
                <a:schemeClr val="tx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4650" y="3298736"/>
            <a:ext cx="5334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 err="1">
                <a:solidFill>
                  <a:srgbClr val="0070C0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Ochi.Designs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C92C-3F07-1CE8-63BB-7D49593B0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4C759A-10A0-0E5C-F318-A045E9A8ABF3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5B147D8-3E10-830A-CD5B-04D6DE0AB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References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DB17C3CA-3A14-30E6-1074-E91AE90CF22D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4EB656E-F68B-A6A4-0E17-5E9BC13D05E8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37E04AF-0190-1541-88B5-832EB35D8CED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F2006C10-ED18-3532-36E6-A42B20C31500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A7EDADA4-F46F-363D-0083-846EDB8B24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43840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03E2A1A-FE7C-8AF5-4050-5F8C94E40DF2}"/>
              </a:ext>
            </a:extLst>
          </p:cNvPr>
          <p:cNvSpPr txBox="1"/>
          <p:nvPr/>
        </p:nvSpPr>
        <p:spPr>
          <a:xfrm>
            <a:off x="2914650" y="3320810"/>
            <a:ext cx="5223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75ABCAD-D9E9-E466-9B1B-ED8BB8A4B2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0D8DF98-024C-29BA-B1FD-ADEF193B48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20AECE4-2196-A24C-6CBA-066E47E0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610100" cy="861774"/>
          </a:xfrm>
          <a:solidFill>
            <a:schemeClr val="bg1"/>
          </a:solidFill>
        </p:spPr>
        <p:txBody>
          <a:bodyPr/>
          <a:lstStyle/>
          <a:p>
            <a:endParaRPr lang="en-US" b="1" spc="-1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spc="-10" dirty="0"/>
              <a:t>Clerk Documentations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spc="-10" dirty="0" err="1"/>
              <a:t>Inngest</a:t>
            </a:r>
            <a:r>
              <a:rPr lang="en-US" b="1" spc="-10" dirty="0"/>
              <a:t> Documentations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spc="-10" dirty="0"/>
              <a:t>Neon Documentations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spc="-10" dirty="0"/>
          </a:p>
        </p:txBody>
      </p:sp>
    </p:spTree>
    <p:extLst>
      <p:ext uri="{BB962C8B-B14F-4D97-AF65-F5344CB8AC3E}">
        <p14:creationId xmlns:p14="http://schemas.microsoft.com/office/powerpoint/2010/main" val="6855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AD798-4762-955A-D788-004BF1AD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72B2A8-489E-564D-408C-6C9F2A6B687C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A3413F-A35C-F1F6-C2D4-F32964DA6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Q&amp;A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BA7566AF-B9E7-4D8F-7F9E-2918ED068C51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30F619C-8AA1-A35C-8E52-04D7ED6581C3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5849417-75D2-65E6-90DA-078E1140551F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6EC97E8-787B-0B89-AB0C-83A2BAF30A0F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A18A98D8-9CE2-8DD0-0A1F-0A7FA026423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514601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9A9C095-283A-568D-B654-88C9ECCC8B6E}"/>
              </a:ext>
            </a:extLst>
          </p:cNvPr>
          <p:cNvSpPr txBox="1"/>
          <p:nvPr/>
        </p:nvSpPr>
        <p:spPr>
          <a:xfrm>
            <a:off x="2783676" y="3320809"/>
            <a:ext cx="6096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4C03FE5-DCE6-135F-AB1F-9A51A7B91A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F5E90E6-9A18-EE2A-8462-8D5F6E8CBD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F50DD8-2787-2C88-BE14-D9D81AA5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1477328"/>
          </a:xfrm>
          <a:solidFill>
            <a:schemeClr val="bg1"/>
          </a:solidFill>
        </p:spPr>
        <p:txBody>
          <a:bodyPr/>
          <a:lstStyle/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pPr algn="ctr"/>
            <a:r>
              <a:rPr lang="en-US" sz="2400" b="1" spc="-1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827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5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CC0000"/>
                </a:solidFill>
              </a:rPr>
              <a:t>Introduction</a:t>
            </a:r>
            <a:endParaRPr sz="14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-209550" y="3309912"/>
            <a:ext cx="261305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2686050" y="3320809"/>
            <a:ext cx="53340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2DCE6D1-1D13-7517-6A0E-A58AC472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0401"/>
            <a:ext cx="4610100" cy="2094373"/>
          </a:xfrm>
          <a:solidFill>
            <a:schemeClr val="bg1"/>
          </a:solidFill>
        </p:spPr>
        <p:txBody>
          <a:bodyPr/>
          <a:lstStyle/>
          <a:p>
            <a:r>
              <a:rPr lang="en-IN" sz="1500" b="1" spc="-10" dirty="0"/>
              <a:t>Topic: Ochi Designs</a:t>
            </a:r>
            <a:endParaRPr lang="en-IN" sz="1400" b="1" spc="-10" dirty="0"/>
          </a:p>
          <a:p>
            <a:endParaRPr lang="en-IN" sz="1400" b="1" spc="-1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000" b="1" spc="-10" dirty="0"/>
              <a:t>It is Next.js web dev application that help users to write a job cover letter, Interview preparation and Build Resume.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000" b="1" spc="-1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b="1" dirty="0"/>
              <a:t>a Next.js project that helps users create resumes, prepare for interviews, and write job cover letters using the Gemini AI API. It addresses real-world job search challenges by making the process easier and more efficient. A growth tool button further enhances career development..</a:t>
            </a:r>
            <a:endParaRPr lang="en-US" sz="1050" b="1" spc="-25"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591FE-3B66-F3B9-8F5A-A9C34EF5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254730-6C14-8F92-6704-507B9AEC3B11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27A4F6-58BF-F563-DFEB-90CCB4E8F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934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Objectives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00D32EEB-FCDD-FC9C-499A-DBC7128E6836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83E422C-750B-B59E-E1DE-A8F69674B411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8281CF1-AFC1-3ED4-15C6-B61A1F2B826E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345ABD6-FB6B-3A17-CC8B-104B9987A7AB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5492B59A-8359-2748-00E4-5D49A705B61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145279" y="3320809"/>
            <a:ext cx="2590801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930DEF2-1B58-97EA-46EB-44547055C5EA}"/>
              </a:ext>
            </a:extLst>
          </p:cNvPr>
          <p:cNvSpPr txBox="1"/>
          <p:nvPr/>
        </p:nvSpPr>
        <p:spPr>
          <a:xfrm>
            <a:off x="2686050" y="3320809"/>
            <a:ext cx="6096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9AB1FA5-1FAE-C85E-C2F3-C9A21ADCC96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91D1795-35EC-6D3A-5611-21740A7B1B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175C132-50FA-B1CF-4220-E6E09E1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2539157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Automatic Resume Building – </a:t>
            </a:r>
            <a:r>
              <a:rPr lang="en-IN" spc="-10" dirty="0"/>
              <a:t>Enable users to generate professional resumes quickly Using Ai</a:t>
            </a:r>
          </a:p>
          <a:p>
            <a:pPr marL="228600" indent="-228600">
              <a:buAutoNum type="arabicPeriod"/>
            </a:pPr>
            <a:endParaRPr lang="en-IN" spc="-10" dirty="0"/>
          </a:p>
          <a:p>
            <a:pPr marL="228600" indent="-228600">
              <a:buAutoNum type="arabicPeriod"/>
            </a:pPr>
            <a:r>
              <a:rPr lang="en-IN" b="1" spc="-10" dirty="0"/>
              <a:t>Enhance Interview Preparation – </a:t>
            </a:r>
            <a:r>
              <a:rPr lang="en-IN" spc="-10" dirty="0"/>
              <a:t>Provide AI-driven insights and practice questions to improve interview skills.</a:t>
            </a:r>
          </a:p>
          <a:p>
            <a:pPr marL="228600" indent="-228600">
              <a:buAutoNum type="arabicPeriod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Simply Cover Letter Writing – </a:t>
            </a:r>
            <a:r>
              <a:rPr lang="en-IN" spc="-10" dirty="0"/>
              <a:t>Help users craft personalized and impactful job cover letters effortlessly.</a:t>
            </a:r>
          </a:p>
          <a:p>
            <a:pPr marL="228600" indent="-228600">
              <a:buAutoNum type="arabicPeriod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Provide Weekly Industry Insights – </a:t>
            </a:r>
            <a:r>
              <a:rPr lang="en-IN" spc="-10" dirty="0"/>
              <a:t>Keep users updated with the latest job market trends and hiring demands.</a:t>
            </a:r>
          </a:p>
          <a:p>
            <a:pPr marL="228600" indent="-228600">
              <a:buAutoNum type="arabicPeriod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Integrate Growth Tools -  </a:t>
            </a:r>
            <a:r>
              <a:rPr lang="en-IN" spc="-10" dirty="0"/>
              <a:t>Offer a dedicated growth tool button to enhance career development and job-readiness.</a:t>
            </a:r>
            <a:endParaRPr lang="en-IN" b="1" spc="-10" dirty="0"/>
          </a:p>
        </p:txBody>
      </p:sp>
    </p:spTree>
    <p:extLst>
      <p:ext uri="{BB962C8B-B14F-4D97-AF65-F5344CB8AC3E}">
        <p14:creationId xmlns:p14="http://schemas.microsoft.com/office/powerpoint/2010/main" val="58222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FEF14-F807-598D-5B9E-EC209025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DCBDA7-1B98-39BB-7E04-87B1AFABE66C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9BBE28-B215-B7F8-9A87-96998AFC63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676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Problem Statement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C2470388-A5FC-3272-B2C0-58F5C49FEBA7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41A0F46-C129-F32E-BAEC-BB49391EEC35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9C6E6DC-E75D-2805-4AAA-B3C72F589F22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AFFE175-9CDA-6235-14D5-F12DF0D4547A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CA78AF83-901C-F6BF-D2B0-91ABC8AF1DB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0809"/>
            <a:ext cx="2443512" cy="25129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5419806-AFD5-D32A-03E1-B52AD861AF34}"/>
              </a:ext>
            </a:extLst>
          </p:cNvPr>
          <p:cNvSpPr txBox="1"/>
          <p:nvPr/>
        </p:nvSpPr>
        <p:spPr>
          <a:xfrm>
            <a:off x="2762250" y="3320809"/>
            <a:ext cx="49574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E007CD3-26F7-4BA1-45A4-7B7D0B643A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2CEBDC9-B879-C918-C783-4A336E283A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29A551-2A51-C40E-6795-8F1B4195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438650" cy="2369880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US" sz="1100" b="1" spc="-10" dirty="0"/>
              <a:t>Time-Consuming Job Application – </a:t>
            </a:r>
            <a:r>
              <a:rPr lang="en-US" sz="1100" spc="-10" dirty="0"/>
              <a:t>Many job seekers struggle with creating resumes, cover letters and preparing for interviews, making the process lengthy and inefficient.</a:t>
            </a:r>
          </a:p>
          <a:p>
            <a:pPr marL="228600" indent="-228600">
              <a:buAutoNum type="arabicPeriod"/>
            </a:pPr>
            <a:endParaRPr lang="en-US" b="1" spc="-10" dirty="0"/>
          </a:p>
          <a:p>
            <a:pPr marL="228600" indent="-228600">
              <a:buAutoNum type="arabicPeriod"/>
            </a:pPr>
            <a:r>
              <a:rPr lang="en-US" b="1" dirty="0"/>
              <a:t>Lack of Personalization</a:t>
            </a:r>
            <a:r>
              <a:rPr lang="en-US" dirty="0"/>
              <a:t> – Generic resumes and cover letters fail to stand out, reducing the chances of landing interviews.</a:t>
            </a:r>
          </a:p>
          <a:p>
            <a:pPr marL="228600" indent="-228600">
              <a:buAutoNum type="arabicPeriod"/>
            </a:pPr>
            <a:endParaRPr lang="en-US" sz="1100" b="1" spc="-10" dirty="0"/>
          </a:p>
          <a:p>
            <a:pPr marL="228600" indent="-228600">
              <a:buAutoNum type="arabicPeriod"/>
            </a:pPr>
            <a:r>
              <a:rPr lang="en-US" b="1" dirty="0"/>
              <a:t>Limited Interview Preparation</a:t>
            </a:r>
            <a:r>
              <a:rPr lang="en-US" dirty="0"/>
              <a:t> – Many candidates lack proper guidance and practice, leading to anxiety and poor performance in job interviews.</a:t>
            </a:r>
            <a:endParaRPr lang="en-US" b="1" spc="-10" dirty="0"/>
          </a:p>
          <a:p>
            <a:pPr marL="228600" indent="-228600">
              <a:buAutoNum type="arabicPeriod"/>
            </a:pPr>
            <a:endParaRPr lang="en-US" sz="1100" b="1" spc="-10" dirty="0"/>
          </a:p>
          <a:p>
            <a:pPr marL="228600" indent="-228600">
              <a:buAutoNum type="arabicPeriod"/>
            </a:pPr>
            <a:r>
              <a:rPr lang="en-US" b="1" dirty="0"/>
              <a:t>Career Growth Challenges</a:t>
            </a:r>
            <a:r>
              <a:rPr lang="en-US" dirty="0"/>
              <a:t> – Without proper tools and guidance, job seekers find it difficult to improve their profiles and stay competitive.</a:t>
            </a:r>
            <a:endParaRPr lang="en-IN" sz="1100" b="1" spc="-10" dirty="0"/>
          </a:p>
        </p:txBody>
      </p:sp>
    </p:spTree>
    <p:extLst>
      <p:ext uri="{BB962C8B-B14F-4D97-AF65-F5344CB8AC3E}">
        <p14:creationId xmlns:p14="http://schemas.microsoft.com/office/powerpoint/2010/main" val="305743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EED15-5189-687E-F6B5-2D034312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6A1F2E-A7CA-2074-D4CA-4E8B09D13201}"/>
              </a:ext>
            </a:extLst>
          </p:cNvPr>
          <p:cNvSpPr/>
          <p:nvPr/>
        </p:nvSpPr>
        <p:spPr>
          <a:xfrm>
            <a:off x="0" y="140789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392165-B2F3-9ECE-8CDD-25096B9FB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37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Methodology 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6BD9624B-76A3-E34E-FBFA-CBA4B9C03C8E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7420D26-DC24-2486-A560-0C243292699F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E2BD73F-1BFC-2779-068B-A69F22844347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F694AE5-B22F-B156-5EB7-7991EF2DAA67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93FAE298-9BB6-8DC0-21D7-5BE760883D3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2" y="3322038"/>
            <a:ext cx="2724483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804CD66-F95C-F009-D220-B52891245FAA}"/>
              </a:ext>
            </a:extLst>
          </p:cNvPr>
          <p:cNvSpPr txBox="1"/>
          <p:nvPr/>
        </p:nvSpPr>
        <p:spPr>
          <a:xfrm>
            <a:off x="2723707" y="3319961"/>
            <a:ext cx="49574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3BC1B33-D937-C568-ECEF-5B28B68FC2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251FA05-AFB9-EAC9-B003-84045921FD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82404F4-260D-B32B-761F-A033237D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" y="491309"/>
            <a:ext cx="4532951" cy="2859765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US" sz="1050" b="1" spc="-10" dirty="0"/>
              <a:t>Frontend Development – </a:t>
            </a:r>
            <a:r>
              <a:rPr lang="en-US" sz="1050" spc="-10" dirty="0"/>
              <a:t>The user interview is built using Next.js with a responsive Header/Navigation and a well-structured Landing-page, styled using Tailwind CSS for a modern and clean design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User Authentication – </a:t>
            </a:r>
            <a:r>
              <a:rPr lang="en-US" sz="1050" spc="-10" dirty="0"/>
              <a:t>clerk is used for secure and seamless user authentication, ensuring a smooth sign-up and login experience.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Backend and Database – </a:t>
            </a:r>
            <a:r>
              <a:rPr lang="en-US" sz="1050" spc="-10" dirty="0"/>
              <a:t>The project Utilizes </a:t>
            </a:r>
            <a:r>
              <a:rPr lang="en-US" sz="1050" spc="-10" dirty="0" err="1"/>
              <a:t>Inngest</a:t>
            </a:r>
            <a:r>
              <a:rPr lang="en-US" sz="1050" spc="-10" dirty="0"/>
              <a:t> or Neon for database management, ensuring efficient data storage and retrieval.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AI Integration – </a:t>
            </a:r>
            <a:r>
              <a:rPr lang="en-US" sz="1050" spc="-10" dirty="0"/>
              <a:t>The Google Gemini API powers resume building, interview preparation, and job cover letter generation, providing AI-driven assistance to users.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Industry Insights and Growth Tools – </a:t>
            </a:r>
            <a:r>
              <a:rPr lang="en-US" sz="1050" spc="-10" dirty="0"/>
              <a:t>Weekly Updates on job trends and market insights help users stay ahead, while a dedicated growth tool button enhances career development.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endParaRPr lang="en-US" sz="1050" b="1" spc="-10" dirty="0"/>
          </a:p>
        </p:txBody>
      </p:sp>
    </p:spTree>
    <p:extLst>
      <p:ext uri="{BB962C8B-B14F-4D97-AF65-F5344CB8AC3E}">
        <p14:creationId xmlns:p14="http://schemas.microsoft.com/office/powerpoint/2010/main" val="279007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C899-C3EE-98DE-44E9-0E56D98D4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F56E73-60F6-D35B-1167-62394E06B742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8B59CB-3512-002B-95CE-51E2D3821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Expected Outcomes 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6668DADD-824A-D932-E28B-F710172FF852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C352FEE-C967-82DB-2F38-35717A2AFFAF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A093BC6-CA5E-BAAF-4EDC-FA49FD59FDAA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1C775B3-F36B-147E-8B34-01950B8CDA7B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B50AE736-2699-6A1B-462D-747AEFD88B0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17047"/>
            <a:ext cx="2427742" cy="25505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8EF1C7E-F1FF-B1B6-3C6B-BABAB5D802AB}"/>
              </a:ext>
            </a:extLst>
          </p:cNvPr>
          <p:cNvSpPr txBox="1"/>
          <p:nvPr/>
        </p:nvSpPr>
        <p:spPr>
          <a:xfrm>
            <a:off x="2785043" y="3317047"/>
            <a:ext cx="51060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DC13506-6BF1-280F-09CC-657899369F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A8A9FE8-0C8E-68EC-29CE-C0478F8B50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CB8DA1-2D8B-0694-3C09-72598916A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2031325"/>
          </a:xfrm>
          <a:solidFill>
            <a:schemeClr val="bg1"/>
          </a:solidFill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1. Users can quickly create professional resumes and personalized cover letters with minimal efforts.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2. AI-driven insights and practice questions will help users improve their interview skills and confidence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3. A clean, responsive UI with Tailwind CSS and Clerk authentication ensures easy navigation and accessibility.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4. Weekly updated job market trends will help users stay informed about industry demands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</p:txBody>
      </p:sp>
    </p:spTree>
    <p:extLst>
      <p:ext uri="{BB962C8B-B14F-4D97-AF65-F5344CB8AC3E}">
        <p14:creationId xmlns:p14="http://schemas.microsoft.com/office/powerpoint/2010/main" val="240612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9E90-C5F8-B55C-1BE6-5EC78946E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F031F5-5D5A-013A-59D5-0B4B68BF4D68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6696AD-EFED-8F0B-7B0F-C8C3BE8CBD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Application 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357C24AD-85C8-B3C8-042B-623520601DAD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F73D793-F16A-8BAB-01CB-45669042CADA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D847B0B-13F6-97F1-6B65-2A4F32439ABD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4EBE99C-4DC5-42E5-797C-BE301A68AD7E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D50C1849-992C-FB72-5037-D2C813C6D01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68925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B0FA682-2951-69FB-72C7-4F3E117B6A0A}"/>
              </a:ext>
            </a:extLst>
          </p:cNvPr>
          <p:cNvSpPr txBox="1"/>
          <p:nvPr/>
        </p:nvSpPr>
        <p:spPr>
          <a:xfrm>
            <a:off x="2762250" y="3320810"/>
            <a:ext cx="6747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1B7AAE7-7D83-C7A9-EBB0-E0B9B210BC1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45FE277-C9B5-137C-0761-951ECF0453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1B2C57-7C31-CC1D-E878-82D15470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2539157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US" b="1" spc="-10" dirty="0"/>
              <a:t>Job Seekers &amp; Fresh </a:t>
            </a:r>
            <a:r>
              <a:rPr lang="en-US" b="1" spc="-10" dirty="0" err="1"/>
              <a:t>Gradutes</a:t>
            </a:r>
            <a:r>
              <a:rPr lang="en-US" b="1" spc="-10" dirty="0"/>
              <a:t> – </a:t>
            </a:r>
            <a:r>
              <a:rPr lang="en-US" spc="-10" dirty="0"/>
              <a:t>Helps users create professional resumes, cover  letters and prepare for interview efficiently. 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Career Development Platforms – </a:t>
            </a:r>
            <a:r>
              <a:rPr lang="en-US" spc="-10" dirty="0"/>
              <a:t>Can be integrated into job portals or career guidance websites to assist job applicants.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Recruitment Agencies – </a:t>
            </a:r>
            <a:r>
              <a:rPr lang="en-US" spc="-10" dirty="0"/>
              <a:t>Provide AI-driven insights to help candidates improve their job application materials.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Educational Institutions – </a:t>
            </a:r>
            <a:r>
              <a:rPr lang="en-US" spc="-10" dirty="0"/>
              <a:t>Can be used by college and universities to support student in career preparation.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HR and Hiring Teams – </a:t>
            </a:r>
            <a:r>
              <a:rPr lang="en-US" spc="-10" dirty="0"/>
              <a:t>Assist HR professionals in assessing well-structured resumes and guiding applicants effectively.</a:t>
            </a:r>
          </a:p>
          <a:p>
            <a:pPr marL="228600" indent="-228600">
              <a:buAutoNum type="arabicPeriod"/>
            </a:pPr>
            <a:endParaRPr lang="en-US" b="1" spc="-10" dirty="0"/>
          </a:p>
        </p:txBody>
      </p:sp>
    </p:spTree>
    <p:extLst>
      <p:ext uri="{BB962C8B-B14F-4D97-AF65-F5344CB8AC3E}">
        <p14:creationId xmlns:p14="http://schemas.microsoft.com/office/powerpoint/2010/main" val="267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78ED-2D0B-312D-C670-E32E9DA7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0A21EC-9179-1B30-A6E1-428674288817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65344E-93B5-F0B8-0A45-A8C9B6989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Challenges and Limitations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5120538D-B17E-4D70-AD4D-A870843C93D8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E2AC93D-00E0-6713-3D8A-EA435A534A10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FFF1E32-DD24-B8AC-FBA4-999A5094D200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8D11CA7-B179-2F6F-44B6-56C797B70BDD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221FB2BD-191A-C805-EE1E-27BFFE560BF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2" y="3322038"/>
            <a:ext cx="2667001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08D92A3-CB65-80BD-3726-DE4D2DA35397}"/>
              </a:ext>
            </a:extLst>
          </p:cNvPr>
          <p:cNvSpPr txBox="1"/>
          <p:nvPr/>
        </p:nvSpPr>
        <p:spPr>
          <a:xfrm>
            <a:off x="2838450" y="3320810"/>
            <a:ext cx="5985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13F8315-FBFC-5AA0-0DCB-96FFE2E116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5D0FC40-6D51-D4F3-ED20-A799F83FB55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060ABE6-7EAF-4525-0682-974FAC34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6"/>
            <a:ext cx="4514850" cy="1107996"/>
          </a:xfrm>
          <a:solidFill>
            <a:schemeClr val="bg1"/>
          </a:solidFill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spc="-10" dirty="0"/>
          </a:p>
          <a:p>
            <a:r>
              <a:rPr lang="en-US" sz="1200" b="1" spc="-10" dirty="0"/>
              <a:t>1. AI Accuracy and Personalization</a:t>
            </a:r>
          </a:p>
          <a:p>
            <a:r>
              <a:rPr lang="en-US" sz="1200" b="1" spc="-10" dirty="0"/>
              <a:t>2. Real-Time Industry Insights Reliability</a:t>
            </a:r>
          </a:p>
          <a:p>
            <a:r>
              <a:rPr lang="en-US" sz="1200" b="1" spc="-10" dirty="0"/>
              <a:t>3. User Adoption and Engagement</a:t>
            </a:r>
          </a:p>
          <a:p>
            <a:r>
              <a:rPr lang="en-US" sz="1200" b="1" spc="-10" dirty="0"/>
              <a:t>4. Backend Scalability </a:t>
            </a:r>
          </a:p>
          <a:p>
            <a:r>
              <a:rPr lang="en-US" sz="1200" b="1" spc="-10" dirty="0"/>
              <a:t>5. Data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89880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33C3E-B97E-64B8-BC25-90EB10DD1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BB10B7-4650-BBDF-49D6-AA71BC195B3C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225BAD-A0CF-1791-C6FB-4E22E9C28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Conclusion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2D407073-E298-1557-08B9-18A1E24E83FD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3FC7AB6-B8F5-EA2D-4937-CD601CF7E1F0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3766FA6-A352-122F-1601-3FC7EDA13795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FF4A9A9-CCD9-371B-018F-AD2AD33A1929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699101C5-A5E5-08F0-9396-7BF0AE01858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43840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6978CF-926E-9467-4530-63A940227435}"/>
              </a:ext>
            </a:extLst>
          </p:cNvPr>
          <p:cNvSpPr txBox="1"/>
          <p:nvPr/>
        </p:nvSpPr>
        <p:spPr>
          <a:xfrm>
            <a:off x="2838450" y="3320810"/>
            <a:ext cx="5985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562E079-BBD2-7F5D-7061-B3D6CBEFDA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6FF903D-FFD0-8A09-9015-9C513267394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393F5B-2AC7-3CC5-F654-0BCA015D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6"/>
            <a:ext cx="4514850" cy="1477328"/>
          </a:xfrm>
          <a:solidFill>
            <a:schemeClr val="bg1"/>
          </a:solidFill>
        </p:spPr>
        <p:txBody>
          <a:bodyPr/>
          <a:lstStyle/>
          <a:p>
            <a:r>
              <a:rPr lang="en-US" sz="1200" b="1" spc="-10" dirty="0"/>
              <a:t>This Next.js based project aims to simplify the job application process by address that AI-powered tools for resume building, interview preparation and cover letter generation. By integrating Google Gemini API, Clerk authentication and </a:t>
            </a:r>
            <a:r>
              <a:rPr lang="en-US" sz="1200" b="1" spc="-10" dirty="0" err="1"/>
              <a:t>Inngest</a:t>
            </a:r>
            <a:r>
              <a:rPr lang="en-US" sz="1200" b="1" spc="-10" dirty="0"/>
              <a:t>/Neon for backend, the platform insights and a growth tool button enhance career development, keeping users updated with the latest job market trends.</a:t>
            </a:r>
          </a:p>
          <a:p>
            <a:endParaRPr lang="en-US" sz="1200" b="1" spc="-10" dirty="0"/>
          </a:p>
        </p:txBody>
      </p:sp>
    </p:spTree>
    <p:extLst>
      <p:ext uri="{BB962C8B-B14F-4D97-AF65-F5344CB8AC3E}">
        <p14:creationId xmlns:p14="http://schemas.microsoft.com/office/powerpoint/2010/main" val="179742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882</Words>
  <Application>Microsoft Office PowerPoint</Application>
  <PresentationFormat>Custom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Wingdings</vt:lpstr>
      <vt:lpstr>Office Theme</vt:lpstr>
      <vt:lpstr>                 [Ochi.Designs]</vt:lpstr>
      <vt:lpstr>Introduction</vt:lpstr>
      <vt:lpstr>Objectives</vt:lpstr>
      <vt:lpstr>Problem Statement</vt:lpstr>
      <vt:lpstr>Methodology </vt:lpstr>
      <vt:lpstr>Expected Outcomes </vt:lpstr>
      <vt:lpstr>Application </vt:lpstr>
      <vt:lpstr>Challenges and Limitations</vt:lpstr>
      <vt:lpstr>Conclusion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 Title Here]</dc:title>
  <dc:creator>Your Name 1, Your Name 2, Your Name 3, Your Name 4</dc:creator>
  <cp:lastModifiedBy>AADITYA SAINI 2401730024</cp:lastModifiedBy>
  <cp:revision>5</cp:revision>
  <dcterms:created xsi:type="dcterms:W3CDTF">2025-01-30T04:54:39Z</dcterms:created>
  <dcterms:modified xsi:type="dcterms:W3CDTF">2025-05-07T14:46:12Z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2025-01-24T00:00:00Z</vt:filetime>
  </property>
</Properties>
</file>