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8"/>
  </p:notesMasterIdLst>
  <p:handoutMasterIdLst>
    <p:handoutMasterId r:id="rId9"/>
  </p:handoutMasterIdLst>
  <p:sldIdLst>
    <p:sldId id="256" r:id="rId2"/>
    <p:sldId id="257" r:id="rId3"/>
    <p:sldId id="262"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28493C-D1A2-4712-A4CF-D2F5B71896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66B160-B6F4-B697-A043-67890C37D4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F66A1E-E29C-4E43-A3A3-0DB1B5784165}" type="datetimeFigureOut">
              <a:rPr lang="en-US" smtClean="0"/>
              <a:t>6/21/2024</a:t>
            </a:fld>
            <a:endParaRPr lang="en-US"/>
          </a:p>
        </p:txBody>
      </p:sp>
      <p:sp>
        <p:nvSpPr>
          <p:cNvPr id="4" name="Footer Placeholder 3">
            <a:extLst>
              <a:ext uri="{FF2B5EF4-FFF2-40B4-BE49-F238E27FC236}">
                <a16:creationId xmlns:a16="http://schemas.microsoft.com/office/drawing/2014/main" id="{07789211-17D6-E947-0A05-B77C998CF2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A721B23-B224-8752-74B7-34855831FF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DD2AA-75D5-4B2D-A8A1-9B6FA0E8EFBB}" type="slidenum">
              <a:rPr lang="en-US" smtClean="0"/>
              <a:t>‹#›</a:t>
            </a:fld>
            <a:endParaRPr lang="en-US"/>
          </a:p>
        </p:txBody>
      </p:sp>
    </p:spTree>
    <p:extLst>
      <p:ext uri="{BB962C8B-B14F-4D97-AF65-F5344CB8AC3E}">
        <p14:creationId xmlns:p14="http://schemas.microsoft.com/office/powerpoint/2010/main" val="8886829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5BD99-8D42-4852-85C4-511B588A0400}"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1469A-2DFF-4B65-9717-4D38322E75C4}" type="slidenum">
              <a:rPr lang="en-US" smtClean="0"/>
              <a:t>‹#›</a:t>
            </a:fld>
            <a:endParaRPr lang="en-US"/>
          </a:p>
        </p:txBody>
      </p:sp>
    </p:spTree>
    <p:extLst>
      <p:ext uri="{BB962C8B-B14F-4D97-AF65-F5344CB8AC3E}">
        <p14:creationId xmlns:p14="http://schemas.microsoft.com/office/powerpoint/2010/main" val="42442337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A78363-0258-44FC-9C45-5723FB929263}"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235935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DA87E-53EB-4B5B-94C6-F003D54F2F18}"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39391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103B1-8E5D-44DA-8A88-FAD7210715BE}"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1352921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6C1662-9B6B-45A7-AB75-D2C82C07E1FE}"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ED084AE-F60F-46C9-9D1D-A96F6D3B787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56694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F284A-011A-4807-903D-7729FA7002B2}"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808700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9296000-CF17-4909-A605-1DFDE4DA51F6}" type="datetime1">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321682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9405DC-34D4-4D41-9EFB-99C2414B74C2}" type="datetime1">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66722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BF7E5-7600-4769-8EDC-15A0AC641FAB}"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4272486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147E205-5865-42E9-A61B-13924E14FE3F}" type="datetime1">
              <a:rPr lang="en-US" smtClean="0"/>
              <a:t>6/21/2024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ED084AE-F60F-46C9-9D1D-A96F6D3B7876}" type="slidenum">
              <a:rPr lang="en-US" smtClean="0"/>
              <a:t>‹#›</a:t>
            </a:fld>
            <a:endParaRPr lang="en-US"/>
          </a:p>
        </p:txBody>
      </p:sp>
    </p:spTree>
    <p:extLst>
      <p:ext uri="{BB962C8B-B14F-4D97-AF65-F5344CB8AC3E}">
        <p14:creationId xmlns:p14="http://schemas.microsoft.com/office/powerpoint/2010/main" val="357749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E07EA-33D3-40DD-A938-C803A599A540}"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13415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E7084-6853-446E-A1E5-48620D9062DA}"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99584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51B1BE-2982-4725-8FA1-7563B01A1853}"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4067581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2A06F-DEAA-4095-8BB6-64D29EFB39D3}" type="datetime1">
              <a:rPr lang="en-US" smtClean="0"/>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361057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475559-F90B-4906-A839-6DF370713395}" type="datetime1">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112149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A907DC-307B-4D48-AD3A-D6FD1D6083C0}" type="datetime1">
              <a:rPr lang="en-US" smtClean="0"/>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212836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913EC-2CEA-4899-95FE-2DAACB9B644F}"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120710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89A01-3ADE-4A03-B8AE-66FC0BEF29C3}"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084AE-F60F-46C9-9D1D-A96F6D3B7876}" type="slidenum">
              <a:rPr lang="en-US" smtClean="0"/>
              <a:t>‹#›</a:t>
            </a:fld>
            <a:endParaRPr lang="en-US"/>
          </a:p>
        </p:txBody>
      </p:sp>
    </p:spTree>
    <p:extLst>
      <p:ext uri="{BB962C8B-B14F-4D97-AF65-F5344CB8AC3E}">
        <p14:creationId xmlns:p14="http://schemas.microsoft.com/office/powerpoint/2010/main" val="21995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44E0EE-CF2C-486B-8737-DFFB191495CC}" type="datetime1">
              <a:rPr lang="en-US" smtClean="0"/>
              <a:t>6/21/2024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ED084AE-F60F-46C9-9D1D-A96F6D3B7876}" type="slidenum">
              <a:rPr lang="en-US" smtClean="0"/>
              <a:t>‹#›</a:t>
            </a:fld>
            <a:endParaRPr lang="en-US"/>
          </a:p>
        </p:txBody>
      </p:sp>
    </p:spTree>
    <p:extLst>
      <p:ext uri="{BB962C8B-B14F-4D97-AF65-F5344CB8AC3E}">
        <p14:creationId xmlns:p14="http://schemas.microsoft.com/office/powerpoint/2010/main" val="269048618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279457DE-F223-7D87-5097-CCEC6D70E84F}"/>
              </a:ext>
            </a:extLst>
          </p:cNvPr>
          <p:cNvSpPr>
            <a:spLocks noGrp="1"/>
          </p:cNvSpPr>
          <p:nvPr>
            <p:ph type="sldNum" sz="quarter" idx="12"/>
          </p:nvPr>
        </p:nvSpPr>
        <p:spPr/>
        <p:txBody>
          <a:bodyPr/>
          <a:lstStyle/>
          <a:p>
            <a:fld id="{2ED084AE-F60F-46C9-9D1D-A96F6D3B7876}" type="slidenum">
              <a:rPr lang="en-US" smtClean="0">
                <a:solidFill>
                  <a:schemeClr val="tx1"/>
                </a:solidFill>
              </a:rPr>
              <a:t>1</a:t>
            </a:fld>
            <a:endParaRPr lang="en-US" dirty="0">
              <a:solidFill>
                <a:schemeClr val="tx1"/>
              </a:solidFill>
            </a:endParaRPr>
          </a:p>
        </p:txBody>
      </p:sp>
      <p:sp>
        <p:nvSpPr>
          <p:cNvPr id="15" name="TextBox 14">
            <a:extLst>
              <a:ext uri="{FF2B5EF4-FFF2-40B4-BE49-F238E27FC236}">
                <a16:creationId xmlns:a16="http://schemas.microsoft.com/office/drawing/2014/main" id="{B0478A87-94D4-4933-4C1F-6A945C38E869}"/>
              </a:ext>
            </a:extLst>
          </p:cNvPr>
          <p:cNvSpPr txBox="1"/>
          <p:nvPr/>
        </p:nvSpPr>
        <p:spPr>
          <a:xfrm>
            <a:off x="439172" y="3105392"/>
            <a:ext cx="7945174" cy="646331"/>
          </a:xfrm>
          <a:prstGeom prst="rect">
            <a:avLst/>
          </a:prstGeom>
          <a:noFill/>
        </p:spPr>
        <p:txBody>
          <a:bodyPr wrap="square" rtlCol="0">
            <a:spAutoFit/>
          </a:bodyPr>
          <a:lstStyle/>
          <a:p>
            <a:r>
              <a:rPr lang="en-US" sz="3600" b="1" dirty="0"/>
              <a:t>End-to-end Scorecard Modelling</a:t>
            </a:r>
          </a:p>
        </p:txBody>
      </p:sp>
      <p:sp>
        <p:nvSpPr>
          <p:cNvPr id="17" name="TextBox 16">
            <a:extLst>
              <a:ext uri="{FF2B5EF4-FFF2-40B4-BE49-F238E27FC236}">
                <a16:creationId xmlns:a16="http://schemas.microsoft.com/office/drawing/2014/main" id="{952D4AE5-CA4E-A8CC-8E14-FDB1066FAF5A}"/>
              </a:ext>
            </a:extLst>
          </p:cNvPr>
          <p:cNvSpPr txBox="1"/>
          <p:nvPr/>
        </p:nvSpPr>
        <p:spPr>
          <a:xfrm>
            <a:off x="439173" y="4853354"/>
            <a:ext cx="8521948" cy="646331"/>
          </a:xfrm>
          <a:prstGeom prst="rect">
            <a:avLst/>
          </a:prstGeom>
          <a:noFill/>
        </p:spPr>
        <p:txBody>
          <a:bodyPr wrap="square" rtlCol="0">
            <a:spAutoFit/>
          </a:bodyPr>
          <a:lstStyle/>
          <a:p>
            <a:r>
              <a:rPr lang="en-US" b="1" dirty="0"/>
              <a:t>GitHub link: </a:t>
            </a:r>
            <a:r>
              <a:rPr lang="en-US" dirty="0"/>
              <a:t>https://github.com/Vikram-Dewangan/Credit-Risk-Modelling/tree/main/Scorecard%3A%20Lending%20Club%20Loan%20Data</a:t>
            </a:r>
          </a:p>
        </p:txBody>
      </p:sp>
      <p:sp>
        <p:nvSpPr>
          <p:cNvPr id="18" name="TextBox 17">
            <a:extLst>
              <a:ext uri="{FF2B5EF4-FFF2-40B4-BE49-F238E27FC236}">
                <a16:creationId xmlns:a16="http://schemas.microsoft.com/office/drawing/2014/main" id="{EB1BDC3E-1573-3C2F-D54D-38A594F354BD}"/>
              </a:ext>
            </a:extLst>
          </p:cNvPr>
          <p:cNvSpPr txBox="1"/>
          <p:nvPr/>
        </p:nvSpPr>
        <p:spPr>
          <a:xfrm>
            <a:off x="10011508" y="6334813"/>
            <a:ext cx="2180492" cy="369332"/>
          </a:xfrm>
          <a:prstGeom prst="rect">
            <a:avLst/>
          </a:prstGeom>
          <a:noFill/>
        </p:spPr>
        <p:txBody>
          <a:bodyPr wrap="square" rtlCol="0">
            <a:spAutoFit/>
          </a:bodyPr>
          <a:lstStyle/>
          <a:p>
            <a:r>
              <a:rPr lang="en-US" b="1" dirty="0"/>
              <a:t>Vikram Dewangan</a:t>
            </a:r>
            <a:endParaRPr lang="en-US" dirty="0"/>
          </a:p>
        </p:txBody>
      </p:sp>
    </p:spTree>
    <p:extLst>
      <p:ext uri="{BB962C8B-B14F-4D97-AF65-F5344CB8AC3E}">
        <p14:creationId xmlns:p14="http://schemas.microsoft.com/office/powerpoint/2010/main" val="228685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268DC2-FB30-657B-B2E8-78986D7AD985}"/>
              </a:ext>
            </a:extLst>
          </p:cNvPr>
          <p:cNvSpPr txBox="1"/>
          <p:nvPr/>
        </p:nvSpPr>
        <p:spPr>
          <a:xfrm>
            <a:off x="450166" y="883122"/>
            <a:ext cx="9988063" cy="646331"/>
          </a:xfrm>
          <a:prstGeom prst="rect">
            <a:avLst/>
          </a:prstGeom>
          <a:noFill/>
        </p:spPr>
        <p:txBody>
          <a:bodyPr wrap="square" rtlCol="0">
            <a:spAutoFit/>
          </a:bodyPr>
          <a:lstStyle/>
          <a:p>
            <a:r>
              <a:rPr lang="en-US" sz="3600" b="1" dirty="0"/>
              <a:t>DESCRIPTION OF DATASET</a:t>
            </a:r>
          </a:p>
        </p:txBody>
      </p:sp>
      <p:sp>
        <p:nvSpPr>
          <p:cNvPr id="13" name="TextBox 12">
            <a:extLst>
              <a:ext uri="{FF2B5EF4-FFF2-40B4-BE49-F238E27FC236}">
                <a16:creationId xmlns:a16="http://schemas.microsoft.com/office/drawing/2014/main" id="{317A1DC7-49A1-AC59-218A-4A04035D2E84}"/>
              </a:ext>
            </a:extLst>
          </p:cNvPr>
          <p:cNvSpPr txBox="1"/>
          <p:nvPr/>
        </p:nvSpPr>
        <p:spPr>
          <a:xfrm>
            <a:off x="450166" y="2293096"/>
            <a:ext cx="9988062" cy="2862322"/>
          </a:xfrm>
          <a:prstGeom prst="rect">
            <a:avLst/>
          </a:prstGeom>
          <a:noFill/>
        </p:spPr>
        <p:txBody>
          <a:bodyPr wrap="square">
            <a:spAutoFit/>
          </a:bodyPr>
          <a:lstStyle/>
          <a:p>
            <a:pPr algn="l" fontAlgn="base"/>
            <a:r>
              <a:rPr lang="en-US" dirty="0">
                <a:latin typeface="Courier New" panose="02070309020205020404" pitchFamily="49" charset="0"/>
                <a:ea typeface="SimSun" panose="02010600030101010101" pitchFamily="2" charset="-122"/>
              </a:rPr>
              <a:t>Lending Club is a peer-to-peer Lending company based in the US. They match people looking to invest money with people looking to borrow money. When investors invest their money through Lending Club, this money is passed onto borrowers, and when borrowers pay their loans back, the capital plus the interest passes on back to the investors. It is a win for everybody as they can get typically lower loan rates and higher investor returns.</a:t>
            </a:r>
          </a:p>
          <a:p>
            <a:pPr algn="l" fontAlgn="base"/>
            <a:endParaRPr lang="en-US" dirty="0">
              <a:latin typeface="Courier New" panose="02070309020205020404" pitchFamily="49" charset="0"/>
              <a:ea typeface="SimSun" panose="02010600030101010101" pitchFamily="2" charset="-122"/>
            </a:endParaRPr>
          </a:p>
          <a:p>
            <a:pPr algn="l" fontAlgn="base"/>
            <a:r>
              <a:rPr lang="en-US" dirty="0">
                <a:latin typeface="Courier New" panose="02070309020205020404" pitchFamily="49" charset="0"/>
                <a:ea typeface="SimSun" panose="02010600030101010101" pitchFamily="2" charset="-122"/>
              </a:rPr>
              <a:t>The Lending Club dataset contains complete loan data for all loans issued through the 2007-2015, including the current loan status.</a:t>
            </a:r>
          </a:p>
        </p:txBody>
      </p:sp>
      <p:sp>
        <p:nvSpPr>
          <p:cNvPr id="4" name="Slide Number Placeholder 3">
            <a:extLst>
              <a:ext uri="{FF2B5EF4-FFF2-40B4-BE49-F238E27FC236}">
                <a16:creationId xmlns:a16="http://schemas.microsoft.com/office/drawing/2014/main" id="{A2CA4A68-B054-2984-297D-5AD8DF50A1C2}"/>
              </a:ext>
            </a:extLst>
          </p:cNvPr>
          <p:cNvSpPr>
            <a:spLocks noGrp="1"/>
          </p:cNvSpPr>
          <p:nvPr>
            <p:ph type="sldNum" sz="quarter" idx="12"/>
          </p:nvPr>
        </p:nvSpPr>
        <p:spPr/>
        <p:txBody>
          <a:bodyPr/>
          <a:lstStyle/>
          <a:p>
            <a:fld id="{2ED084AE-F60F-46C9-9D1D-A96F6D3B7876}" type="slidenum">
              <a:rPr lang="en-US" smtClean="0">
                <a:solidFill>
                  <a:schemeClr val="tx1"/>
                </a:solidFill>
              </a:rPr>
              <a:t>2</a:t>
            </a:fld>
            <a:endParaRPr lang="en-US" dirty="0">
              <a:solidFill>
                <a:schemeClr val="tx1"/>
              </a:solidFill>
            </a:endParaRPr>
          </a:p>
        </p:txBody>
      </p:sp>
      <p:sp>
        <p:nvSpPr>
          <p:cNvPr id="7" name="Rectangle 6">
            <a:extLst>
              <a:ext uri="{FF2B5EF4-FFF2-40B4-BE49-F238E27FC236}">
                <a16:creationId xmlns:a16="http://schemas.microsoft.com/office/drawing/2014/main" id="{BB35EF36-EC4D-BE02-3CE9-8958AF80284E}"/>
              </a:ext>
            </a:extLst>
          </p:cNvPr>
          <p:cNvSpPr/>
          <p:nvPr/>
        </p:nvSpPr>
        <p:spPr>
          <a:xfrm>
            <a:off x="576775" y="5416061"/>
            <a:ext cx="2053883"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rPr>
              <a:t># records: 466284</a:t>
            </a:r>
          </a:p>
        </p:txBody>
      </p:sp>
      <p:sp>
        <p:nvSpPr>
          <p:cNvPr id="8" name="Rectangle 7">
            <a:extLst>
              <a:ext uri="{FF2B5EF4-FFF2-40B4-BE49-F238E27FC236}">
                <a16:creationId xmlns:a16="http://schemas.microsoft.com/office/drawing/2014/main" id="{A5EF4C2B-DC14-A598-C4E7-3ADE4F5A591F}"/>
              </a:ext>
            </a:extLst>
          </p:cNvPr>
          <p:cNvSpPr/>
          <p:nvPr/>
        </p:nvSpPr>
        <p:spPr>
          <a:xfrm>
            <a:off x="2882704" y="5416060"/>
            <a:ext cx="1731499"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rPr>
              <a:t># features</a:t>
            </a:r>
            <a:r>
              <a:rPr lang="en-US" sz="1700" b="1">
                <a:solidFill>
                  <a:schemeClr val="bg1"/>
                </a:solidFill>
              </a:rPr>
              <a:t>: 75</a:t>
            </a:r>
            <a:endParaRPr lang="en-US" sz="1700" b="1" dirty="0">
              <a:solidFill>
                <a:schemeClr val="bg1"/>
              </a:solidFill>
            </a:endParaRPr>
          </a:p>
        </p:txBody>
      </p:sp>
      <p:sp>
        <p:nvSpPr>
          <p:cNvPr id="11" name="Rectangle 10">
            <a:extLst>
              <a:ext uri="{FF2B5EF4-FFF2-40B4-BE49-F238E27FC236}">
                <a16:creationId xmlns:a16="http://schemas.microsoft.com/office/drawing/2014/main" id="{E005704D-516C-F01B-0DD3-661F303EED68}"/>
              </a:ext>
            </a:extLst>
          </p:cNvPr>
          <p:cNvSpPr/>
          <p:nvPr/>
        </p:nvSpPr>
        <p:spPr>
          <a:xfrm>
            <a:off x="4866249" y="5416060"/>
            <a:ext cx="4194517"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rPr>
              <a:t>Train and Validation set: 2007 - </a:t>
            </a:r>
            <a:r>
              <a:rPr lang="en-US" sz="1700" b="1">
                <a:solidFill>
                  <a:schemeClr val="bg1"/>
                </a:solidFill>
              </a:rPr>
              <a:t>2014 </a:t>
            </a:r>
            <a:endParaRPr lang="en-US" sz="1700" b="1" dirty="0">
              <a:solidFill>
                <a:schemeClr val="bg1"/>
              </a:solidFill>
            </a:endParaRPr>
          </a:p>
        </p:txBody>
      </p:sp>
      <p:sp>
        <p:nvSpPr>
          <p:cNvPr id="14" name="Rectangle 13">
            <a:extLst>
              <a:ext uri="{FF2B5EF4-FFF2-40B4-BE49-F238E27FC236}">
                <a16:creationId xmlns:a16="http://schemas.microsoft.com/office/drawing/2014/main" id="{ABFF8EAF-F100-BAFD-C6A5-0D64D8EB80FC}"/>
              </a:ext>
            </a:extLst>
          </p:cNvPr>
          <p:cNvSpPr/>
          <p:nvPr/>
        </p:nvSpPr>
        <p:spPr>
          <a:xfrm>
            <a:off x="9309296" y="5401991"/>
            <a:ext cx="2642382"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rPr>
              <a:t>Out-of-time test: 2015</a:t>
            </a:r>
          </a:p>
        </p:txBody>
      </p:sp>
    </p:spTree>
    <p:extLst>
      <p:ext uri="{BB962C8B-B14F-4D97-AF65-F5344CB8AC3E}">
        <p14:creationId xmlns:p14="http://schemas.microsoft.com/office/powerpoint/2010/main" val="959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CB07F-F7D5-D4EE-E2C4-0158961DC29F}"/>
              </a:ext>
            </a:extLst>
          </p:cNvPr>
          <p:cNvSpPr>
            <a:spLocks noGrp="1"/>
          </p:cNvSpPr>
          <p:nvPr>
            <p:ph type="sldNum" sz="quarter" idx="12"/>
          </p:nvPr>
        </p:nvSpPr>
        <p:spPr/>
        <p:txBody>
          <a:bodyPr/>
          <a:lstStyle/>
          <a:p>
            <a:fld id="{2ED084AE-F60F-46C9-9D1D-A96F6D3B7876}" type="slidenum">
              <a:rPr lang="en-US" smtClean="0">
                <a:solidFill>
                  <a:schemeClr val="tx1"/>
                </a:solidFill>
              </a:rPr>
              <a:t>3</a:t>
            </a:fld>
            <a:endParaRPr lang="en-US" dirty="0">
              <a:solidFill>
                <a:schemeClr val="tx1"/>
              </a:solidFill>
            </a:endParaRPr>
          </a:p>
        </p:txBody>
      </p:sp>
      <p:sp>
        <p:nvSpPr>
          <p:cNvPr id="21" name="TextBox 20">
            <a:extLst>
              <a:ext uri="{FF2B5EF4-FFF2-40B4-BE49-F238E27FC236}">
                <a16:creationId xmlns:a16="http://schemas.microsoft.com/office/drawing/2014/main" id="{ABA2A24A-8464-2B65-BAE6-6ABFA6CE99CA}"/>
              </a:ext>
            </a:extLst>
          </p:cNvPr>
          <p:cNvSpPr txBox="1"/>
          <p:nvPr/>
        </p:nvSpPr>
        <p:spPr>
          <a:xfrm>
            <a:off x="450166" y="883122"/>
            <a:ext cx="9988063" cy="646331"/>
          </a:xfrm>
          <a:prstGeom prst="rect">
            <a:avLst/>
          </a:prstGeom>
          <a:noFill/>
        </p:spPr>
        <p:txBody>
          <a:bodyPr wrap="square" rtlCol="0">
            <a:spAutoFit/>
          </a:bodyPr>
          <a:lstStyle/>
          <a:p>
            <a:r>
              <a:rPr lang="en-US" sz="3600" b="1" dirty="0"/>
              <a:t>End-to-end modelling steps</a:t>
            </a:r>
          </a:p>
        </p:txBody>
      </p:sp>
      <p:grpSp>
        <p:nvGrpSpPr>
          <p:cNvPr id="2" name="Group 1">
            <a:extLst>
              <a:ext uri="{FF2B5EF4-FFF2-40B4-BE49-F238E27FC236}">
                <a16:creationId xmlns:a16="http://schemas.microsoft.com/office/drawing/2014/main" id="{0C251021-1E50-B360-C4C5-061435C81A13}"/>
              </a:ext>
            </a:extLst>
          </p:cNvPr>
          <p:cNvGrpSpPr/>
          <p:nvPr/>
        </p:nvGrpSpPr>
        <p:grpSpPr>
          <a:xfrm>
            <a:off x="672736" y="2752076"/>
            <a:ext cx="2505127" cy="2520905"/>
            <a:chOff x="637902" y="2508825"/>
            <a:chExt cx="2479355" cy="2275255"/>
          </a:xfrm>
          <a:effectLst>
            <a:outerShdw blurRad="76200" dir="13500000" sy="23000" kx="1200000" algn="br" rotWithShape="0">
              <a:prstClr val="black">
                <a:alpha val="20000"/>
              </a:prstClr>
            </a:outerShdw>
          </a:effectLst>
        </p:grpSpPr>
        <p:sp>
          <p:nvSpPr>
            <p:cNvPr id="3" name="Teardrop 2">
              <a:extLst>
                <a:ext uri="{FF2B5EF4-FFF2-40B4-BE49-F238E27FC236}">
                  <a16:creationId xmlns:a16="http://schemas.microsoft.com/office/drawing/2014/main" id="{37FACAB1-E834-B05F-0C00-65ED4CA0D8EE}"/>
                </a:ext>
              </a:extLst>
            </p:cNvPr>
            <p:cNvSpPr/>
            <p:nvPr/>
          </p:nvSpPr>
          <p:spPr>
            <a:xfrm rot="2446254">
              <a:off x="637902" y="2508825"/>
              <a:ext cx="2479355" cy="2275255"/>
            </a:xfrm>
            <a:prstGeom prst="teardrop">
              <a:avLst>
                <a:gd name="adj" fmla="val 98299"/>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8" name="Oval 7">
              <a:extLst>
                <a:ext uri="{FF2B5EF4-FFF2-40B4-BE49-F238E27FC236}">
                  <a16:creationId xmlns:a16="http://schemas.microsoft.com/office/drawing/2014/main" id="{F6B820A7-3525-F318-CFAF-31D8B8D691A3}"/>
                </a:ext>
              </a:extLst>
            </p:cNvPr>
            <p:cNvSpPr/>
            <p:nvPr/>
          </p:nvSpPr>
          <p:spPr>
            <a:xfrm>
              <a:off x="729726" y="2634044"/>
              <a:ext cx="2174341" cy="2010886"/>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PD Model using logistic regression. Validation and monitoring using various metrices.</a:t>
              </a:r>
              <a:endParaRPr lang="en-US" sz="1300" b="1" dirty="0">
                <a:solidFill>
                  <a:schemeClr val="tx1"/>
                </a:solidFill>
              </a:endParaRPr>
            </a:p>
          </p:txBody>
        </p:sp>
      </p:grpSp>
      <p:grpSp>
        <p:nvGrpSpPr>
          <p:cNvPr id="9" name="Group 8">
            <a:extLst>
              <a:ext uri="{FF2B5EF4-FFF2-40B4-BE49-F238E27FC236}">
                <a16:creationId xmlns:a16="http://schemas.microsoft.com/office/drawing/2014/main" id="{F247BEE1-0534-0DF9-C89B-3F3074E5727C}"/>
              </a:ext>
            </a:extLst>
          </p:cNvPr>
          <p:cNvGrpSpPr/>
          <p:nvPr/>
        </p:nvGrpSpPr>
        <p:grpSpPr>
          <a:xfrm>
            <a:off x="3193089" y="2736640"/>
            <a:ext cx="2505127" cy="2520905"/>
            <a:chOff x="637902" y="2508825"/>
            <a:chExt cx="2479355" cy="2275255"/>
          </a:xfrm>
          <a:effectLst>
            <a:outerShdw blurRad="76200" dir="13500000" sy="23000" kx="1200000" algn="br" rotWithShape="0">
              <a:prstClr val="black">
                <a:alpha val="20000"/>
              </a:prstClr>
            </a:outerShdw>
          </a:effectLst>
        </p:grpSpPr>
        <p:sp>
          <p:nvSpPr>
            <p:cNvPr id="10" name="Teardrop 9">
              <a:extLst>
                <a:ext uri="{FF2B5EF4-FFF2-40B4-BE49-F238E27FC236}">
                  <a16:creationId xmlns:a16="http://schemas.microsoft.com/office/drawing/2014/main" id="{9ACD4AAE-C416-050B-BC36-3B29587AAD4E}"/>
                </a:ext>
              </a:extLst>
            </p:cNvPr>
            <p:cNvSpPr/>
            <p:nvPr/>
          </p:nvSpPr>
          <p:spPr>
            <a:xfrm rot="2446254">
              <a:off x="637902" y="2508825"/>
              <a:ext cx="2479355" cy="2275255"/>
            </a:xfrm>
            <a:prstGeom prst="teardrop">
              <a:avLst>
                <a:gd name="adj" fmla="val 98299"/>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1" name="Oval 10">
              <a:extLst>
                <a:ext uri="{FF2B5EF4-FFF2-40B4-BE49-F238E27FC236}">
                  <a16:creationId xmlns:a16="http://schemas.microsoft.com/office/drawing/2014/main" id="{9858EAD4-CD6E-484D-FF0E-5928892344F0}"/>
                </a:ext>
              </a:extLst>
            </p:cNvPr>
            <p:cNvSpPr/>
            <p:nvPr/>
          </p:nvSpPr>
          <p:spPr>
            <a:xfrm>
              <a:off x="729726" y="2634044"/>
              <a:ext cx="2174341" cy="2010886"/>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LGD modelling using two stage modelling: logistic and linear regression.</a:t>
              </a:r>
              <a:endParaRPr lang="en-US" sz="1300" b="1" dirty="0">
                <a:solidFill>
                  <a:schemeClr val="tx1"/>
                </a:solidFill>
              </a:endParaRPr>
            </a:p>
          </p:txBody>
        </p:sp>
      </p:grpSp>
      <p:grpSp>
        <p:nvGrpSpPr>
          <p:cNvPr id="23" name="Group 22">
            <a:extLst>
              <a:ext uri="{FF2B5EF4-FFF2-40B4-BE49-F238E27FC236}">
                <a16:creationId xmlns:a16="http://schemas.microsoft.com/office/drawing/2014/main" id="{87D2B835-CFC7-8B7E-7591-1E69F107ABBB}"/>
              </a:ext>
            </a:extLst>
          </p:cNvPr>
          <p:cNvGrpSpPr/>
          <p:nvPr/>
        </p:nvGrpSpPr>
        <p:grpSpPr>
          <a:xfrm>
            <a:off x="5806220" y="2736639"/>
            <a:ext cx="2505127" cy="2520905"/>
            <a:chOff x="637902" y="2508825"/>
            <a:chExt cx="2479355" cy="2275255"/>
          </a:xfrm>
          <a:effectLst>
            <a:outerShdw blurRad="76200" dir="13500000" sy="23000" kx="1200000" algn="br" rotWithShape="0">
              <a:prstClr val="black">
                <a:alpha val="20000"/>
              </a:prstClr>
            </a:outerShdw>
          </a:effectLst>
        </p:grpSpPr>
        <p:sp>
          <p:nvSpPr>
            <p:cNvPr id="24" name="Teardrop 23">
              <a:extLst>
                <a:ext uri="{FF2B5EF4-FFF2-40B4-BE49-F238E27FC236}">
                  <a16:creationId xmlns:a16="http://schemas.microsoft.com/office/drawing/2014/main" id="{73E5A583-F745-1102-F58E-DCE3AA93BE7A}"/>
                </a:ext>
              </a:extLst>
            </p:cNvPr>
            <p:cNvSpPr/>
            <p:nvPr/>
          </p:nvSpPr>
          <p:spPr>
            <a:xfrm rot="2446254">
              <a:off x="637902" y="2508825"/>
              <a:ext cx="2479355" cy="2275255"/>
            </a:xfrm>
            <a:prstGeom prst="teardrop">
              <a:avLst>
                <a:gd name="adj" fmla="val 98299"/>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25" name="Oval 24">
              <a:extLst>
                <a:ext uri="{FF2B5EF4-FFF2-40B4-BE49-F238E27FC236}">
                  <a16:creationId xmlns:a16="http://schemas.microsoft.com/office/drawing/2014/main" id="{5C327AEB-FAC8-68B9-9552-40DB3C4F42CD}"/>
                </a:ext>
              </a:extLst>
            </p:cNvPr>
            <p:cNvSpPr/>
            <p:nvPr/>
          </p:nvSpPr>
          <p:spPr>
            <a:xfrm>
              <a:off x="729726" y="2634044"/>
              <a:ext cx="2174341" cy="2010886"/>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EAD modelling using linear regression and model validation.</a:t>
              </a:r>
              <a:endParaRPr lang="en-US" sz="1300" b="1" dirty="0">
                <a:solidFill>
                  <a:schemeClr val="tx1"/>
                </a:solidFill>
              </a:endParaRPr>
            </a:p>
          </p:txBody>
        </p:sp>
      </p:grpSp>
      <p:grpSp>
        <p:nvGrpSpPr>
          <p:cNvPr id="26" name="Group 25">
            <a:extLst>
              <a:ext uri="{FF2B5EF4-FFF2-40B4-BE49-F238E27FC236}">
                <a16:creationId xmlns:a16="http://schemas.microsoft.com/office/drawing/2014/main" id="{626FEB4F-215F-7DB7-5C1B-FFE3034C82E0}"/>
              </a:ext>
            </a:extLst>
          </p:cNvPr>
          <p:cNvGrpSpPr/>
          <p:nvPr/>
        </p:nvGrpSpPr>
        <p:grpSpPr>
          <a:xfrm>
            <a:off x="8364196" y="2644304"/>
            <a:ext cx="2505127" cy="2520905"/>
            <a:chOff x="637902" y="2508825"/>
            <a:chExt cx="2479355" cy="2275255"/>
          </a:xfrm>
          <a:effectLst>
            <a:outerShdw blurRad="76200" dir="13500000" sy="23000" kx="1200000" algn="br" rotWithShape="0">
              <a:prstClr val="black">
                <a:alpha val="20000"/>
              </a:prstClr>
            </a:outerShdw>
          </a:effectLst>
        </p:grpSpPr>
        <p:sp>
          <p:nvSpPr>
            <p:cNvPr id="27" name="Teardrop 26">
              <a:extLst>
                <a:ext uri="{FF2B5EF4-FFF2-40B4-BE49-F238E27FC236}">
                  <a16:creationId xmlns:a16="http://schemas.microsoft.com/office/drawing/2014/main" id="{0EA450DB-54A7-C815-118E-5B838DFAA906}"/>
                </a:ext>
              </a:extLst>
            </p:cNvPr>
            <p:cNvSpPr/>
            <p:nvPr/>
          </p:nvSpPr>
          <p:spPr>
            <a:xfrm rot="2446254">
              <a:off x="637902" y="2508825"/>
              <a:ext cx="2479355" cy="2275255"/>
            </a:xfrm>
            <a:prstGeom prst="teardrop">
              <a:avLst>
                <a:gd name="adj" fmla="val 98299"/>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28" name="Oval 27">
              <a:extLst>
                <a:ext uri="{FF2B5EF4-FFF2-40B4-BE49-F238E27FC236}">
                  <a16:creationId xmlns:a16="http://schemas.microsoft.com/office/drawing/2014/main" id="{41569B80-FFCA-17B5-B7E1-91F72ACD5BD1}"/>
                </a:ext>
              </a:extLst>
            </p:cNvPr>
            <p:cNvSpPr/>
            <p:nvPr/>
          </p:nvSpPr>
          <p:spPr>
            <a:xfrm>
              <a:off x="729726" y="2634044"/>
              <a:ext cx="2174341" cy="2010886"/>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Calculation of Expected Loss.</a:t>
              </a:r>
            </a:p>
            <a:p>
              <a:pPr algn="ctr"/>
              <a:r>
                <a:rPr lang="en-US" sz="1300" b="1" i="1" dirty="0">
                  <a:solidFill>
                    <a:schemeClr val="tx1"/>
                  </a:solidFill>
                </a:rPr>
                <a:t>EL = PD </a:t>
              </a:r>
              <a:r>
                <a:rPr lang="en-US" sz="1300" b="1" dirty="0">
                  <a:solidFill>
                    <a:schemeClr val="tx1"/>
                  </a:solidFill>
                </a:rPr>
                <a:t>x</a:t>
              </a:r>
              <a:r>
                <a:rPr lang="en-US" sz="1300" b="1" i="1" dirty="0">
                  <a:solidFill>
                    <a:schemeClr val="tx1"/>
                  </a:solidFill>
                </a:rPr>
                <a:t> LGD </a:t>
              </a:r>
              <a:r>
                <a:rPr lang="en-US" sz="1300" b="1" dirty="0">
                  <a:solidFill>
                    <a:schemeClr val="tx1"/>
                  </a:solidFill>
                </a:rPr>
                <a:t>x</a:t>
              </a:r>
              <a:r>
                <a:rPr lang="en-US" sz="1300" b="1" i="1" dirty="0">
                  <a:solidFill>
                    <a:schemeClr val="tx1"/>
                  </a:solidFill>
                </a:rPr>
                <a:t> EAD</a:t>
              </a:r>
              <a:endParaRPr lang="en-US" sz="1300" b="1" dirty="0">
                <a:solidFill>
                  <a:schemeClr val="tx1"/>
                </a:solidFill>
              </a:endParaRPr>
            </a:p>
          </p:txBody>
        </p:sp>
      </p:grpSp>
    </p:spTree>
    <p:extLst>
      <p:ext uri="{BB962C8B-B14F-4D97-AF65-F5344CB8AC3E}">
        <p14:creationId xmlns:p14="http://schemas.microsoft.com/office/powerpoint/2010/main" val="276827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CB07F-F7D5-D4EE-E2C4-0158961DC29F}"/>
              </a:ext>
            </a:extLst>
          </p:cNvPr>
          <p:cNvSpPr>
            <a:spLocks noGrp="1"/>
          </p:cNvSpPr>
          <p:nvPr>
            <p:ph type="sldNum" sz="quarter" idx="12"/>
          </p:nvPr>
        </p:nvSpPr>
        <p:spPr/>
        <p:txBody>
          <a:bodyPr/>
          <a:lstStyle/>
          <a:p>
            <a:fld id="{2ED084AE-F60F-46C9-9D1D-A96F6D3B7876}" type="slidenum">
              <a:rPr lang="en-US" smtClean="0">
                <a:solidFill>
                  <a:schemeClr val="tx1"/>
                </a:solidFill>
              </a:rPr>
              <a:t>4</a:t>
            </a:fld>
            <a:endParaRPr lang="en-US" dirty="0">
              <a:solidFill>
                <a:schemeClr val="tx1"/>
              </a:solidFill>
            </a:endParaRPr>
          </a:p>
        </p:txBody>
      </p:sp>
      <p:grpSp>
        <p:nvGrpSpPr>
          <p:cNvPr id="5" name="Group 4">
            <a:extLst>
              <a:ext uri="{FF2B5EF4-FFF2-40B4-BE49-F238E27FC236}">
                <a16:creationId xmlns:a16="http://schemas.microsoft.com/office/drawing/2014/main" id="{307518AF-9A09-DDFF-B40E-A45A7268D112}"/>
              </a:ext>
            </a:extLst>
          </p:cNvPr>
          <p:cNvGrpSpPr/>
          <p:nvPr/>
        </p:nvGrpSpPr>
        <p:grpSpPr>
          <a:xfrm>
            <a:off x="481759" y="2853884"/>
            <a:ext cx="2070799" cy="2039815"/>
            <a:chOff x="637902" y="2508825"/>
            <a:chExt cx="2479355" cy="2275255"/>
          </a:xfrm>
          <a:effectLst>
            <a:outerShdw blurRad="76200" dir="13500000" sy="23000" kx="1200000" algn="br" rotWithShape="0">
              <a:prstClr val="black">
                <a:alpha val="20000"/>
              </a:prstClr>
            </a:outerShdw>
          </a:effectLst>
        </p:grpSpPr>
        <p:sp>
          <p:nvSpPr>
            <p:cNvPr id="6" name="Teardrop 5">
              <a:extLst>
                <a:ext uri="{FF2B5EF4-FFF2-40B4-BE49-F238E27FC236}">
                  <a16:creationId xmlns:a16="http://schemas.microsoft.com/office/drawing/2014/main" id="{A76BF6CF-7E00-CDDE-739A-071EEE41C32D}"/>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7" name="Oval 6">
              <a:extLst>
                <a:ext uri="{FF2B5EF4-FFF2-40B4-BE49-F238E27FC236}">
                  <a16:creationId xmlns:a16="http://schemas.microsoft.com/office/drawing/2014/main" id="{8D1B9E34-8A5F-00ED-3A9F-ABE0935BE1B7}"/>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Exploratory Data Analysis (EDA):</a:t>
              </a:r>
            </a:p>
            <a:p>
              <a:pPr algn="ctr"/>
              <a:r>
                <a:rPr lang="en-US" sz="1300" b="1" dirty="0">
                  <a:solidFill>
                    <a:schemeClr val="tx1"/>
                  </a:solidFill>
                </a:rPr>
                <a:t>For PD Model</a:t>
              </a:r>
            </a:p>
          </p:txBody>
        </p:sp>
      </p:grpSp>
      <p:grpSp>
        <p:nvGrpSpPr>
          <p:cNvPr id="9" name="Group 8">
            <a:extLst>
              <a:ext uri="{FF2B5EF4-FFF2-40B4-BE49-F238E27FC236}">
                <a16:creationId xmlns:a16="http://schemas.microsoft.com/office/drawing/2014/main" id="{F247BEE1-0534-0DF9-C89B-3F3074E5727C}"/>
              </a:ext>
            </a:extLst>
          </p:cNvPr>
          <p:cNvGrpSpPr/>
          <p:nvPr/>
        </p:nvGrpSpPr>
        <p:grpSpPr>
          <a:xfrm>
            <a:off x="2531107" y="2613338"/>
            <a:ext cx="2505127" cy="2520905"/>
            <a:chOff x="637902" y="2508825"/>
            <a:chExt cx="2479355" cy="2275255"/>
          </a:xfrm>
          <a:effectLst>
            <a:outerShdw blurRad="76200" dir="13500000" sy="23000" kx="1200000" algn="br" rotWithShape="0">
              <a:prstClr val="black">
                <a:alpha val="20000"/>
              </a:prstClr>
            </a:outerShdw>
          </a:effectLst>
        </p:grpSpPr>
        <p:sp>
          <p:nvSpPr>
            <p:cNvPr id="10" name="Teardrop 9">
              <a:extLst>
                <a:ext uri="{FF2B5EF4-FFF2-40B4-BE49-F238E27FC236}">
                  <a16:creationId xmlns:a16="http://schemas.microsoft.com/office/drawing/2014/main" id="{9ACD4AAE-C416-050B-BC36-3B29587AAD4E}"/>
                </a:ext>
              </a:extLst>
            </p:cNvPr>
            <p:cNvSpPr/>
            <p:nvPr/>
          </p:nvSpPr>
          <p:spPr>
            <a:xfrm rot="2446254">
              <a:off x="637902" y="2508825"/>
              <a:ext cx="2479355" cy="2275255"/>
            </a:xfrm>
            <a:prstGeom prst="teardrop">
              <a:avLst>
                <a:gd name="adj" fmla="val 98299"/>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1" name="Oval 10">
              <a:extLst>
                <a:ext uri="{FF2B5EF4-FFF2-40B4-BE49-F238E27FC236}">
                  <a16:creationId xmlns:a16="http://schemas.microsoft.com/office/drawing/2014/main" id="{9858EAD4-CD6E-484D-FF0E-5928892344F0}"/>
                </a:ext>
              </a:extLst>
            </p:cNvPr>
            <p:cNvSpPr/>
            <p:nvPr/>
          </p:nvSpPr>
          <p:spPr>
            <a:xfrm>
              <a:off x="729726" y="2634044"/>
              <a:ext cx="2174341" cy="2010886"/>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Variable Selection:</a:t>
              </a:r>
            </a:p>
            <a:p>
              <a:pPr algn="ctr"/>
              <a:r>
                <a:rPr lang="en-US" sz="1300" b="1" dirty="0">
                  <a:solidFill>
                    <a:schemeClr val="tx1"/>
                  </a:solidFill>
                </a:rPr>
                <a:t>Using Fine Classing and Coarse Classing created bins. WoE and Information Value are selection criteria</a:t>
              </a:r>
            </a:p>
          </p:txBody>
        </p:sp>
      </p:grpSp>
      <p:grpSp>
        <p:nvGrpSpPr>
          <p:cNvPr id="12" name="Group 11">
            <a:extLst>
              <a:ext uri="{FF2B5EF4-FFF2-40B4-BE49-F238E27FC236}">
                <a16:creationId xmlns:a16="http://schemas.microsoft.com/office/drawing/2014/main" id="{651683DE-F36B-0FCB-2494-E12F667F893A}"/>
              </a:ext>
            </a:extLst>
          </p:cNvPr>
          <p:cNvGrpSpPr/>
          <p:nvPr/>
        </p:nvGrpSpPr>
        <p:grpSpPr>
          <a:xfrm>
            <a:off x="4912294" y="2810696"/>
            <a:ext cx="2196942" cy="2126187"/>
            <a:chOff x="637902" y="2508825"/>
            <a:chExt cx="2479355" cy="2275255"/>
          </a:xfrm>
          <a:effectLst>
            <a:outerShdw blurRad="76200" dir="13500000" sy="23000" kx="1200000" algn="br" rotWithShape="0">
              <a:prstClr val="black">
                <a:alpha val="20000"/>
              </a:prstClr>
            </a:outerShdw>
          </a:effectLst>
        </p:grpSpPr>
        <p:sp>
          <p:nvSpPr>
            <p:cNvPr id="13" name="Teardrop 12">
              <a:extLst>
                <a:ext uri="{FF2B5EF4-FFF2-40B4-BE49-F238E27FC236}">
                  <a16:creationId xmlns:a16="http://schemas.microsoft.com/office/drawing/2014/main" id="{599B35C0-7BA6-26EC-DA2B-72096E099953}"/>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4" name="Oval 13">
              <a:extLst>
                <a:ext uri="{FF2B5EF4-FFF2-40B4-BE49-F238E27FC236}">
                  <a16:creationId xmlns:a16="http://schemas.microsoft.com/office/drawing/2014/main" id="{A37D5F43-DA9E-4546-E139-C65D28B3CC7F}"/>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PD Model Development:</a:t>
              </a:r>
            </a:p>
            <a:p>
              <a:pPr algn="ctr"/>
              <a:r>
                <a:rPr lang="en-US" sz="1300" b="1" dirty="0">
                  <a:solidFill>
                    <a:schemeClr val="tx1"/>
                  </a:solidFill>
                </a:rPr>
                <a:t>Using Logistic Regression</a:t>
              </a:r>
            </a:p>
          </p:txBody>
        </p:sp>
      </p:grpSp>
      <p:grpSp>
        <p:nvGrpSpPr>
          <p:cNvPr id="15" name="Group 14">
            <a:extLst>
              <a:ext uri="{FF2B5EF4-FFF2-40B4-BE49-F238E27FC236}">
                <a16:creationId xmlns:a16="http://schemas.microsoft.com/office/drawing/2014/main" id="{CCCCD185-FDEB-B085-2BAA-4070BE120FFF}"/>
              </a:ext>
            </a:extLst>
          </p:cNvPr>
          <p:cNvGrpSpPr/>
          <p:nvPr/>
        </p:nvGrpSpPr>
        <p:grpSpPr>
          <a:xfrm>
            <a:off x="7072686" y="2810695"/>
            <a:ext cx="2196942" cy="2126187"/>
            <a:chOff x="637902" y="2508825"/>
            <a:chExt cx="2479355" cy="2275255"/>
          </a:xfrm>
          <a:effectLst>
            <a:outerShdw blurRad="76200" dir="13500000" sy="23000" kx="1200000" algn="br" rotWithShape="0">
              <a:prstClr val="black">
                <a:alpha val="20000"/>
              </a:prstClr>
            </a:outerShdw>
          </a:effectLst>
        </p:grpSpPr>
        <p:sp>
          <p:nvSpPr>
            <p:cNvPr id="16" name="Teardrop 15">
              <a:extLst>
                <a:ext uri="{FF2B5EF4-FFF2-40B4-BE49-F238E27FC236}">
                  <a16:creationId xmlns:a16="http://schemas.microsoft.com/office/drawing/2014/main" id="{7E9D4076-C700-F9C5-5766-EEF64DF7C97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7" name="Oval 16">
              <a:extLst>
                <a:ext uri="{FF2B5EF4-FFF2-40B4-BE49-F238E27FC236}">
                  <a16:creationId xmlns:a16="http://schemas.microsoft.com/office/drawing/2014/main" id="{9DC0AA95-5073-9653-871B-E120B5158FD2}"/>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PD Model Validation (out-of-sample):</a:t>
              </a:r>
            </a:p>
            <a:p>
              <a:pPr algn="ctr"/>
              <a:r>
                <a:rPr lang="en-US" sz="1300" b="1" dirty="0">
                  <a:solidFill>
                    <a:schemeClr val="tx1"/>
                  </a:solidFill>
                </a:rPr>
                <a:t>Confusion Matrix, Gini Coefficient, ROCAUC, KS</a:t>
              </a:r>
            </a:p>
          </p:txBody>
        </p:sp>
      </p:grpSp>
      <p:grpSp>
        <p:nvGrpSpPr>
          <p:cNvPr id="18" name="Group 17">
            <a:extLst>
              <a:ext uri="{FF2B5EF4-FFF2-40B4-BE49-F238E27FC236}">
                <a16:creationId xmlns:a16="http://schemas.microsoft.com/office/drawing/2014/main" id="{2E91340E-28C0-B063-3B4A-95AA4F19E0FE}"/>
              </a:ext>
            </a:extLst>
          </p:cNvPr>
          <p:cNvGrpSpPr/>
          <p:nvPr/>
        </p:nvGrpSpPr>
        <p:grpSpPr>
          <a:xfrm>
            <a:off x="9264901" y="2756959"/>
            <a:ext cx="2196942" cy="2126187"/>
            <a:chOff x="637902" y="2508825"/>
            <a:chExt cx="2479355" cy="2275255"/>
          </a:xfrm>
          <a:effectLst>
            <a:outerShdw blurRad="76200" dir="13500000" sy="23000" kx="1200000" algn="br" rotWithShape="0">
              <a:prstClr val="black">
                <a:alpha val="20000"/>
              </a:prstClr>
            </a:outerShdw>
          </a:effectLst>
        </p:grpSpPr>
        <p:sp>
          <p:nvSpPr>
            <p:cNvPr id="19" name="Teardrop 18">
              <a:extLst>
                <a:ext uri="{FF2B5EF4-FFF2-40B4-BE49-F238E27FC236}">
                  <a16:creationId xmlns:a16="http://schemas.microsoft.com/office/drawing/2014/main" id="{D2820864-9154-BD6C-3B01-16B0DDD9B4EE}"/>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20" name="Oval 19">
              <a:extLst>
                <a:ext uri="{FF2B5EF4-FFF2-40B4-BE49-F238E27FC236}">
                  <a16:creationId xmlns:a16="http://schemas.microsoft.com/office/drawing/2014/main" id="{D1CE1D0E-CEC9-2AC5-F856-3D3969714539}"/>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PD Model Monitoring</a:t>
              </a:r>
            </a:p>
            <a:p>
              <a:pPr algn="ctr"/>
              <a:r>
                <a:rPr lang="en-US" sz="1300" b="1" i="1" dirty="0">
                  <a:solidFill>
                    <a:schemeClr val="tx1"/>
                  </a:solidFill>
                </a:rPr>
                <a:t>(out-of-time):</a:t>
              </a:r>
            </a:p>
            <a:p>
              <a:pPr algn="ctr"/>
              <a:r>
                <a:rPr lang="en-US" sz="1300" b="1" dirty="0">
                  <a:solidFill>
                    <a:schemeClr val="tx1"/>
                  </a:solidFill>
                </a:rPr>
                <a:t>Population stability index</a:t>
              </a:r>
            </a:p>
          </p:txBody>
        </p:sp>
      </p:grpSp>
      <p:sp>
        <p:nvSpPr>
          <p:cNvPr id="21" name="TextBox 20">
            <a:extLst>
              <a:ext uri="{FF2B5EF4-FFF2-40B4-BE49-F238E27FC236}">
                <a16:creationId xmlns:a16="http://schemas.microsoft.com/office/drawing/2014/main" id="{ABA2A24A-8464-2B65-BAE6-6ABFA6CE99CA}"/>
              </a:ext>
            </a:extLst>
          </p:cNvPr>
          <p:cNvSpPr txBox="1"/>
          <p:nvPr/>
        </p:nvSpPr>
        <p:spPr>
          <a:xfrm>
            <a:off x="450166" y="883122"/>
            <a:ext cx="9988063" cy="646331"/>
          </a:xfrm>
          <a:prstGeom prst="rect">
            <a:avLst/>
          </a:prstGeom>
          <a:noFill/>
        </p:spPr>
        <p:txBody>
          <a:bodyPr wrap="square" rtlCol="0">
            <a:spAutoFit/>
          </a:bodyPr>
          <a:lstStyle/>
          <a:p>
            <a:r>
              <a:rPr lang="en-US" sz="3600" b="1" dirty="0"/>
              <a:t>PD Modelling steps</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F536D8D-CB04-8603-5A13-C3895B57792D}"/>
                  </a:ext>
                </a:extLst>
              </p:cNvPr>
              <p:cNvSpPr/>
              <p:nvPr/>
            </p:nvSpPr>
            <p:spPr>
              <a:xfrm>
                <a:off x="599327" y="5700059"/>
                <a:ext cx="3885297" cy="55881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Target variable: </a:t>
                </a:r>
                <a14:m>
                  <m:oMath xmlns:m="http://schemas.openxmlformats.org/officeDocument/2006/math">
                    <m:func>
                      <m:funcPr>
                        <m:ctrlPr>
                          <a:rPr lang="en-US" b="1" i="1" dirty="0" smtClean="0">
                            <a:solidFill>
                              <a:schemeClr val="bg1"/>
                            </a:solidFill>
                            <a:latin typeface="Cambria Math" panose="02040503050406030204" pitchFamily="18" charset="0"/>
                          </a:rPr>
                        </m:ctrlPr>
                      </m:funcPr>
                      <m:fName>
                        <m:r>
                          <m:rPr>
                            <m:sty m:val="p"/>
                          </m:rPr>
                          <a:rPr lang="en-US" b="1" i="1" dirty="0" smtClean="0">
                            <a:solidFill>
                              <a:schemeClr val="bg1"/>
                            </a:solidFill>
                            <a:latin typeface="Cambria Math" panose="02040503050406030204" pitchFamily="18" charset="0"/>
                          </a:rPr>
                          <m:t>ln</m:t>
                        </m:r>
                      </m:fName>
                      <m:e>
                        <m:d>
                          <m:dPr>
                            <m:ctrlPr>
                              <a:rPr lang="en-US" b="1" i="1" dirty="0" smtClean="0">
                                <a:solidFill>
                                  <a:schemeClr val="bg1"/>
                                </a:solidFill>
                                <a:latin typeface="Cambria Math" panose="02040503050406030204" pitchFamily="18" charset="0"/>
                              </a:rPr>
                            </m:ctrlPr>
                          </m:dPr>
                          <m:e>
                            <m:f>
                              <m:fPr>
                                <m:ctrlPr>
                                  <a:rPr lang="en-US" b="1" i="1" dirty="0" smtClean="0">
                                    <a:solidFill>
                                      <a:schemeClr val="bg1"/>
                                    </a:solidFill>
                                    <a:latin typeface="Cambria Math" panose="02040503050406030204" pitchFamily="18" charset="0"/>
                                  </a:rPr>
                                </m:ctrlPr>
                              </m:fPr>
                              <m:num>
                                <m:r>
                                  <a:rPr lang="en-US" b="1" i="1" dirty="0" smtClean="0">
                                    <a:solidFill>
                                      <a:schemeClr val="bg1"/>
                                    </a:solidFill>
                                    <a:latin typeface="Cambria Math" panose="02040503050406030204" pitchFamily="18" charset="0"/>
                                  </a:rPr>
                                  <m:t>𝑑</m:t>
                                </m:r>
                                <m:r>
                                  <a:rPr lang="en-US" b="1" i="1" dirty="0" smtClean="0">
                                    <a:solidFill>
                                      <a:schemeClr val="bg1"/>
                                    </a:solidFill>
                                    <a:latin typeface="Cambria Math" panose="02040503050406030204" pitchFamily="18" charset="0"/>
                                  </a:rPr>
                                  <m:t>𝒆𝒇𝒂𝒖𝒍𝒕</m:t>
                                </m:r>
                              </m:num>
                              <m:den>
                                <m:r>
                                  <a:rPr lang="en-US" b="1" i="1" dirty="0" smtClean="0">
                                    <a:solidFill>
                                      <a:schemeClr val="bg1"/>
                                    </a:solidFill>
                                    <a:latin typeface="Cambria Math" panose="02040503050406030204" pitchFamily="18" charset="0"/>
                                  </a:rPr>
                                  <m:t>1−</m:t>
                                </m:r>
                                <m:r>
                                  <a:rPr lang="en-US" b="1" i="1" dirty="0" smtClean="0">
                                    <a:solidFill>
                                      <a:schemeClr val="bg1"/>
                                    </a:solidFill>
                                    <a:latin typeface="Cambria Math" panose="02040503050406030204" pitchFamily="18" charset="0"/>
                                  </a:rPr>
                                  <m:t>𝑑</m:t>
                                </m:r>
                                <m:r>
                                  <a:rPr lang="en-US" b="1" i="1" dirty="0" smtClean="0">
                                    <a:solidFill>
                                      <a:schemeClr val="bg1"/>
                                    </a:solidFill>
                                    <a:latin typeface="Cambria Math" panose="02040503050406030204" pitchFamily="18" charset="0"/>
                                  </a:rPr>
                                  <m:t>𝒆𝒇𝒂𝒖𝒍𝒕</m:t>
                                </m:r>
                              </m:den>
                            </m:f>
                          </m:e>
                        </m:d>
                      </m:e>
                    </m:func>
                  </m:oMath>
                </a14:m>
                <a:endParaRPr lang="en-US" b="1" dirty="0">
                  <a:solidFill>
                    <a:schemeClr val="bg1"/>
                  </a:solidFill>
                </a:endParaRPr>
              </a:p>
            </p:txBody>
          </p:sp>
        </mc:Choice>
        <mc:Fallback xmlns="">
          <p:sp>
            <p:nvSpPr>
              <p:cNvPr id="22" name="Rectangle 21">
                <a:extLst>
                  <a:ext uri="{FF2B5EF4-FFF2-40B4-BE49-F238E27FC236}">
                    <a16:creationId xmlns:a16="http://schemas.microsoft.com/office/drawing/2014/main" id="{0F536D8D-CB04-8603-5A13-C3895B57792D}"/>
                  </a:ext>
                </a:extLst>
              </p:cNvPr>
              <p:cNvSpPr>
                <a:spLocks noRot="1" noChangeAspect="1" noMove="1" noResize="1" noEditPoints="1" noAdjustHandles="1" noChangeArrowheads="1" noChangeShapeType="1" noTextEdit="1"/>
              </p:cNvSpPr>
              <p:nvPr/>
            </p:nvSpPr>
            <p:spPr>
              <a:xfrm>
                <a:off x="599327" y="5700059"/>
                <a:ext cx="3885297" cy="558817"/>
              </a:xfrm>
              <a:prstGeom prst="rect">
                <a:avLst/>
              </a:prstGeom>
              <a:blipFill>
                <a:blip r:embed="rId2"/>
                <a:stretch>
                  <a:fillRect/>
                </a:stretch>
              </a:blipFill>
              <a:ln>
                <a:solidFill>
                  <a:schemeClr val="accent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65041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CB07F-F7D5-D4EE-E2C4-0158961DC29F}"/>
              </a:ext>
            </a:extLst>
          </p:cNvPr>
          <p:cNvSpPr>
            <a:spLocks noGrp="1"/>
          </p:cNvSpPr>
          <p:nvPr>
            <p:ph type="sldNum" sz="quarter" idx="12"/>
          </p:nvPr>
        </p:nvSpPr>
        <p:spPr/>
        <p:txBody>
          <a:bodyPr/>
          <a:lstStyle/>
          <a:p>
            <a:fld id="{2ED084AE-F60F-46C9-9D1D-A96F6D3B7876}" type="slidenum">
              <a:rPr lang="en-US" smtClean="0">
                <a:solidFill>
                  <a:schemeClr val="tx1"/>
                </a:solidFill>
              </a:rPr>
              <a:t>5</a:t>
            </a:fld>
            <a:endParaRPr lang="en-US" dirty="0">
              <a:solidFill>
                <a:schemeClr val="tx1"/>
              </a:solidFill>
            </a:endParaRPr>
          </a:p>
        </p:txBody>
      </p:sp>
      <p:grpSp>
        <p:nvGrpSpPr>
          <p:cNvPr id="5" name="Group 4">
            <a:extLst>
              <a:ext uri="{FF2B5EF4-FFF2-40B4-BE49-F238E27FC236}">
                <a16:creationId xmlns:a16="http://schemas.microsoft.com/office/drawing/2014/main" id="{307518AF-9A09-DDFF-B40E-A45A7268D112}"/>
              </a:ext>
            </a:extLst>
          </p:cNvPr>
          <p:cNvGrpSpPr/>
          <p:nvPr/>
        </p:nvGrpSpPr>
        <p:grpSpPr>
          <a:xfrm>
            <a:off x="2591914" y="2853884"/>
            <a:ext cx="2070799" cy="2039815"/>
            <a:chOff x="637902" y="2508825"/>
            <a:chExt cx="2479355" cy="2275255"/>
          </a:xfrm>
          <a:effectLst>
            <a:outerShdw blurRad="76200" dir="13500000" sy="23000" kx="1200000" algn="br" rotWithShape="0">
              <a:prstClr val="black">
                <a:alpha val="20000"/>
              </a:prstClr>
            </a:outerShdw>
          </a:effectLst>
        </p:grpSpPr>
        <p:sp>
          <p:nvSpPr>
            <p:cNvPr id="6" name="Teardrop 5">
              <a:extLst>
                <a:ext uri="{FF2B5EF4-FFF2-40B4-BE49-F238E27FC236}">
                  <a16:creationId xmlns:a16="http://schemas.microsoft.com/office/drawing/2014/main" id="{A76BF6CF-7E00-CDDE-739A-071EEE41C32D}"/>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7" name="Oval 6">
              <a:extLst>
                <a:ext uri="{FF2B5EF4-FFF2-40B4-BE49-F238E27FC236}">
                  <a16:creationId xmlns:a16="http://schemas.microsoft.com/office/drawing/2014/main" id="{8D1B9E34-8A5F-00ED-3A9F-ABE0935BE1B7}"/>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Exploratory Data Analysis (EDA):</a:t>
              </a:r>
            </a:p>
            <a:p>
              <a:pPr algn="ctr"/>
              <a:r>
                <a:rPr lang="en-US" sz="1300" b="1" dirty="0">
                  <a:solidFill>
                    <a:schemeClr val="tx1"/>
                  </a:solidFill>
                </a:rPr>
                <a:t>For LGD Model</a:t>
              </a:r>
            </a:p>
          </p:txBody>
        </p:sp>
      </p:grpSp>
      <p:sp>
        <p:nvSpPr>
          <p:cNvPr id="21" name="TextBox 20">
            <a:extLst>
              <a:ext uri="{FF2B5EF4-FFF2-40B4-BE49-F238E27FC236}">
                <a16:creationId xmlns:a16="http://schemas.microsoft.com/office/drawing/2014/main" id="{ABA2A24A-8464-2B65-BAE6-6ABFA6CE99CA}"/>
              </a:ext>
            </a:extLst>
          </p:cNvPr>
          <p:cNvSpPr txBox="1"/>
          <p:nvPr/>
        </p:nvSpPr>
        <p:spPr>
          <a:xfrm>
            <a:off x="450166" y="883122"/>
            <a:ext cx="9988063" cy="646331"/>
          </a:xfrm>
          <a:prstGeom prst="rect">
            <a:avLst/>
          </a:prstGeom>
          <a:noFill/>
        </p:spPr>
        <p:txBody>
          <a:bodyPr wrap="square" rtlCol="0">
            <a:spAutoFit/>
          </a:bodyPr>
          <a:lstStyle/>
          <a:p>
            <a:r>
              <a:rPr lang="en-US" sz="3600" b="1" dirty="0"/>
              <a:t>LGD Modelling steps</a:t>
            </a:r>
          </a:p>
        </p:txBody>
      </p:sp>
      <p:sp>
        <p:nvSpPr>
          <p:cNvPr id="2" name="Rectangle 1">
            <a:extLst>
              <a:ext uri="{FF2B5EF4-FFF2-40B4-BE49-F238E27FC236}">
                <a16:creationId xmlns:a16="http://schemas.microsoft.com/office/drawing/2014/main" id="{3300960E-7750-9B23-278D-ACA316DD4A81}"/>
              </a:ext>
            </a:extLst>
          </p:cNvPr>
          <p:cNvSpPr/>
          <p:nvPr/>
        </p:nvSpPr>
        <p:spPr>
          <a:xfrm>
            <a:off x="137471" y="2956802"/>
            <a:ext cx="2183698"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LGD = 1 – recovery rate</a:t>
            </a:r>
          </a:p>
        </p:txBody>
      </p:sp>
      <p:grpSp>
        <p:nvGrpSpPr>
          <p:cNvPr id="8" name="Group 7">
            <a:extLst>
              <a:ext uri="{FF2B5EF4-FFF2-40B4-BE49-F238E27FC236}">
                <a16:creationId xmlns:a16="http://schemas.microsoft.com/office/drawing/2014/main" id="{0D8432FA-C046-9C67-1269-8FAD36847ED1}"/>
              </a:ext>
            </a:extLst>
          </p:cNvPr>
          <p:cNvGrpSpPr/>
          <p:nvPr/>
        </p:nvGrpSpPr>
        <p:grpSpPr>
          <a:xfrm>
            <a:off x="4643211" y="2800144"/>
            <a:ext cx="2070799" cy="2039815"/>
            <a:chOff x="637902" y="2508825"/>
            <a:chExt cx="2479355" cy="2275255"/>
          </a:xfrm>
          <a:effectLst>
            <a:outerShdw blurRad="76200" dir="13500000" sy="23000" kx="1200000" algn="br" rotWithShape="0">
              <a:prstClr val="black">
                <a:alpha val="20000"/>
              </a:prstClr>
            </a:outerShdw>
          </a:effectLst>
        </p:grpSpPr>
        <p:sp>
          <p:nvSpPr>
            <p:cNvPr id="22" name="Teardrop 21">
              <a:extLst>
                <a:ext uri="{FF2B5EF4-FFF2-40B4-BE49-F238E27FC236}">
                  <a16:creationId xmlns:a16="http://schemas.microsoft.com/office/drawing/2014/main" id="{A966190F-376C-46C3-67FC-D2FA995DEB9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23" name="Oval 22">
              <a:extLst>
                <a:ext uri="{FF2B5EF4-FFF2-40B4-BE49-F238E27FC236}">
                  <a16:creationId xmlns:a16="http://schemas.microsoft.com/office/drawing/2014/main" id="{99B375E1-1BDC-D9CC-AD34-6D96AF375A4E}"/>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Variable Selection:</a:t>
              </a:r>
            </a:p>
            <a:p>
              <a:pPr algn="ctr"/>
              <a:r>
                <a:rPr lang="en-US" sz="1300" b="1" dirty="0">
                  <a:solidFill>
                    <a:schemeClr val="tx1"/>
                  </a:solidFill>
                </a:rPr>
                <a:t>All the variables used for PD model will be used</a:t>
              </a:r>
            </a:p>
          </p:txBody>
        </p:sp>
      </p:grpSp>
      <p:sp>
        <p:nvSpPr>
          <p:cNvPr id="3" name="Rectangle 2">
            <a:extLst>
              <a:ext uri="{FF2B5EF4-FFF2-40B4-BE49-F238E27FC236}">
                <a16:creationId xmlns:a16="http://schemas.microsoft.com/office/drawing/2014/main" id="{221CD44F-7A35-BF68-D202-DE3F0BF6A119}"/>
              </a:ext>
            </a:extLst>
          </p:cNvPr>
          <p:cNvSpPr/>
          <p:nvPr/>
        </p:nvSpPr>
        <p:spPr>
          <a:xfrm>
            <a:off x="107302" y="3957593"/>
            <a:ext cx="2213868" cy="929715"/>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Dependent variable = recovery rate</a:t>
            </a:r>
          </a:p>
        </p:txBody>
      </p:sp>
      <p:grpSp>
        <p:nvGrpSpPr>
          <p:cNvPr id="12" name="Group 11">
            <a:extLst>
              <a:ext uri="{FF2B5EF4-FFF2-40B4-BE49-F238E27FC236}">
                <a16:creationId xmlns:a16="http://schemas.microsoft.com/office/drawing/2014/main" id="{651683DE-F36B-0FCB-2494-E12F667F893A}"/>
              </a:ext>
            </a:extLst>
          </p:cNvPr>
          <p:cNvGrpSpPr/>
          <p:nvPr/>
        </p:nvGrpSpPr>
        <p:grpSpPr>
          <a:xfrm>
            <a:off x="6676868" y="2579718"/>
            <a:ext cx="2570030" cy="2457911"/>
            <a:chOff x="637902" y="2508825"/>
            <a:chExt cx="2479355" cy="2275255"/>
          </a:xfrm>
          <a:effectLst>
            <a:outerShdw blurRad="76200" dir="13500000" sy="23000" kx="1200000" algn="br" rotWithShape="0">
              <a:prstClr val="black">
                <a:alpha val="20000"/>
              </a:prstClr>
            </a:outerShdw>
          </a:effectLst>
        </p:grpSpPr>
        <p:sp>
          <p:nvSpPr>
            <p:cNvPr id="13" name="Teardrop 12">
              <a:extLst>
                <a:ext uri="{FF2B5EF4-FFF2-40B4-BE49-F238E27FC236}">
                  <a16:creationId xmlns:a16="http://schemas.microsoft.com/office/drawing/2014/main" id="{599B35C0-7BA6-26EC-DA2B-72096E099953}"/>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4" name="Oval 13">
              <a:extLst>
                <a:ext uri="{FF2B5EF4-FFF2-40B4-BE49-F238E27FC236}">
                  <a16:creationId xmlns:a16="http://schemas.microsoft.com/office/drawing/2014/main" id="{A37D5F43-DA9E-4546-E139-C65D28B3CC7F}"/>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LGD Model Development:</a:t>
              </a:r>
            </a:p>
            <a:p>
              <a:pPr algn="ctr"/>
              <a:r>
                <a:rPr lang="en-US" sz="1300" b="1" dirty="0">
                  <a:solidFill>
                    <a:schemeClr val="tx1"/>
                  </a:solidFill>
                </a:rPr>
                <a:t>Two stage model, Stage 1 – Logistic regression, Stage 2 – Linear regression for recovery rate &gt;0</a:t>
              </a:r>
            </a:p>
          </p:txBody>
        </p:sp>
      </p:grpSp>
      <p:grpSp>
        <p:nvGrpSpPr>
          <p:cNvPr id="15" name="Group 14">
            <a:extLst>
              <a:ext uri="{FF2B5EF4-FFF2-40B4-BE49-F238E27FC236}">
                <a16:creationId xmlns:a16="http://schemas.microsoft.com/office/drawing/2014/main" id="{CCCCD185-FDEB-B085-2BAA-4070BE120FFF}"/>
              </a:ext>
            </a:extLst>
          </p:cNvPr>
          <p:cNvGrpSpPr/>
          <p:nvPr/>
        </p:nvGrpSpPr>
        <p:grpSpPr>
          <a:xfrm>
            <a:off x="9182841" y="2810695"/>
            <a:ext cx="2196942" cy="2126187"/>
            <a:chOff x="637902" y="2508825"/>
            <a:chExt cx="2479355" cy="2275255"/>
          </a:xfrm>
          <a:effectLst>
            <a:outerShdw blurRad="76200" dir="13500000" sy="23000" kx="1200000" algn="br" rotWithShape="0">
              <a:prstClr val="black">
                <a:alpha val="20000"/>
              </a:prstClr>
            </a:outerShdw>
          </a:effectLst>
        </p:grpSpPr>
        <p:sp>
          <p:nvSpPr>
            <p:cNvPr id="16" name="Teardrop 15">
              <a:extLst>
                <a:ext uri="{FF2B5EF4-FFF2-40B4-BE49-F238E27FC236}">
                  <a16:creationId xmlns:a16="http://schemas.microsoft.com/office/drawing/2014/main" id="{7E9D4076-C700-F9C5-5766-EEF64DF7C97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7" name="Oval 16">
              <a:extLst>
                <a:ext uri="{FF2B5EF4-FFF2-40B4-BE49-F238E27FC236}">
                  <a16:creationId xmlns:a16="http://schemas.microsoft.com/office/drawing/2014/main" id="{9DC0AA95-5073-9653-871B-E120B5158FD2}"/>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LGD Model Validation: </a:t>
              </a:r>
              <a:r>
                <a:rPr lang="en-US" sz="1300" b="1" dirty="0">
                  <a:solidFill>
                    <a:schemeClr val="tx1"/>
                  </a:solidFill>
                </a:rPr>
                <a:t>MAPE</a:t>
              </a:r>
              <a:r>
                <a:rPr lang="en-US" sz="1300" b="1" i="1" dirty="0">
                  <a:solidFill>
                    <a:schemeClr val="tx1"/>
                  </a:solidFill>
                </a:rPr>
                <a:t>, </a:t>
              </a:r>
              <a:r>
                <a:rPr lang="en-US" sz="1300" b="1" kern="100" dirty="0">
                  <a:solidFill>
                    <a:schemeClr val="tx1"/>
                  </a:solidFill>
                  <a:effectLst/>
                  <a:latin typeface="+mj-lt"/>
                  <a:ea typeface="Calibri" panose="020F0502020204030204" pitchFamily="34" charset="0"/>
                  <a:cs typeface="Times New Roman" panose="02020603050405020304" pitchFamily="18" charset="0"/>
                </a:rPr>
                <a:t>R</a:t>
              </a:r>
              <a:r>
                <a:rPr lang="en-US" sz="1300" b="1" kern="100" baseline="30000" dirty="0">
                  <a:solidFill>
                    <a:schemeClr val="tx1"/>
                  </a:solidFill>
                  <a:effectLst/>
                  <a:latin typeface="+mj-lt"/>
                  <a:ea typeface="Calibri" panose="020F0502020204030204" pitchFamily="34" charset="0"/>
                  <a:cs typeface="Times New Roman" panose="02020603050405020304" pitchFamily="18" charset="0"/>
                </a:rPr>
                <a:t>2 </a:t>
              </a:r>
            </a:p>
          </p:txBody>
        </p:sp>
      </p:grpSp>
    </p:spTree>
    <p:extLst>
      <p:ext uri="{BB962C8B-B14F-4D97-AF65-F5344CB8AC3E}">
        <p14:creationId xmlns:p14="http://schemas.microsoft.com/office/powerpoint/2010/main" val="90872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CB07F-F7D5-D4EE-E2C4-0158961DC29F}"/>
              </a:ext>
            </a:extLst>
          </p:cNvPr>
          <p:cNvSpPr>
            <a:spLocks noGrp="1"/>
          </p:cNvSpPr>
          <p:nvPr>
            <p:ph type="sldNum" sz="quarter" idx="12"/>
          </p:nvPr>
        </p:nvSpPr>
        <p:spPr/>
        <p:txBody>
          <a:bodyPr/>
          <a:lstStyle/>
          <a:p>
            <a:fld id="{2ED084AE-F60F-46C9-9D1D-A96F6D3B7876}" type="slidenum">
              <a:rPr lang="en-US" smtClean="0">
                <a:solidFill>
                  <a:schemeClr val="tx1"/>
                </a:solidFill>
              </a:rPr>
              <a:t>6</a:t>
            </a:fld>
            <a:endParaRPr lang="en-US" dirty="0">
              <a:solidFill>
                <a:schemeClr val="tx1"/>
              </a:solidFill>
            </a:endParaRPr>
          </a:p>
        </p:txBody>
      </p:sp>
      <p:grpSp>
        <p:nvGrpSpPr>
          <p:cNvPr id="5" name="Group 4">
            <a:extLst>
              <a:ext uri="{FF2B5EF4-FFF2-40B4-BE49-F238E27FC236}">
                <a16:creationId xmlns:a16="http://schemas.microsoft.com/office/drawing/2014/main" id="{307518AF-9A09-DDFF-B40E-A45A7268D112}"/>
              </a:ext>
            </a:extLst>
          </p:cNvPr>
          <p:cNvGrpSpPr/>
          <p:nvPr/>
        </p:nvGrpSpPr>
        <p:grpSpPr>
          <a:xfrm>
            <a:off x="2591914" y="2853884"/>
            <a:ext cx="2070799" cy="2039815"/>
            <a:chOff x="637902" y="2508825"/>
            <a:chExt cx="2479355" cy="2275255"/>
          </a:xfrm>
          <a:effectLst>
            <a:outerShdw blurRad="76200" dir="13500000" sy="23000" kx="1200000" algn="br" rotWithShape="0">
              <a:prstClr val="black">
                <a:alpha val="20000"/>
              </a:prstClr>
            </a:outerShdw>
          </a:effectLst>
        </p:grpSpPr>
        <p:sp>
          <p:nvSpPr>
            <p:cNvPr id="6" name="Teardrop 5">
              <a:extLst>
                <a:ext uri="{FF2B5EF4-FFF2-40B4-BE49-F238E27FC236}">
                  <a16:creationId xmlns:a16="http://schemas.microsoft.com/office/drawing/2014/main" id="{A76BF6CF-7E00-CDDE-739A-071EEE41C32D}"/>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7" name="Oval 6">
              <a:extLst>
                <a:ext uri="{FF2B5EF4-FFF2-40B4-BE49-F238E27FC236}">
                  <a16:creationId xmlns:a16="http://schemas.microsoft.com/office/drawing/2014/main" id="{8D1B9E34-8A5F-00ED-3A9F-ABE0935BE1B7}"/>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Exploratory Data Analysis (EDA):</a:t>
              </a:r>
            </a:p>
            <a:p>
              <a:pPr algn="ctr"/>
              <a:r>
                <a:rPr lang="en-US" sz="1300" b="1" dirty="0">
                  <a:solidFill>
                    <a:schemeClr val="tx1"/>
                  </a:solidFill>
                </a:rPr>
                <a:t>For EAD Model</a:t>
              </a:r>
            </a:p>
          </p:txBody>
        </p:sp>
      </p:grpSp>
      <p:sp>
        <p:nvSpPr>
          <p:cNvPr id="21" name="TextBox 20">
            <a:extLst>
              <a:ext uri="{FF2B5EF4-FFF2-40B4-BE49-F238E27FC236}">
                <a16:creationId xmlns:a16="http://schemas.microsoft.com/office/drawing/2014/main" id="{ABA2A24A-8464-2B65-BAE6-6ABFA6CE99CA}"/>
              </a:ext>
            </a:extLst>
          </p:cNvPr>
          <p:cNvSpPr txBox="1"/>
          <p:nvPr/>
        </p:nvSpPr>
        <p:spPr>
          <a:xfrm>
            <a:off x="450166" y="883122"/>
            <a:ext cx="9988063" cy="646331"/>
          </a:xfrm>
          <a:prstGeom prst="rect">
            <a:avLst/>
          </a:prstGeom>
          <a:noFill/>
        </p:spPr>
        <p:txBody>
          <a:bodyPr wrap="square" rtlCol="0">
            <a:spAutoFit/>
          </a:bodyPr>
          <a:lstStyle/>
          <a:p>
            <a:r>
              <a:rPr lang="en-US" sz="3600" b="1" dirty="0"/>
              <a:t>EAD Modelling steps</a:t>
            </a:r>
          </a:p>
        </p:txBody>
      </p:sp>
      <p:grpSp>
        <p:nvGrpSpPr>
          <p:cNvPr id="8" name="Group 7">
            <a:extLst>
              <a:ext uri="{FF2B5EF4-FFF2-40B4-BE49-F238E27FC236}">
                <a16:creationId xmlns:a16="http://schemas.microsoft.com/office/drawing/2014/main" id="{0D8432FA-C046-9C67-1269-8FAD36847ED1}"/>
              </a:ext>
            </a:extLst>
          </p:cNvPr>
          <p:cNvGrpSpPr/>
          <p:nvPr/>
        </p:nvGrpSpPr>
        <p:grpSpPr>
          <a:xfrm>
            <a:off x="4685415" y="2800144"/>
            <a:ext cx="2070799" cy="2039815"/>
            <a:chOff x="637902" y="2508825"/>
            <a:chExt cx="2479355" cy="2275255"/>
          </a:xfrm>
          <a:effectLst>
            <a:outerShdw blurRad="76200" dir="13500000" sy="23000" kx="1200000" algn="br" rotWithShape="0">
              <a:prstClr val="black">
                <a:alpha val="20000"/>
              </a:prstClr>
            </a:outerShdw>
          </a:effectLst>
        </p:grpSpPr>
        <p:sp>
          <p:nvSpPr>
            <p:cNvPr id="22" name="Teardrop 21">
              <a:extLst>
                <a:ext uri="{FF2B5EF4-FFF2-40B4-BE49-F238E27FC236}">
                  <a16:creationId xmlns:a16="http://schemas.microsoft.com/office/drawing/2014/main" id="{A966190F-376C-46C3-67FC-D2FA995DEB9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23" name="Oval 22">
              <a:extLst>
                <a:ext uri="{FF2B5EF4-FFF2-40B4-BE49-F238E27FC236}">
                  <a16:creationId xmlns:a16="http://schemas.microsoft.com/office/drawing/2014/main" id="{99B375E1-1BDC-D9CC-AD34-6D96AF375A4E}"/>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Variable Selection:</a:t>
              </a:r>
            </a:p>
            <a:p>
              <a:pPr algn="ctr"/>
              <a:r>
                <a:rPr lang="en-US" sz="1300" b="1" dirty="0">
                  <a:solidFill>
                    <a:schemeClr val="tx1"/>
                  </a:solidFill>
                </a:rPr>
                <a:t>All the variables used for EAD model will be used</a:t>
              </a:r>
            </a:p>
          </p:txBody>
        </p:sp>
      </p:grpSp>
      <p:sp>
        <p:nvSpPr>
          <p:cNvPr id="3" name="Rectangle 2">
            <a:extLst>
              <a:ext uri="{FF2B5EF4-FFF2-40B4-BE49-F238E27FC236}">
                <a16:creationId xmlns:a16="http://schemas.microsoft.com/office/drawing/2014/main" id="{221CD44F-7A35-BF68-D202-DE3F0BF6A119}"/>
              </a:ext>
            </a:extLst>
          </p:cNvPr>
          <p:cNvSpPr/>
          <p:nvPr/>
        </p:nvSpPr>
        <p:spPr>
          <a:xfrm>
            <a:off x="153440" y="3877134"/>
            <a:ext cx="2213868" cy="929715"/>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Dependent variable = CCF</a:t>
            </a:r>
          </a:p>
        </p:txBody>
      </p:sp>
      <p:sp>
        <p:nvSpPr>
          <p:cNvPr id="9" name="Rectangle 8">
            <a:extLst>
              <a:ext uri="{FF2B5EF4-FFF2-40B4-BE49-F238E27FC236}">
                <a16:creationId xmlns:a16="http://schemas.microsoft.com/office/drawing/2014/main" id="{051F79F4-A3C4-8482-44A4-E6097D897993}"/>
              </a:ext>
            </a:extLst>
          </p:cNvPr>
          <p:cNvSpPr/>
          <p:nvPr/>
        </p:nvSpPr>
        <p:spPr>
          <a:xfrm>
            <a:off x="137471" y="2956802"/>
            <a:ext cx="2183698" cy="558817"/>
          </a:xfrm>
          <a:prstGeom prst="rect">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EAD = CCF x Funded amount</a:t>
            </a:r>
          </a:p>
        </p:txBody>
      </p:sp>
      <p:grpSp>
        <p:nvGrpSpPr>
          <p:cNvPr id="10" name="Group 9">
            <a:extLst>
              <a:ext uri="{FF2B5EF4-FFF2-40B4-BE49-F238E27FC236}">
                <a16:creationId xmlns:a16="http://schemas.microsoft.com/office/drawing/2014/main" id="{9E1199A7-56C4-3610-BEE2-A399CB9B997A}"/>
              </a:ext>
            </a:extLst>
          </p:cNvPr>
          <p:cNvGrpSpPr/>
          <p:nvPr/>
        </p:nvGrpSpPr>
        <p:grpSpPr>
          <a:xfrm>
            <a:off x="6802280" y="2740546"/>
            <a:ext cx="2070799" cy="2039815"/>
            <a:chOff x="637902" y="2508825"/>
            <a:chExt cx="2479355" cy="2275255"/>
          </a:xfrm>
          <a:effectLst>
            <a:outerShdw blurRad="76200" dir="13500000" sy="23000" kx="1200000" algn="br" rotWithShape="0">
              <a:prstClr val="black">
                <a:alpha val="20000"/>
              </a:prstClr>
            </a:outerShdw>
          </a:effectLst>
        </p:grpSpPr>
        <p:sp>
          <p:nvSpPr>
            <p:cNvPr id="11" name="Teardrop 10">
              <a:extLst>
                <a:ext uri="{FF2B5EF4-FFF2-40B4-BE49-F238E27FC236}">
                  <a16:creationId xmlns:a16="http://schemas.microsoft.com/office/drawing/2014/main" id="{E1CE3D1B-3578-4060-40AB-9415555302F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8" name="Oval 17">
              <a:extLst>
                <a:ext uri="{FF2B5EF4-FFF2-40B4-BE49-F238E27FC236}">
                  <a16:creationId xmlns:a16="http://schemas.microsoft.com/office/drawing/2014/main" id="{B9EB3F6D-C86C-31B4-435E-954CD81E2418}"/>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LGD Model Development:</a:t>
              </a:r>
            </a:p>
            <a:p>
              <a:pPr algn="ctr"/>
              <a:r>
                <a:rPr lang="en-US" sz="1300" b="1" dirty="0">
                  <a:solidFill>
                    <a:schemeClr val="tx1"/>
                  </a:solidFill>
                </a:rPr>
                <a:t>Multiple Linear Regression Model</a:t>
              </a:r>
            </a:p>
          </p:txBody>
        </p:sp>
      </p:grpSp>
      <p:grpSp>
        <p:nvGrpSpPr>
          <p:cNvPr id="15" name="Group 14">
            <a:extLst>
              <a:ext uri="{FF2B5EF4-FFF2-40B4-BE49-F238E27FC236}">
                <a16:creationId xmlns:a16="http://schemas.microsoft.com/office/drawing/2014/main" id="{CCCCD185-FDEB-B085-2BAA-4070BE120FFF}"/>
              </a:ext>
            </a:extLst>
          </p:cNvPr>
          <p:cNvGrpSpPr/>
          <p:nvPr/>
        </p:nvGrpSpPr>
        <p:grpSpPr>
          <a:xfrm>
            <a:off x="8892529" y="2697359"/>
            <a:ext cx="2196942" cy="2126187"/>
            <a:chOff x="637902" y="2508825"/>
            <a:chExt cx="2479355" cy="2275255"/>
          </a:xfrm>
          <a:effectLst>
            <a:outerShdw blurRad="76200" dir="13500000" sy="23000" kx="1200000" algn="br" rotWithShape="0">
              <a:prstClr val="black">
                <a:alpha val="20000"/>
              </a:prstClr>
            </a:outerShdw>
          </a:effectLst>
        </p:grpSpPr>
        <p:sp>
          <p:nvSpPr>
            <p:cNvPr id="16" name="Teardrop 15">
              <a:extLst>
                <a:ext uri="{FF2B5EF4-FFF2-40B4-BE49-F238E27FC236}">
                  <a16:creationId xmlns:a16="http://schemas.microsoft.com/office/drawing/2014/main" id="{7E9D4076-C700-F9C5-5766-EEF64DF7C976}"/>
                </a:ext>
              </a:extLst>
            </p:cNvPr>
            <p:cNvSpPr/>
            <p:nvPr/>
          </p:nvSpPr>
          <p:spPr>
            <a:xfrm rot="2446254">
              <a:off x="637902" y="2508825"/>
              <a:ext cx="2479355" cy="2275255"/>
            </a:xfrm>
            <a:prstGeom prst="teardrop">
              <a:avLst>
                <a:gd name="adj" fmla="val 89146"/>
              </a:avLst>
            </a:prstGeom>
            <a:gradFill flip="none" rotWithShape="1">
              <a:gsLst>
                <a:gs pos="1500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7" name="Oval 16">
              <a:extLst>
                <a:ext uri="{FF2B5EF4-FFF2-40B4-BE49-F238E27FC236}">
                  <a16:creationId xmlns:a16="http://schemas.microsoft.com/office/drawing/2014/main" id="{9DC0AA95-5073-9653-871B-E120B5158FD2}"/>
                </a:ext>
              </a:extLst>
            </p:cNvPr>
            <p:cNvSpPr/>
            <p:nvPr/>
          </p:nvSpPr>
          <p:spPr>
            <a:xfrm>
              <a:off x="791314" y="2623622"/>
              <a:ext cx="2112753" cy="2021308"/>
            </a:xfrm>
            <a:prstGeom prst="ellipse">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LGD Model Validation: </a:t>
              </a:r>
              <a:r>
                <a:rPr lang="en-US" sz="1300" b="1" dirty="0">
                  <a:solidFill>
                    <a:schemeClr val="tx1"/>
                  </a:solidFill>
                </a:rPr>
                <a:t>MAPE</a:t>
              </a:r>
              <a:r>
                <a:rPr lang="en-US" sz="1300" b="1" i="1" dirty="0">
                  <a:solidFill>
                    <a:schemeClr val="tx1"/>
                  </a:solidFill>
                </a:rPr>
                <a:t>, </a:t>
              </a:r>
              <a:r>
                <a:rPr lang="en-US" sz="1300" b="1" kern="100" dirty="0">
                  <a:solidFill>
                    <a:schemeClr val="tx1"/>
                  </a:solidFill>
                  <a:effectLst/>
                  <a:latin typeface="+mj-lt"/>
                  <a:ea typeface="Calibri" panose="020F0502020204030204" pitchFamily="34" charset="0"/>
                  <a:cs typeface="Times New Roman" panose="02020603050405020304" pitchFamily="18" charset="0"/>
                </a:rPr>
                <a:t>R</a:t>
              </a:r>
              <a:r>
                <a:rPr lang="en-US" sz="1300" b="1" kern="100" baseline="30000" dirty="0">
                  <a:solidFill>
                    <a:schemeClr val="tx1"/>
                  </a:solidFill>
                  <a:effectLst/>
                  <a:latin typeface="+mj-lt"/>
                  <a:ea typeface="Calibri" panose="020F0502020204030204" pitchFamily="34" charset="0"/>
                  <a:cs typeface="Times New Roman" panose="02020603050405020304" pitchFamily="18" charset="0"/>
                </a:rPr>
                <a:t>2 </a:t>
              </a:r>
            </a:p>
          </p:txBody>
        </p:sp>
      </p:grpSp>
    </p:spTree>
    <p:extLst>
      <p:ext uri="{BB962C8B-B14F-4D97-AF65-F5344CB8AC3E}">
        <p14:creationId xmlns:p14="http://schemas.microsoft.com/office/powerpoint/2010/main" val="278631689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572</TotalTime>
  <Words>397</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 Math</vt:lpstr>
      <vt:lpstr>Courier New</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dewangan</dc:creator>
  <cp:lastModifiedBy>vikram dewangan</cp:lastModifiedBy>
  <cp:revision>2</cp:revision>
  <dcterms:created xsi:type="dcterms:W3CDTF">2024-06-20T09:09:17Z</dcterms:created>
  <dcterms:modified xsi:type="dcterms:W3CDTF">2024-06-20T18:46:59Z</dcterms:modified>
</cp:coreProperties>
</file>