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drawings/drawing2.xml" ContentType="application/vnd.openxmlformats-officedocument.drawingml.chartshapes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Ivy\2.SQL\Research%20Project%20-%20Zomato\Merged%20fi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Ivy\2.SQL\Research%20Project%20-%20Zomato\Merged%20fil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Ivy\2.SQL\Research%20Project%20-%20Zomato\Merged%20file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Ivy\2.SQL\Research%20Project%20-%20Zomato\Merged%20file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Ivy\2.SQL\Research%20Project%20-%20Zomato\Merged%20file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Ivy\2.SQL\Research%20Project%20-%20Zomato\Merged%20file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Ivy\2.SQL\Research%20Project%20-%20Zomato\Merged%20file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Ivy\2.SQL\Research%20Project%20-%20Zomato\Merged%20file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Ivy\2.SQL\Research%20Project%20-%20Zomato\Merged%20file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Ivy\2.SQL\Research%20Project%20-%20Zomato\Merged%20file.xlsx" TargetMode="Externa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chartUserShapes" Target="../drawings/drawing2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Ivy\2.SQL\Research%20Project%20-%20Zomato\Merged%20file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Ivy\2.SQL\Research%20Project%20-%20Zomato\Merged%20file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Ivy\2.SQL\Research%20Project%20-%20Zomato\Merged%20fi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Ivy\2.SQL\Research%20Project%20-%20Zomato\Merged%20fi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Ivy\2.SQL\Research%20Project%20-%20Zomato\Merged%20fil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Ivy\2.SQL\Research%20Project%20-%20Zomato\Merged%20fil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Ivy\2.SQL\Research%20Project%20-%20Zomato\Merged%20fil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Ivy\2.SQL\Research%20Project%20-%20Zomato\Merged%20fil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Ivy\2.SQL\Research%20Project%20-%20Zomato\Merged%20fil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 file.xlsx]Pivots!PivotTable1</c:name>
    <c:fmtId val="9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1.1506413973130638E-4"/>
          <c:y val="0"/>
          <c:w val="0.92922424683867677"/>
          <c:h val="0.99676919096604599"/>
        </c:manualLayout>
      </c:layout>
      <c:ofPieChart>
        <c:ofPieType val="bar"/>
        <c:varyColors val="1"/>
        <c:ser>
          <c:idx val="0"/>
          <c:order val="0"/>
          <c:tx>
            <c:strRef>
              <c:f>Pivots!$B$4:$B$5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851-4FAC-8AE8-3122170F2D9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851-4FAC-8AE8-3122170F2D9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851-4FAC-8AE8-3122170F2D9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851-4FAC-8AE8-3122170F2D96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851-4FAC-8AE8-3122170F2D96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851-4FAC-8AE8-3122170F2D96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D851-4FAC-8AE8-3122170F2D96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D851-4FAC-8AE8-3122170F2D96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D851-4FAC-8AE8-3122170F2D96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D851-4FAC-8AE8-3122170F2D96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D851-4FAC-8AE8-3122170F2D96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D851-4FAC-8AE8-3122170F2D96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D851-4FAC-8AE8-3122170F2D96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D851-4FAC-8AE8-3122170F2D96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D851-4FAC-8AE8-3122170F2D96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D851-4FAC-8AE8-3122170F2D96}"/>
              </c:ext>
            </c:extLst>
          </c:dPt>
          <c:cat>
            <c:strRef>
              <c:f>Pivots!$A$6:$A$21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Doha</c:v>
                </c:pt>
                <c:pt idx="4">
                  <c:v>India</c:v>
                </c:pt>
                <c:pt idx="5">
                  <c:v>Indonesia</c:v>
                </c:pt>
                <c:pt idx="6">
                  <c:v>New Zeland</c:v>
                </c:pt>
                <c:pt idx="7">
                  <c:v>Philippines</c:v>
                </c:pt>
                <c:pt idx="8">
                  <c:v>Singapore</c:v>
                </c:pt>
                <c:pt idx="9">
                  <c:v>South Africa</c:v>
                </c:pt>
                <c:pt idx="10">
                  <c:v>Sri Lanka</c:v>
                </c:pt>
                <c:pt idx="11">
                  <c:v>Turkey</c:v>
                </c:pt>
                <c:pt idx="12">
                  <c:v>UAE</c:v>
                </c:pt>
                <c:pt idx="13">
                  <c:v>United Kingdom</c:v>
                </c:pt>
                <c:pt idx="14">
                  <c:v>United States</c:v>
                </c:pt>
              </c:strCache>
            </c:strRef>
          </c:cat>
          <c:val>
            <c:numRef>
              <c:f>Pivots!$B$6:$B$21</c:f>
              <c:numCache>
                <c:formatCode>General</c:formatCode>
                <c:ptCount val="15"/>
                <c:pt idx="0">
                  <c:v>24</c:v>
                </c:pt>
                <c:pt idx="1">
                  <c:v>60</c:v>
                </c:pt>
                <c:pt idx="2">
                  <c:v>4</c:v>
                </c:pt>
                <c:pt idx="3">
                  <c:v>20</c:v>
                </c:pt>
                <c:pt idx="4">
                  <c:v>8652</c:v>
                </c:pt>
                <c:pt idx="5">
                  <c:v>21</c:v>
                </c:pt>
                <c:pt idx="6">
                  <c:v>40</c:v>
                </c:pt>
                <c:pt idx="7">
                  <c:v>22</c:v>
                </c:pt>
                <c:pt idx="8">
                  <c:v>20</c:v>
                </c:pt>
                <c:pt idx="9">
                  <c:v>60</c:v>
                </c:pt>
                <c:pt idx="10">
                  <c:v>20</c:v>
                </c:pt>
                <c:pt idx="11">
                  <c:v>34</c:v>
                </c:pt>
                <c:pt idx="12">
                  <c:v>60</c:v>
                </c:pt>
                <c:pt idx="13">
                  <c:v>80</c:v>
                </c:pt>
                <c:pt idx="14">
                  <c:v>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D851-4FAC-8AE8-3122170F2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plitType val="pos"/>
        <c:splitPos val="1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170931656807783E-2"/>
          <c:y val="7.0960022736846373E-2"/>
          <c:w val="0.88147963518948624"/>
          <c:h val="0.6257329862631071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Pivots!$A$207:$A$221</c:f>
              <c:strCache>
                <c:ptCount val="15"/>
                <c:pt idx="0">
                  <c:v>Indonesia</c:v>
                </c:pt>
                <c:pt idx="1">
                  <c:v>UAE</c:v>
                </c:pt>
                <c:pt idx="2">
                  <c:v>Turkey</c:v>
                </c:pt>
                <c:pt idx="3">
                  <c:v>United States</c:v>
                </c:pt>
                <c:pt idx="4">
                  <c:v>Philippines</c:v>
                </c:pt>
                <c:pt idx="5">
                  <c:v>South Africa</c:v>
                </c:pt>
                <c:pt idx="6">
                  <c:v>New Zeland</c:v>
                </c:pt>
                <c:pt idx="7">
                  <c:v>United Kingdom</c:v>
                </c:pt>
                <c:pt idx="8">
                  <c:v>Doha</c:v>
                </c:pt>
                <c:pt idx="9">
                  <c:v>Sri Lanka</c:v>
                </c:pt>
                <c:pt idx="10">
                  <c:v>India</c:v>
                </c:pt>
                <c:pt idx="11">
                  <c:v>Australia</c:v>
                </c:pt>
                <c:pt idx="12">
                  <c:v>Canada</c:v>
                </c:pt>
                <c:pt idx="13">
                  <c:v>Singapore</c:v>
                </c:pt>
                <c:pt idx="14">
                  <c:v>Brazil</c:v>
                </c:pt>
              </c:strCache>
            </c:strRef>
          </c:cat>
          <c:val>
            <c:numRef>
              <c:f>Pivots!$B$207:$B$221</c:f>
              <c:numCache>
                <c:formatCode>0.00%</c:formatCode>
                <c:ptCount val="15"/>
                <c:pt idx="0">
                  <c:v>1.2951770075243616E-3</c:v>
                </c:pt>
                <c:pt idx="1">
                  <c:v>2.0262740197899429E-3</c:v>
                </c:pt>
                <c:pt idx="2">
                  <c:v>2.3176550783912749E-3</c:v>
                </c:pt>
                <c:pt idx="3">
                  <c:v>2.3352417028969911E-3</c:v>
                </c:pt>
                <c:pt idx="4">
                  <c:v>2.4545353118375544E-3</c:v>
                </c:pt>
                <c:pt idx="5">
                  <c:v>3.1729243786356425E-3</c:v>
                </c:pt>
                <c:pt idx="6">
                  <c:v>4.1148030038061926E-3</c:v>
                </c:pt>
                <c:pt idx="7">
                  <c:v>4.8664760630208652E-3</c:v>
                </c:pt>
                <c:pt idx="8">
                  <c:v>6.105006105006105E-3</c:v>
                </c:pt>
                <c:pt idx="9">
                  <c:v>6.8282690337999321E-3</c:v>
                </c:pt>
                <c:pt idx="10">
                  <c:v>7.2879629840215711E-3</c:v>
                </c:pt>
                <c:pt idx="11">
                  <c:v>8.9753178758414359E-3</c:v>
                </c:pt>
                <c:pt idx="12">
                  <c:v>9.7087378640776691E-3</c:v>
                </c:pt>
                <c:pt idx="13">
                  <c:v>3.1347962382445138E-2</c:v>
                </c:pt>
                <c:pt idx="14">
                  <c:v>5.0977060322854713E-2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ED-4289-95A9-BDD9481C57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6997544"/>
        <c:axId val="506997872"/>
      </c:barChart>
      <c:catAx>
        <c:axId val="506997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997872"/>
        <c:crosses val="autoZero"/>
        <c:auto val="1"/>
        <c:lblAlgn val="ctr"/>
        <c:lblOffset val="100"/>
        <c:noMultiLvlLbl val="0"/>
      </c:catAx>
      <c:valAx>
        <c:axId val="50699787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506997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4884514435695528E-2"/>
          <c:y val="4.2613735783027122E-2"/>
          <c:w val="0.9785349956255468"/>
          <c:h val="0.7088312919218431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Pivots!$A$321:$A$363</c:f>
              <c:strCache>
                <c:ptCount val="43"/>
                <c:pt idx="0">
                  <c:v>Bangalore</c:v>
                </c:pt>
                <c:pt idx="1">
                  <c:v>Kolkata</c:v>
                </c:pt>
                <c:pt idx="2">
                  <c:v>Mumbai</c:v>
                </c:pt>
                <c:pt idx="3">
                  <c:v>Chennai</c:v>
                </c:pt>
                <c:pt idx="4">
                  <c:v>Hyderabad</c:v>
                </c:pt>
                <c:pt idx="5">
                  <c:v>Pune</c:v>
                </c:pt>
                <c:pt idx="6">
                  <c:v>Secunderabad</c:v>
                </c:pt>
                <c:pt idx="7">
                  <c:v>Panchkula</c:v>
                </c:pt>
                <c:pt idx="8">
                  <c:v>Goa</c:v>
                </c:pt>
                <c:pt idx="9">
                  <c:v>Ahmedabad</c:v>
                </c:pt>
                <c:pt idx="10">
                  <c:v>Chandigarh</c:v>
                </c:pt>
                <c:pt idx="11">
                  <c:v>Jaipur</c:v>
                </c:pt>
                <c:pt idx="12">
                  <c:v>Lucknow</c:v>
                </c:pt>
                <c:pt idx="13">
                  <c:v>Kochi</c:v>
                </c:pt>
                <c:pt idx="14">
                  <c:v>Puducherry</c:v>
                </c:pt>
                <c:pt idx="15">
                  <c:v>Indore</c:v>
                </c:pt>
                <c:pt idx="16">
                  <c:v>Guwahati</c:v>
                </c:pt>
                <c:pt idx="17">
                  <c:v>Mangalore</c:v>
                </c:pt>
                <c:pt idx="18">
                  <c:v>Mysore</c:v>
                </c:pt>
                <c:pt idx="19">
                  <c:v>Coimbatore</c:v>
                </c:pt>
                <c:pt idx="20">
                  <c:v>Bhubaneshwar</c:v>
                </c:pt>
                <c:pt idx="21">
                  <c:v>Vadodara</c:v>
                </c:pt>
                <c:pt idx="22">
                  <c:v>Surat</c:v>
                </c:pt>
                <c:pt idx="23">
                  <c:v>Amritsar</c:v>
                </c:pt>
                <c:pt idx="24">
                  <c:v>Nagpur</c:v>
                </c:pt>
                <c:pt idx="25">
                  <c:v>Vizag</c:v>
                </c:pt>
                <c:pt idx="26">
                  <c:v>Bhopal</c:v>
                </c:pt>
                <c:pt idx="27">
                  <c:v>Ludhiana</c:v>
                </c:pt>
                <c:pt idx="28">
                  <c:v>Dehradun</c:v>
                </c:pt>
                <c:pt idx="29">
                  <c:v>Gurgaon</c:v>
                </c:pt>
                <c:pt idx="30">
                  <c:v>New Delhi</c:v>
                </c:pt>
                <c:pt idx="31">
                  <c:v>Nashik</c:v>
                </c:pt>
                <c:pt idx="32">
                  <c:v>Agra</c:v>
                </c:pt>
                <c:pt idx="33">
                  <c:v>Mohali</c:v>
                </c:pt>
                <c:pt idx="34">
                  <c:v>Kanpur</c:v>
                </c:pt>
                <c:pt idx="35">
                  <c:v>Ghaziabad</c:v>
                </c:pt>
                <c:pt idx="36">
                  <c:v>Ranchi</c:v>
                </c:pt>
                <c:pt idx="37">
                  <c:v>Varanasi</c:v>
                </c:pt>
                <c:pt idx="38">
                  <c:v>Patna</c:v>
                </c:pt>
                <c:pt idx="39">
                  <c:v>Allahabad</c:v>
                </c:pt>
                <c:pt idx="40">
                  <c:v>Noida</c:v>
                </c:pt>
                <c:pt idx="41">
                  <c:v>Aurangabad</c:v>
                </c:pt>
                <c:pt idx="42">
                  <c:v>Faridabad</c:v>
                </c:pt>
              </c:strCache>
            </c:strRef>
          </c:cat>
          <c:val>
            <c:numRef>
              <c:f>Pivots!$B$321:$B$363</c:f>
              <c:numCache>
                <c:formatCode>0.00%</c:formatCode>
                <c:ptCount val="43"/>
                <c:pt idx="0">
                  <c:v>3.5641094181591376E-4</c:v>
                </c:pt>
                <c:pt idx="1">
                  <c:v>4.4850088578924941E-4</c:v>
                </c:pt>
                <c:pt idx="2">
                  <c:v>6.7346870054214229E-4</c:v>
                </c:pt>
                <c:pt idx="3">
                  <c:v>7.221520129987362E-4</c:v>
                </c:pt>
                <c:pt idx="4">
                  <c:v>7.4580484773151029E-4</c:v>
                </c:pt>
                <c:pt idx="5">
                  <c:v>9.6469226316804938E-4</c:v>
                </c:pt>
                <c:pt idx="6">
                  <c:v>1.0515247108307045E-3</c:v>
                </c:pt>
                <c:pt idx="7">
                  <c:v>1.1862396204033216E-3</c:v>
                </c:pt>
                <c:pt idx="8">
                  <c:v>1.3246787653993907E-3</c:v>
                </c:pt>
                <c:pt idx="9">
                  <c:v>1.7120495679112996E-3</c:v>
                </c:pt>
                <c:pt idx="10">
                  <c:v>1.7403074543169293E-3</c:v>
                </c:pt>
                <c:pt idx="11">
                  <c:v>1.8102824040550326E-3</c:v>
                </c:pt>
                <c:pt idx="12">
                  <c:v>2.3001095290251915E-3</c:v>
                </c:pt>
                <c:pt idx="13">
                  <c:v>2.778163633838033E-3</c:v>
                </c:pt>
                <c:pt idx="14">
                  <c:v>2.9205607476635513E-3</c:v>
                </c:pt>
                <c:pt idx="15">
                  <c:v>4.1867280720117228E-3</c:v>
                </c:pt>
                <c:pt idx="16">
                  <c:v>4.2304593070104759E-3</c:v>
                </c:pt>
                <c:pt idx="17">
                  <c:v>4.5798030684680562E-3</c:v>
                </c:pt>
                <c:pt idx="18">
                  <c:v>4.6970408642555191E-3</c:v>
                </c:pt>
                <c:pt idx="19">
                  <c:v>4.7404598246029864E-3</c:v>
                </c:pt>
                <c:pt idx="20">
                  <c:v>4.9493283054442613E-3</c:v>
                </c:pt>
                <c:pt idx="21">
                  <c:v>5.3763440860215058E-3</c:v>
                </c:pt>
                <c:pt idx="22">
                  <c:v>5.4540496318516499E-3</c:v>
                </c:pt>
                <c:pt idx="23">
                  <c:v>5.7298772169167801E-3</c:v>
                </c:pt>
                <c:pt idx="24">
                  <c:v>5.7870370370370367E-3</c:v>
                </c:pt>
                <c:pt idx="25">
                  <c:v>6.1031431187061336E-3</c:v>
                </c:pt>
                <c:pt idx="26">
                  <c:v>6.9516857838025723E-3</c:v>
                </c:pt>
                <c:pt idx="27">
                  <c:v>6.9905627403005939E-3</c:v>
                </c:pt>
                <c:pt idx="28">
                  <c:v>8.23045267489712E-3</c:v>
                </c:pt>
                <c:pt idx="29">
                  <c:v>8.4594430992736072E-3</c:v>
                </c:pt>
                <c:pt idx="30">
                  <c:v>8.7102524111150013E-3</c:v>
                </c:pt>
                <c:pt idx="31">
                  <c:v>9.5465393794749408E-3</c:v>
                </c:pt>
                <c:pt idx="32">
                  <c:v>9.6993210475266739E-3</c:v>
                </c:pt>
                <c:pt idx="33">
                  <c:v>1.0101010101010102E-2</c:v>
                </c:pt>
                <c:pt idx="34">
                  <c:v>1.053740779768177E-2</c:v>
                </c:pt>
                <c:pt idx="35">
                  <c:v>1.0566356720202874E-2</c:v>
                </c:pt>
                <c:pt idx="36">
                  <c:v>1.1068068622025456E-2</c:v>
                </c:pt>
                <c:pt idx="37">
                  <c:v>1.156737998843262E-2</c:v>
                </c:pt>
                <c:pt idx="38">
                  <c:v>1.3157894736842105E-2</c:v>
                </c:pt>
                <c:pt idx="39">
                  <c:v>1.4367816091954023E-2</c:v>
                </c:pt>
                <c:pt idx="40">
                  <c:v>1.4696276943174396E-2</c:v>
                </c:pt>
                <c:pt idx="41">
                  <c:v>1.5432098765432098E-2</c:v>
                </c:pt>
                <c:pt idx="42">
                  <c:v>3.869873573851372E-2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F2-4211-88C6-3562F49559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5238448"/>
        <c:axId val="485244352"/>
      </c:barChart>
      <c:catAx>
        <c:axId val="48523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244352"/>
        <c:crosses val="autoZero"/>
        <c:auto val="1"/>
        <c:lblAlgn val="ctr"/>
        <c:lblOffset val="100"/>
        <c:noMultiLvlLbl val="0"/>
      </c:catAx>
      <c:valAx>
        <c:axId val="48524435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485238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 file.xlsx]Pivots!PivotTable13</c:name>
    <c:fmtId val="22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8.9820750256168855E-2"/>
          <c:y val="5.0925925925925923E-2"/>
          <c:w val="0.89575691708554106"/>
          <c:h val="0.81351389385668127"/>
        </c:manualLayout>
      </c:layout>
      <c:pieChart>
        <c:varyColors val="1"/>
        <c:ser>
          <c:idx val="0"/>
          <c:order val="0"/>
          <c:tx>
            <c:strRef>
              <c:f>Pivots!$B$370:$B$371</c:f>
              <c:strCache>
                <c:ptCount val="1"/>
                <c:pt idx="0">
                  <c:v>Sum of RestaurantID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DC3-4AA4-AEFF-2AA4E92CBC0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DC3-4AA4-AEFF-2AA4E92CBC0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Pivots!$A$372:$A$374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Pivots!$B$372:$B$374</c:f>
              <c:numCache>
                <c:formatCode>General</c:formatCode>
                <c:ptCount val="2"/>
                <c:pt idx="0">
                  <c:v>67787580584</c:v>
                </c:pt>
                <c:pt idx="1">
                  <c:v>7113520224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C3-4AA4-AEFF-2AA4E92CBC0E}"/>
            </c:ext>
          </c:extLst>
        </c:ser>
        <c:ser>
          <c:idx val="1"/>
          <c:order val="1"/>
          <c:tx>
            <c:strRef>
              <c:f>Pivots!$C$370:$C$371</c:f>
              <c:strCache>
                <c:ptCount val="1"/>
                <c:pt idx="0">
                  <c:v>Average of AggregateRating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7DC3-4AA4-AEFF-2AA4E92CBC0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7DC3-4AA4-AEFF-2AA4E92CBC0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Pivots!$A$372:$A$374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Pivots!$C$372:$C$374</c:f>
              <c:numCache>
                <c:formatCode>General</c:formatCode>
                <c:ptCount val="2"/>
                <c:pt idx="0">
                  <c:v>2.4256729876674181</c:v>
                </c:pt>
                <c:pt idx="1">
                  <c:v>3.4545454545454546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DC3-4AA4-AEFF-2AA4E92CBC0E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Rating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Pivots!$G$370:$G$371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Pivots!$H$370:$H$371</c:f>
              <c:numCache>
                <c:formatCode>General</c:formatCode>
                <c:ptCount val="2"/>
                <c:pt idx="0">
                  <c:v>2.4300000000000002</c:v>
                </c:pt>
                <c:pt idx="1">
                  <c:v>3.45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91-475C-9296-86F0FAECFD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6279824"/>
        <c:axId val="486288680"/>
      </c:barChart>
      <c:catAx>
        <c:axId val="4862798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6288680"/>
        <c:crosses val="autoZero"/>
        <c:auto val="1"/>
        <c:lblAlgn val="ctr"/>
        <c:lblOffset val="100"/>
        <c:noMultiLvlLbl val="0"/>
      </c:catAx>
      <c:valAx>
        <c:axId val="4862886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6279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 file.xlsx]Pivots!PivotTable14</c:name>
    <c:fmtId val="7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3.0156160744209272E-2"/>
          <c:y val="8.118655302844037E-2"/>
          <c:w val="0.90522349480391373"/>
          <c:h val="0.78642773265774579"/>
        </c:manualLayout>
      </c:layout>
      <c:pieChart>
        <c:varyColors val="1"/>
        <c:ser>
          <c:idx val="1"/>
          <c:order val="0"/>
          <c:tx>
            <c:strRef>
              <c:f>Pivots!$B$380:$B$381</c:f>
              <c:strCache>
                <c:ptCount val="1"/>
                <c:pt idx="0">
                  <c:v>Sum of RestaurantID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8263-4F3A-815A-2680FAFD08C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8263-4F3A-815A-2680FAFD08C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Pivots!$A$382:$A$384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Pivots!$B$382:$B$384</c:f>
              <c:numCache>
                <c:formatCode>General</c:formatCode>
                <c:ptCount val="2"/>
                <c:pt idx="0">
                  <c:v>78982796867</c:v>
                </c:pt>
                <c:pt idx="1">
                  <c:v>7464529996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263-4F3A-815A-2680FAFD08C0}"/>
            </c:ext>
          </c:extLst>
        </c:ser>
        <c:ser>
          <c:idx val="0"/>
          <c:order val="1"/>
          <c:tx>
            <c:strRef>
              <c:f>Pivots!$C$380:$C$381</c:f>
              <c:strCache>
                <c:ptCount val="1"/>
                <c:pt idx="0">
                  <c:v>Average of AggregateRating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CBF-4772-B9E3-CDD79D84242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CBF-4772-B9E3-CDD79D84242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Pivots!$A$382:$A$384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Pivots!$C$382:$C$384</c:f>
              <c:numCache>
                <c:formatCode>General</c:formatCode>
                <c:ptCount val="2"/>
                <c:pt idx="0">
                  <c:v>2.5922792803526749</c:v>
                </c:pt>
                <c:pt idx="1">
                  <c:v>3.4948186528497409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263-4F3A-815A-2680FAFD08C0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Pivots!$G$380:$G$381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Pivots!$H$380:$H$381</c:f>
              <c:numCache>
                <c:formatCode>General</c:formatCode>
                <c:ptCount val="2"/>
                <c:pt idx="0">
                  <c:v>2.59</c:v>
                </c:pt>
                <c:pt idx="1">
                  <c:v>3.49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A6-4434-B8F4-2E3118034C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2061336"/>
        <c:axId val="542061664"/>
      </c:barChart>
      <c:catAx>
        <c:axId val="5420613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42061664"/>
        <c:crosses val="autoZero"/>
        <c:auto val="1"/>
        <c:lblAlgn val="ctr"/>
        <c:lblOffset val="100"/>
        <c:noMultiLvlLbl val="0"/>
      </c:catAx>
      <c:valAx>
        <c:axId val="5420616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42061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 file.xlsx]Pivots!PivotTable15</c:name>
    <c:fmtId val="8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Pivots!$B$390:$B$391</c:f>
              <c:strCache>
                <c:ptCount val="1"/>
                <c:pt idx="0">
                  <c:v>Sum of RestaurantID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1AD-45EE-9493-8F8695BD7D4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1AD-45EE-9493-8F8695BD7D4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Pivots!$A$392:$A$394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Pivots!$B$392:$B$394</c:f>
              <c:numCache>
                <c:formatCode>General</c:formatCode>
                <c:ptCount val="2"/>
                <c:pt idx="0">
                  <c:v>67383431930</c:v>
                </c:pt>
                <c:pt idx="1">
                  <c:v>19063894933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AD-45EE-9493-8F8695BD7D42}"/>
            </c:ext>
          </c:extLst>
        </c:ser>
        <c:ser>
          <c:idx val="1"/>
          <c:order val="1"/>
          <c:tx>
            <c:strRef>
              <c:f>Pivots!$C$390:$C$391</c:f>
              <c:strCache>
                <c:ptCount val="1"/>
                <c:pt idx="0">
                  <c:v>Average of AggregateRating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E5E-42A4-812B-137D7363C2D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E5E-42A4-812B-137D7363C2D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Pivots!$A$392:$A$394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Pivots!$C$392:$C$394</c:f>
              <c:numCache>
                <c:formatCode>General</c:formatCode>
                <c:ptCount val="2"/>
                <c:pt idx="0">
                  <c:v>2.4904225352112674</c:v>
                </c:pt>
                <c:pt idx="1">
                  <c:v>3.31374949000408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1AD-45EE-9493-8F8695BD7D42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 file.xlsx]Pivots!PivotTable16</c:name>
    <c:fmtId val="16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Pivots!$B$399:$B$400</c:f>
              <c:strCache>
                <c:ptCount val="1"/>
                <c:pt idx="0">
                  <c:v>Sum of RestaurantID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2C6-4537-8F3F-97224F046CE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2C6-4537-8F3F-97224F046CE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Pivots!$A$401:$A$403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Pivots!$B$401:$B$403</c:f>
              <c:numCache>
                <c:formatCode>General</c:formatCode>
                <c:ptCount val="2"/>
                <c:pt idx="0">
                  <c:v>55987991407</c:v>
                </c:pt>
                <c:pt idx="1">
                  <c:v>18913109401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2C6-4537-8F3F-97224F046CEB}"/>
            </c:ext>
          </c:extLst>
        </c:ser>
        <c:ser>
          <c:idx val="1"/>
          <c:order val="1"/>
          <c:tx>
            <c:strRef>
              <c:f>Pivots!$C$399:$C$400</c:f>
              <c:strCache>
                <c:ptCount val="1"/>
                <c:pt idx="0">
                  <c:v>Average of AggregateRating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855-42A3-A338-7BA87C2DD89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855-42A3-A338-7BA87C2DD89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Pivots!$A$401:$A$403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Pivots!$C$401:$C$403</c:f>
              <c:numCache>
                <c:formatCode>General</c:formatCode>
                <c:ptCount val="2"/>
                <c:pt idx="0">
                  <c:v>2.2672981216888748</c:v>
                </c:pt>
                <c:pt idx="1">
                  <c:v>3.3045810978126289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2C6-4537-8F3F-97224F046CEB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165548098434001E-2"/>
          <c:y val="9.8765432098765427E-2"/>
          <c:w val="0.90613238413691444"/>
          <c:h val="0.8411017721605861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Pivots!$G$390:$G$391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Pivots!$H$390:$H$391</c:f>
              <c:numCache>
                <c:formatCode>General</c:formatCode>
                <c:ptCount val="2"/>
                <c:pt idx="0">
                  <c:v>2.4900000000000002</c:v>
                </c:pt>
                <c:pt idx="1">
                  <c:v>3.31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08-4EE7-A739-B9BBFB42D4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399504"/>
        <c:axId val="581400160"/>
      </c:barChart>
      <c:catAx>
        <c:axId val="581399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81400160"/>
        <c:crosses val="autoZero"/>
        <c:auto val="1"/>
        <c:lblAlgn val="ctr"/>
        <c:lblOffset val="100"/>
        <c:noMultiLvlLbl val="0"/>
      </c:catAx>
      <c:valAx>
        <c:axId val="5814001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81399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676944007736216E-2"/>
          <c:y val="7.4501342304070003E-2"/>
          <c:w val="0.91832305599226383"/>
          <c:h val="0.8509973153918599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Pivots!$G$398:$G$399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Pivots!$H$398:$H$399</c:f>
              <c:numCache>
                <c:formatCode>General</c:formatCode>
                <c:ptCount val="2"/>
                <c:pt idx="0">
                  <c:v>2.27</c:v>
                </c:pt>
                <c:pt idx="1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A8-496F-9A0E-720DA42A61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4738800"/>
        <c:axId val="534741096"/>
      </c:barChart>
      <c:catAx>
        <c:axId val="5347388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34741096"/>
        <c:crosses val="autoZero"/>
        <c:auto val="1"/>
        <c:lblAlgn val="ctr"/>
        <c:lblOffset val="100"/>
        <c:noMultiLvlLbl val="0"/>
      </c:catAx>
      <c:valAx>
        <c:axId val="534741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34738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 file.xlsx]Pivots!PivotTable4</c:name>
    <c:fmtId val="9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Pivots!$B$27:$B$28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659-448D-8CFF-388CC6397A0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659-448D-8CFF-388CC6397A0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659-448D-8CFF-388CC6397A0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659-448D-8CFF-388CC6397A0C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659-448D-8CFF-388CC6397A0C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659-448D-8CFF-388CC6397A0C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D659-448D-8CFF-388CC6397A0C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D659-448D-8CFF-388CC6397A0C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D659-448D-8CFF-388CC6397A0C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D659-448D-8CFF-388CC6397A0C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D659-448D-8CFF-388CC6397A0C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D659-448D-8CFF-388CC6397A0C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D659-448D-8CFF-388CC6397A0C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D659-448D-8CFF-388CC6397A0C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D659-448D-8CFF-388CC6397A0C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D659-448D-8CFF-388CC6397A0C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D659-448D-8CFF-388CC6397A0C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D659-448D-8CFF-388CC6397A0C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5-D659-448D-8CFF-388CC6397A0C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7-D659-448D-8CFF-388CC6397A0C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9-D659-448D-8CFF-388CC6397A0C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D659-448D-8CFF-388CC6397A0C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D659-448D-8CFF-388CC6397A0C}"/>
              </c:ext>
            </c:extLst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D659-448D-8CFF-388CC6397A0C}"/>
              </c:ext>
            </c:extLst>
          </c:dPt>
          <c:dPt>
            <c:idx val="2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D659-448D-8CFF-388CC6397A0C}"/>
              </c:ext>
            </c:extLst>
          </c:dPt>
          <c:dPt>
            <c:idx val="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D659-448D-8CFF-388CC6397A0C}"/>
              </c:ext>
            </c:extLst>
          </c:dPt>
          <c:dPt>
            <c:idx val="2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5-D659-448D-8CFF-388CC6397A0C}"/>
              </c:ext>
            </c:extLst>
          </c:dPt>
          <c:dPt>
            <c:idx val="2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7-D659-448D-8CFF-388CC6397A0C}"/>
              </c:ext>
            </c:extLst>
          </c:dPt>
          <c:dPt>
            <c:idx val="2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9-D659-448D-8CFF-388CC6397A0C}"/>
              </c:ext>
            </c:extLst>
          </c:dPt>
          <c:dPt>
            <c:idx val="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B-D659-448D-8CFF-388CC6397A0C}"/>
              </c:ext>
            </c:extLst>
          </c:dPt>
          <c:dPt>
            <c:idx val="3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D-D659-448D-8CFF-388CC6397A0C}"/>
              </c:ext>
            </c:extLst>
          </c:dPt>
          <c:dPt>
            <c:idx val="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F-D659-448D-8CFF-388CC6397A0C}"/>
              </c:ext>
            </c:extLst>
          </c:dPt>
          <c:dPt>
            <c:idx val="3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1-D659-448D-8CFF-388CC6397A0C}"/>
              </c:ext>
            </c:extLst>
          </c:dPt>
          <c:dPt>
            <c:idx val="3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3-D659-448D-8CFF-388CC6397A0C}"/>
              </c:ext>
            </c:extLst>
          </c:dPt>
          <c:dPt>
            <c:idx val="3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5-D659-448D-8CFF-388CC6397A0C}"/>
              </c:ext>
            </c:extLst>
          </c:dPt>
          <c:dPt>
            <c:idx val="3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7-D659-448D-8CFF-388CC6397A0C}"/>
              </c:ext>
            </c:extLst>
          </c:dPt>
          <c:dPt>
            <c:idx val="3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9-D659-448D-8CFF-388CC6397A0C}"/>
              </c:ext>
            </c:extLst>
          </c:dPt>
          <c:dPt>
            <c:idx val="3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B-D659-448D-8CFF-388CC6397A0C}"/>
              </c:ext>
            </c:extLst>
          </c:dPt>
          <c:dPt>
            <c:idx val="3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D-D659-448D-8CFF-388CC6397A0C}"/>
              </c:ext>
            </c:extLst>
          </c:dPt>
          <c:dPt>
            <c:idx val="3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F-D659-448D-8CFF-388CC6397A0C}"/>
              </c:ext>
            </c:extLst>
          </c:dPt>
          <c:dPt>
            <c:idx val="4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1-D659-448D-8CFF-388CC6397A0C}"/>
              </c:ext>
            </c:extLst>
          </c:dPt>
          <c:dPt>
            <c:idx val="4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3-D659-448D-8CFF-388CC6397A0C}"/>
              </c:ext>
            </c:extLst>
          </c:dPt>
          <c:dPt>
            <c:idx val="4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5-D659-448D-8CFF-388CC6397A0C}"/>
              </c:ext>
            </c:extLst>
          </c:dPt>
          <c:cat>
            <c:strRef>
              <c:f>Pivots!$A$29:$A$72</c:f>
              <c:strCache>
                <c:ptCount val="43"/>
                <c:pt idx="0">
                  <c:v>Agra</c:v>
                </c:pt>
                <c:pt idx="1">
                  <c:v>Ahmedabad</c:v>
                </c:pt>
                <c:pt idx="2">
                  <c:v>Allahabad</c:v>
                </c:pt>
                <c:pt idx="3">
                  <c:v>Amritsar</c:v>
                </c:pt>
                <c:pt idx="4">
                  <c:v>Aurangabad</c:v>
                </c:pt>
                <c:pt idx="5">
                  <c:v>Bangalore</c:v>
                </c:pt>
                <c:pt idx="6">
                  <c:v>Bhopal</c:v>
                </c:pt>
                <c:pt idx="7">
                  <c:v>Bhubaneshwar</c:v>
                </c:pt>
                <c:pt idx="8">
                  <c:v>Chandigarh</c:v>
                </c:pt>
                <c:pt idx="9">
                  <c:v>Chennai</c:v>
                </c:pt>
                <c:pt idx="10">
                  <c:v>Coimbatore</c:v>
                </c:pt>
                <c:pt idx="11">
                  <c:v>Dehradun</c:v>
                </c:pt>
                <c:pt idx="12">
                  <c:v>Faridabad</c:v>
                </c:pt>
                <c:pt idx="13">
                  <c:v>Ghaziabad</c:v>
                </c:pt>
                <c:pt idx="14">
                  <c:v>Goa</c:v>
                </c:pt>
                <c:pt idx="15">
                  <c:v>Gurgaon</c:v>
                </c:pt>
                <c:pt idx="16">
                  <c:v>Guwahati</c:v>
                </c:pt>
                <c:pt idx="17">
                  <c:v>Hyderabad</c:v>
                </c:pt>
                <c:pt idx="18">
                  <c:v>Indore</c:v>
                </c:pt>
                <c:pt idx="19">
                  <c:v>Jaipur</c:v>
                </c:pt>
                <c:pt idx="20">
                  <c:v>Kanpur</c:v>
                </c:pt>
                <c:pt idx="21">
                  <c:v>Kochi</c:v>
                </c:pt>
                <c:pt idx="22">
                  <c:v>Kolkata</c:v>
                </c:pt>
                <c:pt idx="23">
                  <c:v>Lucknow</c:v>
                </c:pt>
                <c:pt idx="24">
                  <c:v>Ludhiana</c:v>
                </c:pt>
                <c:pt idx="25">
                  <c:v>Mangalore</c:v>
                </c:pt>
                <c:pt idx="26">
                  <c:v>Mohali</c:v>
                </c:pt>
                <c:pt idx="27">
                  <c:v>Mumbai</c:v>
                </c:pt>
                <c:pt idx="28">
                  <c:v>Mysore</c:v>
                </c:pt>
                <c:pt idx="29">
                  <c:v>Nagpur</c:v>
                </c:pt>
                <c:pt idx="30">
                  <c:v>Nashik</c:v>
                </c:pt>
                <c:pt idx="31">
                  <c:v>New Delhi</c:v>
                </c:pt>
                <c:pt idx="32">
                  <c:v>Noida</c:v>
                </c:pt>
                <c:pt idx="33">
                  <c:v>Panchkula</c:v>
                </c:pt>
                <c:pt idx="34">
                  <c:v>Patna</c:v>
                </c:pt>
                <c:pt idx="35">
                  <c:v>Puducherry</c:v>
                </c:pt>
                <c:pt idx="36">
                  <c:v>Pune</c:v>
                </c:pt>
                <c:pt idx="37">
                  <c:v>Ranchi</c:v>
                </c:pt>
                <c:pt idx="38">
                  <c:v>Secunderabad</c:v>
                </c:pt>
                <c:pt idx="39">
                  <c:v>Surat</c:v>
                </c:pt>
                <c:pt idx="40">
                  <c:v>Vadodara</c:v>
                </c:pt>
                <c:pt idx="41">
                  <c:v>Varanasi</c:v>
                </c:pt>
                <c:pt idx="42">
                  <c:v>Vizag</c:v>
                </c:pt>
              </c:strCache>
            </c:strRef>
          </c:cat>
          <c:val>
            <c:numRef>
              <c:f>Pivots!$B$29:$B$72</c:f>
              <c:numCache>
                <c:formatCode>General</c:formatCode>
                <c:ptCount val="43"/>
                <c:pt idx="0">
                  <c:v>20</c:v>
                </c:pt>
                <c:pt idx="1">
                  <c:v>21</c:v>
                </c:pt>
                <c:pt idx="2">
                  <c:v>20</c:v>
                </c:pt>
                <c:pt idx="3">
                  <c:v>21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21</c:v>
                </c:pt>
                <c:pt idx="8">
                  <c:v>18</c:v>
                </c:pt>
                <c:pt idx="9">
                  <c:v>20</c:v>
                </c:pt>
                <c:pt idx="10">
                  <c:v>20</c:v>
                </c:pt>
                <c:pt idx="11">
                  <c:v>20</c:v>
                </c:pt>
                <c:pt idx="12">
                  <c:v>251</c:v>
                </c:pt>
                <c:pt idx="13">
                  <c:v>25</c:v>
                </c:pt>
                <c:pt idx="14">
                  <c:v>20</c:v>
                </c:pt>
                <c:pt idx="15">
                  <c:v>1118</c:v>
                </c:pt>
                <c:pt idx="16">
                  <c:v>21</c:v>
                </c:pt>
                <c:pt idx="17">
                  <c:v>18</c:v>
                </c:pt>
                <c:pt idx="18">
                  <c:v>20</c:v>
                </c:pt>
                <c:pt idx="19">
                  <c:v>20</c:v>
                </c:pt>
                <c:pt idx="20">
                  <c:v>20</c:v>
                </c:pt>
                <c:pt idx="21">
                  <c:v>20</c:v>
                </c:pt>
                <c:pt idx="22">
                  <c:v>20</c:v>
                </c:pt>
                <c:pt idx="23">
                  <c:v>21</c:v>
                </c:pt>
                <c:pt idx="24">
                  <c:v>20</c:v>
                </c:pt>
                <c:pt idx="25">
                  <c:v>20</c:v>
                </c:pt>
                <c:pt idx="26">
                  <c:v>1</c:v>
                </c:pt>
                <c:pt idx="27">
                  <c:v>20</c:v>
                </c:pt>
                <c:pt idx="28">
                  <c:v>20</c:v>
                </c:pt>
                <c:pt idx="29">
                  <c:v>20</c:v>
                </c:pt>
                <c:pt idx="30">
                  <c:v>20</c:v>
                </c:pt>
                <c:pt idx="31">
                  <c:v>5473</c:v>
                </c:pt>
                <c:pt idx="32">
                  <c:v>1080</c:v>
                </c:pt>
                <c:pt idx="33">
                  <c:v>1</c:v>
                </c:pt>
                <c:pt idx="34">
                  <c:v>20</c:v>
                </c:pt>
                <c:pt idx="35">
                  <c:v>20</c:v>
                </c:pt>
                <c:pt idx="36">
                  <c:v>20</c:v>
                </c:pt>
                <c:pt idx="37">
                  <c:v>20</c:v>
                </c:pt>
                <c:pt idx="38">
                  <c:v>2</c:v>
                </c:pt>
                <c:pt idx="39">
                  <c:v>20</c:v>
                </c:pt>
                <c:pt idx="40">
                  <c:v>20</c:v>
                </c:pt>
                <c:pt idx="41">
                  <c:v>20</c:v>
                </c:pt>
                <c:pt idx="4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6-D659-448D-8CFF-388CC6397A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 file.xlsx]Pivots!PivotTable3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TOP 5 CITIES</a:t>
            </a:r>
          </a:p>
        </c:rich>
      </c:tx>
      <c:layout>
        <c:manualLayout>
          <c:xMode val="edge"/>
          <c:yMode val="edge"/>
          <c:x val="0.31581332140758689"/>
          <c:y val="6.12907044513403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3.8546587926509196E-2"/>
          <c:y val="7.407407407407407E-2"/>
          <c:w val="0.90673731408573932"/>
          <c:h val="0.68532589676290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Pivots!$B$99:$B$100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Pivots!$A$101:$A$106</c:f>
              <c:strCache>
                <c:ptCount val="5"/>
                <c:pt idx="0">
                  <c:v>Goa</c:v>
                </c:pt>
                <c:pt idx="1">
                  <c:v>Chennai</c:v>
                </c:pt>
                <c:pt idx="2">
                  <c:v>Hyderabad</c:v>
                </c:pt>
                <c:pt idx="3">
                  <c:v>Bangalore</c:v>
                </c:pt>
                <c:pt idx="4">
                  <c:v>Secunderabad</c:v>
                </c:pt>
              </c:strCache>
            </c:strRef>
          </c:cat>
          <c:val>
            <c:numRef>
              <c:f>Pivots!$B$101:$B$106</c:f>
              <c:numCache>
                <c:formatCode>General</c:formatCode>
                <c:ptCount val="5"/>
                <c:pt idx="0">
                  <c:v>4.3</c:v>
                </c:pt>
                <c:pt idx="1">
                  <c:v>4.3</c:v>
                </c:pt>
                <c:pt idx="2">
                  <c:v>4.333333333333333</c:v>
                </c:pt>
                <c:pt idx="3">
                  <c:v>4.45</c:v>
                </c:pt>
                <c:pt idx="4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03-4F82-A818-3F9F2433D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9750648"/>
        <c:axId val="409745072"/>
      </c:barChart>
      <c:catAx>
        <c:axId val="409750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745072"/>
        <c:crosses val="autoZero"/>
        <c:auto val="1"/>
        <c:lblAlgn val="ctr"/>
        <c:lblOffset val="100"/>
        <c:noMultiLvlLbl val="0"/>
      </c:catAx>
      <c:valAx>
        <c:axId val="4097450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09750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 file.xlsx]Pivots!PivotTable5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BOTTOM 5 CITIES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Pivots!$B$111:$B$112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Pivots!$A$113:$A$118</c:f>
              <c:strCache>
                <c:ptCount val="5"/>
                <c:pt idx="0">
                  <c:v>Faridabad</c:v>
                </c:pt>
                <c:pt idx="1">
                  <c:v>Noida</c:v>
                </c:pt>
                <c:pt idx="2">
                  <c:v>New Delhi</c:v>
                </c:pt>
                <c:pt idx="3">
                  <c:v>Gurgaon</c:v>
                </c:pt>
                <c:pt idx="4">
                  <c:v>Ghaziabad</c:v>
                </c:pt>
              </c:strCache>
            </c:strRef>
          </c:cat>
          <c:val>
            <c:numRef>
              <c:f>Pivots!$B$113:$B$118</c:f>
              <c:numCache>
                <c:formatCode>General</c:formatCode>
                <c:ptCount val="5"/>
                <c:pt idx="0">
                  <c:v>1.904382470119522</c:v>
                </c:pt>
                <c:pt idx="1">
                  <c:v>2.0805555555555557</c:v>
                </c:pt>
                <c:pt idx="2">
                  <c:v>2.4723186552165175</c:v>
                </c:pt>
                <c:pt idx="3">
                  <c:v>2.6833631484794274</c:v>
                </c:pt>
                <c:pt idx="4">
                  <c:v>2.88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3A-4E4F-88B6-FD18C392D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4906016"/>
        <c:axId val="504906344"/>
      </c:barChart>
      <c:catAx>
        <c:axId val="50490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906344"/>
        <c:crosses val="autoZero"/>
        <c:auto val="1"/>
        <c:lblAlgn val="ctr"/>
        <c:lblOffset val="100"/>
        <c:noMultiLvlLbl val="0"/>
      </c:catAx>
      <c:valAx>
        <c:axId val="5049063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0490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 file.xlsx]Pivots!PivotTable2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6.0703918157395911E-2"/>
          <c:y val="7.0368102748511602E-2"/>
          <c:w val="0.92642879012039958"/>
          <c:h val="0.59249769364387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Pivots!$B$76:$B$77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Pivots!$A$78:$A$93</c:f>
              <c:strCache>
                <c:ptCount val="15"/>
                <c:pt idx="0">
                  <c:v>India</c:v>
                </c:pt>
                <c:pt idx="1">
                  <c:v>Canada</c:v>
                </c:pt>
                <c:pt idx="2">
                  <c:v>Singapore</c:v>
                </c:pt>
                <c:pt idx="3">
                  <c:v>Australia</c:v>
                </c:pt>
                <c:pt idx="4">
                  <c:v>Brazil</c:v>
                </c:pt>
                <c:pt idx="5">
                  <c:v>Sri Lanka</c:v>
                </c:pt>
                <c:pt idx="6">
                  <c:v>United States</c:v>
                </c:pt>
                <c:pt idx="7">
                  <c:v>Doha</c:v>
                </c:pt>
                <c:pt idx="8">
                  <c:v>United Kingdom</c:v>
                </c:pt>
                <c:pt idx="9">
                  <c:v>South Africa</c:v>
                </c:pt>
                <c:pt idx="10">
                  <c:v>New Zeland</c:v>
                </c:pt>
                <c:pt idx="11">
                  <c:v>UAE</c:v>
                </c:pt>
                <c:pt idx="12">
                  <c:v>Turkey</c:v>
                </c:pt>
                <c:pt idx="13">
                  <c:v>Indonesia</c:v>
                </c:pt>
                <c:pt idx="14">
                  <c:v>Philippines</c:v>
                </c:pt>
              </c:strCache>
            </c:strRef>
          </c:cat>
          <c:val>
            <c:numRef>
              <c:f>Pivots!$B$78:$B$93</c:f>
              <c:numCache>
                <c:formatCode>General</c:formatCode>
                <c:ptCount val="15"/>
                <c:pt idx="0">
                  <c:v>2.5577901063337958</c:v>
                </c:pt>
                <c:pt idx="1">
                  <c:v>3.5</c:v>
                </c:pt>
                <c:pt idx="2">
                  <c:v>3.55</c:v>
                </c:pt>
                <c:pt idx="3">
                  <c:v>3.7916666666666665</c:v>
                </c:pt>
                <c:pt idx="4">
                  <c:v>3.8</c:v>
                </c:pt>
                <c:pt idx="5">
                  <c:v>3.9</c:v>
                </c:pt>
                <c:pt idx="6">
                  <c:v>4.0668202764976957</c:v>
                </c:pt>
                <c:pt idx="7">
                  <c:v>4.0999999999999996</c:v>
                </c:pt>
                <c:pt idx="8">
                  <c:v>4.1749999999999998</c:v>
                </c:pt>
                <c:pt idx="9">
                  <c:v>4.1833333333333336</c:v>
                </c:pt>
                <c:pt idx="10">
                  <c:v>4.25</c:v>
                </c:pt>
                <c:pt idx="11">
                  <c:v>4.25</c:v>
                </c:pt>
                <c:pt idx="12">
                  <c:v>4.2647058823529411</c:v>
                </c:pt>
                <c:pt idx="13">
                  <c:v>4.2857142857142856</c:v>
                </c:pt>
                <c:pt idx="14">
                  <c:v>4.5454545454545459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9F-48A9-BCCA-9690D19469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4889616"/>
        <c:axId val="504897160"/>
      </c:barChart>
      <c:catAx>
        <c:axId val="50488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897160"/>
        <c:crosses val="autoZero"/>
        <c:auto val="1"/>
        <c:lblAlgn val="ctr"/>
        <c:lblOffset val="100"/>
        <c:noMultiLvlLbl val="0"/>
      </c:catAx>
      <c:valAx>
        <c:axId val="5048971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04889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 file.xlsx]Pivots!PivotTable6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TOP 5 CITIES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Pivots!$B$121:$B$122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Pivots!$A$123:$A$128</c:f>
              <c:strCache>
                <c:ptCount val="5"/>
                <c:pt idx="0">
                  <c:v>Panchkula</c:v>
                </c:pt>
                <c:pt idx="1">
                  <c:v>Hyderabad</c:v>
                </c:pt>
                <c:pt idx="2">
                  <c:v>Pune</c:v>
                </c:pt>
                <c:pt idx="3">
                  <c:v>Jaipur</c:v>
                </c:pt>
                <c:pt idx="4">
                  <c:v>Kolkata</c:v>
                </c:pt>
              </c:strCache>
            </c:strRef>
          </c:cat>
          <c:val>
            <c:numRef>
              <c:f>Pivots!$B$123:$B$128</c:f>
              <c:numCache>
                <c:formatCode>General</c:formatCode>
                <c:ptCount val="5"/>
                <c:pt idx="0">
                  <c:v>2000</c:v>
                </c:pt>
                <c:pt idx="1">
                  <c:v>1361.1111111111111</c:v>
                </c:pt>
                <c:pt idx="2">
                  <c:v>1337.5</c:v>
                </c:pt>
                <c:pt idx="3">
                  <c:v>1310</c:v>
                </c:pt>
                <c:pt idx="4">
                  <c:v>1272.5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38-4261-8F07-F210A611ED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6973600"/>
        <c:axId val="506976224"/>
      </c:barChart>
      <c:catAx>
        <c:axId val="506973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976224"/>
        <c:crosses val="autoZero"/>
        <c:auto val="1"/>
        <c:lblAlgn val="ctr"/>
        <c:lblOffset val="100"/>
        <c:noMultiLvlLbl val="0"/>
      </c:catAx>
      <c:valAx>
        <c:axId val="506976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06973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 file.xlsx]Pivots!PivotTable7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BOTTOM 5 CITIES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Pivots!$B$133:$B$134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Pivots!$A$135:$A$140</c:f>
              <c:strCache>
                <c:ptCount val="5"/>
                <c:pt idx="0">
                  <c:v>Noida</c:v>
                </c:pt>
                <c:pt idx="1">
                  <c:v>Allahabad</c:v>
                </c:pt>
                <c:pt idx="2">
                  <c:v>Varanasi</c:v>
                </c:pt>
                <c:pt idx="3">
                  <c:v>Amritsar</c:v>
                </c:pt>
                <c:pt idx="4">
                  <c:v>Faridabad</c:v>
                </c:pt>
              </c:strCache>
            </c:strRef>
          </c:cat>
          <c:val>
            <c:numRef>
              <c:f>Pivots!$B$135:$B$140</c:f>
              <c:numCache>
                <c:formatCode>General</c:formatCode>
                <c:ptCount val="5"/>
                <c:pt idx="0">
                  <c:v>539.49074074074076</c:v>
                </c:pt>
                <c:pt idx="1">
                  <c:v>517.5</c:v>
                </c:pt>
                <c:pt idx="2">
                  <c:v>505</c:v>
                </c:pt>
                <c:pt idx="3">
                  <c:v>480.95238095238096</c:v>
                </c:pt>
                <c:pt idx="4">
                  <c:v>447.60956175298804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A3-45D1-8578-41BDAB056E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6951952"/>
        <c:axId val="506959168"/>
      </c:barChart>
      <c:catAx>
        <c:axId val="506951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959168"/>
        <c:crosses val="autoZero"/>
        <c:auto val="1"/>
        <c:lblAlgn val="ctr"/>
        <c:lblOffset val="100"/>
        <c:noMultiLvlLbl val="0"/>
      </c:catAx>
      <c:valAx>
        <c:axId val="5069591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06951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 file.xlsx]Pivots!PivotTable8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7895718593954772E-2"/>
          <c:y val="0"/>
          <c:w val="0.88522862201934127"/>
          <c:h val="0.751034783287798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Pivots!$B$145:$B$146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Pivots!$A$147:$A$151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Pivots!$B$147:$B$151</c:f>
              <c:numCache>
                <c:formatCode>General</c:formatCode>
                <c:ptCount val="4"/>
                <c:pt idx="0">
                  <c:v>4295</c:v>
                </c:pt>
                <c:pt idx="1">
                  <c:v>2858</c:v>
                </c:pt>
                <c:pt idx="2">
                  <c:v>1111</c:v>
                </c:pt>
                <c:pt idx="3">
                  <c:v>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69-4F18-8B37-3C59BD80F6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6955888"/>
        <c:axId val="567558528"/>
      </c:barChart>
      <c:catAx>
        <c:axId val="506955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Price Range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558528"/>
        <c:crosses val="autoZero"/>
        <c:auto val="1"/>
        <c:lblAlgn val="ctr"/>
        <c:lblOffset val="100"/>
        <c:noMultiLvlLbl val="0"/>
      </c:catAx>
      <c:valAx>
        <c:axId val="567558528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No. of Restaurant</a:t>
                </a:r>
              </a:p>
            </c:rich>
          </c:tx>
          <c:layout>
            <c:manualLayout>
              <c:xMode val="edge"/>
              <c:yMode val="edge"/>
              <c:x val="2.6875659386703995E-2"/>
              <c:y val="0.142635040285506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506955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 file.xlsx]Pivots!PivotTable9</c:name>
    <c:fmtId val="12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9.9930664916885389E-2"/>
          <c:y val="0"/>
          <c:w val="0.86951377952755904"/>
          <c:h val="0.73790135608048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Pivots!$B$158:$B$159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Pivots!$A$160:$A$164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Pivots!$B$160:$B$164</c:f>
              <c:numCache>
                <c:formatCode>General</c:formatCode>
                <c:ptCount val="4"/>
                <c:pt idx="0">
                  <c:v>3052</c:v>
                </c:pt>
                <c:pt idx="1">
                  <c:v>1656</c:v>
                </c:pt>
                <c:pt idx="2">
                  <c:v>549</c:v>
                </c:pt>
                <c:pt idx="3">
                  <c:v>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93-4CA3-BCFD-296FC5398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4893552"/>
        <c:axId val="504893880"/>
      </c:barChart>
      <c:catAx>
        <c:axId val="504893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Price Range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893880"/>
        <c:crosses val="autoZero"/>
        <c:auto val="1"/>
        <c:lblAlgn val="ctr"/>
        <c:lblOffset val="100"/>
        <c:noMultiLvlLbl val="0"/>
      </c:catAx>
      <c:valAx>
        <c:axId val="504893880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No.</a:t>
                </a:r>
                <a:r>
                  <a:rPr lang="en-US" sz="1800" baseline="0" dirty="0"/>
                  <a:t> of Restaurant</a:t>
                </a:r>
                <a:endParaRPr lang="en-US" sz="1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504893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0.49792</cdr:x>
      <cdr:y>0.2453</cdr:y>
    </cdr:from>
    <cdr:to>
      <cdr:x>0.79939</cdr:x>
      <cdr:y>0.35749</cdr:y>
    </cdr:to>
    <cdr:sp macro="" textlink="">
      <cdr:nvSpPr>
        <cdr:cNvPr id="2" name="TextBox 7">
          <a:extLst xmlns:a="http://schemas.openxmlformats.org/drawingml/2006/main">
            <a:ext uri="{FF2B5EF4-FFF2-40B4-BE49-F238E27FC236}">
              <a16:creationId xmlns:a16="http://schemas.microsoft.com/office/drawing/2014/main" id="{365C5CCF-12C2-4BA4-B20B-A98954727DCE}"/>
            </a:ext>
          </a:extLst>
        </cdr:cNvPr>
        <cdr:cNvSpPr txBox="1"/>
      </cdr:nvSpPr>
      <cdr:spPr>
        <a:xfrm xmlns:a="http://schemas.openxmlformats.org/drawingml/2006/main" rot="19544372">
          <a:off x="2276473" y="672897"/>
          <a:ext cx="1378338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GURGAON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0.37203</cdr:x>
      <cdr:y>0</cdr:y>
    </cdr:from>
    <cdr:to>
      <cdr:x>0.62797</cdr:x>
      <cdr:y>0.18857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F8F4C4A5-462D-4706-8564-628D498CB492}"/>
            </a:ext>
          </a:extLst>
        </cdr:cNvPr>
        <cdr:cNvSpPr txBox="1"/>
      </cdr:nvSpPr>
      <cdr:spPr>
        <a:xfrm xmlns:a="http://schemas.openxmlformats.org/drawingml/2006/main">
          <a:off x="1206450" y="0"/>
          <a:ext cx="829994" cy="35169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b="1" dirty="0"/>
            <a:t>RATING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7136-EFF4-4000-86CD-57A5B2D6D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8F261-D831-4555-AE95-8962E4C3D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F1913-652E-4D85-918E-68884EA6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0EC5-6A2A-4D4B-A270-B6D19BF238F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74C48-839B-4176-BB05-7DF66D39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1F423-FBF6-4F88-A3D7-3F3C610C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E3EB-D91D-42A4-885B-E9D7B6A9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2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F43B-D9D3-4D0B-9AF6-54CDA83D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D60AC-18B1-4367-B19D-45FEAF810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A0C4E-D103-47BE-935A-E45C6B62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0EC5-6A2A-4D4B-A270-B6D19BF238F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B312F-6BE4-4CF7-90D7-77FBC240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DB016-F669-4104-B58D-441F4319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E3EB-D91D-42A4-885B-E9D7B6A9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66788-CEFF-4795-BDAC-DC326E90E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552B9-28D0-4542-BDCA-29736CD2A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09C4-8E37-4904-9A29-192CD9C9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0EC5-6A2A-4D4B-A270-B6D19BF238F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1DE70-B5BC-4326-81DF-55168E39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E9D5-E5EF-46D9-8A93-2530CC1A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E3EB-D91D-42A4-885B-E9D7B6A9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6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00B5-9FF8-4B37-95F2-70BA338F2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3C373-89CD-4097-B56F-1446F3B0C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8C795-7AA2-4964-A3F1-8CAF3771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0EC5-6A2A-4D4B-A270-B6D19BF238F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0300D-4663-4C8F-B8FF-D3F0E734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3F30B-646F-436A-A4F8-DC5B7E06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E3EB-D91D-42A4-885B-E9D7B6A9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6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63C2-3199-4168-A26C-9AF9C987E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295E4-8237-44BC-ACC7-7C40954EA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084C4-1BDC-4F1F-B632-23776C5E1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0EC5-6A2A-4D4B-A270-B6D19BF238F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39B15-C9B6-433E-B3E4-D0C0626B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F68BA-46BE-44BD-8A33-80B6F8EA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E3EB-D91D-42A4-885B-E9D7B6A9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3C2B-481E-4869-ABB3-FB73687B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E8048-9C13-4C5B-9BA4-101146871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BDBDB-F40B-4912-AA75-A341AFA11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6914A-06DD-4A9F-84CC-26BD8198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0EC5-6A2A-4D4B-A270-B6D19BF238F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CCE67-D878-4E37-8BCE-C987207D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0E604-B9AA-4CF5-A939-29D57921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E3EB-D91D-42A4-885B-E9D7B6A9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8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C759-AFE0-4ED3-8D44-9939CD9ED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5295B-4965-4BF2-A33E-3A16C0B17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EA676-9B98-4E9A-BE77-250F770AF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722971-E04D-419A-8DE3-099349B87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F1C08B-73EB-41DF-8A68-5BF0D348D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4438B-C37B-4FFA-B9B2-B46041EB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0EC5-6A2A-4D4B-A270-B6D19BF238F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A5A0E-6EF5-4BA5-BAA1-FD09EA6A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5B72F-9C48-495D-BCDE-B8BB747D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E3EB-D91D-42A4-885B-E9D7B6A9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7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A9F6B-F839-4BDB-8DE0-6508B2FB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DB390-757F-4516-8DB1-07D360AB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0EC5-6A2A-4D4B-A270-B6D19BF238F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901AC-5725-4BA3-8B96-7D40D4F9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290FC-60EE-4FFE-B8E0-26EE0D28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E3EB-D91D-42A4-885B-E9D7B6A9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5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1C4BC7-EAED-4774-B5D2-34C94A11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0EC5-6A2A-4D4B-A270-B6D19BF238F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14ADA-D2E7-41B0-ACC6-922A75BD3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959E7-FA67-412C-9632-2D948B73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E3EB-D91D-42A4-885B-E9D7B6A9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0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2AB0-FA3E-4A6B-8F18-1B2DED1EB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484FB-1FD6-46A3-91A6-1240A02E3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C31E6-ED1C-4F1F-81C8-D6C5B30D2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57AFB-63ED-4F23-AF0E-4A5D8291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0EC5-6A2A-4D4B-A270-B6D19BF238F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289DE-FF66-4F82-A4AD-EECEB201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689FB-BFE9-4DBC-8399-214132B7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E3EB-D91D-42A4-885B-E9D7B6A9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3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7CB7-6EFF-40AE-AEDC-3AC151E3E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6ED27-85F5-4318-97D5-D46E96D24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7B54F-4509-4F60-A6FE-0ACCFBD65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9976F-AF82-46A1-9747-8136962F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0EC5-6A2A-4D4B-A270-B6D19BF238F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23810-FE3C-4B4F-A9D1-6C562A1C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24D83-B288-4ADC-8FE8-2D72D6BB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E3EB-D91D-42A4-885B-E9D7B6A9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0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0AA4DD-C5D0-4FB9-892F-4B7F3408B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C0E92-6B6C-4C17-B50C-512BCF117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BE23C-3B75-4C7E-B2AB-61CDB44F8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E0EC5-6A2A-4D4B-A270-B6D19BF238F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17AE8-BB78-4A65-87E2-10F4FADBA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0A423-7BFB-41D2-BCF1-4B6E3B02E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4E3EB-D91D-42A4-885B-E9D7B6A9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1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9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0FF54E-CEED-4660-8183-5F558B04F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23" y="3048"/>
            <a:ext cx="12197423" cy="68549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4FB47C-8EEF-43D8-BD64-FFF22D1D7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6712" y="112542"/>
            <a:ext cx="896814" cy="8968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B54C57E-6229-4C50-AE1F-E7C12F507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5742" y="4474236"/>
            <a:ext cx="9237784" cy="1504534"/>
          </a:xfrm>
        </p:spPr>
        <p:txBody>
          <a:bodyPr>
            <a:normAutofit fontScale="77500" lnSpcReduction="20000"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 CASE STUDY – EXPLORATORY DATA ANALYSIS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By Vikram Dewangan</a:t>
            </a:r>
          </a:p>
        </p:txBody>
      </p:sp>
    </p:spTree>
    <p:extLst>
      <p:ext uri="{BB962C8B-B14F-4D97-AF65-F5344CB8AC3E}">
        <p14:creationId xmlns:p14="http://schemas.microsoft.com/office/powerpoint/2010/main" val="3520924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90CFF1-773F-4EEC-A90B-76A197F51081}"/>
              </a:ext>
            </a:extLst>
          </p:cNvPr>
          <p:cNvSpPr txBox="1">
            <a:spLocks/>
          </p:cNvSpPr>
          <p:nvPr/>
        </p:nvSpPr>
        <p:spPr>
          <a:xfrm>
            <a:off x="444304" y="314960"/>
            <a:ext cx="5651696" cy="627576"/>
          </a:xfrm>
          <a:prstGeom prst="rect">
            <a:avLst/>
          </a:prstGeom>
          <a:solidFill>
            <a:srgbClr val="E82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+mn-lt"/>
              </a:rPr>
              <a:t>AVERAGE COST FOR TWO (AVERAGE BASIS)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6D81BA-CDCE-4DD4-8828-9580F10C4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5177" y="115985"/>
            <a:ext cx="1561514" cy="17054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CBB6FA-3382-4A63-9B8D-F1B6BFA67E1A}"/>
              </a:ext>
            </a:extLst>
          </p:cNvPr>
          <p:cNvSpPr/>
          <p:nvPr/>
        </p:nvSpPr>
        <p:spPr>
          <a:xfrm>
            <a:off x="0" y="1266092"/>
            <a:ext cx="12192000" cy="76758"/>
          </a:xfrm>
          <a:prstGeom prst="rect">
            <a:avLst/>
          </a:prstGeom>
          <a:solidFill>
            <a:srgbClr val="E82050"/>
          </a:solidFill>
          <a:ln>
            <a:solidFill>
              <a:srgbClr val="E82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741CE81-908B-4D58-86A4-2AD818C058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726770"/>
              </p:ext>
            </p:extLst>
          </p:nvPr>
        </p:nvGraphicFramePr>
        <p:xfrm>
          <a:off x="444304" y="1666406"/>
          <a:ext cx="4549727" cy="2539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E011F67-DFC4-4057-8832-729C21DDF2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0573333"/>
              </p:ext>
            </p:extLst>
          </p:nvPr>
        </p:nvGraphicFramePr>
        <p:xfrm>
          <a:off x="7065571" y="3974607"/>
          <a:ext cx="4753671" cy="2350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41F187-CB8F-496B-8EF9-6A8709BD253D}"/>
              </a:ext>
            </a:extLst>
          </p:cNvPr>
          <p:cNvSpPr/>
          <p:nvPr/>
        </p:nvSpPr>
        <p:spPr>
          <a:xfrm>
            <a:off x="5530983" y="2177458"/>
            <a:ext cx="6288259" cy="101341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82050">
                  <a:shade val="30000"/>
                  <a:satMod val="115000"/>
                </a:srgbClr>
              </a:gs>
              <a:gs pos="50000">
                <a:srgbClr val="E82050">
                  <a:shade val="67500"/>
                  <a:satMod val="115000"/>
                </a:srgbClr>
              </a:gs>
              <a:gs pos="100000">
                <a:srgbClr val="E8205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Panchkula has the highest Average cost for two on average basis, followed by Hyderabad, Pune, Jaipur, Kolkata.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F8FBAE4-58D1-49CA-BC32-619E65555F01}"/>
              </a:ext>
            </a:extLst>
          </p:cNvPr>
          <p:cNvSpPr/>
          <p:nvPr/>
        </p:nvSpPr>
        <p:spPr>
          <a:xfrm>
            <a:off x="294835" y="4733370"/>
            <a:ext cx="6288259" cy="101341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82050">
                  <a:shade val="30000"/>
                  <a:satMod val="115000"/>
                </a:srgbClr>
              </a:gs>
              <a:gs pos="50000">
                <a:srgbClr val="E82050">
                  <a:shade val="67500"/>
                  <a:satMod val="115000"/>
                </a:srgbClr>
              </a:gs>
              <a:gs pos="100000">
                <a:srgbClr val="E8205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Faridabad has the lowest Average cost for two on average basis, followed by Amritsar, Varanasi, Allahabad, Noida.</a:t>
            </a:r>
          </a:p>
        </p:txBody>
      </p:sp>
    </p:spTree>
    <p:extLst>
      <p:ext uri="{BB962C8B-B14F-4D97-AF65-F5344CB8AC3E}">
        <p14:creationId xmlns:p14="http://schemas.microsoft.com/office/powerpoint/2010/main" val="2240694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759E72-624B-4EA6-8EDE-7CCC8D28090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6506" y="292242"/>
            <a:ext cx="3368041" cy="643873"/>
          </a:xfrm>
          <a:prstGeom prst="rect">
            <a:avLst/>
          </a:prstGeom>
          <a:solidFill>
            <a:srgbClr val="E82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PRICE RANGE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06270A-EED8-4BEB-A708-B0A8B4E88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5177" y="115985"/>
            <a:ext cx="1561514" cy="17054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CB92E0-EBC2-4347-BE30-ED4F9A777000}"/>
              </a:ext>
            </a:extLst>
          </p:cNvPr>
          <p:cNvSpPr/>
          <p:nvPr/>
        </p:nvSpPr>
        <p:spPr>
          <a:xfrm>
            <a:off x="0" y="1223888"/>
            <a:ext cx="12192000" cy="76758"/>
          </a:xfrm>
          <a:prstGeom prst="rect">
            <a:avLst/>
          </a:prstGeom>
          <a:solidFill>
            <a:srgbClr val="E82050"/>
          </a:solidFill>
          <a:ln>
            <a:solidFill>
              <a:srgbClr val="E82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080AD6-5F99-4CDF-AF43-16C3D1AFBE03}"/>
              </a:ext>
            </a:extLst>
          </p:cNvPr>
          <p:cNvSpPr/>
          <p:nvPr/>
        </p:nvSpPr>
        <p:spPr>
          <a:xfrm>
            <a:off x="8806375" y="1395077"/>
            <a:ext cx="3207436" cy="44374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82050">
                  <a:shade val="30000"/>
                  <a:satMod val="115000"/>
                </a:srgbClr>
              </a:gs>
              <a:gs pos="50000">
                <a:srgbClr val="E82050">
                  <a:shade val="67500"/>
                  <a:satMod val="115000"/>
                </a:srgbClr>
              </a:gs>
              <a:gs pos="100000">
                <a:srgbClr val="E8205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represents the lower range.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6562FCA-9AAF-48AD-A3CB-902A573842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5390554"/>
              </p:ext>
            </p:extLst>
          </p:nvPr>
        </p:nvGraphicFramePr>
        <p:xfrm>
          <a:off x="260544" y="1342850"/>
          <a:ext cx="4930141" cy="2625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4BA2A5-CF94-4319-A0E7-F720E167C3FF}"/>
              </a:ext>
            </a:extLst>
          </p:cNvPr>
          <p:cNvSpPr/>
          <p:nvPr/>
        </p:nvSpPr>
        <p:spPr>
          <a:xfrm>
            <a:off x="5317002" y="1958108"/>
            <a:ext cx="6696809" cy="1242906"/>
          </a:xfrm>
          <a:prstGeom prst="roundRect">
            <a:avLst>
              <a:gd name="adj" fmla="val 44262"/>
            </a:avLst>
          </a:prstGeom>
          <a:gradFill flip="none" rotWithShape="1">
            <a:gsLst>
              <a:gs pos="0">
                <a:srgbClr val="E82050">
                  <a:shade val="30000"/>
                  <a:satMod val="115000"/>
                </a:srgbClr>
              </a:gs>
              <a:gs pos="50000">
                <a:srgbClr val="E82050">
                  <a:shade val="67500"/>
                  <a:satMod val="115000"/>
                </a:srgbClr>
              </a:gs>
              <a:gs pos="100000">
                <a:srgbClr val="E8205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represents the Indian scenario that. There are more no. of restaurant with lower price range.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029D46-0559-46BD-A476-51009FEC2341}"/>
              </a:ext>
            </a:extLst>
          </p:cNvPr>
          <p:cNvCxnSpPr>
            <a:cxnSpLocks/>
          </p:cNvCxnSpPr>
          <p:nvPr/>
        </p:nvCxnSpPr>
        <p:spPr>
          <a:xfrm>
            <a:off x="3854547" y="2579561"/>
            <a:ext cx="133613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4E37DD0-888C-4ECF-BC32-EB353A4DF0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5678571"/>
              </p:ext>
            </p:extLst>
          </p:nvPr>
        </p:nvGraphicFramePr>
        <p:xfrm>
          <a:off x="6520375" y="366119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2F9CB8-18D6-4025-822B-9ADDCA4C78BC}"/>
              </a:ext>
            </a:extLst>
          </p:cNvPr>
          <p:cNvCxnSpPr>
            <a:cxnSpLocks/>
          </p:cNvCxnSpPr>
          <p:nvPr/>
        </p:nvCxnSpPr>
        <p:spPr>
          <a:xfrm>
            <a:off x="5190685" y="4912452"/>
            <a:ext cx="133613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38AAAEB-79F5-4D7E-AAF3-2933C98B4AF3}"/>
              </a:ext>
            </a:extLst>
          </p:cNvPr>
          <p:cNvSpPr/>
          <p:nvPr/>
        </p:nvSpPr>
        <p:spPr>
          <a:xfrm>
            <a:off x="260544" y="4199264"/>
            <a:ext cx="4758102" cy="1674051"/>
          </a:xfrm>
          <a:prstGeom prst="roundRect">
            <a:avLst>
              <a:gd name="adj" fmla="val 44262"/>
            </a:avLst>
          </a:prstGeom>
          <a:gradFill flip="none" rotWithShape="1">
            <a:gsLst>
              <a:gs pos="0">
                <a:srgbClr val="E82050">
                  <a:shade val="30000"/>
                  <a:satMod val="115000"/>
                </a:srgbClr>
              </a:gs>
              <a:gs pos="50000">
                <a:srgbClr val="E82050">
                  <a:shade val="67500"/>
                  <a:satMod val="115000"/>
                </a:srgbClr>
              </a:gs>
              <a:gs pos="100000">
                <a:srgbClr val="E8205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New Delhi also there are more number of restaurants with lower price range.</a:t>
            </a:r>
          </a:p>
        </p:txBody>
      </p:sp>
    </p:spTree>
    <p:extLst>
      <p:ext uri="{BB962C8B-B14F-4D97-AF65-F5344CB8AC3E}">
        <p14:creationId xmlns:p14="http://schemas.microsoft.com/office/powerpoint/2010/main" val="580763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5DE4104-0FEB-4BFE-BE1F-99E002B7E641}"/>
              </a:ext>
            </a:extLst>
          </p:cNvPr>
          <p:cNvSpPr txBox="1">
            <a:spLocks/>
          </p:cNvSpPr>
          <p:nvPr/>
        </p:nvSpPr>
        <p:spPr>
          <a:xfrm>
            <a:off x="584980" y="302828"/>
            <a:ext cx="3185162" cy="639707"/>
          </a:xfrm>
          <a:prstGeom prst="rect">
            <a:avLst/>
          </a:prstGeom>
          <a:solidFill>
            <a:srgbClr val="E82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+mn-lt"/>
              </a:rPr>
              <a:t>CUSTOMER’S FEEDBACK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D6E29-2301-4E78-BE38-0555E7AD0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5177" y="115985"/>
            <a:ext cx="1561514" cy="17054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89E61B-83CB-4AA8-9E25-19651877D1C6}"/>
              </a:ext>
            </a:extLst>
          </p:cNvPr>
          <p:cNvSpPr/>
          <p:nvPr/>
        </p:nvSpPr>
        <p:spPr>
          <a:xfrm>
            <a:off x="0" y="1223888"/>
            <a:ext cx="12192000" cy="76758"/>
          </a:xfrm>
          <a:prstGeom prst="rect">
            <a:avLst/>
          </a:prstGeom>
          <a:solidFill>
            <a:srgbClr val="E82050"/>
          </a:solidFill>
          <a:ln>
            <a:solidFill>
              <a:srgbClr val="E82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502C593-20D0-4678-A62C-45B3414436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0091717"/>
              </p:ext>
            </p:extLst>
          </p:nvPr>
        </p:nvGraphicFramePr>
        <p:xfrm>
          <a:off x="559703" y="801859"/>
          <a:ext cx="4757299" cy="3670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488A52-9D55-4469-BAF0-25CF27740BEC}"/>
              </a:ext>
            </a:extLst>
          </p:cNvPr>
          <p:cNvSpPr/>
          <p:nvPr/>
        </p:nvSpPr>
        <p:spPr>
          <a:xfrm>
            <a:off x="5317002" y="1581999"/>
            <a:ext cx="6607126" cy="1347319"/>
          </a:xfrm>
          <a:prstGeom prst="roundRect">
            <a:avLst>
              <a:gd name="adj" fmla="val 44262"/>
            </a:avLst>
          </a:prstGeom>
          <a:gradFill flip="none" rotWithShape="1">
            <a:gsLst>
              <a:gs pos="0">
                <a:srgbClr val="E82050">
                  <a:shade val="30000"/>
                  <a:satMod val="115000"/>
                </a:srgbClr>
              </a:gs>
              <a:gs pos="50000">
                <a:srgbClr val="E82050">
                  <a:shade val="67500"/>
                  <a:satMod val="115000"/>
                </a:srgbClr>
              </a:gs>
              <a:gs pos="100000">
                <a:srgbClr val="E8205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Brazil’s customers feedbacks’ the most after dining or takeaway, followed by Singapore and Canada. Whereas, Indonesian customers’ should give feedback so that restaurant can improve.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6C5D4C-C510-4673-B450-3A02BF3A43A1}"/>
              </a:ext>
            </a:extLst>
          </p:cNvPr>
          <p:cNvSpPr/>
          <p:nvPr/>
        </p:nvSpPr>
        <p:spPr>
          <a:xfrm>
            <a:off x="209221" y="4557933"/>
            <a:ext cx="3912613" cy="1997239"/>
          </a:xfrm>
          <a:prstGeom prst="roundRect">
            <a:avLst>
              <a:gd name="adj" fmla="val 44262"/>
            </a:avLst>
          </a:prstGeom>
          <a:gradFill flip="none" rotWithShape="1">
            <a:gsLst>
              <a:gs pos="0">
                <a:srgbClr val="E82050">
                  <a:shade val="30000"/>
                  <a:satMod val="115000"/>
                </a:srgbClr>
              </a:gs>
              <a:gs pos="50000">
                <a:srgbClr val="E82050">
                  <a:shade val="67500"/>
                  <a:satMod val="115000"/>
                </a:srgbClr>
              </a:gs>
              <a:gs pos="100000">
                <a:srgbClr val="E8205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India, Faridabad has the most responsive customers followed by Noida, Patna, Ranchi. 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customers in Bangalore, Mumbai are least responsive.  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B48985A-05A9-4939-9583-896B39522E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77325"/>
              </p:ext>
            </p:extLst>
          </p:nvPr>
        </p:nvGraphicFramePr>
        <p:xfrm>
          <a:off x="5584874" y="2408549"/>
          <a:ext cx="6607126" cy="4449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39386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16894C-16B0-4293-A53F-D1350CB950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439" y="322922"/>
            <a:ext cx="6730218" cy="605546"/>
          </a:xfrm>
          <a:prstGeom prst="rect">
            <a:avLst/>
          </a:prstGeom>
          <a:solidFill>
            <a:srgbClr val="E82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+mn-lt"/>
              </a:rPr>
              <a:t>TABLE BOOKING SERVICE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2F1FFB-F57F-400B-AE8C-AD4B76E5C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5177" y="115985"/>
            <a:ext cx="1561514" cy="17054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4E520D-0126-4969-8866-3EA71E2370B8}"/>
              </a:ext>
            </a:extLst>
          </p:cNvPr>
          <p:cNvSpPr/>
          <p:nvPr/>
        </p:nvSpPr>
        <p:spPr>
          <a:xfrm>
            <a:off x="0" y="1195752"/>
            <a:ext cx="12192000" cy="76758"/>
          </a:xfrm>
          <a:prstGeom prst="rect">
            <a:avLst/>
          </a:prstGeom>
          <a:solidFill>
            <a:srgbClr val="E82050"/>
          </a:solidFill>
          <a:ln>
            <a:solidFill>
              <a:srgbClr val="E82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7B90526-097D-4962-BD9A-B0C9F90E88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614408"/>
              </p:ext>
            </p:extLst>
          </p:nvPr>
        </p:nvGraphicFramePr>
        <p:xfrm>
          <a:off x="9087729" y="1464513"/>
          <a:ext cx="2940149" cy="2249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2B2D8CD-4FD8-4AF6-B70F-3428D24F6A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7933161"/>
              </p:ext>
            </p:extLst>
          </p:nvPr>
        </p:nvGraphicFramePr>
        <p:xfrm>
          <a:off x="8567225" y="3713870"/>
          <a:ext cx="3042065" cy="2094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421DD7-9443-4C1E-BDB5-BCB2DDF3C78D}"/>
              </a:ext>
            </a:extLst>
          </p:cNvPr>
          <p:cNvSpPr/>
          <p:nvPr/>
        </p:nvSpPr>
        <p:spPr>
          <a:xfrm>
            <a:off x="4225622" y="1464514"/>
            <a:ext cx="3924886" cy="5135939"/>
          </a:xfrm>
          <a:prstGeom prst="roundRect">
            <a:avLst>
              <a:gd name="adj" fmla="val 44262"/>
            </a:avLst>
          </a:prstGeom>
          <a:gradFill flip="none" rotWithShape="1">
            <a:gsLst>
              <a:gs pos="0">
                <a:srgbClr val="E82050">
                  <a:shade val="30000"/>
                  <a:satMod val="115000"/>
                </a:srgbClr>
              </a:gs>
              <a:gs pos="50000">
                <a:srgbClr val="E82050">
                  <a:shade val="67500"/>
                  <a:satMod val="115000"/>
                </a:srgbClr>
              </a:gs>
              <a:gs pos="100000">
                <a:srgbClr val="E8205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India, there are very few restaurant with Table Booking Service. But rating is high for those restaurant.</a:t>
            </a:r>
          </a:p>
          <a:p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same analysis holds for overall country also.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75794D2-80DF-43F6-8EBD-D170326C28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243421"/>
              </p:ext>
            </p:extLst>
          </p:nvPr>
        </p:nvGraphicFramePr>
        <p:xfrm>
          <a:off x="164122" y="1642963"/>
          <a:ext cx="3535681" cy="2330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FBE19223-D929-4394-A8F4-5D4854EAF1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2519949"/>
              </p:ext>
            </p:extLst>
          </p:nvPr>
        </p:nvGraphicFramePr>
        <p:xfrm>
          <a:off x="146881" y="3713870"/>
          <a:ext cx="3141520" cy="207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7" name="Arrow: Down 16">
            <a:extLst>
              <a:ext uri="{FF2B5EF4-FFF2-40B4-BE49-F238E27FC236}">
                <a16:creationId xmlns:a16="http://schemas.microsoft.com/office/drawing/2014/main" id="{F3C9503E-AAFE-456E-BA58-7B948C0DBA2C}"/>
              </a:ext>
            </a:extLst>
          </p:cNvPr>
          <p:cNvSpPr/>
          <p:nvPr/>
        </p:nvSpPr>
        <p:spPr>
          <a:xfrm rot="16200000">
            <a:off x="8483693" y="2412863"/>
            <a:ext cx="734491" cy="1310757"/>
          </a:xfrm>
          <a:prstGeom prst="downArrow">
            <a:avLst>
              <a:gd name="adj1" fmla="val 31818"/>
              <a:gd name="adj2" fmla="val 3484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59E8F5C-1CCC-4547-BDE8-7067CE3B1708}"/>
              </a:ext>
            </a:extLst>
          </p:cNvPr>
          <p:cNvSpPr/>
          <p:nvPr/>
        </p:nvSpPr>
        <p:spPr>
          <a:xfrm rot="5400000">
            <a:off x="3174221" y="4602574"/>
            <a:ext cx="734491" cy="1310757"/>
          </a:xfrm>
          <a:prstGeom prst="downArrow">
            <a:avLst>
              <a:gd name="adj1" fmla="val 31818"/>
              <a:gd name="adj2" fmla="val 34848"/>
            </a:avLst>
          </a:prstGeom>
          <a:solidFill>
            <a:srgbClr val="C0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52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932735-6932-42A2-A09E-DF60B094A871}"/>
              </a:ext>
            </a:extLst>
          </p:cNvPr>
          <p:cNvSpPr txBox="1">
            <a:spLocks/>
          </p:cNvSpPr>
          <p:nvPr/>
        </p:nvSpPr>
        <p:spPr>
          <a:xfrm>
            <a:off x="370450" y="267286"/>
            <a:ext cx="5542669" cy="717453"/>
          </a:xfrm>
          <a:prstGeom prst="rect">
            <a:avLst/>
          </a:prstGeom>
          <a:solidFill>
            <a:srgbClr val="E82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+mn-lt"/>
              </a:rPr>
              <a:t>SELF DELIVERY SERVICE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67C59-C10F-47F4-A30D-EA2ED179E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5177" y="115985"/>
            <a:ext cx="1561514" cy="17054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8BCF32-BD92-416B-ACEB-72B01D8C260B}"/>
              </a:ext>
            </a:extLst>
          </p:cNvPr>
          <p:cNvSpPr/>
          <p:nvPr/>
        </p:nvSpPr>
        <p:spPr>
          <a:xfrm>
            <a:off x="0" y="1195752"/>
            <a:ext cx="12192000" cy="76758"/>
          </a:xfrm>
          <a:prstGeom prst="rect">
            <a:avLst/>
          </a:prstGeom>
          <a:solidFill>
            <a:srgbClr val="E82050"/>
          </a:solidFill>
          <a:ln>
            <a:solidFill>
              <a:srgbClr val="E82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B285B3B-2C27-45AB-B30B-C305EFDC50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7714025"/>
              </p:ext>
            </p:extLst>
          </p:nvPr>
        </p:nvGraphicFramePr>
        <p:xfrm>
          <a:off x="0" y="1483523"/>
          <a:ext cx="2982351" cy="2256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F0745D8-5A6F-4DE8-9BDE-899D9C1D8C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416990"/>
              </p:ext>
            </p:extLst>
          </p:nvPr>
        </p:nvGraphicFramePr>
        <p:xfrm>
          <a:off x="8849770" y="1483523"/>
          <a:ext cx="3570813" cy="2256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3A72711-AE72-47F6-AE6E-A8E9FEF34D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9793873"/>
              </p:ext>
            </p:extLst>
          </p:nvPr>
        </p:nvGraphicFramePr>
        <p:xfrm>
          <a:off x="-253219" y="4153972"/>
          <a:ext cx="3488788" cy="1865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1A10C8B-2503-490A-857E-B9E8352A8A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9504026"/>
              </p:ext>
            </p:extLst>
          </p:nvPr>
        </p:nvGraphicFramePr>
        <p:xfrm>
          <a:off x="8666888" y="4153972"/>
          <a:ext cx="3570813" cy="1875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B9BB4D2-8691-4281-AA25-983F47331307}"/>
              </a:ext>
            </a:extLst>
          </p:cNvPr>
          <p:cNvSpPr txBox="1"/>
          <p:nvPr/>
        </p:nvSpPr>
        <p:spPr>
          <a:xfrm>
            <a:off x="9917723" y="4153972"/>
            <a:ext cx="1069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RATING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EAB54C8-4AC2-4E2D-8D5D-DA7BE5AB95F8}"/>
              </a:ext>
            </a:extLst>
          </p:cNvPr>
          <p:cNvSpPr/>
          <p:nvPr/>
        </p:nvSpPr>
        <p:spPr>
          <a:xfrm>
            <a:off x="4032741" y="1454775"/>
            <a:ext cx="3924886" cy="5135939"/>
          </a:xfrm>
          <a:prstGeom prst="roundRect">
            <a:avLst>
              <a:gd name="adj" fmla="val 44262"/>
            </a:avLst>
          </a:prstGeom>
          <a:gradFill flip="none" rotWithShape="1">
            <a:gsLst>
              <a:gs pos="0">
                <a:srgbClr val="E82050">
                  <a:shade val="30000"/>
                  <a:satMod val="115000"/>
                </a:srgbClr>
              </a:gs>
              <a:gs pos="50000">
                <a:srgbClr val="E82050">
                  <a:shade val="67500"/>
                  <a:satMod val="115000"/>
                </a:srgbClr>
              </a:gs>
              <a:gs pos="100000">
                <a:srgbClr val="E8205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India, there are very few restaurant with Self Delivery Service. But rating is high for those restaurant.</a:t>
            </a:r>
          </a:p>
          <a:p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same analysis holds for overall country also.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8FC3387-8EEA-4782-B981-8AC7EC9428E9}"/>
              </a:ext>
            </a:extLst>
          </p:cNvPr>
          <p:cNvSpPr/>
          <p:nvPr/>
        </p:nvSpPr>
        <p:spPr>
          <a:xfrm rot="16200000">
            <a:off x="8245760" y="1398573"/>
            <a:ext cx="734491" cy="1310757"/>
          </a:xfrm>
          <a:prstGeom prst="downArrow">
            <a:avLst>
              <a:gd name="adj1" fmla="val 31818"/>
              <a:gd name="adj2" fmla="val 3484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C5C8E31E-1649-472B-8B71-2FC51280BBE0}"/>
              </a:ext>
            </a:extLst>
          </p:cNvPr>
          <p:cNvSpPr/>
          <p:nvPr/>
        </p:nvSpPr>
        <p:spPr>
          <a:xfrm rot="5400000">
            <a:off x="3010117" y="5086344"/>
            <a:ext cx="734491" cy="1310757"/>
          </a:xfrm>
          <a:prstGeom prst="downArrow">
            <a:avLst>
              <a:gd name="adj1" fmla="val 31818"/>
              <a:gd name="adj2" fmla="val 34848"/>
            </a:avLst>
          </a:prstGeom>
          <a:solidFill>
            <a:srgbClr val="C0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0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57914D-3023-44F6-B701-B0F4D61777EC}"/>
              </a:ext>
            </a:extLst>
          </p:cNvPr>
          <p:cNvSpPr txBox="1">
            <a:spLocks/>
          </p:cNvSpPr>
          <p:nvPr/>
        </p:nvSpPr>
        <p:spPr>
          <a:xfrm>
            <a:off x="370450" y="267286"/>
            <a:ext cx="4525107" cy="689317"/>
          </a:xfrm>
          <a:prstGeom prst="rect">
            <a:avLst/>
          </a:prstGeom>
          <a:solidFill>
            <a:srgbClr val="E82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+mn-lt"/>
              </a:rPr>
              <a:t>NO. OF CUISINES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3DB54C-EB92-402D-ACAF-4EAFF4F08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5177" y="115985"/>
            <a:ext cx="1561514" cy="17054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10B17C-14DE-41B5-9160-CE85D031C9F5}"/>
              </a:ext>
            </a:extLst>
          </p:cNvPr>
          <p:cNvSpPr/>
          <p:nvPr/>
        </p:nvSpPr>
        <p:spPr>
          <a:xfrm>
            <a:off x="0" y="1195752"/>
            <a:ext cx="12192000" cy="76758"/>
          </a:xfrm>
          <a:prstGeom prst="rect">
            <a:avLst/>
          </a:prstGeom>
          <a:solidFill>
            <a:srgbClr val="E82050"/>
          </a:solidFill>
          <a:ln>
            <a:solidFill>
              <a:srgbClr val="E82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4F5CD3-5BBB-4970-B09F-1E5F8F0F8B97}"/>
              </a:ext>
            </a:extLst>
          </p:cNvPr>
          <p:cNvSpPr/>
          <p:nvPr/>
        </p:nvSpPr>
        <p:spPr>
          <a:xfrm>
            <a:off x="7553983" y="3016902"/>
            <a:ext cx="4121835" cy="1551914"/>
          </a:xfrm>
          <a:prstGeom prst="roundRect">
            <a:avLst>
              <a:gd name="adj" fmla="val 44262"/>
            </a:avLst>
          </a:prstGeom>
          <a:gradFill flip="none" rotWithShape="1">
            <a:gsLst>
              <a:gs pos="0">
                <a:srgbClr val="E82050">
                  <a:shade val="30000"/>
                  <a:satMod val="115000"/>
                </a:srgbClr>
              </a:gs>
              <a:gs pos="50000">
                <a:srgbClr val="E82050">
                  <a:shade val="67500"/>
                  <a:satMod val="115000"/>
                </a:srgbClr>
              </a:gs>
              <a:gs pos="100000">
                <a:srgbClr val="E8205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No. of cuisines does not mean good rating.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D18967-2A33-4531-9B88-B81E908C0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82" y="1511659"/>
            <a:ext cx="6461393" cy="347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42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C3FB2B-D299-4A0B-8C7B-29039B02E2E1}"/>
              </a:ext>
            </a:extLst>
          </p:cNvPr>
          <p:cNvSpPr txBox="1">
            <a:spLocks/>
          </p:cNvSpPr>
          <p:nvPr/>
        </p:nvSpPr>
        <p:spPr>
          <a:xfrm>
            <a:off x="370450" y="267286"/>
            <a:ext cx="4525107" cy="689317"/>
          </a:xfrm>
          <a:prstGeom prst="rect">
            <a:avLst/>
          </a:prstGeom>
          <a:solidFill>
            <a:srgbClr val="E82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+mn-lt"/>
              </a:rPr>
              <a:t>FRANCHISE RATING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B3D63-330D-4467-8C92-EE71DB07A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5177" y="115985"/>
            <a:ext cx="1561514" cy="17054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07FA8D-F73B-4F21-85C3-98BEC2AD6736}"/>
              </a:ext>
            </a:extLst>
          </p:cNvPr>
          <p:cNvSpPr/>
          <p:nvPr/>
        </p:nvSpPr>
        <p:spPr>
          <a:xfrm>
            <a:off x="0" y="1195752"/>
            <a:ext cx="12192000" cy="76758"/>
          </a:xfrm>
          <a:prstGeom prst="rect">
            <a:avLst/>
          </a:prstGeom>
          <a:solidFill>
            <a:srgbClr val="E82050"/>
          </a:solidFill>
          <a:ln>
            <a:solidFill>
              <a:srgbClr val="E82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DC1A6F1-3B52-4300-9E40-2B1E2644D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75048"/>
              </p:ext>
            </p:extLst>
          </p:nvPr>
        </p:nvGraphicFramePr>
        <p:xfrm>
          <a:off x="878938" y="1821413"/>
          <a:ext cx="5217062" cy="212518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147214">
                  <a:extLst>
                    <a:ext uri="{9D8B030D-6E8A-4147-A177-3AD203B41FA5}">
                      <a16:colId xmlns:a16="http://schemas.microsoft.com/office/drawing/2014/main" val="3989892951"/>
                    </a:ext>
                  </a:extLst>
                </a:gridCol>
                <a:gridCol w="3069848">
                  <a:extLst>
                    <a:ext uri="{9D8B030D-6E8A-4147-A177-3AD203B41FA5}">
                      <a16:colId xmlns:a16="http://schemas.microsoft.com/office/drawing/2014/main" val="4225980178"/>
                    </a:ext>
                  </a:extLst>
                </a:gridCol>
              </a:tblGrid>
              <a:tr h="3541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  <a:latin typeface="Bembo" panose="02020502050201020203" pitchFamily="18" charset="0"/>
                        </a:rPr>
                        <a:t>RestaurantName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Bembo" panose="020205020502010202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Bembo" panose="02020502050201020203" pitchFamily="18" charset="0"/>
                        </a:rPr>
                        <a:t>Average of Aggregate Rating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Bembo" panose="02020502050201020203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8318449"/>
                  </a:ext>
                </a:extLst>
              </a:tr>
              <a:tr h="3541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  <a:latin typeface="Bembo" panose="02020502050201020203" pitchFamily="18" charset="0"/>
                        </a:rPr>
                        <a:t>Cafe Coffee Day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Bembo" panose="020205020502010202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  <a:latin typeface="Bembo" panose="02020502050201020203" pitchFamily="18" charset="0"/>
                        </a:rPr>
                        <a:t>2.42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Bembo" panose="02020502050201020203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4470401"/>
                  </a:ext>
                </a:extLst>
              </a:tr>
              <a:tr h="3541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  <a:latin typeface="Bembo" panose="02020502050201020203" pitchFamily="18" charset="0"/>
                        </a:rPr>
                        <a:t>Domino's Pizza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Bembo" panose="020205020502010202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  <a:latin typeface="Bembo" panose="02020502050201020203" pitchFamily="18" charset="0"/>
                        </a:rPr>
                        <a:t>2.77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Bembo" panose="02020502050201020203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3726059"/>
                  </a:ext>
                </a:extLst>
              </a:tr>
              <a:tr h="3541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  <a:latin typeface="Bembo" panose="02020502050201020203" pitchFamily="18" charset="0"/>
                        </a:rPr>
                        <a:t>Green Chick Chop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Bembo" panose="020205020502010202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Bembo" panose="02020502050201020203" pitchFamily="18" charset="0"/>
                        </a:rPr>
                        <a:t>2.67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Bembo" panose="02020502050201020203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4461133"/>
                  </a:ext>
                </a:extLst>
              </a:tr>
              <a:tr h="3541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  <a:latin typeface="Bembo" panose="02020502050201020203" pitchFamily="18" charset="0"/>
                        </a:rPr>
                        <a:t>McDonald's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Bembo" panose="020205020502010202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  <a:latin typeface="Bembo" panose="02020502050201020203" pitchFamily="18" charset="0"/>
                        </a:rPr>
                        <a:t>3.35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Bembo" panose="02020502050201020203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401619"/>
                  </a:ext>
                </a:extLst>
              </a:tr>
              <a:tr h="3541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  <a:latin typeface="Bembo" panose="02020502050201020203" pitchFamily="18" charset="0"/>
                        </a:rPr>
                        <a:t>Subway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Bembo" panose="020205020502010202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Bembo" panose="02020502050201020203" pitchFamily="18" charset="0"/>
                        </a:rPr>
                        <a:t>2.97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Bembo" panose="02020502050201020203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0082241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CD030C-DFE7-4451-88CB-BDFDEB355D1E}"/>
              </a:ext>
            </a:extLst>
          </p:cNvPr>
          <p:cNvSpPr/>
          <p:nvPr/>
        </p:nvSpPr>
        <p:spPr>
          <a:xfrm>
            <a:off x="7294099" y="2884007"/>
            <a:ext cx="4121835" cy="1971672"/>
          </a:xfrm>
          <a:prstGeom prst="roundRect">
            <a:avLst>
              <a:gd name="adj" fmla="val 44262"/>
            </a:avLst>
          </a:prstGeom>
          <a:gradFill flip="none" rotWithShape="1">
            <a:gsLst>
              <a:gs pos="0">
                <a:srgbClr val="E82050">
                  <a:shade val="30000"/>
                  <a:satMod val="115000"/>
                </a:srgbClr>
              </a:gs>
              <a:gs pos="50000">
                <a:srgbClr val="E82050">
                  <a:shade val="67500"/>
                  <a:satMod val="115000"/>
                </a:srgbClr>
              </a:gs>
              <a:gs pos="100000">
                <a:srgbClr val="E8205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Franchises are doing really bad in terms of rating.</a:t>
            </a:r>
          </a:p>
        </p:txBody>
      </p:sp>
    </p:spTree>
    <p:extLst>
      <p:ext uri="{BB962C8B-B14F-4D97-AF65-F5344CB8AC3E}">
        <p14:creationId xmlns:p14="http://schemas.microsoft.com/office/powerpoint/2010/main" val="2194072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8EFFCA-45A1-4B62-AF48-4D8DFE5CB5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92416" y="3164495"/>
            <a:ext cx="3888545" cy="1001981"/>
          </a:xfrm>
          <a:prstGeom prst="rect">
            <a:avLst/>
          </a:prstGeom>
          <a:solidFill>
            <a:srgbClr val="E82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+mn-lt"/>
              </a:rPr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C4942-5763-4109-A362-00D493F0C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5177" y="115985"/>
            <a:ext cx="1561514" cy="17054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804701-683A-4A3F-A711-401BE22CC5A7}"/>
              </a:ext>
            </a:extLst>
          </p:cNvPr>
          <p:cNvSpPr/>
          <p:nvPr/>
        </p:nvSpPr>
        <p:spPr>
          <a:xfrm>
            <a:off x="2613661" y="1364566"/>
            <a:ext cx="154744" cy="436098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C2D2D9-8A9A-42AA-94E5-55F5A5C638B7}"/>
              </a:ext>
            </a:extLst>
          </p:cNvPr>
          <p:cNvSpPr/>
          <p:nvPr/>
        </p:nvSpPr>
        <p:spPr>
          <a:xfrm rot="16200000">
            <a:off x="5953858" y="-1600493"/>
            <a:ext cx="150058" cy="75244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6F8F75-F8D5-4A44-8D3C-0FDD443F3A7E}"/>
              </a:ext>
            </a:extLst>
          </p:cNvPr>
          <p:cNvSpPr/>
          <p:nvPr/>
        </p:nvSpPr>
        <p:spPr>
          <a:xfrm>
            <a:off x="8702627" y="1821415"/>
            <a:ext cx="154744" cy="436098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FF9D4-C35E-432B-878C-5E39ECE6741F}"/>
              </a:ext>
            </a:extLst>
          </p:cNvPr>
          <p:cNvSpPr/>
          <p:nvPr/>
        </p:nvSpPr>
        <p:spPr>
          <a:xfrm rot="16200000">
            <a:off x="5343378" y="1730327"/>
            <a:ext cx="150056" cy="736678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1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00FF4A-61E4-4F4C-B9C3-D30AED7AA807}"/>
              </a:ext>
            </a:extLst>
          </p:cNvPr>
          <p:cNvSpPr/>
          <p:nvPr/>
        </p:nvSpPr>
        <p:spPr>
          <a:xfrm>
            <a:off x="1111348" y="1012874"/>
            <a:ext cx="9847384" cy="4867421"/>
          </a:xfrm>
          <a:prstGeom prst="roundRect">
            <a:avLst/>
          </a:prstGeom>
          <a:solidFill>
            <a:srgbClr val="E82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347E6-565E-49B6-9E13-D1F89F10B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041" y="214461"/>
            <a:ext cx="1561514" cy="17054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60C44-6D69-45D7-9D9C-248114196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7096" y="2096087"/>
            <a:ext cx="3659304" cy="1167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CF2285-1A94-4BD1-A383-22D33FE42CAC}"/>
              </a:ext>
            </a:extLst>
          </p:cNvPr>
          <p:cNvSpPr/>
          <p:nvPr/>
        </p:nvSpPr>
        <p:spPr>
          <a:xfrm>
            <a:off x="1111348" y="2827606"/>
            <a:ext cx="9847384" cy="175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6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65922A-3A5B-47B0-BBE5-7F2AFD3514E6}"/>
              </a:ext>
            </a:extLst>
          </p:cNvPr>
          <p:cNvSpPr/>
          <p:nvPr/>
        </p:nvSpPr>
        <p:spPr>
          <a:xfrm>
            <a:off x="5219113" y="1214050"/>
            <a:ext cx="5739618" cy="5264905"/>
          </a:xfrm>
          <a:prstGeom prst="roundRect">
            <a:avLst>
              <a:gd name="adj" fmla="val 14529"/>
            </a:avLst>
          </a:prstGeom>
          <a:solidFill>
            <a:srgbClr val="E82050"/>
          </a:solidFill>
          <a:effectLst>
            <a:glow rad="228600">
              <a:schemeClr val="accent2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BA356-66D1-477E-A78C-4019FC7CE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99" y="2883878"/>
            <a:ext cx="3058551" cy="746223"/>
          </a:xfrm>
          <a:solidFill>
            <a:srgbClr val="E82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2FF32-2343-4DF8-92C4-6EFBA37BB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5925" y="1878779"/>
            <a:ext cx="4652304" cy="4493886"/>
          </a:xfrm>
        </p:spPr>
        <p:txBody>
          <a:bodyPr>
            <a:normAutofit fontScale="77500" lnSpcReduction="20000"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Analyze Ratings, Average Cost, Price Range for two based on city, country.</a:t>
            </a:r>
          </a:p>
          <a:p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Publish the findings based on data analysis, mainly focusing Restaurants in India.</a:t>
            </a:r>
          </a:p>
          <a:p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This case study is about analysis for restaurant registered under Zomato.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AB016-2780-46BB-85B5-F073F588A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041" y="214461"/>
            <a:ext cx="1561514" cy="170543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114456F-89C1-4872-89ED-BB9A1AD57957}"/>
              </a:ext>
            </a:extLst>
          </p:cNvPr>
          <p:cNvSpPr/>
          <p:nvPr/>
        </p:nvSpPr>
        <p:spPr>
          <a:xfrm>
            <a:off x="3678699" y="2954533"/>
            <a:ext cx="1223890" cy="604911"/>
          </a:xfrm>
          <a:prstGeom prst="rightArrow">
            <a:avLst/>
          </a:prstGeom>
          <a:solidFill>
            <a:srgbClr val="E82050"/>
          </a:solidFill>
          <a:ln>
            <a:solidFill>
              <a:srgbClr val="E82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E687-E0BA-4E2D-9198-3D65F852B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4189"/>
            <a:ext cx="2495843" cy="722414"/>
          </a:xfrm>
          <a:solidFill>
            <a:srgbClr val="E82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5C8A3-9566-4E87-B1CA-4F9780BA0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090" y="6879554"/>
            <a:ext cx="8709074" cy="244468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F9DC3B-B77B-4BA9-AA40-695182AD3812}"/>
              </a:ext>
            </a:extLst>
          </p:cNvPr>
          <p:cNvSpPr/>
          <p:nvPr/>
        </p:nvSpPr>
        <p:spPr>
          <a:xfrm>
            <a:off x="0" y="1097280"/>
            <a:ext cx="12192000" cy="76758"/>
          </a:xfrm>
          <a:prstGeom prst="rect">
            <a:avLst/>
          </a:prstGeom>
          <a:solidFill>
            <a:srgbClr val="E82050"/>
          </a:solidFill>
          <a:ln>
            <a:solidFill>
              <a:srgbClr val="E82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616B9F-82F8-445A-9C84-E9DC57115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5177" y="115985"/>
            <a:ext cx="1561514" cy="170543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CFD0EF-7DA8-40CE-BD95-D786738C3034}"/>
              </a:ext>
            </a:extLst>
          </p:cNvPr>
          <p:cNvSpPr/>
          <p:nvPr/>
        </p:nvSpPr>
        <p:spPr>
          <a:xfrm>
            <a:off x="492370" y="1308294"/>
            <a:ext cx="11324492" cy="38651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82050">
                  <a:shade val="30000"/>
                  <a:satMod val="115000"/>
                </a:srgbClr>
              </a:gs>
              <a:gs pos="50000">
                <a:srgbClr val="E82050">
                  <a:shade val="67500"/>
                  <a:satMod val="115000"/>
                </a:srgbClr>
              </a:gs>
              <a:gs pos="100000">
                <a:srgbClr val="E8205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Higher the price range, higher the Average Rating.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A75BFF0-CAFF-4678-98B4-8A12E3C646C4}"/>
              </a:ext>
            </a:extLst>
          </p:cNvPr>
          <p:cNvSpPr/>
          <p:nvPr/>
        </p:nvSpPr>
        <p:spPr>
          <a:xfrm>
            <a:off x="492370" y="1905179"/>
            <a:ext cx="11324492" cy="5566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82050">
                  <a:shade val="30000"/>
                  <a:satMod val="115000"/>
                </a:srgbClr>
              </a:gs>
              <a:gs pos="50000">
                <a:srgbClr val="E82050">
                  <a:shade val="67500"/>
                  <a:satMod val="115000"/>
                </a:srgbClr>
              </a:gs>
              <a:gs pos="100000">
                <a:srgbClr val="E8205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country like Brazil, Singapore, Canada customers votes for rating the most, whereas, customers in other country should vote so that restaurant can get proper feedback.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2C0EBC-76BF-4930-9B6F-F7A4F1AE1756}"/>
              </a:ext>
            </a:extLst>
          </p:cNvPr>
          <p:cNvSpPr/>
          <p:nvPr/>
        </p:nvSpPr>
        <p:spPr>
          <a:xfrm>
            <a:off x="492370" y="2658869"/>
            <a:ext cx="11324492" cy="5566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82050">
                  <a:shade val="30000"/>
                  <a:satMod val="115000"/>
                </a:srgbClr>
              </a:gs>
              <a:gs pos="50000">
                <a:srgbClr val="E82050">
                  <a:shade val="67500"/>
                  <a:satMod val="115000"/>
                </a:srgbClr>
              </a:gs>
              <a:gs pos="100000">
                <a:srgbClr val="E8205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India, New Delhi has the most number of restaurant, but average rating of city is not good. So, there are all kind of restaurant.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4F8409C-2E4C-4F83-AAB2-61F906262CC4}"/>
              </a:ext>
            </a:extLst>
          </p:cNvPr>
          <p:cNvSpPr/>
          <p:nvPr/>
        </p:nvSpPr>
        <p:spPr>
          <a:xfrm>
            <a:off x="492370" y="3449224"/>
            <a:ext cx="11324492" cy="5566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82050">
                  <a:shade val="30000"/>
                  <a:satMod val="115000"/>
                </a:srgbClr>
              </a:gs>
              <a:gs pos="50000">
                <a:srgbClr val="E82050">
                  <a:shade val="67500"/>
                  <a:satMod val="115000"/>
                </a:srgbClr>
              </a:gs>
              <a:gs pos="100000">
                <a:srgbClr val="E8205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Franchises like Dominos, Café Coffee day, KFC has lower rating than local brand. Franchises need to check what is going wrong like staff behavior, food quality, ambiance, waiting time etc.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B5B1167-8BEC-45D5-956D-4C5AC6D5C86B}"/>
              </a:ext>
            </a:extLst>
          </p:cNvPr>
          <p:cNvSpPr/>
          <p:nvPr/>
        </p:nvSpPr>
        <p:spPr>
          <a:xfrm>
            <a:off x="492370" y="4209276"/>
            <a:ext cx="11324492" cy="3447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82050">
                  <a:shade val="30000"/>
                  <a:satMod val="115000"/>
                </a:srgbClr>
              </a:gs>
              <a:gs pos="50000">
                <a:srgbClr val="E82050">
                  <a:shade val="67500"/>
                  <a:satMod val="115000"/>
                </a:srgbClr>
              </a:gs>
              <a:gs pos="100000">
                <a:srgbClr val="E8205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Higher no. of cuisines does not means higher rating.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2127833-0D81-41FF-81BB-DE80A9F08128}"/>
              </a:ext>
            </a:extLst>
          </p:cNvPr>
          <p:cNvSpPr/>
          <p:nvPr/>
        </p:nvSpPr>
        <p:spPr>
          <a:xfrm>
            <a:off x="492370" y="4757795"/>
            <a:ext cx="11324492" cy="5566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82050">
                  <a:shade val="30000"/>
                  <a:satMod val="115000"/>
                </a:srgbClr>
              </a:gs>
              <a:gs pos="50000">
                <a:srgbClr val="E82050">
                  <a:shade val="67500"/>
                  <a:satMod val="115000"/>
                </a:srgbClr>
              </a:gs>
              <a:gs pos="100000">
                <a:srgbClr val="E8205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UAE and India has online delivery service available out of which New Delhi has most no of restaurant having this service.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1B4AB8F-A1BB-491D-A0A1-C476DF1A7718}"/>
              </a:ext>
            </a:extLst>
          </p:cNvPr>
          <p:cNvSpPr/>
          <p:nvPr/>
        </p:nvSpPr>
        <p:spPr>
          <a:xfrm>
            <a:off x="492370" y="5501311"/>
            <a:ext cx="11324492" cy="5425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82050">
                  <a:shade val="30000"/>
                  <a:satMod val="115000"/>
                </a:srgbClr>
              </a:gs>
              <a:gs pos="50000">
                <a:srgbClr val="E82050">
                  <a:shade val="67500"/>
                  <a:satMod val="115000"/>
                </a:srgbClr>
              </a:gs>
              <a:gs pos="100000">
                <a:srgbClr val="E8205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 Few restaurant has table booking service available out of which New Delhi has most no of restaurant having this service.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92C1D02-54A4-4499-AD13-7519867D8C8E}"/>
              </a:ext>
            </a:extLst>
          </p:cNvPr>
          <p:cNvSpPr/>
          <p:nvPr/>
        </p:nvSpPr>
        <p:spPr>
          <a:xfrm>
            <a:off x="492370" y="6198584"/>
            <a:ext cx="11324492" cy="3638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82050">
                  <a:shade val="30000"/>
                  <a:satMod val="115000"/>
                </a:srgbClr>
              </a:gs>
              <a:gs pos="50000">
                <a:srgbClr val="E82050">
                  <a:shade val="67500"/>
                  <a:satMod val="115000"/>
                </a:srgbClr>
              </a:gs>
              <a:gs pos="100000">
                <a:srgbClr val="E8205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Higher rating does not mean average cost for two is also high, it varies between a range.(This is for India only)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898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7D6795-5E35-4007-B3AE-149D18DD8195}"/>
              </a:ext>
            </a:extLst>
          </p:cNvPr>
          <p:cNvSpPr/>
          <p:nvPr/>
        </p:nvSpPr>
        <p:spPr>
          <a:xfrm>
            <a:off x="5078438" y="1167617"/>
            <a:ext cx="5739618" cy="5264905"/>
          </a:xfrm>
          <a:prstGeom prst="roundRect">
            <a:avLst>
              <a:gd name="adj" fmla="val 13728"/>
            </a:avLst>
          </a:prstGeom>
          <a:solidFill>
            <a:srgbClr val="E82050"/>
          </a:solidFill>
          <a:effectLst>
            <a:glow rad="228600">
              <a:schemeClr val="accent2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872F1-94A7-45FE-B2C9-57FB08471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90" y="2824089"/>
            <a:ext cx="2442503" cy="717454"/>
          </a:xfrm>
          <a:solidFill>
            <a:srgbClr val="E82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spcBef>
                <a:spcPct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  <a:ea typeface="+mj-ea"/>
                <a:cs typeface="+mj-cs"/>
              </a:rPr>
              <a:t>DATASETS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7E334-E29B-48B1-B6DE-3DDBA149F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041" y="214461"/>
            <a:ext cx="1561514" cy="1705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F5D917-990F-434D-8A52-49D20CA96ECE}"/>
              </a:ext>
            </a:extLst>
          </p:cNvPr>
          <p:cNvSpPr txBox="1"/>
          <p:nvPr/>
        </p:nvSpPr>
        <p:spPr>
          <a:xfrm>
            <a:off x="5366825" y="1507133"/>
            <a:ext cx="5162843" cy="4585871"/>
          </a:xfrm>
          <a:prstGeom prst="rect">
            <a:avLst/>
          </a:prstGeom>
          <a:solidFill>
            <a:srgbClr val="E82050"/>
          </a:solidFill>
          <a:ln>
            <a:solidFill>
              <a:srgbClr val="E82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There are two Datasets: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1. Zomato - which is the Fact table, which includes all the information about Restaurant, City, Rating etc.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2. Country – includes country codes and country.</a:t>
            </a:r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3591DFF-D209-4919-A740-EA63583F4676}"/>
              </a:ext>
            </a:extLst>
          </p:cNvPr>
          <p:cNvSpPr/>
          <p:nvPr/>
        </p:nvSpPr>
        <p:spPr>
          <a:xfrm>
            <a:off x="3376245" y="2824089"/>
            <a:ext cx="1223890" cy="604911"/>
          </a:xfrm>
          <a:prstGeom prst="rightArrow">
            <a:avLst/>
          </a:prstGeom>
          <a:solidFill>
            <a:srgbClr val="E82050"/>
          </a:solidFill>
          <a:ln>
            <a:solidFill>
              <a:srgbClr val="E82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8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3FA2017-8B65-4010-BD14-490E8C02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31" y="186093"/>
            <a:ext cx="8671560" cy="802492"/>
          </a:xfrm>
          <a:solidFill>
            <a:srgbClr val="E82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IMPORTANT FACTORS TO OPTIMIZE BUSINESS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85C99F-C41C-4B64-9258-3E319881C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5177" y="115985"/>
            <a:ext cx="1561514" cy="170543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CC7C82-4F80-41C6-8EEE-CBF83018059B}"/>
              </a:ext>
            </a:extLst>
          </p:cNvPr>
          <p:cNvSpPr/>
          <p:nvPr/>
        </p:nvSpPr>
        <p:spPr>
          <a:xfrm>
            <a:off x="6357134" y="4522981"/>
            <a:ext cx="5058800" cy="52844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82050">
                  <a:shade val="30000"/>
                  <a:satMod val="115000"/>
                </a:srgbClr>
              </a:gs>
              <a:gs pos="50000">
                <a:srgbClr val="E82050">
                  <a:shade val="67500"/>
                  <a:satMod val="115000"/>
                </a:srgbClr>
              </a:gs>
              <a:gs pos="100000">
                <a:srgbClr val="E8205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Rating of different Price Range.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CBB2285-F4FD-43B5-9C91-B41E9EF31311}"/>
              </a:ext>
            </a:extLst>
          </p:cNvPr>
          <p:cNvSpPr/>
          <p:nvPr/>
        </p:nvSpPr>
        <p:spPr>
          <a:xfrm>
            <a:off x="2682678" y="2844811"/>
            <a:ext cx="7146389" cy="58418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82050">
                  <a:shade val="30000"/>
                  <a:satMod val="115000"/>
                </a:srgbClr>
              </a:gs>
              <a:gs pos="50000">
                <a:srgbClr val="E82050">
                  <a:shade val="67500"/>
                  <a:satMod val="115000"/>
                </a:srgbClr>
              </a:gs>
              <a:gs pos="100000">
                <a:srgbClr val="E8205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many customers are giving feedback after dining or takeaway.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5A2E348-59B2-455A-A800-0C0A0C0800A6}"/>
              </a:ext>
            </a:extLst>
          </p:cNvPr>
          <p:cNvSpPr/>
          <p:nvPr/>
        </p:nvSpPr>
        <p:spPr>
          <a:xfrm>
            <a:off x="2682678" y="3688557"/>
            <a:ext cx="7146389" cy="6084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82050">
                  <a:shade val="30000"/>
                  <a:satMod val="115000"/>
                </a:srgbClr>
              </a:gs>
              <a:gs pos="50000">
                <a:srgbClr val="E82050">
                  <a:shade val="67500"/>
                  <a:satMod val="115000"/>
                </a:srgbClr>
              </a:gs>
              <a:gs pos="100000">
                <a:srgbClr val="E8205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Does city with the most no. of restaurant has highest average rating?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D069475-07F0-45EF-B593-3D26CF878644}"/>
              </a:ext>
            </a:extLst>
          </p:cNvPr>
          <p:cNvSpPr/>
          <p:nvPr/>
        </p:nvSpPr>
        <p:spPr>
          <a:xfrm>
            <a:off x="7454413" y="1998313"/>
            <a:ext cx="3841944" cy="56270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82050">
                  <a:shade val="30000"/>
                  <a:satMod val="115000"/>
                </a:srgbClr>
              </a:gs>
              <a:gs pos="50000">
                <a:srgbClr val="E82050">
                  <a:shade val="67500"/>
                  <a:satMod val="115000"/>
                </a:srgbClr>
              </a:gs>
              <a:gs pos="100000">
                <a:srgbClr val="E8205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restaurant country wise.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85D233-A745-4D1F-B4FA-4994DCDCA704}"/>
              </a:ext>
            </a:extLst>
          </p:cNvPr>
          <p:cNvSpPr/>
          <p:nvPr/>
        </p:nvSpPr>
        <p:spPr>
          <a:xfrm>
            <a:off x="1022691" y="4488715"/>
            <a:ext cx="4812175" cy="56270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82050">
                  <a:shade val="30000"/>
                  <a:satMod val="115000"/>
                </a:srgbClr>
              </a:gs>
              <a:gs pos="50000">
                <a:srgbClr val="E82050">
                  <a:shade val="67500"/>
                  <a:satMod val="115000"/>
                </a:srgbClr>
              </a:gs>
              <a:gs pos="100000">
                <a:srgbClr val="E8205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Rating based on No. of cuisines available.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43780CB-E4F1-4407-8AE2-8FB0A3DDB570}"/>
              </a:ext>
            </a:extLst>
          </p:cNvPr>
          <p:cNvSpPr/>
          <p:nvPr/>
        </p:nvSpPr>
        <p:spPr>
          <a:xfrm>
            <a:off x="1022691" y="2048300"/>
            <a:ext cx="6208104" cy="56270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82050">
                  <a:shade val="30000"/>
                  <a:satMod val="115000"/>
                </a:srgbClr>
              </a:gs>
              <a:gs pos="50000">
                <a:srgbClr val="E82050">
                  <a:shade val="67500"/>
                  <a:satMod val="115000"/>
                </a:srgbClr>
              </a:gs>
              <a:gs pos="100000">
                <a:srgbClr val="E8205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5 and Bottom 5 restaurant average cost for two in India.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460CF33-F557-4F63-BF10-3376451C284F}"/>
              </a:ext>
            </a:extLst>
          </p:cNvPr>
          <p:cNvSpPr/>
          <p:nvPr/>
        </p:nvSpPr>
        <p:spPr>
          <a:xfrm>
            <a:off x="1022693" y="5346234"/>
            <a:ext cx="6981824" cy="56270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82050">
                  <a:shade val="30000"/>
                  <a:satMod val="115000"/>
                </a:srgbClr>
              </a:gs>
              <a:gs pos="50000">
                <a:srgbClr val="E82050">
                  <a:shade val="67500"/>
                  <a:satMod val="115000"/>
                </a:srgbClr>
              </a:gs>
              <a:gs pos="100000">
                <a:srgbClr val="E8205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Does extra services like self delivery, table bookings increases rating?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AEC252-8684-4CC7-8439-7CF82054AE33}"/>
              </a:ext>
            </a:extLst>
          </p:cNvPr>
          <p:cNvSpPr/>
          <p:nvPr/>
        </p:nvSpPr>
        <p:spPr>
          <a:xfrm>
            <a:off x="0" y="1336431"/>
            <a:ext cx="12192000" cy="110902"/>
          </a:xfrm>
          <a:prstGeom prst="rect">
            <a:avLst/>
          </a:prstGeom>
          <a:solidFill>
            <a:srgbClr val="E82050"/>
          </a:solidFill>
          <a:ln>
            <a:solidFill>
              <a:srgbClr val="E82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B53F35E-E8B3-4FD5-ADA3-6C8D5BEA7195}"/>
              </a:ext>
            </a:extLst>
          </p:cNvPr>
          <p:cNvSpPr/>
          <p:nvPr/>
        </p:nvSpPr>
        <p:spPr>
          <a:xfrm>
            <a:off x="8647384" y="5346234"/>
            <a:ext cx="2421107" cy="58418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82050">
                  <a:shade val="30000"/>
                  <a:satMod val="115000"/>
                </a:srgbClr>
              </a:gs>
              <a:gs pos="50000">
                <a:srgbClr val="E82050">
                  <a:shade val="67500"/>
                  <a:satMod val="115000"/>
                </a:srgbClr>
              </a:gs>
              <a:gs pos="100000">
                <a:srgbClr val="E8205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Franchise Rating</a:t>
            </a:r>
          </a:p>
        </p:txBody>
      </p:sp>
    </p:spTree>
    <p:extLst>
      <p:ext uri="{BB962C8B-B14F-4D97-AF65-F5344CB8AC3E}">
        <p14:creationId xmlns:p14="http://schemas.microsoft.com/office/powerpoint/2010/main" val="174185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6B271A-8249-4731-A926-4441BE306348}"/>
              </a:ext>
            </a:extLst>
          </p:cNvPr>
          <p:cNvSpPr txBox="1">
            <a:spLocks/>
          </p:cNvSpPr>
          <p:nvPr/>
        </p:nvSpPr>
        <p:spPr>
          <a:xfrm>
            <a:off x="483579" y="3332126"/>
            <a:ext cx="2948940" cy="759655"/>
          </a:xfrm>
          <a:prstGeom prst="rect">
            <a:avLst/>
          </a:prstGeom>
          <a:solidFill>
            <a:srgbClr val="E82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  <a:ea typeface="+mj-ea"/>
                <a:cs typeface="+mj-cs"/>
              </a:rPr>
              <a:t>TABLE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CE96F-8CA7-4B8F-9FE3-2A3E66487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5177" y="115985"/>
            <a:ext cx="1561514" cy="170543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80030C9-6627-42C1-A93B-B229CCB2BFD6}"/>
              </a:ext>
            </a:extLst>
          </p:cNvPr>
          <p:cNvSpPr/>
          <p:nvPr/>
        </p:nvSpPr>
        <p:spPr>
          <a:xfrm>
            <a:off x="3650558" y="3390313"/>
            <a:ext cx="1223890" cy="604911"/>
          </a:xfrm>
          <a:prstGeom prst="rightArrow">
            <a:avLst/>
          </a:prstGeom>
          <a:solidFill>
            <a:srgbClr val="E82050"/>
          </a:solidFill>
          <a:ln>
            <a:solidFill>
              <a:srgbClr val="E82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0EE95A-448F-4C4B-BF86-92C1D74C291C}"/>
              </a:ext>
            </a:extLst>
          </p:cNvPr>
          <p:cNvSpPr/>
          <p:nvPr/>
        </p:nvSpPr>
        <p:spPr>
          <a:xfrm>
            <a:off x="5219112" y="1202398"/>
            <a:ext cx="5739618" cy="5264905"/>
          </a:xfrm>
          <a:prstGeom prst="roundRect">
            <a:avLst>
              <a:gd name="adj" fmla="val 13728"/>
            </a:avLst>
          </a:prstGeom>
          <a:solidFill>
            <a:srgbClr val="E82050"/>
          </a:solidFill>
          <a:effectLst>
            <a:glow rad="228600">
              <a:schemeClr val="accent2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This dataset involves 15 different countries. Out of which primary focus is on India.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In India, there are 43 cities.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7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2EF4E6-A7C6-4DD8-9C46-D5F8EBBCE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27" y="260434"/>
            <a:ext cx="4591929" cy="786680"/>
          </a:xfrm>
          <a:solidFill>
            <a:srgbClr val="E82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NO. OF RESTAURANT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DADA5-629B-4D2E-92BF-A7EE3C44BA9B}"/>
              </a:ext>
            </a:extLst>
          </p:cNvPr>
          <p:cNvSpPr/>
          <p:nvPr/>
        </p:nvSpPr>
        <p:spPr>
          <a:xfrm>
            <a:off x="0" y="1280160"/>
            <a:ext cx="12192000" cy="76758"/>
          </a:xfrm>
          <a:prstGeom prst="rect">
            <a:avLst/>
          </a:prstGeom>
          <a:solidFill>
            <a:srgbClr val="E82050"/>
          </a:solidFill>
          <a:ln>
            <a:solidFill>
              <a:srgbClr val="E82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20457B-9A55-4092-966F-7EB32E89E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5177" y="115985"/>
            <a:ext cx="1561514" cy="1705430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75A2166-0853-40E2-89EF-4DD6279D93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7518381"/>
              </p:ext>
            </p:extLst>
          </p:nvPr>
        </p:nvGraphicFramePr>
        <p:xfrm>
          <a:off x="442255" y="1512183"/>
          <a:ext cx="5570806" cy="3451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65C5CCF-12C2-4BA4-B20B-A98954727DCE}"/>
              </a:ext>
            </a:extLst>
          </p:cNvPr>
          <p:cNvSpPr txBox="1"/>
          <p:nvPr/>
        </p:nvSpPr>
        <p:spPr>
          <a:xfrm>
            <a:off x="885680" y="2864532"/>
            <a:ext cx="1125415" cy="376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1EE1F-267E-4E7A-87F3-CD652129FDC5}"/>
              </a:ext>
            </a:extLst>
          </p:cNvPr>
          <p:cNvSpPr txBox="1"/>
          <p:nvPr/>
        </p:nvSpPr>
        <p:spPr>
          <a:xfrm>
            <a:off x="2769871" y="3082343"/>
            <a:ext cx="108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DOHA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794580-CC45-4A90-B7D5-BB31E4070EB9}"/>
              </a:ext>
            </a:extLst>
          </p:cNvPr>
          <p:cNvSpPr txBox="1"/>
          <p:nvPr/>
        </p:nvSpPr>
        <p:spPr>
          <a:xfrm>
            <a:off x="4754881" y="3171238"/>
            <a:ext cx="54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BB4B7F0-CE78-4DC6-B7CF-FB43DE0801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8792018"/>
              </p:ext>
            </p:extLst>
          </p:nvPr>
        </p:nvGraphicFramePr>
        <p:xfrm>
          <a:off x="4694502" y="41679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C35C3B7-8165-4B8E-B5A9-D775D79EE875}"/>
              </a:ext>
            </a:extLst>
          </p:cNvPr>
          <p:cNvSpPr txBox="1"/>
          <p:nvPr/>
        </p:nvSpPr>
        <p:spPr>
          <a:xfrm>
            <a:off x="6178940" y="5830093"/>
            <a:ext cx="137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DELHI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7F5E72-E3CA-4A77-B7DB-76231707EC3E}"/>
              </a:ext>
            </a:extLst>
          </p:cNvPr>
          <p:cNvSpPr txBox="1"/>
          <p:nvPr/>
        </p:nvSpPr>
        <p:spPr>
          <a:xfrm rot="2787258">
            <a:off x="6143769" y="4781962"/>
            <a:ext cx="108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NOIDA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F23811B-BC5E-4276-B513-A87E1535E179}"/>
              </a:ext>
            </a:extLst>
          </p:cNvPr>
          <p:cNvSpPr/>
          <p:nvPr/>
        </p:nvSpPr>
        <p:spPr>
          <a:xfrm rot="17415283">
            <a:off x="3515447" y="4116049"/>
            <a:ext cx="1083211" cy="1882739"/>
          </a:xfrm>
          <a:prstGeom prst="downArrow">
            <a:avLst>
              <a:gd name="adj1" fmla="val 31818"/>
              <a:gd name="adj2" fmla="val 34848"/>
            </a:avLst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F4227E81-182E-4EE7-8ADA-A271D63504E7}"/>
              </a:ext>
            </a:extLst>
          </p:cNvPr>
          <p:cNvSpPr/>
          <p:nvPr/>
        </p:nvSpPr>
        <p:spPr>
          <a:xfrm>
            <a:off x="8778240" y="1821415"/>
            <a:ext cx="2841674" cy="4404153"/>
          </a:xfrm>
          <a:prstGeom prst="ca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India has the most numbers of restaurant, followed by Doha and US.</a:t>
            </a:r>
          </a:p>
          <a:p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India, New Delhi has the most number of restaurant, followed by Noida and Gurgaon.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AA06A0-CC3C-47D7-80AE-6B726197489A}"/>
              </a:ext>
            </a:extLst>
          </p:cNvPr>
          <p:cNvSpPr txBox="1"/>
          <p:nvPr/>
        </p:nvSpPr>
        <p:spPr>
          <a:xfrm>
            <a:off x="9358244" y="1927275"/>
            <a:ext cx="1713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157532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3E5A3981-F124-47D4-897D-319B9350EC9F}"/>
              </a:ext>
            </a:extLst>
          </p:cNvPr>
          <p:cNvSpPr/>
          <p:nvPr/>
        </p:nvSpPr>
        <p:spPr>
          <a:xfrm>
            <a:off x="7070197" y="2069655"/>
            <a:ext cx="580290" cy="5920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A4B9A2-0BF6-4113-94DD-74C1EA20BB3A}"/>
              </a:ext>
            </a:extLst>
          </p:cNvPr>
          <p:cNvSpPr txBox="1">
            <a:spLocks/>
          </p:cNvSpPr>
          <p:nvPr/>
        </p:nvSpPr>
        <p:spPr>
          <a:xfrm>
            <a:off x="570913" y="278749"/>
            <a:ext cx="4423118" cy="732155"/>
          </a:xfrm>
          <a:prstGeom prst="rect">
            <a:avLst/>
          </a:prstGeom>
          <a:solidFill>
            <a:srgbClr val="E82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+mn-lt"/>
              </a:rPr>
              <a:t>AVERAGE RATING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0213A-CB46-497F-A331-7ECFC3979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5177" y="115985"/>
            <a:ext cx="1561514" cy="17054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16A92F-E77D-48B0-8BEC-47D9690E6045}"/>
              </a:ext>
            </a:extLst>
          </p:cNvPr>
          <p:cNvSpPr/>
          <p:nvPr/>
        </p:nvSpPr>
        <p:spPr>
          <a:xfrm>
            <a:off x="0" y="1280160"/>
            <a:ext cx="12192000" cy="76758"/>
          </a:xfrm>
          <a:prstGeom prst="rect">
            <a:avLst/>
          </a:prstGeom>
          <a:solidFill>
            <a:srgbClr val="E82050"/>
          </a:solidFill>
          <a:ln>
            <a:solidFill>
              <a:srgbClr val="E82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171BBA-C4E2-4970-86B1-524B5B97B25C}"/>
              </a:ext>
            </a:extLst>
          </p:cNvPr>
          <p:cNvCxnSpPr>
            <a:cxnSpLocks/>
          </p:cNvCxnSpPr>
          <p:nvPr/>
        </p:nvCxnSpPr>
        <p:spPr>
          <a:xfrm flipH="1">
            <a:off x="5233182" y="2365681"/>
            <a:ext cx="16916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927B8CA9-FAD6-4B04-9E56-AFF38962A1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4710184"/>
              </p:ext>
            </p:extLst>
          </p:nvPr>
        </p:nvGraphicFramePr>
        <p:xfrm>
          <a:off x="282527" y="1626173"/>
          <a:ext cx="5147602" cy="2186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AC139E-A82E-48E9-9F83-D9001A5FFA6A}"/>
              </a:ext>
            </a:extLst>
          </p:cNvPr>
          <p:cNvCxnSpPr>
            <a:cxnSpLocks/>
          </p:cNvCxnSpPr>
          <p:nvPr/>
        </p:nvCxnSpPr>
        <p:spPr>
          <a:xfrm flipH="1">
            <a:off x="4994031" y="2634870"/>
            <a:ext cx="2002305" cy="1761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2426DBAC-FBB7-45EF-846E-1605B0BEEB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170796"/>
              </p:ext>
            </p:extLst>
          </p:nvPr>
        </p:nvGraphicFramePr>
        <p:xfrm>
          <a:off x="444301" y="4035266"/>
          <a:ext cx="4999893" cy="2186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E4EB501-936A-4BCE-B7D3-DE14CB42E039}"/>
              </a:ext>
            </a:extLst>
          </p:cNvPr>
          <p:cNvSpPr/>
          <p:nvPr/>
        </p:nvSpPr>
        <p:spPr>
          <a:xfrm>
            <a:off x="5697415" y="4159016"/>
            <a:ext cx="6288259" cy="101341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82050">
                  <a:shade val="30000"/>
                  <a:satMod val="115000"/>
                </a:srgbClr>
              </a:gs>
              <a:gs pos="50000">
                <a:srgbClr val="E82050">
                  <a:shade val="67500"/>
                  <a:satMod val="115000"/>
                </a:srgbClr>
              </a:gs>
              <a:gs pos="100000">
                <a:srgbClr val="E8205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India has the least average rating. It is because of more number of restaurant. So, restaurant with lower rating need to focus on quality.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E393B608-DD69-475A-9B2C-19D4B51382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6018365"/>
              </p:ext>
            </p:extLst>
          </p:nvPr>
        </p:nvGraphicFramePr>
        <p:xfrm>
          <a:off x="6996336" y="1318539"/>
          <a:ext cx="4749018" cy="2887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BA64F24-28FC-4051-94D8-FB5658A84C5E}"/>
              </a:ext>
            </a:extLst>
          </p:cNvPr>
          <p:cNvSpPr/>
          <p:nvPr/>
        </p:nvSpPr>
        <p:spPr>
          <a:xfrm>
            <a:off x="5697415" y="5413974"/>
            <a:ext cx="6288259" cy="101341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82050">
                  <a:shade val="30000"/>
                  <a:satMod val="115000"/>
                </a:srgbClr>
              </a:gs>
              <a:gs pos="50000">
                <a:srgbClr val="E82050">
                  <a:shade val="67500"/>
                  <a:satMod val="115000"/>
                </a:srgbClr>
              </a:gs>
              <a:gs pos="100000">
                <a:srgbClr val="E8205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Similarly, in India, New Delhi, Gurgaon, Noida has most number of restaurant but are in bottom 5 according to average rating of the city.</a:t>
            </a:r>
          </a:p>
        </p:txBody>
      </p:sp>
    </p:spTree>
    <p:extLst>
      <p:ext uri="{BB962C8B-B14F-4D97-AF65-F5344CB8AC3E}">
        <p14:creationId xmlns:p14="http://schemas.microsoft.com/office/powerpoint/2010/main" val="3083735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792</Words>
  <Application>Microsoft Office PowerPoint</Application>
  <PresentationFormat>Widescreen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Bembo</vt:lpstr>
      <vt:lpstr>Calibri</vt:lpstr>
      <vt:lpstr>Calibri Light</vt:lpstr>
      <vt:lpstr>Office Theme</vt:lpstr>
      <vt:lpstr>PowerPoint Presentation</vt:lpstr>
      <vt:lpstr>PowerPoint Presentation</vt:lpstr>
      <vt:lpstr>OBJECTIVES</vt:lpstr>
      <vt:lpstr>FINDINGS</vt:lpstr>
      <vt:lpstr>PowerPoint Presentation</vt:lpstr>
      <vt:lpstr>IMPORTANT FACTORS TO OPTIMIZE BUSINESS</vt:lpstr>
      <vt:lpstr>PowerPoint Presentation</vt:lpstr>
      <vt:lpstr>NO. OF RESTAURANT</vt:lpstr>
      <vt:lpstr>PowerPoint Presentation</vt:lpstr>
      <vt:lpstr>PowerPoint Presentation</vt:lpstr>
      <vt:lpstr>PowerPoint Presentation</vt:lpstr>
      <vt:lpstr>PowerPoint Presentation</vt:lpstr>
      <vt:lpstr>TABLE BOOKING SERVICE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53</cp:revision>
  <dcterms:created xsi:type="dcterms:W3CDTF">2021-08-28T18:49:54Z</dcterms:created>
  <dcterms:modified xsi:type="dcterms:W3CDTF">2021-08-30T12:35:30Z</dcterms:modified>
</cp:coreProperties>
</file>