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Playfair Display Medium"/>
      <p:regular r:id="rId24"/>
      <p:bold r:id="rId25"/>
      <p:italic r:id="rId26"/>
      <p:boldItalic r:id="rId27"/>
    </p:embeddedFont>
    <p:embeddedFont>
      <p:font typeface="Roboto"/>
      <p:regular r:id="rId28"/>
      <p:bold r:id="rId29"/>
      <p:italic r:id="rId30"/>
      <p:boldItalic r:id="rId31"/>
    </p:embeddedFont>
    <p:embeddedFont>
      <p:font typeface="Playfair Display"/>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15B19B-FAEE-425D-81DE-6D891649FBBB}">
  <a:tblStyle styleId="{4415B19B-FAEE-425D-81DE-6D891649FBBB}"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06F5F14-3118-402E-BB3D-B941E1B8CAF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Medium-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Medium-italic.fntdata"/><Relationship Id="rId25" Type="http://schemas.openxmlformats.org/officeDocument/2006/relationships/font" Target="fonts/PlayfairDisplayMedium-bold.fntdata"/><Relationship Id="rId28" Type="http://schemas.openxmlformats.org/officeDocument/2006/relationships/font" Target="fonts/Roboto-regular.fntdata"/><Relationship Id="rId27" Type="http://schemas.openxmlformats.org/officeDocument/2006/relationships/font" Target="fonts/PlayfairDisplay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PlayfairDisplay-bold.fntdata"/><Relationship Id="rId10" Type="http://schemas.openxmlformats.org/officeDocument/2006/relationships/slide" Target="slides/slide5.xml"/><Relationship Id="rId32" Type="http://schemas.openxmlformats.org/officeDocument/2006/relationships/font" Target="fonts/PlayfairDisplay-regular.fntdata"/><Relationship Id="rId13" Type="http://schemas.openxmlformats.org/officeDocument/2006/relationships/slide" Target="slides/slide8.xml"/><Relationship Id="rId35" Type="http://schemas.openxmlformats.org/officeDocument/2006/relationships/font" Target="fonts/PlayfairDisplay-boldItalic.fntdata"/><Relationship Id="rId12" Type="http://schemas.openxmlformats.org/officeDocument/2006/relationships/slide" Target="slides/slide7.xml"/><Relationship Id="rId34" Type="http://schemas.openxmlformats.org/officeDocument/2006/relationships/font" Target="fonts/PlayfairDisplay-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df5b2fd12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df5b2fd1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c0d7b2d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8c0d7b2d36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df5b2fd12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df5b2fd1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df5b2fd1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df5b2fd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df5b2fd1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df5b2fd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df5b2fd1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df5b2fd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df5b2fd12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df5b2fd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df5b2fd12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df5b2fd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050877" y="1322386"/>
            <a:ext cx="103632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rgbClr val="17365D"/>
              </a:buClr>
              <a:buSzPts val="2000"/>
              <a:buNone/>
              <a:defRPr b="1" sz="2000">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3670302" y="-1714500"/>
            <a:ext cx="4952997" cy="10668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1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285038" y="1828804"/>
            <a:ext cx="5851525"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1697038" y="-812796"/>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a:solidFill>
                  <a:schemeClr val="dk1"/>
                </a:solidFill>
              </a:defRPr>
            </a:lvl1pPr>
            <a:lvl2pPr indent="-355600" lvl="1" marL="914400" algn="l">
              <a:spcBef>
                <a:spcPts val="400"/>
              </a:spcBef>
              <a:spcAft>
                <a:spcPts val="0"/>
              </a:spcAft>
              <a:buClr>
                <a:schemeClr val="dk1"/>
              </a:buClr>
              <a:buSzPts val="2000"/>
              <a:buChar char="–"/>
              <a:defRPr>
                <a:solidFill>
                  <a:schemeClr val="dk1"/>
                </a:solidFill>
              </a:defRPr>
            </a:lvl2pPr>
            <a:lvl3pPr indent="-342900" lvl="2" marL="1371600" algn="l">
              <a:spcBef>
                <a:spcPts val="360"/>
              </a:spcBef>
              <a:spcAft>
                <a:spcPts val="0"/>
              </a:spcAft>
              <a:buClr>
                <a:schemeClr val="dk1"/>
              </a:buClr>
              <a:buSzPts val="1800"/>
              <a:buChar char="•"/>
              <a:defRPr>
                <a:solidFill>
                  <a:schemeClr val="dk1"/>
                </a:solidFill>
              </a:defRPr>
            </a:lvl3pPr>
            <a:lvl4pPr indent="-330200" lvl="3" marL="1828800" algn="l">
              <a:spcBef>
                <a:spcPts val="320"/>
              </a:spcBef>
              <a:spcAft>
                <a:spcPts val="0"/>
              </a:spcAft>
              <a:buClr>
                <a:schemeClr val="dk1"/>
              </a:buClr>
              <a:buSzPts val="1600"/>
              <a:buChar char="–"/>
              <a:defRPr>
                <a:solidFill>
                  <a:schemeClr val="dk1"/>
                </a:solidFill>
              </a:defRPr>
            </a:lvl4pPr>
            <a:lvl5pPr indent="-330200" lvl="4" marL="2286000" algn="l">
              <a:spcBef>
                <a:spcPts val="320"/>
              </a:spcBef>
              <a:spcAft>
                <a:spcPts val="0"/>
              </a:spcAft>
              <a:buClr>
                <a:schemeClr val="dk1"/>
              </a:buClr>
              <a:buSzPts val="16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FF0000"/>
              </a:buClr>
              <a:buSzPts val="4000"/>
              <a:buFont typeface="Verdana"/>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8" name="Google Shape;28;p4"/>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609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6197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59368" y="304800"/>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3" type="body"/>
          </p:nvPr>
        </p:nvSpPr>
        <p:spPr>
          <a:xfrm>
            <a:off x="6193369"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860800" y="274638"/>
            <a:ext cx="77216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descr="C:\Users\AMMU\Desktop\Border.png" id="52" name="Google Shape;52;p7"/>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0000"/>
              </a:buClr>
              <a:buSzPts val="2000"/>
              <a:buFont typeface="Verdan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0" name="Google Shape;60;p9"/>
          <p:cNvSpPr txBox="1"/>
          <p:nvPr>
            <p:ph idx="2" type="body"/>
          </p:nvPr>
        </p:nvSpPr>
        <p:spPr>
          <a:xfrm>
            <a:off x="609602"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1" name="Google Shape;61;p9"/>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0000"/>
              </a:buClr>
              <a:buSzPts val="2000"/>
              <a:buFont typeface="Verdan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2389717" y="612775"/>
            <a:ext cx="7315200" cy="4114800"/>
          </a:xfrm>
          <a:prstGeom prst="rect">
            <a:avLst/>
          </a:prstGeom>
          <a:noFill/>
          <a:ln>
            <a:noFill/>
          </a:ln>
        </p:spPr>
      </p:sp>
      <p:sp>
        <p:nvSpPr>
          <p:cNvPr id="67" name="Google Shape;67;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Verdana"/>
                <a:ea typeface="Verdana"/>
                <a:cs typeface="Verdana"/>
                <a:sym typeface="Verdana"/>
              </a:defRPr>
            </a:lvl1pPr>
            <a:lvl2pPr indent="0" lvl="1" marL="0" marR="0" rtl="0" algn="r">
              <a:spcBef>
                <a:spcPts val="0"/>
              </a:spcBef>
              <a:buNone/>
              <a:defRPr b="0" i="0" sz="1200" u="none" cap="none" strike="noStrike">
                <a:solidFill>
                  <a:srgbClr val="888888"/>
                </a:solidFill>
                <a:latin typeface="Verdana"/>
                <a:ea typeface="Verdana"/>
                <a:cs typeface="Verdana"/>
                <a:sym typeface="Verdana"/>
              </a:defRPr>
            </a:lvl2pPr>
            <a:lvl3pPr indent="0" lvl="2" marL="0" marR="0" rtl="0" algn="r">
              <a:spcBef>
                <a:spcPts val="0"/>
              </a:spcBef>
              <a:buNone/>
              <a:defRPr b="0" i="0" sz="1200" u="none" cap="none" strike="noStrike">
                <a:solidFill>
                  <a:srgbClr val="888888"/>
                </a:solidFill>
                <a:latin typeface="Verdana"/>
                <a:ea typeface="Verdana"/>
                <a:cs typeface="Verdana"/>
                <a:sym typeface="Verdana"/>
              </a:defRPr>
            </a:lvl3pPr>
            <a:lvl4pPr indent="0" lvl="3" marL="0" marR="0" rtl="0" algn="r">
              <a:spcBef>
                <a:spcPts val="0"/>
              </a:spcBef>
              <a:buNone/>
              <a:defRPr b="0" i="0" sz="1200" u="none" cap="none" strike="noStrike">
                <a:solidFill>
                  <a:srgbClr val="888888"/>
                </a:solidFill>
                <a:latin typeface="Verdana"/>
                <a:ea typeface="Verdana"/>
                <a:cs typeface="Verdana"/>
                <a:sym typeface="Verdana"/>
              </a:defRPr>
            </a:lvl4pPr>
            <a:lvl5pPr indent="0" lvl="4" marL="0" marR="0" rtl="0" algn="r">
              <a:spcBef>
                <a:spcPts val="0"/>
              </a:spcBef>
              <a:buNone/>
              <a:defRPr b="0" i="0" sz="1200" u="none" cap="none" strike="noStrike">
                <a:solidFill>
                  <a:srgbClr val="888888"/>
                </a:solidFill>
                <a:latin typeface="Verdana"/>
                <a:ea typeface="Verdana"/>
                <a:cs typeface="Verdana"/>
                <a:sym typeface="Verdana"/>
              </a:defRPr>
            </a:lvl5pPr>
            <a:lvl6pPr indent="0" lvl="5" marL="0" marR="0" rtl="0" algn="r">
              <a:spcBef>
                <a:spcPts val="0"/>
              </a:spcBef>
              <a:buNone/>
              <a:defRPr b="0" i="0" sz="1200" u="none" cap="none" strike="noStrike">
                <a:solidFill>
                  <a:srgbClr val="888888"/>
                </a:solidFill>
                <a:latin typeface="Verdana"/>
                <a:ea typeface="Verdana"/>
                <a:cs typeface="Verdana"/>
                <a:sym typeface="Verdana"/>
              </a:defRPr>
            </a:lvl6pPr>
            <a:lvl7pPr indent="0" lvl="6" marL="0" marR="0" rtl="0" algn="r">
              <a:spcBef>
                <a:spcPts val="0"/>
              </a:spcBef>
              <a:buNone/>
              <a:defRPr b="0" i="0" sz="1200" u="none" cap="none" strike="noStrike">
                <a:solidFill>
                  <a:srgbClr val="888888"/>
                </a:solidFill>
                <a:latin typeface="Verdana"/>
                <a:ea typeface="Verdana"/>
                <a:cs typeface="Verdana"/>
                <a:sym typeface="Verdana"/>
              </a:defRPr>
            </a:lvl7pPr>
            <a:lvl8pPr indent="0" lvl="7" marL="0" marR="0" rtl="0" algn="r">
              <a:spcBef>
                <a:spcPts val="0"/>
              </a:spcBef>
              <a:buNone/>
              <a:defRPr b="0" i="0" sz="1200" u="none" cap="none" strike="noStrike">
                <a:solidFill>
                  <a:srgbClr val="888888"/>
                </a:solidFill>
                <a:latin typeface="Verdana"/>
                <a:ea typeface="Verdana"/>
                <a:cs typeface="Verdana"/>
                <a:sym typeface="Verdana"/>
              </a:defRPr>
            </a:lvl8pPr>
            <a:lvl9pPr indent="0" lvl="8" marL="0" marR="0" rtl="0" algn="r">
              <a:spcBef>
                <a:spcPts val="0"/>
              </a:spcBef>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cap="flat" cmpd="thickThin" w="57150">
            <a:solidFill>
              <a:schemeClr val="dk1"/>
            </a:solidFill>
            <a:prstDash val="solid"/>
            <a:round/>
            <a:headEnd len="med" w="med" type="none"/>
            <a:tailEnd len="med" w="med" type="none"/>
          </a:ln>
        </p:spPr>
      </p:cxnSp>
      <p:pic>
        <p:nvPicPr>
          <p:cNvPr id="12" name="Google Shape;12;p1"/>
          <p:cNvPicPr preferRelativeResize="0"/>
          <p:nvPr/>
        </p:nvPicPr>
        <p:blipFill rotWithShape="1">
          <a:blip r:embed="rId1">
            <a:alphaModFix/>
          </a:blip>
          <a:srcRect b="18045" l="0" r="0" t="0"/>
          <a:stretch/>
        </p:blipFill>
        <p:spPr>
          <a:xfrm>
            <a:off x="0" y="5991366"/>
            <a:ext cx="12192000"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js.langchain.com/docs/modules/data_connection/document_loaders/" TargetMode="External"/><Relationship Id="rId4" Type="http://schemas.openxmlformats.org/officeDocument/2006/relationships/hyperlink" Target="https://spacy.io" TargetMode="External"/><Relationship Id="rId5" Type="http://schemas.openxmlformats.org/officeDocument/2006/relationships/hyperlink" Target="https://papertyari.com/government-schemes/" TargetMode="External"/><Relationship Id="rId6" Type="http://schemas.openxmlformats.org/officeDocument/2006/relationships/hyperlink" Target="https://www.rbi.org.in/Scripts/Schemes.aspx" TargetMode="External"/><Relationship Id="rId7" Type="http://schemas.openxmlformats.org/officeDocument/2006/relationships/hyperlink" Target="https://napix.gov.i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link.springer.com/article/10.1007/s11042-021-11458-y#auth-Vinay_Shivshanker-Purani-Aff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90478" y="1069100"/>
            <a:ext cx="10676700" cy="147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7365D"/>
              </a:buClr>
              <a:buSzPts val="2800"/>
              <a:buFont typeface="Verdana"/>
              <a:buNone/>
            </a:pPr>
            <a:r>
              <a:rPr lang="en-GB"/>
              <a:t>Chatbot for eGovernance</a:t>
            </a:r>
            <a:endParaRPr/>
          </a:p>
        </p:txBody>
      </p:sp>
      <p:sp>
        <p:nvSpPr>
          <p:cNvPr id="88" name="Google Shape;88;p13"/>
          <p:cNvSpPr txBox="1"/>
          <p:nvPr>
            <p:ph idx="1" type="subTitle"/>
          </p:nvPr>
        </p:nvSpPr>
        <p:spPr>
          <a:xfrm>
            <a:off x="69425" y="2331500"/>
            <a:ext cx="12192000" cy="552300"/>
          </a:xfrm>
          <a:prstGeom prst="rect">
            <a:avLst/>
          </a:prstGeom>
          <a:noFill/>
          <a:ln>
            <a:noFill/>
          </a:ln>
        </p:spPr>
        <p:txBody>
          <a:bodyPr anchorCtr="0" anchor="ctr" bIns="45700" lIns="91425" spcFirstLastPara="1" rIns="91425" wrap="square" tIns="45700">
            <a:normAutofit fontScale="40000" lnSpcReduction="20000"/>
          </a:bodyPr>
          <a:lstStyle/>
          <a:p>
            <a:pPr indent="0" lvl="0" marL="0" rtl="0" algn="ctr">
              <a:spcBef>
                <a:spcPts val="0"/>
              </a:spcBef>
              <a:spcAft>
                <a:spcPts val="0"/>
              </a:spcAft>
              <a:buClr>
                <a:srgbClr val="17365D"/>
              </a:buClr>
              <a:buSzPct val="34870"/>
              <a:buNone/>
            </a:pPr>
            <a:r>
              <a:rPr lang="en-GB" sz="5735"/>
              <a:t>Batch Number:  G14 - 7ISE2</a:t>
            </a:r>
            <a:endParaRPr sz="5735"/>
          </a:p>
          <a:p>
            <a:pPr indent="0" lvl="0" marL="0" rtl="0" algn="l">
              <a:spcBef>
                <a:spcPts val="400"/>
              </a:spcBef>
              <a:spcAft>
                <a:spcPts val="0"/>
              </a:spcAft>
              <a:buClr>
                <a:srgbClr val="17365D"/>
              </a:buClr>
              <a:buSzPct val="100000"/>
              <a:buNone/>
            </a:pPr>
            <a:r>
              <a:t/>
            </a:r>
            <a:endParaRPr/>
          </a:p>
        </p:txBody>
      </p:sp>
      <p:graphicFrame>
        <p:nvGraphicFramePr>
          <p:cNvPr id="89" name="Google Shape;89;p13"/>
          <p:cNvGraphicFramePr/>
          <p:nvPr/>
        </p:nvGraphicFramePr>
        <p:xfrm>
          <a:off x="630904" y="3274141"/>
          <a:ext cx="3000000" cy="3000000"/>
        </p:xfrm>
        <a:graphic>
          <a:graphicData uri="http://schemas.openxmlformats.org/drawingml/2006/table">
            <a:tbl>
              <a:tblPr bandRow="1" firstRow="1">
                <a:noFill/>
                <a:tableStyleId>{4415B19B-FAEE-425D-81DE-6D891649FBBB}</a:tableStyleId>
              </a:tblPr>
              <a:tblGrid>
                <a:gridCol w="2085000"/>
                <a:gridCol w="3333675"/>
              </a:tblGrid>
              <a:tr h="370850">
                <a:tc>
                  <a:txBody>
                    <a:bodyPr/>
                    <a:lstStyle/>
                    <a:p>
                      <a:pPr indent="0" lvl="0" marL="0" marR="0" rtl="0" algn="ctr">
                        <a:spcBef>
                          <a:spcPts val="0"/>
                        </a:spcBef>
                        <a:spcAft>
                          <a:spcPts val="0"/>
                        </a:spcAft>
                        <a:buNone/>
                      </a:pPr>
                      <a:r>
                        <a:rPr b="1" lang="en-GB"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n-GB" sz="1800" u="none" cap="none" strike="noStrike">
                          <a:solidFill>
                            <a:srgbClr val="17365D"/>
                          </a:solidFill>
                        </a:rPr>
                        <a:t>Student </a:t>
                      </a:r>
                      <a:r>
                        <a:rPr b="1" lang="en-GB" sz="1800" u="none" cap="none" strike="noStrike">
                          <a:solidFill>
                            <a:srgbClr val="17365D"/>
                          </a:solidFill>
                        </a:rPr>
                        <a:t>N</a:t>
                      </a:r>
                      <a:r>
                        <a:rPr b="1" lang="en-GB" sz="1800" u="none" cap="none" strike="noStrike">
                          <a:solidFill>
                            <a:srgbClr val="17365D"/>
                          </a:solidFill>
                        </a:rPr>
                        <a:t>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20201ISE0055</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Vikram</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20201ISE0085</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Shreyas S</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20201ISE0054</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Thejas V</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20201ISE0091</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Tushar Tiwari</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3"/>
          <p:cNvSpPr txBox="1"/>
          <p:nvPr/>
        </p:nvSpPr>
        <p:spPr>
          <a:xfrm>
            <a:off x="6454800" y="3274150"/>
            <a:ext cx="5514300" cy="24909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17365D"/>
              </a:buClr>
              <a:buSzPts val="2000"/>
              <a:buFont typeface="Arial"/>
              <a:buNone/>
            </a:pPr>
            <a:r>
              <a:rPr b="1" i="0" lang="en-GB" sz="2000" u="none" cap="none" strike="noStrike">
                <a:solidFill>
                  <a:srgbClr val="17365D"/>
                </a:solidFill>
                <a:latin typeface="Verdana"/>
                <a:ea typeface="Verdana"/>
                <a:cs typeface="Verdana"/>
                <a:sym typeface="Verdana"/>
              </a:rPr>
              <a:t>Under the Supervision of,</a:t>
            </a:r>
            <a:endParaRPr/>
          </a:p>
          <a:p>
            <a:pPr indent="0" lvl="0" marL="0" marR="0" rtl="0" algn="ctr">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a:p>
            <a:pPr indent="0" lvl="0" marL="0" marR="0" rtl="0" algn="l">
              <a:spcBef>
                <a:spcPts val="340"/>
              </a:spcBef>
              <a:spcAft>
                <a:spcPts val="0"/>
              </a:spcAft>
              <a:buClr>
                <a:srgbClr val="17365D"/>
              </a:buClr>
              <a:buSzPts val="1700"/>
              <a:buFont typeface="Arial"/>
              <a:buNone/>
            </a:pPr>
            <a:r>
              <a:rPr b="1" lang="en-GB" sz="1700">
                <a:solidFill>
                  <a:srgbClr val="17365D"/>
                </a:solidFill>
                <a:latin typeface="Verdana"/>
                <a:ea typeface="Verdana"/>
                <a:cs typeface="Verdana"/>
                <a:sym typeface="Verdana"/>
              </a:rPr>
              <a:t>Ms. Monisha Gupta</a:t>
            </a:r>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Professor</a:t>
            </a:r>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School of Computer Science</a:t>
            </a:r>
            <a:r>
              <a:rPr b="1" i="0" lang="en-GB" sz="1700" u="none" cap="none" strike="noStrike">
                <a:solidFill>
                  <a:srgbClr val="17365D"/>
                </a:solidFill>
                <a:latin typeface="Verdana"/>
                <a:ea typeface="Verdana"/>
                <a:cs typeface="Verdana"/>
                <a:sym typeface="Verdana"/>
              </a:rPr>
              <a:t> &amp; Engineering</a:t>
            </a:r>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Presidency University</a:t>
            </a:r>
            <a:endParaRPr/>
          </a:p>
          <a:p>
            <a:pPr indent="0" lvl="0" marL="0" marR="0" rtl="0" algn="l">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p:txBody>
      </p:sp>
      <p:sp>
        <p:nvSpPr>
          <p:cNvPr id="91" name="Google Shape;91;p13"/>
          <p:cNvSpPr txBox="1"/>
          <p:nvPr/>
        </p:nvSpPr>
        <p:spPr>
          <a:xfrm>
            <a:off x="3986772" y="334089"/>
            <a:ext cx="3970594" cy="552184"/>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spcBef>
                <a:spcPts val="0"/>
              </a:spcBef>
              <a:spcAft>
                <a:spcPts val="0"/>
              </a:spcAft>
              <a:buClr>
                <a:srgbClr val="17365D"/>
              </a:buClr>
              <a:buSzPct val="100000"/>
              <a:buFont typeface="Arial"/>
              <a:buNone/>
            </a:pPr>
            <a:r>
              <a:rPr b="1" i="0" lang="en-GB" sz="2000" u="none" cap="none" strike="noStrike">
                <a:solidFill>
                  <a:srgbClr val="17365D"/>
                </a:solidFill>
                <a:latin typeface="Verdana"/>
                <a:ea typeface="Verdana"/>
                <a:cs typeface="Verdana"/>
                <a:sym typeface="Verdana"/>
              </a:rPr>
              <a:t>PIP104 University Project-II</a:t>
            </a:r>
            <a:endParaRPr/>
          </a:p>
          <a:p>
            <a:pPr indent="0" lvl="0" marL="0" marR="0" rtl="0" algn="ctr">
              <a:spcBef>
                <a:spcPts val="310"/>
              </a:spcBef>
              <a:spcAft>
                <a:spcPts val="0"/>
              </a:spcAft>
              <a:buClr>
                <a:srgbClr val="17365D"/>
              </a:buClr>
              <a:buSzPct val="100000"/>
              <a:buFont typeface="Arial"/>
              <a:buNone/>
            </a:pPr>
            <a:r>
              <a:rPr b="1" lang="en-GB" sz="2000">
                <a:solidFill>
                  <a:srgbClr val="17365D"/>
                </a:solidFill>
                <a:latin typeface="Verdana"/>
                <a:ea typeface="Verdana"/>
                <a:cs typeface="Verdana"/>
                <a:sym typeface="Verdana"/>
              </a:rPr>
              <a:t>Final Review</a:t>
            </a:r>
            <a:endParaRPr b="1" i="0" sz="2000" u="none" cap="none" strike="noStrike">
              <a:solidFill>
                <a:srgbClr val="17365D"/>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Proposed Method</a:t>
            </a:r>
            <a:endParaRPr/>
          </a:p>
        </p:txBody>
      </p:sp>
      <p:sp>
        <p:nvSpPr>
          <p:cNvPr id="146" name="Google Shape;146;p22"/>
          <p:cNvSpPr txBox="1"/>
          <p:nvPr>
            <p:ph idx="1" type="body"/>
          </p:nvPr>
        </p:nvSpPr>
        <p:spPr>
          <a:xfrm>
            <a:off x="812800" y="1050775"/>
            <a:ext cx="10668000" cy="5033100"/>
          </a:xfrm>
          <a:prstGeom prst="rect">
            <a:avLst/>
          </a:prstGeom>
          <a:noFill/>
          <a:ln>
            <a:noFill/>
          </a:ln>
        </p:spPr>
        <p:txBody>
          <a:bodyPr anchorCtr="0" anchor="t" bIns="45700" lIns="91425" spcFirstLastPara="1" rIns="91425" wrap="square" tIns="45700">
            <a:normAutofit lnSpcReduction="10000"/>
          </a:bodyPr>
          <a:lstStyle/>
          <a:p>
            <a:pPr indent="-355600" lvl="0" marL="457200" rtl="0" algn="l">
              <a:lnSpc>
                <a:spcPct val="115000"/>
              </a:lnSpc>
              <a:spcBef>
                <a:spcPts val="0"/>
              </a:spcBef>
              <a:spcAft>
                <a:spcPts val="0"/>
              </a:spcAft>
              <a:buSzPts val="2000"/>
              <a:buChar char="-"/>
            </a:pPr>
            <a:r>
              <a:rPr lang="en-GB" sz="2000"/>
              <a:t>Utilize GPT Model: Start by integrating an open-source GPT (Generative Pre-trained Transformer) model to enable conversational capabilities for the chatbot.</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355600" lvl="0" marL="457200" rtl="0" algn="l">
              <a:lnSpc>
                <a:spcPct val="115000"/>
              </a:lnSpc>
              <a:spcBef>
                <a:spcPts val="0"/>
              </a:spcBef>
              <a:spcAft>
                <a:spcPts val="0"/>
              </a:spcAft>
              <a:buSzPts val="2000"/>
              <a:buChar char="-"/>
            </a:pPr>
            <a:r>
              <a:rPr lang="en-GB" sz="2000"/>
              <a:t>Connect with Langchain: Integrate Langchain, a platform that facilitates connectivity with data sources like RBI and NABARD. This connection enables the chatbot to pull information dynamically.</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355600" lvl="0" marL="457200" rtl="0" algn="l">
              <a:lnSpc>
                <a:spcPct val="115000"/>
              </a:lnSpc>
              <a:spcBef>
                <a:spcPts val="0"/>
              </a:spcBef>
              <a:spcAft>
                <a:spcPts val="0"/>
              </a:spcAft>
              <a:buSzPts val="2000"/>
              <a:buChar char="-"/>
            </a:pPr>
            <a:r>
              <a:rPr lang="en-GB" sz="2000"/>
              <a:t>Data Source Integration: Leverage Langchain to connect with RBI and NABARD databases, allowing the chatbot to access and retrieve real-time data regarding government-sponsored loans and insurance schemes.</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355600" lvl="0" marL="457200" rtl="0" algn="l">
              <a:lnSpc>
                <a:spcPct val="115000"/>
              </a:lnSpc>
              <a:spcBef>
                <a:spcPts val="0"/>
              </a:spcBef>
              <a:spcAft>
                <a:spcPts val="0"/>
              </a:spcAft>
              <a:buSzPts val="2000"/>
              <a:buChar char="-"/>
            </a:pPr>
            <a:r>
              <a:rPr lang="en-GB" sz="2000"/>
              <a:t>User-Friendly Interaction: Design the chatbot interface to engage users in a friendly and interactive manner, enabling them to ask questions and seek information effortlessly.</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nvSpPr>
        <p:spPr>
          <a:xfrm>
            <a:off x="900400" y="347725"/>
            <a:ext cx="576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solidFill>
                  <a:srgbClr val="17365D"/>
                </a:solidFill>
                <a:latin typeface="Verdana"/>
                <a:ea typeface="Verdana"/>
                <a:cs typeface="Verdana"/>
                <a:sym typeface="Verdana"/>
              </a:rPr>
              <a:t>ChatBot - System Architecture</a:t>
            </a:r>
            <a:endParaRPr b="1" sz="2400">
              <a:solidFill>
                <a:srgbClr val="17365D"/>
              </a:solidFill>
              <a:latin typeface="Verdana"/>
              <a:ea typeface="Verdana"/>
              <a:cs typeface="Verdana"/>
              <a:sym typeface="Verdana"/>
            </a:endParaRPr>
          </a:p>
        </p:txBody>
      </p:sp>
      <p:pic>
        <p:nvPicPr>
          <p:cNvPr id="152" name="Google Shape;152;p23"/>
          <p:cNvPicPr preferRelativeResize="0"/>
          <p:nvPr/>
        </p:nvPicPr>
        <p:blipFill>
          <a:blip r:embed="rId3">
            <a:alphaModFix/>
          </a:blip>
          <a:stretch>
            <a:fillRect/>
          </a:stretch>
        </p:blipFill>
        <p:spPr>
          <a:xfrm>
            <a:off x="0" y="1654925"/>
            <a:ext cx="12192000" cy="339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Objectives</a:t>
            </a:r>
            <a:endParaRPr/>
          </a:p>
        </p:txBody>
      </p:sp>
      <p:sp>
        <p:nvSpPr>
          <p:cNvPr id="158" name="Google Shape;158;p24"/>
          <p:cNvSpPr txBox="1"/>
          <p:nvPr>
            <p:ph idx="1" type="body"/>
          </p:nvPr>
        </p:nvSpPr>
        <p:spPr>
          <a:xfrm>
            <a:off x="762000" y="1496200"/>
            <a:ext cx="10668000" cy="4484700"/>
          </a:xfrm>
          <a:prstGeom prst="rect">
            <a:avLst/>
          </a:prstGeom>
          <a:noFill/>
          <a:ln>
            <a:noFill/>
          </a:ln>
        </p:spPr>
        <p:txBody>
          <a:bodyPr anchorCtr="0" anchor="t" bIns="45700" lIns="91425" spcFirstLastPara="1" rIns="91425" wrap="square" tIns="45700">
            <a:normAutofit/>
          </a:bodyPr>
          <a:lstStyle/>
          <a:p>
            <a:pPr indent="0" lvl="0" marL="457200" rtl="0" algn="l">
              <a:lnSpc>
                <a:spcPct val="150000"/>
              </a:lnSpc>
              <a:spcBef>
                <a:spcPts val="0"/>
              </a:spcBef>
              <a:spcAft>
                <a:spcPts val="0"/>
              </a:spcAft>
              <a:buNone/>
            </a:pPr>
            <a:r>
              <a:rPr lang="en-GB"/>
              <a:t>Through this project we aim to create </a:t>
            </a:r>
            <a:endParaRPr/>
          </a:p>
          <a:p>
            <a:pPr indent="-381000" lvl="0" marL="457200" rtl="0" algn="l">
              <a:lnSpc>
                <a:spcPct val="150000"/>
              </a:lnSpc>
              <a:spcBef>
                <a:spcPts val="0"/>
              </a:spcBef>
              <a:spcAft>
                <a:spcPts val="0"/>
              </a:spcAft>
              <a:buSzPts val="2400"/>
              <a:buChar char="-"/>
            </a:pPr>
            <a:r>
              <a:rPr lang="en-GB"/>
              <a:t>Coherent source of information</a:t>
            </a:r>
            <a:endParaRPr/>
          </a:p>
          <a:p>
            <a:pPr indent="-381000" lvl="0" marL="457200" rtl="0" algn="l">
              <a:lnSpc>
                <a:spcPct val="150000"/>
              </a:lnSpc>
              <a:spcBef>
                <a:spcPts val="0"/>
              </a:spcBef>
              <a:spcAft>
                <a:spcPts val="0"/>
              </a:spcAft>
              <a:buSzPts val="2400"/>
              <a:buChar char="-"/>
            </a:pPr>
            <a:r>
              <a:rPr lang="en-GB"/>
              <a:t>User-Friendly Interaction</a:t>
            </a:r>
            <a:endParaRPr/>
          </a:p>
          <a:p>
            <a:pPr indent="-381000" lvl="0" marL="457200" rtl="0" algn="l">
              <a:lnSpc>
                <a:spcPct val="150000"/>
              </a:lnSpc>
              <a:spcBef>
                <a:spcPts val="0"/>
              </a:spcBef>
              <a:spcAft>
                <a:spcPts val="0"/>
              </a:spcAft>
              <a:buSzPts val="2400"/>
              <a:buChar char="-"/>
            </a:pPr>
            <a:r>
              <a:rPr lang="en-GB"/>
              <a:t>Accurate and Reliable Information</a:t>
            </a:r>
            <a:endParaRPr/>
          </a:p>
          <a:p>
            <a:pPr indent="-381000" lvl="0" marL="457200" rtl="0" algn="l">
              <a:lnSpc>
                <a:spcPct val="150000"/>
              </a:lnSpc>
              <a:spcBef>
                <a:spcPts val="0"/>
              </a:spcBef>
              <a:spcAft>
                <a:spcPts val="0"/>
              </a:spcAft>
              <a:buSzPts val="2400"/>
              <a:buChar char="-"/>
            </a:pPr>
            <a:r>
              <a:rPr lang="en-GB"/>
              <a:t>Customized Recommendations</a:t>
            </a:r>
            <a:endParaRPr/>
          </a:p>
          <a:p>
            <a:pPr indent="-381000" lvl="0" marL="457200" rtl="0" algn="l">
              <a:lnSpc>
                <a:spcPct val="150000"/>
              </a:lnSpc>
              <a:spcBef>
                <a:spcPts val="0"/>
              </a:spcBef>
              <a:spcAft>
                <a:spcPts val="0"/>
              </a:spcAft>
              <a:buSzPts val="2400"/>
              <a:buChar char="-"/>
            </a:pPr>
            <a:r>
              <a:rPr lang="en-GB"/>
              <a:t>Future-Proofing E-Governance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Project Phases</a:t>
            </a:r>
            <a:endParaRPr/>
          </a:p>
        </p:txBody>
      </p:sp>
      <p:pic>
        <p:nvPicPr>
          <p:cNvPr id="164" name="Google Shape;164;p25"/>
          <p:cNvPicPr preferRelativeResize="0"/>
          <p:nvPr/>
        </p:nvPicPr>
        <p:blipFill rotWithShape="1">
          <a:blip r:embed="rId3">
            <a:alphaModFix/>
          </a:blip>
          <a:srcRect b="0" l="3104" r="3095" t="0"/>
          <a:stretch/>
        </p:blipFill>
        <p:spPr>
          <a:xfrm>
            <a:off x="1861725" y="1029175"/>
            <a:ext cx="8468551" cy="5519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Timeline of Project</a:t>
            </a:r>
            <a:endParaRPr/>
          </a:p>
        </p:txBody>
      </p:sp>
      <p:graphicFrame>
        <p:nvGraphicFramePr>
          <p:cNvPr id="170" name="Google Shape;170;p26"/>
          <p:cNvGraphicFramePr/>
          <p:nvPr/>
        </p:nvGraphicFramePr>
        <p:xfrm>
          <a:off x="743450" y="1531725"/>
          <a:ext cx="3000000" cy="3000000"/>
        </p:xfrm>
        <a:graphic>
          <a:graphicData uri="http://schemas.openxmlformats.org/drawingml/2006/table">
            <a:tbl>
              <a:tblPr>
                <a:noFill/>
                <a:tableStyleId>{E06F5F14-3118-402E-BB3D-B941E1B8CAFD}</a:tableStyleId>
              </a:tblPr>
              <a:tblGrid>
                <a:gridCol w="980075"/>
                <a:gridCol w="1620275"/>
                <a:gridCol w="1833800"/>
                <a:gridCol w="6372550"/>
              </a:tblGrid>
              <a:tr h="381000">
                <a:tc>
                  <a:txBody>
                    <a:bodyPr/>
                    <a:lstStyle/>
                    <a:p>
                      <a:pPr indent="0" lvl="0" marL="0" rtl="0" algn="ctr">
                        <a:spcBef>
                          <a:spcPts val="0"/>
                        </a:spcBef>
                        <a:spcAft>
                          <a:spcPts val="0"/>
                        </a:spcAft>
                        <a:buNone/>
                      </a:pPr>
                      <a:r>
                        <a:rPr b="1" lang="en-GB" sz="1700"/>
                        <a:t>Sl. No</a:t>
                      </a:r>
                      <a:endParaRPr b="1" sz="1700"/>
                    </a:p>
                  </a:txBody>
                  <a:tcPr marT="91425" marB="91425" marR="91425" marL="91425"/>
                </a:tc>
                <a:tc>
                  <a:txBody>
                    <a:bodyPr/>
                    <a:lstStyle/>
                    <a:p>
                      <a:pPr indent="0" lvl="0" marL="0" rtl="0" algn="ctr">
                        <a:spcBef>
                          <a:spcPts val="0"/>
                        </a:spcBef>
                        <a:spcAft>
                          <a:spcPts val="0"/>
                        </a:spcAft>
                        <a:buNone/>
                      </a:pPr>
                      <a:r>
                        <a:rPr b="1" lang="en-GB" sz="1700"/>
                        <a:t>Review</a:t>
                      </a:r>
                      <a:endParaRPr b="1" sz="1700"/>
                    </a:p>
                  </a:txBody>
                  <a:tcPr marT="91425" marB="91425" marR="91425" marL="91425"/>
                </a:tc>
                <a:tc>
                  <a:txBody>
                    <a:bodyPr/>
                    <a:lstStyle/>
                    <a:p>
                      <a:pPr indent="0" lvl="0" marL="0" rtl="0" algn="ctr">
                        <a:spcBef>
                          <a:spcPts val="0"/>
                        </a:spcBef>
                        <a:spcAft>
                          <a:spcPts val="0"/>
                        </a:spcAft>
                        <a:buNone/>
                      </a:pPr>
                      <a:r>
                        <a:rPr b="1" lang="en-GB" sz="1700"/>
                        <a:t>Date</a:t>
                      </a:r>
                      <a:endParaRPr b="1" sz="1700"/>
                    </a:p>
                  </a:txBody>
                  <a:tcPr marT="91425" marB="91425" marR="91425" marL="91425"/>
                </a:tc>
                <a:tc>
                  <a:txBody>
                    <a:bodyPr/>
                    <a:lstStyle/>
                    <a:p>
                      <a:pPr indent="0" lvl="0" marL="0" rtl="0" algn="ctr">
                        <a:spcBef>
                          <a:spcPts val="0"/>
                        </a:spcBef>
                        <a:spcAft>
                          <a:spcPts val="0"/>
                        </a:spcAft>
                        <a:buNone/>
                      </a:pPr>
                      <a:r>
                        <a:rPr b="1" lang="en-GB" sz="1700"/>
                        <a:t>Scheduled Task</a:t>
                      </a:r>
                      <a:endParaRPr b="1" sz="1700"/>
                    </a:p>
                  </a:txBody>
                  <a:tcPr marT="91425" marB="91425" marR="91425" marL="91425"/>
                </a:tc>
              </a:tr>
              <a:tr h="381000">
                <a:tc>
                  <a:txBody>
                    <a:bodyPr/>
                    <a:lstStyle/>
                    <a:p>
                      <a:pPr indent="0" lvl="0" marL="0" rtl="0" algn="ctr">
                        <a:spcBef>
                          <a:spcPts val="0"/>
                        </a:spcBef>
                        <a:spcAft>
                          <a:spcPts val="0"/>
                        </a:spcAft>
                        <a:buNone/>
                      </a:pPr>
                      <a:r>
                        <a:rPr lang="en-GB" sz="1600"/>
                        <a:t>1</a:t>
                      </a:r>
                      <a:endParaRPr sz="1600"/>
                    </a:p>
                  </a:txBody>
                  <a:tcPr marT="91425" marB="91425" marR="91425" marL="91425"/>
                </a:tc>
                <a:tc>
                  <a:txBody>
                    <a:bodyPr/>
                    <a:lstStyle/>
                    <a:p>
                      <a:pPr indent="0" lvl="0" marL="0" rtl="0" algn="ctr">
                        <a:spcBef>
                          <a:spcPts val="0"/>
                        </a:spcBef>
                        <a:spcAft>
                          <a:spcPts val="0"/>
                        </a:spcAft>
                        <a:buNone/>
                      </a:pPr>
                      <a:r>
                        <a:rPr lang="en-GB" sz="1600"/>
                        <a:t>Review - 0</a:t>
                      </a:r>
                      <a:endParaRPr sz="1600"/>
                    </a:p>
                  </a:txBody>
                  <a:tcPr marT="91425" marB="91425" marR="91425" marL="91425"/>
                </a:tc>
                <a:tc>
                  <a:txBody>
                    <a:bodyPr/>
                    <a:lstStyle/>
                    <a:p>
                      <a:pPr indent="0" lvl="0" marL="0" rtl="0" algn="ctr">
                        <a:spcBef>
                          <a:spcPts val="0"/>
                        </a:spcBef>
                        <a:spcAft>
                          <a:spcPts val="0"/>
                        </a:spcAft>
                        <a:buNone/>
                      </a:pPr>
                      <a:r>
                        <a:rPr lang="en-GB" sz="1600"/>
                        <a:t>09-10-23  to 13-10-23 </a:t>
                      </a:r>
                      <a:endParaRPr sz="1600"/>
                    </a:p>
                  </a:txBody>
                  <a:tcPr marT="91425" marB="91425" marR="91425" marL="91425"/>
                </a:tc>
                <a:tc>
                  <a:txBody>
                    <a:bodyPr/>
                    <a:lstStyle/>
                    <a:p>
                      <a:pPr indent="0" lvl="0" marL="0" rtl="0" algn="ctr">
                        <a:spcBef>
                          <a:spcPts val="0"/>
                        </a:spcBef>
                        <a:spcAft>
                          <a:spcPts val="0"/>
                        </a:spcAft>
                        <a:buNone/>
                      </a:pPr>
                      <a:r>
                        <a:rPr lang="en-GB" sz="1600"/>
                        <a:t>Initial Project Planning and Proposal Submission.</a:t>
                      </a:r>
                      <a:endParaRPr sz="1600"/>
                    </a:p>
                  </a:txBody>
                  <a:tcPr marT="91425" marB="91425" marR="91425" marL="91425"/>
                </a:tc>
              </a:tr>
              <a:tr h="381000">
                <a:tc>
                  <a:txBody>
                    <a:bodyPr/>
                    <a:lstStyle/>
                    <a:p>
                      <a:pPr indent="0" lvl="0" marL="0" rtl="0" algn="ctr">
                        <a:spcBef>
                          <a:spcPts val="0"/>
                        </a:spcBef>
                        <a:spcAft>
                          <a:spcPts val="0"/>
                        </a:spcAft>
                        <a:buNone/>
                      </a:pPr>
                      <a:r>
                        <a:rPr lang="en-GB" sz="1600"/>
                        <a:t>2</a:t>
                      </a:r>
                      <a:endParaRPr sz="1600"/>
                    </a:p>
                  </a:txBody>
                  <a:tcPr marT="91425" marB="91425" marR="91425" marL="91425"/>
                </a:tc>
                <a:tc>
                  <a:txBody>
                    <a:bodyPr/>
                    <a:lstStyle/>
                    <a:p>
                      <a:pPr indent="0" lvl="0" marL="0" rtl="0" algn="ctr">
                        <a:spcBef>
                          <a:spcPts val="0"/>
                        </a:spcBef>
                        <a:spcAft>
                          <a:spcPts val="0"/>
                        </a:spcAft>
                        <a:buNone/>
                      </a:pPr>
                      <a:r>
                        <a:rPr lang="en-GB" sz="1600"/>
                        <a:t>Review - 1</a:t>
                      </a:r>
                      <a:endParaRPr sz="1600"/>
                    </a:p>
                  </a:txBody>
                  <a:tcPr marT="91425" marB="91425" marR="91425" marL="91425"/>
                </a:tc>
                <a:tc>
                  <a:txBody>
                    <a:bodyPr/>
                    <a:lstStyle/>
                    <a:p>
                      <a:pPr indent="0" lvl="0" marL="0" rtl="0" algn="ctr">
                        <a:spcBef>
                          <a:spcPts val="0"/>
                        </a:spcBef>
                        <a:spcAft>
                          <a:spcPts val="0"/>
                        </a:spcAft>
                        <a:buNone/>
                      </a:pPr>
                      <a:r>
                        <a:rPr lang="en-GB" sz="1600"/>
                        <a:t>06-11-23 to 10-11-23</a:t>
                      </a:r>
                      <a:endParaRPr sz="1600"/>
                    </a:p>
                  </a:txBody>
                  <a:tcPr marT="91425" marB="91425" marR="91425" marL="91425"/>
                </a:tc>
                <a:tc>
                  <a:txBody>
                    <a:bodyPr/>
                    <a:lstStyle/>
                    <a:p>
                      <a:pPr indent="0" lvl="0" marL="0" rtl="0" algn="ctr">
                        <a:spcBef>
                          <a:spcPts val="0"/>
                        </a:spcBef>
                        <a:spcAft>
                          <a:spcPts val="0"/>
                        </a:spcAft>
                        <a:buNone/>
                      </a:pPr>
                      <a:r>
                        <a:rPr lang="en-GB" sz="1600"/>
                        <a:t>Completion of Research and Data Gathering Phase.</a:t>
                      </a:r>
                      <a:endParaRPr sz="1600"/>
                    </a:p>
                  </a:txBody>
                  <a:tcPr marT="91425" marB="91425" marR="91425" marL="91425"/>
                </a:tc>
              </a:tr>
              <a:tr h="381000">
                <a:tc>
                  <a:txBody>
                    <a:bodyPr/>
                    <a:lstStyle/>
                    <a:p>
                      <a:pPr indent="0" lvl="0" marL="0" rtl="0" algn="ctr">
                        <a:spcBef>
                          <a:spcPts val="0"/>
                        </a:spcBef>
                        <a:spcAft>
                          <a:spcPts val="0"/>
                        </a:spcAft>
                        <a:buNone/>
                      </a:pPr>
                      <a:r>
                        <a:rPr lang="en-GB" sz="1600"/>
                        <a:t>3</a:t>
                      </a:r>
                      <a:endParaRPr sz="1600"/>
                    </a:p>
                  </a:txBody>
                  <a:tcPr marT="91425" marB="91425" marR="91425" marL="91425"/>
                </a:tc>
                <a:tc>
                  <a:txBody>
                    <a:bodyPr/>
                    <a:lstStyle/>
                    <a:p>
                      <a:pPr indent="0" lvl="0" marL="0" rtl="0" algn="ctr">
                        <a:spcBef>
                          <a:spcPts val="0"/>
                        </a:spcBef>
                        <a:spcAft>
                          <a:spcPts val="0"/>
                        </a:spcAft>
                        <a:buNone/>
                      </a:pPr>
                      <a:r>
                        <a:rPr lang="en-GB" sz="1600"/>
                        <a:t>Review - 2</a:t>
                      </a:r>
                      <a:endParaRPr sz="1600"/>
                    </a:p>
                  </a:txBody>
                  <a:tcPr marT="91425" marB="91425" marR="91425" marL="91425"/>
                </a:tc>
                <a:tc>
                  <a:txBody>
                    <a:bodyPr/>
                    <a:lstStyle/>
                    <a:p>
                      <a:pPr indent="0" lvl="0" marL="0" rtl="0" algn="ctr">
                        <a:spcBef>
                          <a:spcPts val="0"/>
                        </a:spcBef>
                        <a:spcAft>
                          <a:spcPts val="0"/>
                        </a:spcAft>
                        <a:buNone/>
                      </a:pPr>
                      <a:r>
                        <a:rPr lang="en-GB" sz="1600"/>
                        <a:t>27-11-23 to 30-11-23</a:t>
                      </a:r>
                      <a:endParaRPr sz="1600"/>
                    </a:p>
                  </a:txBody>
                  <a:tcPr marT="91425" marB="91425" marR="91425" marL="91425"/>
                </a:tc>
                <a:tc>
                  <a:txBody>
                    <a:bodyPr/>
                    <a:lstStyle/>
                    <a:p>
                      <a:pPr indent="0" lvl="0" marL="0" rtl="0" algn="ctr">
                        <a:spcBef>
                          <a:spcPts val="0"/>
                        </a:spcBef>
                        <a:spcAft>
                          <a:spcPts val="0"/>
                        </a:spcAft>
                        <a:buNone/>
                      </a:pPr>
                      <a:r>
                        <a:rPr lang="en-GB" sz="1600"/>
                        <a:t>Completion of Chatbot Development and User Interface Design</a:t>
                      </a:r>
                      <a:endParaRPr sz="1600"/>
                    </a:p>
                  </a:txBody>
                  <a:tcPr marT="91425" marB="91425" marR="91425" marL="91425"/>
                </a:tc>
              </a:tr>
              <a:tr h="381000">
                <a:tc>
                  <a:txBody>
                    <a:bodyPr/>
                    <a:lstStyle/>
                    <a:p>
                      <a:pPr indent="0" lvl="0" marL="0" rtl="0" algn="ctr">
                        <a:spcBef>
                          <a:spcPts val="0"/>
                        </a:spcBef>
                        <a:spcAft>
                          <a:spcPts val="0"/>
                        </a:spcAft>
                        <a:buNone/>
                      </a:pPr>
                      <a:r>
                        <a:rPr lang="en-GB" sz="1600"/>
                        <a:t>4 </a:t>
                      </a:r>
                      <a:endParaRPr sz="1600"/>
                    </a:p>
                  </a:txBody>
                  <a:tcPr marT="91425" marB="91425" marR="91425" marL="91425"/>
                </a:tc>
                <a:tc>
                  <a:txBody>
                    <a:bodyPr/>
                    <a:lstStyle/>
                    <a:p>
                      <a:pPr indent="0" lvl="0" marL="0" rtl="0" algn="ctr">
                        <a:spcBef>
                          <a:spcPts val="0"/>
                        </a:spcBef>
                        <a:spcAft>
                          <a:spcPts val="0"/>
                        </a:spcAft>
                        <a:buNone/>
                      </a:pPr>
                      <a:r>
                        <a:rPr lang="en-GB" sz="1600"/>
                        <a:t>Review - 3</a:t>
                      </a:r>
                      <a:endParaRPr sz="1600"/>
                    </a:p>
                  </a:txBody>
                  <a:tcPr marT="91425" marB="91425" marR="91425" marL="91425"/>
                </a:tc>
                <a:tc>
                  <a:txBody>
                    <a:bodyPr/>
                    <a:lstStyle/>
                    <a:p>
                      <a:pPr indent="0" lvl="0" marL="0" rtl="0" algn="ctr">
                        <a:spcBef>
                          <a:spcPts val="0"/>
                        </a:spcBef>
                        <a:spcAft>
                          <a:spcPts val="0"/>
                        </a:spcAft>
                        <a:buNone/>
                      </a:pPr>
                      <a:r>
                        <a:rPr lang="en-GB" sz="1600"/>
                        <a:t>26-12-23 to 30-12-23</a:t>
                      </a:r>
                      <a:endParaRPr sz="1600"/>
                    </a:p>
                  </a:txBody>
                  <a:tcPr marT="91425" marB="91425" marR="91425" marL="91425"/>
                </a:tc>
                <a:tc>
                  <a:txBody>
                    <a:bodyPr/>
                    <a:lstStyle/>
                    <a:p>
                      <a:pPr indent="0" lvl="0" marL="0" rtl="0" algn="ctr">
                        <a:spcBef>
                          <a:spcPts val="0"/>
                        </a:spcBef>
                        <a:spcAft>
                          <a:spcPts val="0"/>
                        </a:spcAft>
                        <a:buNone/>
                      </a:pPr>
                      <a:r>
                        <a:rPr lang="en-GB" sz="1600"/>
                        <a:t>Testing, User Training, and Documentation.</a:t>
                      </a:r>
                      <a:endParaRPr sz="1600"/>
                    </a:p>
                  </a:txBody>
                  <a:tcPr marT="91425" marB="91425" marR="91425" marL="91425"/>
                </a:tc>
              </a:tr>
              <a:tr h="381000">
                <a:tc>
                  <a:txBody>
                    <a:bodyPr/>
                    <a:lstStyle/>
                    <a:p>
                      <a:pPr indent="0" lvl="0" marL="0" rtl="0" algn="ctr">
                        <a:spcBef>
                          <a:spcPts val="0"/>
                        </a:spcBef>
                        <a:spcAft>
                          <a:spcPts val="0"/>
                        </a:spcAft>
                        <a:buNone/>
                      </a:pPr>
                      <a:r>
                        <a:rPr lang="en-GB" sz="1600"/>
                        <a:t>5 </a:t>
                      </a:r>
                      <a:endParaRPr sz="1600"/>
                    </a:p>
                  </a:txBody>
                  <a:tcPr marT="91425" marB="91425" marR="91425" marL="91425"/>
                </a:tc>
                <a:tc>
                  <a:txBody>
                    <a:bodyPr/>
                    <a:lstStyle/>
                    <a:p>
                      <a:pPr indent="0" lvl="0" marL="0" rtl="0" algn="ctr">
                        <a:spcBef>
                          <a:spcPts val="0"/>
                        </a:spcBef>
                        <a:spcAft>
                          <a:spcPts val="0"/>
                        </a:spcAft>
                        <a:buNone/>
                      </a:pPr>
                      <a:r>
                        <a:rPr lang="en-GB" sz="1600"/>
                        <a:t>Final Viva Voce</a:t>
                      </a:r>
                      <a:endParaRPr sz="1600"/>
                    </a:p>
                  </a:txBody>
                  <a:tcPr marT="91425" marB="91425" marR="91425" marL="91425"/>
                </a:tc>
                <a:tc>
                  <a:txBody>
                    <a:bodyPr/>
                    <a:lstStyle/>
                    <a:p>
                      <a:pPr indent="0" lvl="0" marL="0" rtl="0" algn="ctr">
                        <a:spcBef>
                          <a:spcPts val="0"/>
                        </a:spcBef>
                        <a:spcAft>
                          <a:spcPts val="0"/>
                        </a:spcAft>
                        <a:buNone/>
                      </a:pPr>
                      <a:r>
                        <a:rPr lang="en-GB" sz="1600"/>
                        <a:t>08-01-24 to 11-01-24</a:t>
                      </a:r>
                      <a:endParaRPr sz="1600"/>
                    </a:p>
                  </a:txBody>
                  <a:tcPr marT="91425" marB="91425" marR="91425" marL="91425"/>
                </a:tc>
                <a:tc>
                  <a:txBody>
                    <a:bodyPr/>
                    <a:lstStyle/>
                    <a:p>
                      <a:pPr indent="0" lvl="0" marL="0" rtl="0" algn="ctr">
                        <a:spcBef>
                          <a:spcPts val="0"/>
                        </a:spcBef>
                        <a:spcAft>
                          <a:spcPts val="0"/>
                        </a:spcAft>
                        <a:buNone/>
                      </a:pPr>
                      <a:r>
                        <a:rPr lang="en-GB" sz="1600"/>
                        <a:t>Project Submission and Presentation for Evaluation.</a:t>
                      </a:r>
                      <a:endParaRPr sz="16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Expected Outcomes</a:t>
            </a:r>
            <a:endParaRPr/>
          </a:p>
        </p:txBody>
      </p:sp>
      <p:sp>
        <p:nvSpPr>
          <p:cNvPr id="176" name="Google Shape;176;p27"/>
          <p:cNvSpPr txBox="1"/>
          <p:nvPr>
            <p:ph idx="1" type="body"/>
          </p:nvPr>
        </p:nvSpPr>
        <p:spPr>
          <a:xfrm>
            <a:off x="762000" y="1143000"/>
            <a:ext cx="10668000" cy="5632500"/>
          </a:xfrm>
          <a:prstGeom prst="rect">
            <a:avLst/>
          </a:prstGeom>
          <a:noFill/>
          <a:ln>
            <a:noFill/>
          </a:ln>
        </p:spPr>
        <p:txBody>
          <a:bodyPr anchorCtr="0" anchor="t" bIns="45700" lIns="91425" spcFirstLastPara="1" rIns="91425" wrap="square" tIns="45700">
            <a:normAutofit lnSpcReduction="10000"/>
          </a:bodyPr>
          <a:lstStyle/>
          <a:p>
            <a:pPr indent="-361950" lvl="0" marL="457200" rtl="0" algn="l">
              <a:lnSpc>
                <a:spcPct val="150000"/>
              </a:lnSpc>
              <a:spcBef>
                <a:spcPts val="1200"/>
              </a:spcBef>
              <a:spcAft>
                <a:spcPts val="0"/>
              </a:spcAft>
              <a:buSzPts val="2100"/>
              <a:buFont typeface="Arial"/>
              <a:buChar char="-"/>
            </a:pPr>
            <a:r>
              <a:rPr b="1" lang="en-GB" sz="2100"/>
              <a:t>Functional Chatbot</a:t>
            </a:r>
            <a:r>
              <a:rPr lang="en-GB" sz="2100"/>
              <a:t>: Develop a robust chatbot with advanced NLP capabilities for user interaction.</a:t>
            </a:r>
            <a:endParaRPr sz="2100"/>
          </a:p>
          <a:p>
            <a:pPr indent="-361950" lvl="0" marL="457200" rtl="0" algn="l">
              <a:lnSpc>
                <a:spcPct val="150000"/>
              </a:lnSpc>
              <a:spcBef>
                <a:spcPts val="0"/>
              </a:spcBef>
              <a:spcAft>
                <a:spcPts val="0"/>
              </a:spcAft>
              <a:buSzPts val="2100"/>
              <a:buFont typeface="Arial"/>
              <a:buChar char="-"/>
            </a:pPr>
            <a:r>
              <a:rPr b="1" lang="en-GB" sz="2100"/>
              <a:t>Data Integration</a:t>
            </a:r>
            <a:r>
              <a:rPr lang="en-GB" sz="2100"/>
              <a:t>: Successfully integrate data from government sources for real-time and accurate information retrieval.</a:t>
            </a:r>
            <a:endParaRPr sz="2100"/>
          </a:p>
          <a:p>
            <a:pPr indent="-361950" lvl="0" marL="457200" rtl="0" algn="l">
              <a:lnSpc>
                <a:spcPct val="150000"/>
              </a:lnSpc>
              <a:spcBef>
                <a:spcPts val="0"/>
              </a:spcBef>
              <a:spcAft>
                <a:spcPts val="0"/>
              </a:spcAft>
              <a:buSzPts val="2100"/>
              <a:buFont typeface="Arial"/>
              <a:buChar char="-"/>
            </a:pPr>
            <a:r>
              <a:rPr b="1" lang="en-GB" sz="2100"/>
              <a:t>User-Friendly Interface</a:t>
            </a:r>
            <a:r>
              <a:rPr lang="en-GB" sz="2100"/>
              <a:t>: Create an easy-to-use interface for clear information delivery.</a:t>
            </a:r>
            <a:endParaRPr sz="2100"/>
          </a:p>
          <a:p>
            <a:pPr indent="-361950" lvl="0" marL="457200" rtl="0" algn="l">
              <a:lnSpc>
                <a:spcPct val="150000"/>
              </a:lnSpc>
              <a:spcBef>
                <a:spcPts val="0"/>
              </a:spcBef>
              <a:spcAft>
                <a:spcPts val="0"/>
              </a:spcAft>
              <a:buSzPts val="2100"/>
              <a:buFont typeface="Arial"/>
              <a:buChar char="-"/>
            </a:pPr>
            <a:r>
              <a:rPr b="1" lang="en-GB" sz="2100"/>
              <a:t>Empowering Users</a:t>
            </a:r>
            <a:r>
              <a:rPr lang="en-GB" sz="2100"/>
              <a:t>: Enable users to make informed decisions about government financial programs.</a:t>
            </a:r>
            <a:endParaRPr sz="2100"/>
          </a:p>
          <a:p>
            <a:pPr indent="-361950" lvl="0" marL="457200" rtl="0" algn="l">
              <a:lnSpc>
                <a:spcPct val="150000"/>
              </a:lnSpc>
              <a:spcBef>
                <a:spcPts val="0"/>
              </a:spcBef>
              <a:spcAft>
                <a:spcPts val="0"/>
              </a:spcAft>
              <a:buSzPts val="2100"/>
              <a:buFont typeface="Arial"/>
              <a:buChar char="-"/>
            </a:pPr>
            <a:r>
              <a:rPr b="1" lang="en-GB" sz="2100"/>
              <a:t>Efficiency for Government</a:t>
            </a:r>
            <a:r>
              <a:rPr lang="en-GB" sz="2100"/>
              <a:t>: Assist government agencies in efficient information dissemination and policy insights.</a:t>
            </a:r>
            <a:endParaRPr sz="2100"/>
          </a:p>
          <a:p>
            <a:pPr indent="0" lvl="0" marL="457200" rtl="0" algn="l">
              <a:lnSpc>
                <a:spcPct val="115000"/>
              </a:lnSpc>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a:p>
            <a:pPr indent="-190500" lvl="0" marL="342900" rtl="0" algn="l">
              <a:spcBef>
                <a:spcPts val="1500"/>
              </a:spcBef>
              <a:spcAft>
                <a:spcPts val="0"/>
              </a:spcAft>
              <a:buClr>
                <a:schemeClr val="dk1"/>
              </a:buClr>
              <a:buSzPts val="2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Conclusion</a:t>
            </a:r>
            <a:endParaRPr/>
          </a:p>
        </p:txBody>
      </p:sp>
      <p:sp>
        <p:nvSpPr>
          <p:cNvPr id="182" name="Google Shape;182;p28"/>
          <p:cNvSpPr txBox="1"/>
          <p:nvPr>
            <p:ph idx="1" type="body"/>
          </p:nvPr>
        </p:nvSpPr>
        <p:spPr>
          <a:xfrm>
            <a:off x="762000" y="952501"/>
            <a:ext cx="10668000" cy="4953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2400"/>
              <a:buNone/>
            </a:pPr>
            <a:r>
              <a:rPr lang="en-GB" sz="2100"/>
              <a:t>In developing Scheme Setu, we hope to create an advanced, user-friendly chatbot that simplifies access to government-sponsored schemes and financial programs. This project has successfully integrated data, enhanced user experiences, and contributed to both financial inclusion and government efficiency. The journey continues as we remain committed to improvement, security, and adaptability, ensuring Mega Bot's lasting impact in empowering individuals and driving economic growth.</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idx="1" type="body"/>
          </p:nvPr>
        </p:nvSpPr>
        <p:spPr>
          <a:xfrm>
            <a:off x="812800" y="1143000"/>
            <a:ext cx="10890000" cy="4953000"/>
          </a:xfrm>
          <a:prstGeom prst="rect">
            <a:avLst/>
          </a:prstGeom>
          <a:noFill/>
          <a:ln>
            <a:noFill/>
          </a:ln>
        </p:spPr>
        <p:txBody>
          <a:bodyPr anchorCtr="0" anchor="t" bIns="45700" lIns="91425" spcFirstLastPara="1" rIns="91425" wrap="square" tIns="45700">
            <a:normAutofit fontScale="85000" lnSpcReduction="20000"/>
          </a:bodyPr>
          <a:lstStyle/>
          <a:p>
            <a:pPr indent="-336550" lvl="0" marL="457200" rtl="0" algn="l">
              <a:spcBef>
                <a:spcPts val="0"/>
              </a:spcBef>
              <a:spcAft>
                <a:spcPts val="0"/>
              </a:spcAft>
              <a:buSzPct val="100000"/>
              <a:buChar char="-"/>
            </a:pPr>
            <a:r>
              <a:rPr lang="en-GB" sz="2000"/>
              <a:t>Nirala, K. K., Singh, N., &amp; Purani, V. S. (2022). A survey on providing customer and public administration based services using AI: chatbot. Multimedia Tools and Applications, 81(16), 22215–22246. </a:t>
            </a:r>
            <a:endParaRPr sz="2000"/>
          </a:p>
          <a:p>
            <a:pPr indent="0" lvl="0" marL="457200" rtl="0" algn="l">
              <a:spcBef>
                <a:spcPts val="0"/>
              </a:spcBef>
              <a:spcAft>
                <a:spcPts val="0"/>
              </a:spcAft>
              <a:buNone/>
            </a:pPr>
            <a:r>
              <a:t/>
            </a:r>
            <a:endParaRPr sz="2000"/>
          </a:p>
          <a:p>
            <a:pPr indent="-336550" lvl="0" marL="457200" rtl="0" algn="l">
              <a:spcBef>
                <a:spcPts val="0"/>
              </a:spcBef>
              <a:spcAft>
                <a:spcPts val="0"/>
              </a:spcAft>
              <a:buSzPct val="100000"/>
              <a:buChar char="-"/>
            </a:pPr>
            <a:r>
              <a:rPr lang="en-GB" sz="2000"/>
              <a:t>Webber, S. (2009). Virtual patient chatbot. In Proceedings of the 2009 AAAI Spring Symposium on Agents that Learn from Human Teachers (pp. 106-111).</a:t>
            </a:r>
            <a:endParaRPr sz="2000"/>
          </a:p>
          <a:p>
            <a:pPr indent="0" lvl="0" marL="457200" rtl="0" algn="l">
              <a:spcBef>
                <a:spcPts val="0"/>
              </a:spcBef>
              <a:spcAft>
                <a:spcPts val="0"/>
              </a:spcAft>
              <a:buNone/>
            </a:pPr>
            <a:r>
              <a:t/>
            </a:r>
            <a:endParaRPr sz="2000"/>
          </a:p>
          <a:p>
            <a:pPr indent="-336550" lvl="0" marL="457200" rtl="0" algn="l">
              <a:spcBef>
                <a:spcPts val="0"/>
              </a:spcBef>
              <a:spcAft>
                <a:spcPts val="0"/>
              </a:spcAft>
              <a:buSzPct val="100000"/>
              <a:buChar char="-"/>
            </a:pPr>
            <a:r>
              <a:rPr lang="en-GB" sz="2000"/>
              <a:t>Schumaker, R. P., Ginsburg, M., Chen, H., &amp; Liu, Y. (2006). An evaluation of the chat and knowledge delivery components of a low-level dialog system: The AZ-ALICE experiment. Decision Support Systems, 42(2), 2236-2246.</a:t>
            </a:r>
            <a:endParaRPr sz="2000"/>
          </a:p>
          <a:p>
            <a:pPr indent="0" lvl="0" marL="457200" rtl="0" algn="l">
              <a:spcBef>
                <a:spcPts val="0"/>
              </a:spcBef>
              <a:spcAft>
                <a:spcPts val="0"/>
              </a:spcAft>
              <a:buNone/>
            </a:pPr>
            <a:r>
              <a:t/>
            </a:r>
            <a:endParaRPr sz="2000"/>
          </a:p>
          <a:p>
            <a:pPr indent="-336550" lvl="0" marL="457200" rtl="0" algn="l">
              <a:spcBef>
                <a:spcPts val="0"/>
              </a:spcBef>
              <a:spcAft>
                <a:spcPts val="0"/>
              </a:spcAft>
              <a:buSzPct val="100000"/>
              <a:buChar char="-"/>
            </a:pPr>
            <a:r>
              <a:rPr lang="en-GB" sz="2000"/>
              <a:t>Langchain (</a:t>
            </a:r>
            <a:r>
              <a:rPr lang="en-GB" sz="2000" u="sng">
                <a:solidFill>
                  <a:schemeClr val="hlink"/>
                </a:solidFill>
                <a:hlinkClick r:id="rId3"/>
              </a:rPr>
              <a:t>https://js.langchain.com/docs/modules/data_connection/document_loaders/</a:t>
            </a:r>
            <a:r>
              <a:rPr lang="en-GB" sz="2000"/>
              <a:t>)</a:t>
            </a:r>
            <a:endParaRPr sz="2000"/>
          </a:p>
          <a:p>
            <a:pPr indent="0" lvl="0" marL="457200" rtl="0" algn="l">
              <a:spcBef>
                <a:spcPts val="0"/>
              </a:spcBef>
              <a:spcAft>
                <a:spcPts val="0"/>
              </a:spcAft>
              <a:buNone/>
            </a:pPr>
            <a:r>
              <a:t/>
            </a:r>
            <a:endParaRPr sz="2000"/>
          </a:p>
          <a:p>
            <a:pPr indent="-336550" lvl="0" marL="457200" rtl="0" algn="l">
              <a:spcBef>
                <a:spcPts val="0"/>
              </a:spcBef>
              <a:spcAft>
                <a:spcPts val="0"/>
              </a:spcAft>
              <a:buSzPct val="100000"/>
              <a:buChar char="-"/>
            </a:pPr>
            <a:r>
              <a:rPr lang="en-GB" sz="2000"/>
              <a:t>Spacy for NLP </a:t>
            </a:r>
            <a:endParaRPr sz="2000"/>
          </a:p>
          <a:p>
            <a:pPr indent="0" lvl="0" marL="457200" rtl="0" algn="l">
              <a:spcBef>
                <a:spcPts val="0"/>
              </a:spcBef>
              <a:spcAft>
                <a:spcPts val="0"/>
              </a:spcAft>
              <a:buNone/>
            </a:pPr>
            <a:r>
              <a:rPr lang="en-GB" sz="2000"/>
              <a:t>(</a:t>
            </a:r>
            <a:r>
              <a:rPr lang="en-GB" sz="2000" u="sng">
                <a:solidFill>
                  <a:schemeClr val="hlink"/>
                </a:solidFill>
                <a:hlinkClick r:id="rId4"/>
              </a:rPr>
              <a:t>https://spacy.io</a:t>
            </a:r>
            <a:r>
              <a:rPr lang="en-GB" sz="2000"/>
              <a:t>)</a:t>
            </a:r>
            <a:endParaRPr sz="2000"/>
          </a:p>
          <a:p>
            <a:pPr indent="0" lvl="0" marL="0" rtl="0" algn="l">
              <a:spcBef>
                <a:spcPts val="0"/>
              </a:spcBef>
              <a:spcAft>
                <a:spcPts val="0"/>
              </a:spcAft>
              <a:buNone/>
            </a:pPr>
            <a:r>
              <a:t/>
            </a:r>
            <a:endParaRPr sz="2000"/>
          </a:p>
          <a:p>
            <a:pPr indent="-336550" lvl="0" marL="457200" rtl="0" algn="l">
              <a:spcBef>
                <a:spcPts val="0"/>
              </a:spcBef>
              <a:spcAft>
                <a:spcPts val="0"/>
              </a:spcAft>
              <a:buSzPct val="100000"/>
              <a:buChar char="-"/>
            </a:pPr>
            <a:r>
              <a:rPr lang="en-GB" sz="2000"/>
              <a:t>Papertyari for data source</a:t>
            </a:r>
            <a:endParaRPr sz="2000"/>
          </a:p>
          <a:p>
            <a:pPr indent="0" lvl="0" marL="457200" rtl="0" algn="l">
              <a:spcBef>
                <a:spcPts val="0"/>
              </a:spcBef>
              <a:spcAft>
                <a:spcPts val="0"/>
              </a:spcAft>
              <a:buNone/>
            </a:pPr>
            <a:r>
              <a:rPr lang="en-GB" sz="2000"/>
              <a:t>(</a:t>
            </a:r>
            <a:r>
              <a:rPr lang="en-GB" sz="2000" u="sng">
                <a:solidFill>
                  <a:schemeClr val="hlink"/>
                </a:solidFill>
                <a:hlinkClick r:id="rId5"/>
              </a:rPr>
              <a:t>https://papertyari.com/government-schemes/</a:t>
            </a:r>
            <a:r>
              <a:rPr lang="en-GB" sz="2000"/>
              <a:t>)</a:t>
            </a:r>
            <a:endParaRPr sz="2000"/>
          </a:p>
          <a:p>
            <a:pPr indent="0" lvl="0" marL="0" rtl="0" algn="l">
              <a:spcBef>
                <a:spcPts val="0"/>
              </a:spcBef>
              <a:spcAft>
                <a:spcPts val="0"/>
              </a:spcAft>
              <a:buNone/>
            </a:pPr>
            <a:r>
              <a:t/>
            </a:r>
            <a:endParaRPr sz="2000"/>
          </a:p>
          <a:p>
            <a:pPr indent="-336550" lvl="0" marL="457200" rtl="0" algn="l">
              <a:spcBef>
                <a:spcPts val="0"/>
              </a:spcBef>
              <a:spcAft>
                <a:spcPts val="0"/>
              </a:spcAft>
              <a:buSzPct val="100000"/>
              <a:buChar char="-"/>
            </a:pPr>
            <a:r>
              <a:rPr lang="en-GB" sz="2000"/>
              <a:t>RBI</a:t>
            </a:r>
            <a:endParaRPr sz="2000"/>
          </a:p>
          <a:p>
            <a:pPr indent="0" lvl="0" marL="457200" rtl="0" algn="l">
              <a:spcBef>
                <a:spcPts val="0"/>
              </a:spcBef>
              <a:spcAft>
                <a:spcPts val="0"/>
              </a:spcAft>
              <a:buNone/>
            </a:pPr>
            <a:r>
              <a:rPr lang="en-GB" sz="2000"/>
              <a:t>(</a:t>
            </a:r>
            <a:r>
              <a:rPr lang="en-GB" sz="2000" u="sng">
                <a:solidFill>
                  <a:schemeClr val="hlink"/>
                </a:solidFill>
                <a:hlinkClick r:id="rId6"/>
              </a:rPr>
              <a:t>https://www.rbi.org.in/Scripts/Schemes.aspx</a:t>
            </a:r>
            <a:r>
              <a:rPr lang="en-GB" sz="2000"/>
              <a:t>)</a:t>
            </a:r>
            <a:endParaRPr sz="2000"/>
          </a:p>
          <a:p>
            <a:pPr indent="0" lvl="0" marL="0" rtl="0" algn="l">
              <a:spcBef>
                <a:spcPts val="0"/>
              </a:spcBef>
              <a:spcAft>
                <a:spcPts val="0"/>
              </a:spcAft>
              <a:buNone/>
            </a:pPr>
            <a:r>
              <a:t/>
            </a:r>
            <a:endParaRPr sz="2000"/>
          </a:p>
          <a:p>
            <a:pPr indent="-336550" lvl="0" marL="457200" rtl="0" algn="l">
              <a:spcBef>
                <a:spcPts val="0"/>
              </a:spcBef>
              <a:spcAft>
                <a:spcPts val="0"/>
              </a:spcAft>
              <a:buSzPct val="100000"/>
              <a:buChar char="-"/>
            </a:pPr>
            <a:r>
              <a:rPr lang="en-GB" sz="2000"/>
              <a:t>NAPIX- Government schemes api (</a:t>
            </a:r>
            <a:r>
              <a:rPr lang="en-GB" sz="2000" u="sng">
                <a:solidFill>
                  <a:schemeClr val="hlink"/>
                </a:solidFill>
                <a:hlinkClick r:id="rId7"/>
              </a:rPr>
              <a:t>https://napix.gov.in/</a:t>
            </a:r>
            <a:r>
              <a:rPr lang="en-GB" sz="2000"/>
              <a:t>)</a:t>
            </a:r>
            <a:endParaRPr sz="2000"/>
          </a:p>
        </p:txBody>
      </p:sp>
      <p:sp>
        <p:nvSpPr>
          <p:cNvPr id="188" name="Google Shape;188;p29"/>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References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None/>
            </a:pPr>
            <a:r>
              <a:t/>
            </a:r>
            <a:endParaRPr sz="4400"/>
          </a:p>
          <a:p>
            <a:pPr indent="0" lvl="0" marL="0" rtl="0" algn="ctr">
              <a:spcBef>
                <a:spcPts val="880"/>
              </a:spcBef>
              <a:spcAft>
                <a:spcPts val="0"/>
              </a:spcAft>
              <a:buClr>
                <a:schemeClr val="dk1"/>
              </a:buClr>
              <a:buSzPts val="4400"/>
              <a:buNone/>
            </a:pPr>
            <a:r>
              <a:t/>
            </a:r>
            <a:endParaRPr sz="4400"/>
          </a:p>
          <a:p>
            <a:pPr indent="0" lvl="0" marL="0" rtl="0" algn="ctr">
              <a:spcBef>
                <a:spcPts val="1200"/>
              </a:spcBef>
              <a:spcAft>
                <a:spcPts val="0"/>
              </a:spcAft>
              <a:buClr>
                <a:schemeClr val="dk1"/>
              </a:buClr>
              <a:buSzPts val="6000"/>
              <a:buNone/>
            </a:pPr>
            <a:r>
              <a:rPr lang="en-GB"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Introduction</a:t>
            </a:r>
            <a:endParaRPr/>
          </a:p>
        </p:txBody>
      </p:sp>
      <p:sp>
        <p:nvSpPr>
          <p:cNvPr id="97" name="Google Shape;97;p14"/>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lnSpcReduction="10000"/>
          </a:bodyPr>
          <a:lstStyle/>
          <a:p>
            <a:pPr indent="457200" lvl="0" marL="457200" rtl="0" algn="just">
              <a:lnSpc>
                <a:spcPct val="115000"/>
              </a:lnSpc>
              <a:spcBef>
                <a:spcPts val="800"/>
              </a:spcBef>
              <a:spcAft>
                <a:spcPts val="0"/>
              </a:spcAft>
              <a:buNone/>
            </a:pPr>
            <a:r>
              <a:t/>
            </a:r>
            <a:endParaRPr sz="1900">
              <a:latin typeface="Arial"/>
              <a:ea typeface="Arial"/>
              <a:cs typeface="Arial"/>
              <a:sym typeface="Arial"/>
            </a:endParaRPr>
          </a:p>
          <a:p>
            <a:pPr indent="457200" lvl="0" marL="0" rtl="0" algn="just">
              <a:lnSpc>
                <a:spcPct val="115000"/>
              </a:lnSpc>
              <a:spcBef>
                <a:spcPts val="800"/>
              </a:spcBef>
              <a:spcAft>
                <a:spcPts val="0"/>
              </a:spcAft>
              <a:buNone/>
            </a:pPr>
            <a:r>
              <a:rPr lang="en-GB" sz="2100">
                <a:latin typeface="Arial"/>
                <a:ea typeface="Arial"/>
                <a:cs typeface="Arial"/>
                <a:sym typeface="Arial"/>
              </a:rPr>
              <a:t>In an era of rapidly evolving digital services and government initiatives, our project embarks on a mission to empower citizens with a groundbreaking chatbot that consolidates vital information on government-sponsored loans and insurance schemes from multiple sources. Leveraging cutting-edge technologies and natural language processing, our interactive chatbot serves as a single, accessible gateway to essential financial assistance programs. Drawing data from reputable sources including NABARD and RBI, this innovation not only simplifies access but also augments user experience, enabling individuals to seamlessly discover, understand, and benefit from a spectrum of governmental financial offerings. With the Mega Bot, we aim to revolutionize how individuals interact with and access government services, enhancing financial literacy and promoting financial inclusivity.</a:t>
            </a:r>
            <a:endParaRPr sz="2100">
              <a:latin typeface="Arial"/>
              <a:ea typeface="Arial"/>
              <a:cs typeface="Arial"/>
              <a:sym typeface="Arial"/>
            </a:endParaRPr>
          </a:p>
          <a:p>
            <a:pPr indent="0" lvl="0" marL="0" rtl="0" algn="l">
              <a:spcBef>
                <a:spcPts val="800"/>
              </a:spcBef>
              <a:spcAft>
                <a:spcPts val="0"/>
              </a:spcAft>
              <a:buClr>
                <a:schemeClr val="dk1"/>
              </a:buClr>
              <a:buSzPts val="2400"/>
              <a:buNone/>
            </a:pPr>
            <a:r>
              <a:t/>
            </a:r>
            <a:endParaRPr sz="21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Flowchart</a:t>
            </a:r>
            <a:endParaRPr/>
          </a:p>
        </p:txBody>
      </p:sp>
      <p:pic>
        <p:nvPicPr>
          <p:cNvPr id="103" name="Google Shape;103;p15"/>
          <p:cNvPicPr preferRelativeResize="0"/>
          <p:nvPr/>
        </p:nvPicPr>
        <p:blipFill>
          <a:blip r:embed="rId3">
            <a:alphaModFix/>
          </a:blip>
          <a:stretch>
            <a:fillRect/>
          </a:stretch>
        </p:blipFill>
        <p:spPr>
          <a:xfrm>
            <a:off x="152400" y="914538"/>
            <a:ext cx="11887200" cy="49777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nvSpPr>
        <p:spPr>
          <a:xfrm>
            <a:off x="0" y="913750"/>
            <a:ext cx="12573600" cy="621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900">
                <a:solidFill>
                  <a:schemeClr val="dk1"/>
                </a:solidFill>
                <a:latin typeface="Playfair Display"/>
                <a:ea typeface="Playfair Display"/>
                <a:cs typeface="Playfair Display"/>
                <a:sym typeface="Playfair Display"/>
              </a:rPr>
              <a:t>Within the realm of machine learning, the utilization of Data Mining represents a pivotal concept in uncovering valuable insights from extensive datasets. Deep Learning, a technique integral to this domain, encompasses the analysis of vast data sets from diverse angles to extract meaningful information. This technique amalgamates elements from artificial intelligence, statistics, probability, machine learning, deep learning, and database system technologies. The holistic process of Deep Learning involves several key stages:</a:t>
            </a:r>
            <a:endParaRPr sz="190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90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GB" sz="1750">
                <a:solidFill>
                  <a:schemeClr val="dk1"/>
                </a:solidFill>
                <a:latin typeface="Playfair Display"/>
                <a:ea typeface="Playfair Display"/>
                <a:cs typeface="Playfair Display"/>
                <a:sym typeface="Playfair Display"/>
              </a:rPr>
              <a:t>Data Collection</a:t>
            </a:r>
            <a:r>
              <a:rPr lang="en-GB" sz="1750">
                <a:solidFill>
                  <a:schemeClr val="dk1"/>
                </a:solidFill>
                <a:latin typeface="Playfair Display"/>
                <a:ea typeface="Playfair Display"/>
                <a:cs typeface="Playfair Display"/>
                <a:sym typeface="Playfair Display"/>
              </a:rPr>
              <a:t>:  Gathering extensive datasets from various sources relevant to the domain of study.</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GB" sz="1750">
                <a:solidFill>
                  <a:schemeClr val="dk1"/>
                </a:solidFill>
                <a:latin typeface="Playfair Display"/>
                <a:ea typeface="Playfair Display"/>
                <a:cs typeface="Playfair Display"/>
                <a:sym typeface="Playfair Display"/>
              </a:rPr>
              <a:t>Selection and Cleaning</a:t>
            </a:r>
            <a:r>
              <a:rPr lang="en-GB" sz="1750">
                <a:solidFill>
                  <a:schemeClr val="dk1"/>
                </a:solidFill>
                <a:latin typeface="Playfair Display"/>
                <a:ea typeface="Playfair Display"/>
                <a:cs typeface="Playfair Display"/>
                <a:sym typeface="Playfair Display"/>
              </a:rPr>
              <a:t>:  Identifying pertinent data and ensuring its quality by eliminating inconsistencies and errors.</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GB" sz="1750">
                <a:solidFill>
                  <a:schemeClr val="dk1"/>
                </a:solidFill>
                <a:latin typeface="Playfair Display"/>
                <a:ea typeface="Playfair Display"/>
                <a:cs typeface="Playfair Display"/>
                <a:sym typeface="Playfair Display"/>
              </a:rPr>
              <a:t>Handling Missing Values</a:t>
            </a:r>
            <a:r>
              <a:rPr lang="en-GB" sz="1750">
                <a:solidFill>
                  <a:schemeClr val="dk1"/>
                </a:solidFill>
                <a:latin typeface="Playfair Display"/>
                <a:ea typeface="Playfair Display"/>
                <a:cs typeface="Playfair Display"/>
                <a:sym typeface="Playfair Display"/>
              </a:rPr>
              <a:t>: Addressing and managing absent or incomplete data points within the dataset.</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GB" sz="1750">
                <a:solidFill>
                  <a:schemeClr val="dk1"/>
                </a:solidFill>
                <a:latin typeface="Playfair Display"/>
                <a:ea typeface="Playfair Display"/>
                <a:cs typeface="Playfair Display"/>
                <a:sym typeface="Playfair Display"/>
              </a:rPr>
              <a:t>Transformation</a:t>
            </a:r>
            <a:r>
              <a:rPr lang="en-GB" sz="1750">
                <a:solidFill>
                  <a:schemeClr val="dk1"/>
                </a:solidFill>
                <a:latin typeface="Playfair Display"/>
                <a:ea typeface="Playfair Display"/>
                <a:cs typeface="Playfair Display"/>
                <a:sym typeface="Playfair Display"/>
              </a:rPr>
              <a:t>: Converting raw data into a format suitable for analysis and mining.</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GB" sz="1750">
                <a:solidFill>
                  <a:schemeClr val="dk1"/>
                </a:solidFill>
                <a:latin typeface="Playfair Display"/>
                <a:ea typeface="Playfair Display"/>
                <a:cs typeface="Playfair Display"/>
                <a:sym typeface="Playfair Display"/>
              </a:rPr>
              <a:t>Mining and Pattern Evaluation</a:t>
            </a:r>
            <a:r>
              <a:rPr lang="en-GB" sz="1750">
                <a:solidFill>
                  <a:schemeClr val="dk1"/>
                </a:solidFill>
                <a:latin typeface="Playfair Display"/>
                <a:ea typeface="Playfair Display"/>
                <a:cs typeface="Playfair Display"/>
                <a:sym typeface="Playfair Display"/>
              </a:rPr>
              <a:t>: Employing sophisticated algorithms to detect patterns and insights within the dataset.</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GB" sz="1750">
                <a:solidFill>
                  <a:schemeClr val="dk1"/>
                </a:solidFill>
                <a:latin typeface="Playfair Display"/>
                <a:ea typeface="Playfair Display"/>
                <a:cs typeface="Playfair Display"/>
                <a:sym typeface="Playfair Display"/>
              </a:rPr>
              <a:t>Knowledge Visualization</a:t>
            </a:r>
            <a:r>
              <a:rPr lang="en-GB" sz="1750">
                <a:solidFill>
                  <a:schemeClr val="dk1"/>
                </a:solidFill>
                <a:latin typeface="Playfair Display"/>
                <a:ea typeface="Playfair Display"/>
                <a:cs typeface="Playfair Display"/>
                <a:sym typeface="Playfair Display"/>
              </a:rPr>
              <a:t>: Presenting the discovered knowledge and insights in a comprehensible manner, aiding in understanding and decision-making processes.</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900">
              <a:solidFill>
                <a:schemeClr val="dk1"/>
              </a:solidFill>
              <a:latin typeface="Playfair Display"/>
              <a:ea typeface="Playfair Display"/>
              <a:cs typeface="Playfair Display"/>
              <a:sym typeface="Playfair Display"/>
            </a:endParaRPr>
          </a:p>
        </p:txBody>
      </p:sp>
      <p:sp>
        <p:nvSpPr>
          <p:cNvPr id="109" name="Google Shape;109;p16"/>
          <p:cNvSpPr txBox="1"/>
          <p:nvPr/>
        </p:nvSpPr>
        <p:spPr>
          <a:xfrm>
            <a:off x="750225" y="267650"/>
            <a:ext cx="576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Verdana"/>
              <a:ea typeface="Verdana"/>
              <a:cs typeface="Verdana"/>
              <a:sym typeface="Verdana"/>
            </a:endParaRPr>
          </a:p>
        </p:txBody>
      </p:sp>
      <p:sp>
        <p:nvSpPr>
          <p:cNvPr id="110" name="Google Shape;110;p16"/>
          <p:cNvSpPr txBox="1"/>
          <p:nvPr>
            <p:ph idx="4294967295"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solidFill>
                  <a:srgbClr val="17365D"/>
                </a:solidFill>
              </a:rPr>
              <a:t>Literature Review</a:t>
            </a:r>
            <a:endParaRPr>
              <a:solidFill>
                <a:srgbClr val="1736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Literature Review - Cont.</a:t>
            </a:r>
            <a:endParaRPr/>
          </a:p>
        </p:txBody>
      </p:sp>
      <p:sp>
        <p:nvSpPr>
          <p:cNvPr id="116" name="Google Shape;116;p17"/>
          <p:cNvSpPr txBox="1"/>
          <p:nvPr>
            <p:ph idx="1" type="body"/>
          </p:nvPr>
        </p:nvSpPr>
        <p:spPr>
          <a:xfrm>
            <a:off x="0" y="952501"/>
            <a:ext cx="10668000" cy="4953000"/>
          </a:xfrm>
          <a:prstGeom prst="rect">
            <a:avLst/>
          </a:prstGeom>
        </p:spPr>
        <p:txBody>
          <a:bodyPr anchorCtr="0" anchor="t" bIns="45700" lIns="91425" spcFirstLastPara="1" rIns="91425" wrap="square" tIns="45700">
            <a:noAutofit/>
          </a:bodyPr>
          <a:lstStyle/>
          <a:p>
            <a:pPr indent="-866775" lvl="0" marL="953135" rtl="0" algn="l">
              <a:lnSpc>
                <a:spcPct val="115000"/>
              </a:lnSpc>
              <a:spcBef>
                <a:spcPts val="0"/>
              </a:spcBef>
              <a:spcAft>
                <a:spcPts val="0"/>
              </a:spcAft>
              <a:buClr>
                <a:schemeClr val="dk1"/>
              </a:buClr>
              <a:buSzPts val="1100"/>
              <a:buFont typeface="Arial"/>
              <a:buNone/>
            </a:pPr>
            <a:r>
              <a:rPr lang="en-GB" sz="1400">
                <a:solidFill>
                  <a:srgbClr val="333333"/>
                </a:solidFill>
                <a:latin typeface="Playfair Display"/>
                <a:ea typeface="Playfair Display"/>
                <a:cs typeface="Playfair Display"/>
                <a:sym typeface="Playfair Display"/>
              </a:rPr>
              <a:t>Title: A survey on providing customer and public administration based services using AI: chatbot</a:t>
            </a:r>
            <a:endParaRPr sz="1400">
              <a:solidFill>
                <a:srgbClr val="333333"/>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400">
              <a:latin typeface="Playfair Display"/>
              <a:ea typeface="Playfair Display"/>
              <a:cs typeface="Playfair Display"/>
              <a:sym typeface="Playfair Display"/>
            </a:endParaRPr>
          </a:p>
          <a:p>
            <a:pPr indent="-866775" lvl="0" marL="953135" rtl="0" algn="l">
              <a:lnSpc>
                <a:spcPct val="115000"/>
              </a:lnSpc>
              <a:spcBef>
                <a:spcPts val="0"/>
              </a:spcBef>
              <a:spcAft>
                <a:spcPts val="0"/>
              </a:spcAft>
              <a:buClr>
                <a:schemeClr val="dk1"/>
              </a:buClr>
              <a:buSzPts val="1100"/>
              <a:buFont typeface="Arial"/>
              <a:buNone/>
            </a:pPr>
            <a:r>
              <a:rPr lang="en-GB" sz="1400">
                <a:solidFill>
                  <a:srgbClr val="333333"/>
                </a:solidFill>
                <a:latin typeface="Playfair Display"/>
                <a:ea typeface="Playfair Display"/>
                <a:cs typeface="Playfair Display"/>
                <a:sym typeface="Playfair Display"/>
              </a:rPr>
              <a:t>Authors: Krishna Kumar Nirala, Nikhil Kumar Singh &amp; Vinay Shivshanker Puran</a:t>
            </a:r>
            <a:r>
              <a:rPr lang="en-GB" sz="1400">
                <a:solidFill>
                  <a:srgbClr val="004B83"/>
                </a:solidFill>
                <a:uFill>
                  <a:noFill/>
                </a:uFill>
                <a:latin typeface="Playfair Display"/>
                <a:ea typeface="Playfair Display"/>
                <a:cs typeface="Playfair Display"/>
                <a:sym typeface="Playfair Display"/>
                <a:hlinkClick r:id="rId3">
                  <a:extLst>
                    <a:ext uri="{A12FA001-AC4F-418D-AE19-62706E023703}">
                      <ahyp:hlinkClr val="tx"/>
                    </a:ext>
                  </a:extLst>
                </a:hlinkClick>
              </a:rPr>
              <a:t>i</a:t>
            </a:r>
            <a:r>
              <a:rPr lang="en-GB" sz="1400">
                <a:solidFill>
                  <a:srgbClr val="333333"/>
                </a:solidFill>
                <a:latin typeface="Playfair Display"/>
                <a:ea typeface="Playfair Display"/>
                <a:cs typeface="Playfair Display"/>
                <a:sym typeface="Playfair Display"/>
              </a:rPr>
              <a:t>  </a:t>
            </a:r>
            <a:endParaRPr sz="1400">
              <a:solidFill>
                <a:srgbClr val="333333"/>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400">
              <a:latin typeface="Playfair Display"/>
              <a:ea typeface="Playfair Display"/>
              <a:cs typeface="Playfair Display"/>
              <a:sym typeface="Playfair Display"/>
            </a:endParaRPr>
          </a:p>
          <a:p>
            <a:pPr indent="-866775" lvl="0" marL="953135" rtl="0" algn="l">
              <a:lnSpc>
                <a:spcPct val="115000"/>
              </a:lnSpc>
              <a:spcBef>
                <a:spcPts val="0"/>
              </a:spcBef>
              <a:spcAft>
                <a:spcPts val="0"/>
              </a:spcAft>
              <a:buClr>
                <a:schemeClr val="dk1"/>
              </a:buClr>
              <a:buSzPts val="1100"/>
              <a:buFont typeface="Arial"/>
              <a:buNone/>
            </a:pPr>
            <a:r>
              <a:rPr lang="en-GB" sz="1400">
                <a:solidFill>
                  <a:srgbClr val="333333"/>
                </a:solidFill>
                <a:latin typeface="Playfair Display"/>
                <a:ea typeface="Playfair Display"/>
                <a:cs typeface="Playfair Display"/>
                <a:sym typeface="Playfair Display"/>
              </a:rPr>
              <a:t>Year: 2022</a:t>
            </a:r>
            <a:endParaRPr sz="1400">
              <a:solidFill>
                <a:srgbClr val="333333"/>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4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4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b="1" lang="en-GB" sz="1400">
                <a:latin typeface="Playfair Display"/>
                <a:ea typeface="Playfair Display"/>
                <a:cs typeface="Playfair Display"/>
                <a:sym typeface="Playfair Display"/>
              </a:rPr>
              <a:t>Challenges</a:t>
            </a:r>
            <a:r>
              <a:rPr lang="en-GB" sz="1400">
                <a:latin typeface="Playfair Display"/>
                <a:ea typeface="Playfair Display"/>
                <a:cs typeface="Playfair Display"/>
                <a:sym typeface="Playfair Display"/>
              </a:rPr>
              <a:t>:</a:t>
            </a:r>
            <a:endParaRPr sz="14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4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400">
                <a:latin typeface="Playfair Display"/>
                <a:ea typeface="Playfair Display"/>
                <a:cs typeface="Playfair Display"/>
                <a:sym typeface="Playfair Display"/>
              </a:rPr>
              <a:t>The paper discusses challenges in developing efficient chatbot applications, focusing on issues such as the lack of training data for machine learning-based systems, poor conversational understanding in ML chatbots, and the need for significant improvements in grammatical errors, language structure, sentiment analysis, and more. It emphasizes the potential of deep learning algorithms to address these challenges but acknowledges the requirements for substantial data and time for natural response generation.</a:t>
            </a:r>
            <a:endParaRPr sz="14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4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b="1" lang="en-GB" sz="1400">
                <a:latin typeface="Playfair Display"/>
                <a:ea typeface="Playfair Display"/>
                <a:cs typeface="Playfair Display"/>
                <a:sym typeface="Playfair Display"/>
              </a:rPr>
              <a:t>Motivation</a:t>
            </a:r>
            <a:r>
              <a:rPr lang="en-GB" sz="1400">
                <a:latin typeface="Playfair Display"/>
                <a:ea typeface="Playfair Display"/>
                <a:cs typeface="Playfair Display"/>
                <a:sym typeface="Playfair Display"/>
              </a:rPr>
              <a:t>:</a:t>
            </a:r>
            <a:endParaRPr sz="14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4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400">
                <a:latin typeface="Playfair Display"/>
                <a:ea typeface="Playfair Display"/>
                <a:cs typeface="Playfair Display"/>
                <a:sym typeface="Playfair Display"/>
              </a:rPr>
              <a:t>The primary motivation of the review paper is to explore AI-Chatbots, specifically in the context of customer and public administration services. It highlights the limited work in developing public administration service-based chatbots and outlines the goals of the review, including categorizing AI-Chatbots, examining their architecture and evolution, assessing performance measurements, and discussing the limited research on public administration-focused chatbots.</a:t>
            </a:r>
            <a:endParaRPr sz="1400">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Literature Review - Contd.</a:t>
            </a:r>
            <a:endParaRPr/>
          </a:p>
        </p:txBody>
      </p:sp>
      <p:sp>
        <p:nvSpPr>
          <p:cNvPr id="122" name="Google Shape;122;p18"/>
          <p:cNvSpPr txBox="1"/>
          <p:nvPr>
            <p:ph idx="1" type="body"/>
          </p:nvPr>
        </p:nvSpPr>
        <p:spPr>
          <a:xfrm>
            <a:off x="0" y="1143000"/>
            <a:ext cx="12192000" cy="57150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Title: Natural Language Processing for Government Policy Intelligence</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Author: Michael Stankosky and Prasad S. Chaudhari</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Year: 2019</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b="1" lang="en-GB" sz="1300">
                <a:latin typeface="Playfair Display"/>
                <a:ea typeface="Playfair Display"/>
                <a:cs typeface="Playfair Display"/>
                <a:sym typeface="Playfair Display"/>
              </a:rPr>
              <a:t>Objectives:</a:t>
            </a:r>
            <a:endParaRPr b="1"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Analysis of NLP in Government Policies: The paper aimed to explore the potential applications of Natural Language Processing (NLP) techniques in the domain of government policy analysis and understanding.</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b="1" lang="en-GB" sz="1300">
                <a:latin typeface="Playfair Display"/>
                <a:ea typeface="Playfair Display"/>
                <a:cs typeface="Playfair Display"/>
                <a:sym typeface="Playfair Display"/>
              </a:rPr>
              <a:t>Challenges Faced:</a:t>
            </a:r>
            <a:endParaRPr b="1"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The vast amount of unstructured data generated by government agencies. The difficulty of extracting meaningful insights from this data. The lack of effective tools for analyzing and understanding policy-related text</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Data Availability: Availability and access to comprehensive and standardized government policy datasets posed a challenge for effective NLP-driven analysis.</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Semantic Understanding: Ensuring accurate semantic understanding and contextual interpretation of policy documents could have been a significant challenge.</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Furthermore, the authors discuss the significance of NLP in aiding policymakers, government agencies, and researchers in gleaning actionable insights from vast repositories of policy-related texts. Insights garnered from this paper encompass the transformative impact of NLP in enhancing the comprehension, analysis, and decision-making processes concerning government policies.</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The paper also highlights case studies or examples showcasing successful implementations of NLP techniques in policy intelligence, emphasizing the potential benefits and implications of such applications within the governmental landscape.</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12800" y="655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t>Literature Review - Contd.</a:t>
            </a:r>
            <a:endParaRPr/>
          </a:p>
          <a:p>
            <a:pPr indent="0" lvl="0" marL="0" rtl="0" algn="l">
              <a:spcBef>
                <a:spcPts val="0"/>
              </a:spcBef>
              <a:spcAft>
                <a:spcPts val="0"/>
              </a:spcAft>
              <a:buClr>
                <a:srgbClr val="17365D"/>
              </a:buClr>
              <a:buSzPts val="2800"/>
              <a:buFont typeface="Verdana"/>
              <a:buNone/>
            </a:pPr>
            <a:r>
              <a:t/>
            </a:r>
            <a:endParaRPr/>
          </a:p>
        </p:txBody>
      </p:sp>
      <p:sp>
        <p:nvSpPr>
          <p:cNvPr id="128" name="Google Shape;128;p19"/>
          <p:cNvSpPr txBox="1"/>
          <p:nvPr>
            <p:ph idx="1" type="body"/>
          </p:nvPr>
        </p:nvSpPr>
        <p:spPr>
          <a:xfrm>
            <a:off x="812800" y="1143150"/>
            <a:ext cx="10668000" cy="5336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800"/>
              </a:spcBef>
              <a:spcAft>
                <a:spcPts val="0"/>
              </a:spcAft>
              <a:buNone/>
            </a:pPr>
            <a:r>
              <a:t/>
            </a:r>
            <a:endParaRPr sz="1800">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GB" sz="2100">
                <a:latin typeface="Playfair Display Medium"/>
                <a:ea typeface="Playfair Display Medium"/>
                <a:cs typeface="Playfair Display Medium"/>
                <a:sym typeface="Playfair Display Medium"/>
              </a:rPr>
              <a:t>Title</a:t>
            </a:r>
            <a:r>
              <a:rPr lang="en-GB" sz="2100">
                <a:latin typeface="Playfair Display"/>
                <a:ea typeface="Playfair Display"/>
                <a:cs typeface="Playfair Display"/>
                <a:sym typeface="Playfair Display"/>
              </a:rPr>
              <a:t>: Chatbots: Are they Really Useful? </a:t>
            </a:r>
            <a:endParaRPr sz="2100">
              <a:latin typeface="Playfair Display"/>
              <a:ea typeface="Playfair Display"/>
              <a:cs typeface="Playfair Display"/>
              <a:sym typeface="Playfair Display"/>
            </a:endParaRPr>
          </a:p>
          <a:p>
            <a:pPr indent="0" lvl="0" marL="0" rtl="0" algn="l">
              <a:lnSpc>
                <a:spcPct val="115000"/>
              </a:lnSpc>
              <a:spcBef>
                <a:spcPts val="2000"/>
              </a:spcBef>
              <a:spcAft>
                <a:spcPts val="0"/>
              </a:spcAft>
              <a:buClr>
                <a:schemeClr val="dk1"/>
              </a:buClr>
              <a:buSzPts val="1100"/>
              <a:buFont typeface="Arial"/>
              <a:buNone/>
            </a:pPr>
            <a:r>
              <a:rPr lang="en-GB" sz="2100">
                <a:latin typeface="Playfair Display Medium"/>
                <a:ea typeface="Playfair Display Medium"/>
                <a:cs typeface="Playfair Display Medium"/>
                <a:sym typeface="Playfair Display Medium"/>
              </a:rPr>
              <a:t>Author</a:t>
            </a:r>
            <a:r>
              <a:rPr lang="en-GB" sz="2100">
                <a:latin typeface="Playfair Display"/>
                <a:ea typeface="Playfair Display"/>
                <a:cs typeface="Playfair Display"/>
                <a:sym typeface="Playfair Display"/>
              </a:rPr>
              <a:t>: Bayan Abu Shawar, Eric Atwell  </a:t>
            </a:r>
            <a:endParaRPr sz="2100">
              <a:latin typeface="Playfair Display"/>
              <a:ea typeface="Playfair Display"/>
              <a:cs typeface="Playfair Display"/>
              <a:sym typeface="Playfair Display"/>
            </a:endParaRPr>
          </a:p>
          <a:p>
            <a:pPr indent="0" lvl="0" marL="0" rtl="0" algn="l">
              <a:lnSpc>
                <a:spcPct val="115000"/>
              </a:lnSpc>
              <a:spcBef>
                <a:spcPts val="2000"/>
              </a:spcBef>
              <a:spcAft>
                <a:spcPts val="0"/>
              </a:spcAft>
              <a:buClr>
                <a:schemeClr val="dk1"/>
              </a:buClr>
              <a:buSzPts val="1100"/>
              <a:buFont typeface="Arial"/>
              <a:buNone/>
            </a:pPr>
            <a:r>
              <a:rPr lang="en-GB" sz="2100">
                <a:latin typeface="Playfair Display Medium"/>
                <a:ea typeface="Playfair Display Medium"/>
                <a:cs typeface="Playfair Display Medium"/>
                <a:sym typeface="Playfair Display Medium"/>
              </a:rPr>
              <a:t>Year</a:t>
            </a:r>
            <a:r>
              <a:rPr lang="en-GB" sz="2100">
                <a:latin typeface="Playfair Display"/>
                <a:ea typeface="Playfair Display"/>
                <a:cs typeface="Playfair Display"/>
                <a:sym typeface="Playfair Display"/>
              </a:rPr>
              <a:t>: 2018</a:t>
            </a:r>
            <a:endParaRPr b="1" sz="2750">
              <a:latin typeface="Times New Roman"/>
              <a:ea typeface="Times New Roman"/>
              <a:cs typeface="Times New Roman"/>
              <a:sym typeface="Times New Roman"/>
            </a:endParaRPr>
          </a:p>
          <a:p>
            <a:pPr indent="-355600" lvl="0" marL="457200" rtl="0" algn="l">
              <a:lnSpc>
                <a:spcPct val="115000"/>
              </a:lnSpc>
              <a:spcBef>
                <a:spcPts val="600"/>
              </a:spcBef>
              <a:spcAft>
                <a:spcPts val="0"/>
              </a:spcAft>
              <a:buSzPts val="2000"/>
              <a:buFont typeface="Playfair Display Medium"/>
              <a:buChar char="•"/>
            </a:pPr>
            <a:r>
              <a:rPr lang="en-GB" sz="2000">
                <a:latin typeface="Playfair Display Medium"/>
                <a:ea typeface="Playfair Display Medium"/>
                <a:cs typeface="Playfair Display Medium"/>
                <a:sym typeface="Playfair Display Medium"/>
              </a:rPr>
              <a:t> A Chatbot as Information Retrieval Tool:</a:t>
            </a:r>
            <a:endParaRPr sz="2100">
              <a:latin typeface="Playfair Display Medium"/>
              <a:ea typeface="Playfair Display Medium"/>
              <a:cs typeface="Playfair Display Medium"/>
              <a:sym typeface="Playfair Display Medium"/>
            </a:endParaRPr>
          </a:p>
          <a:p>
            <a:pPr indent="-355600" lvl="0" marL="457200" rtl="0" algn="l">
              <a:lnSpc>
                <a:spcPct val="115000"/>
              </a:lnSpc>
              <a:spcBef>
                <a:spcPts val="0"/>
              </a:spcBef>
              <a:spcAft>
                <a:spcPts val="0"/>
              </a:spcAft>
              <a:buSzPts val="2000"/>
              <a:buFont typeface="Playfair Display Medium"/>
              <a:buChar char="•"/>
            </a:pPr>
            <a:r>
              <a:rPr lang="en-GB" sz="2000">
                <a:latin typeface="Playfair Display Medium"/>
                <a:ea typeface="Playfair Display Medium"/>
                <a:cs typeface="Playfair Display Medium"/>
                <a:sym typeface="Playfair Display Medium"/>
              </a:rPr>
              <a:t>Information Retrieval Beyond Education:</a:t>
            </a:r>
            <a:endParaRPr sz="2100">
              <a:latin typeface="Playfair Display Medium"/>
              <a:ea typeface="Playfair Display Medium"/>
              <a:cs typeface="Playfair Display Medium"/>
              <a:sym typeface="Playfair Display Medium"/>
            </a:endParaRPr>
          </a:p>
          <a:p>
            <a:pPr indent="-355600" lvl="0" marL="457200" rtl="0" algn="l">
              <a:lnSpc>
                <a:spcPct val="115000"/>
              </a:lnSpc>
              <a:spcBef>
                <a:spcPts val="0"/>
              </a:spcBef>
              <a:spcAft>
                <a:spcPts val="0"/>
              </a:spcAft>
              <a:buSzPts val="2000"/>
              <a:buFont typeface="Playfair Display Medium"/>
              <a:buChar char="•"/>
            </a:pPr>
            <a:r>
              <a:rPr lang="en-GB" sz="2000">
                <a:latin typeface="Playfair Display Medium"/>
                <a:ea typeface="Playfair Display Medium"/>
                <a:cs typeface="Playfair Display Medium"/>
                <a:sym typeface="Playfair Display Medium"/>
              </a:rPr>
              <a:t>Chatbots in Social Theory Learning and Telecommunications:</a:t>
            </a:r>
            <a:endParaRPr sz="2000">
              <a:latin typeface="Playfair Display Medium"/>
              <a:ea typeface="Playfair Display Medium"/>
              <a:cs typeface="Playfair Display Medium"/>
              <a:sym typeface="Playfair Display Medium"/>
            </a:endParaRPr>
          </a:p>
          <a:p>
            <a:pPr indent="-355600" lvl="0" marL="457200" rtl="0" algn="l">
              <a:lnSpc>
                <a:spcPct val="115000"/>
              </a:lnSpc>
              <a:spcBef>
                <a:spcPts val="0"/>
              </a:spcBef>
              <a:spcAft>
                <a:spcPts val="0"/>
              </a:spcAft>
              <a:buSzPts val="2000"/>
              <a:buFont typeface="Playfair Display Medium"/>
              <a:buChar char="•"/>
            </a:pPr>
            <a:r>
              <a:rPr lang="en-GB" sz="2000">
                <a:latin typeface="Playfair Display Medium"/>
                <a:ea typeface="Playfair Display Medium"/>
                <a:cs typeface="Playfair Display Medium"/>
                <a:sym typeface="Playfair Display Medium"/>
              </a:rPr>
              <a:t>Chatbots in Yellow Pages Information Retrieval:</a:t>
            </a:r>
            <a:endParaRPr sz="2000">
              <a:latin typeface="Playfair Display Medium"/>
              <a:ea typeface="Playfair Display Medium"/>
              <a:cs typeface="Playfair Display Medium"/>
              <a:sym typeface="Playfair Display Medium"/>
            </a:endParaRPr>
          </a:p>
          <a:p>
            <a:pPr indent="-355600" lvl="0" marL="457200" rtl="0" algn="l">
              <a:lnSpc>
                <a:spcPct val="115000"/>
              </a:lnSpc>
              <a:spcBef>
                <a:spcPts val="0"/>
              </a:spcBef>
              <a:spcAft>
                <a:spcPts val="0"/>
              </a:spcAft>
              <a:buSzPts val="2000"/>
              <a:buFont typeface="Playfair Display Medium"/>
              <a:buChar char="•"/>
            </a:pPr>
            <a:r>
              <a:rPr lang="en-GB" sz="2000">
                <a:latin typeface="Playfair Display Medium"/>
                <a:ea typeface="Playfair Display Medium"/>
                <a:cs typeface="Playfair Display Medium"/>
                <a:sym typeface="Playfair Display Medium"/>
              </a:rPr>
              <a:t>Chatbots in Medical Education:</a:t>
            </a:r>
            <a:endParaRPr sz="2000">
              <a:latin typeface="Playfair Display Medium"/>
              <a:ea typeface="Playfair Display Medium"/>
              <a:cs typeface="Playfair Display Medium"/>
              <a:sym typeface="Playfair Display Medium"/>
            </a:endParaRPr>
          </a:p>
          <a:p>
            <a:pPr indent="0" lvl="0" marL="0" rtl="0" algn="l">
              <a:lnSpc>
                <a:spcPct val="115000"/>
              </a:lnSpc>
              <a:spcBef>
                <a:spcPts val="800"/>
              </a:spcBef>
              <a:spcAft>
                <a:spcPts val="800"/>
              </a:spcAft>
              <a:buNone/>
            </a:pPr>
            <a:r>
              <a:t/>
            </a: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0" lang="en-GB" sz="2400">
                <a:solidFill>
                  <a:schemeClr val="dk1"/>
                </a:solidFill>
                <a:latin typeface="Playfair Display Medium"/>
                <a:ea typeface="Playfair Display Medium"/>
                <a:cs typeface="Playfair Display Medium"/>
                <a:sym typeface="Playfair Display Medium"/>
              </a:rPr>
              <a:t>Advantages of existing methods:</a:t>
            </a:r>
            <a:endParaRPr/>
          </a:p>
        </p:txBody>
      </p:sp>
      <p:sp>
        <p:nvSpPr>
          <p:cNvPr id="134" name="Google Shape;134;p20"/>
          <p:cNvSpPr txBox="1"/>
          <p:nvPr>
            <p:ph idx="1" type="body"/>
          </p:nvPr>
        </p:nvSpPr>
        <p:spPr>
          <a:xfrm>
            <a:off x="812800" y="1143001"/>
            <a:ext cx="10668000" cy="4953000"/>
          </a:xfrm>
          <a:prstGeom prst="rect">
            <a:avLst/>
          </a:prstGeom>
        </p:spPr>
        <p:txBody>
          <a:bodyPr anchorCtr="0" anchor="t" bIns="45700" lIns="91425" spcFirstLastPara="1" rIns="91425" wrap="square" tIns="45700">
            <a:normAutofit fontScale="77500" lnSpcReduction="20000"/>
          </a:bodyPr>
          <a:lstStyle/>
          <a:p>
            <a:pPr indent="0" lvl="0" marL="0" rtl="0" algn="l">
              <a:lnSpc>
                <a:spcPct val="115000"/>
              </a:lnSpc>
              <a:spcBef>
                <a:spcPts val="0"/>
              </a:spcBef>
              <a:spcAft>
                <a:spcPts val="0"/>
              </a:spcAft>
              <a:buClr>
                <a:schemeClr val="dk1"/>
              </a:buClr>
              <a:buSzPct val="45833"/>
              <a:buFont typeface="Arial"/>
              <a:buNone/>
            </a:pPr>
            <a:r>
              <a:t/>
            </a:r>
            <a:endParaRPr>
              <a:latin typeface="Playfair Display Medium"/>
              <a:ea typeface="Playfair Display Medium"/>
              <a:cs typeface="Playfair Display Medium"/>
              <a:sym typeface="Playfair Display Medium"/>
            </a:endParaRPr>
          </a:p>
          <a:p>
            <a:pPr indent="0" lvl="0" marL="0" rtl="0" algn="l">
              <a:lnSpc>
                <a:spcPct val="115000"/>
              </a:lnSpc>
              <a:spcBef>
                <a:spcPts val="0"/>
              </a:spcBef>
              <a:spcAft>
                <a:spcPts val="0"/>
              </a:spcAft>
              <a:buClr>
                <a:schemeClr val="dk1"/>
              </a:buClr>
              <a:buSzPct val="100000"/>
              <a:buFont typeface="Arial"/>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Information Availability:</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Current methods provide access to a wide array of information on government schemes and initiatives albeit scattered in nature (making it difficult to access)</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100000"/>
              <a:buFont typeface="Arial"/>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User Engagement:</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Some existing platforms offer user interaction, albeit limited, allowing users to explore and gather basic information.</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100000"/>
              <a:buFont typeface="Arial"/>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Established Platforms:</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Advantage: There are established government websites and databases that serve as sources of information for citizens.</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100000"/>
              <a:buFont typeface="Arial"/>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Manual Assistance:</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In some cases, citizens can seek manual assistance from government offices or personnel for information on schemes.</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0" lang="en-GB" sz="2400">
                <a:solidFill>
                  <a:schemeClr val="dk1"/>
                </a:solidFill>
                <a:latin typeface="Playfair Display Medium"/>
                <a:ea typeface="Playfair Display Medium"/>
                <a:cs typeface="Playfair Display Medium"/>
                <a:sym typeface="Playfair Display Medium"/>
              </a:rPr>
              <a:t>Disadvantages of existing methods:</a:t>
            </a:r>
            <a:endParaRPr/>
          </a:p>
        </p:txBody>
      </p:sp>
      <p:sp>
        <p:nvSpPr>
          <p:cNvPr id="140" name="Google Shape;140;p21"/>
          <p:cNvSpPr txBox="1"/>
          <p:nvPr>
            <p:ph idx="1" type="body"/>
          </p:nvPr>
        </p:nvSpPr>
        <p:spPr>
          <a:xfrm>
            <a:off x="812800" y="1143001"/>
            <a:ext cx="10668000" cy="4953000"/>
          </a:xfrm>
          <a:prstGeom prst="rect">
            <a:avLst/>
          </a:prstGeom>
        </p:spPr>
        <p:txBody>
          <a:bodyPr anchorCtr="0" anchor="t" bIns="45700" lIns="91425" spcFirstLastPara="1" rIns="91425" wrap="square" tIns="45700">
            <a:normAutofit fontScale="70000" lnSpcReduction="20000"/>
          </a:bodyPr>
          <a:lstStyle/>
          <a:p>
            <a:pPr indent="0" lvl="0" marL="0" rtl="0" algn="l">
              <a:lnSpc>
                <a:spcPct val="115000"/>
              </a:lnSpc>
              <a:spcBef>
                <a:spcPts val="0"/>
              </a:spcBef>
              <a:spcAft>
                <a:spcPts val="0"/>
              </a:spcAft>
              <a:buClr>
                <a:schemeClr val="dk1"/>
              </a:buClr>
              <a:buSzPct val="45833"/>
              <a:buFont typeface="Arial"/>
              <a:buNone/>
            </a:pPr>
            <a:r>
              <a:t/>
            </a:r>
            <a:endParaRPr>
              <a:latin typeface="Playfair Display Medium"/>
              <a:ea typeface="Playfair Display Medium"/>
              <a:cs typeface="Playfair Display Medium"/>
              <a:sym typeface="Playfair Display Medium"/>
            </a:endParaRPr>
          </a:p>
          <a:p>
            <a:pPr indent="0" lvl="0" marL="0" rtl="0" algn="l">
              <a:lnSpc>
                <a:spcPct val="115000"/>
              </a:lnSpc>
              <a:spcBef>
                <a:spcPts val="0"/>
              </a:spcBef>
              <a:spcAft>
                <a:spcPts val="0"/>
              </a:spcAft>
              <a:buClr>
                <a:schemeClr val="dk1"/>
              </a:buClr>
              <a:buSzPct val="100000"/>
              <a:buFont typeface="Arial"/>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Information Fragmentation:</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Existing methods often suffer from fragmented information sources, making it challenging for users to access comprehensive and consolidated data.</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100000"/>
              <a:buFont typeface="Arial"/>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Limited Accessibility:</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Many platforms lack user-friendly interfaces, hindering easy access to vital information for a broader audience.</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100000"/>
              <a:buFont typeface="Arial"/>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Outdated Information:</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The static nature of some platforms results in outdated or obsolete information, leading to potential misinformation for users.</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Complexity and Redundancy:</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Government websites or databases might be complex to navigate, leading to redundancy in information or difficulty in finding relevant details.</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100000"/>
              <a:buFont typeface="Arial"/>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Lack of Personalization:</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Existing methods often lack personalized assistance or recommendations tailored to individual needs and preferences.</a:t>
            </a:r>
            <a:endParaRPr/>
          </a:p>
          <a:p>
            <a:pPr indent="0" lvl="0" marL="0" rtl="0" algn="l">
              <a:spcBef>
                <a:spcPts val="48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