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0" r:id="rId7"/>
    <p:sldId id="262" r:id="rId8"/>
    <p:sldId id="261" r:id="rId9"/>
    <p:sldId id="267" r:id="rId10"/>
    <p:sldId id="264" r:id="rId11"/>
    <p:sldId id="265" r:id="rId12"/>
    <p:sldId id="268" r:id="rId13"/>
    <p:sldId id="269"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606E74F2-2ACA-4B2B-A645-743CCA6A1C43}"/>
              </a:ext>
            </a:extLst>
          </p:cNvPr>
          <p:cNvGrpSpPr/>
          <p:nvPr/>
        </p:nvGrpSpPr>
        <p:grpSpPr>
          <a:xfrm>
            <a:off x="0" y="0"/>
            <a:ext cx="12192000" cy="6858000"/>
            <a:chOff x="0" y="0"/>
            <a:chExt cx="12192000" cy="6858000"/>
          </a:xfrm>
        </p:grpSpPr>
        <p:sp>
          <p:nvSpPr>
            <p:cNvPr id="5" name="object 3">
              <a:extLst>
                <a:ext uri="{FF2B5EF4-FFF2-40B4-BE49-F238E27FC236}">
                  <a16:creationId xmlns:a16="http://schemas.microsoft.com/office/drawing/2014/main" id="{B93E6D8F-810B-45FF-86DB-6EE3F3805465}"/>
                </a:ext>
              </a:extLst>
            </p:cNvPr>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6" name="object 4">
              <a:extLst>
                <a:ext uri="{FF2B5EF4-FFF2-40B4-BE49-F238E27FC236}">
                  <a16:creationId xmlns:a16="http://schemas.microsoft.com/office/drawing/2014/main" id="{9A9A18BE-ADF7-442C-AAD9-3DCB57855725}"/>
                </a:ext>
              </a:extLst>
            </p:cNvPr>
            <p:cNvSpPr/>
            <p:nvPr/>
          </p:nvSpPr>
          <p:spPr>
            <a:xfrm>
              <a:off x="0" y="0"/>
              <a:ext cx="6096000" cy="3429000"/>
            </a:xfrm>
            <a:custGeom>
              <a:avLst/>
              <a:gdLst/>
              <a:ahLst/>
              <a:cxnLst/>
              <a:rect l="l" t="t" r="r" b="b"/>
              <a:pathLst>
                <a:path w="6096000" h="3429000">
                  <a:moveTo>
                    <a:pt x="0" y="3429000"/>
                  </a:moveTo>
                  <a:lnTo>
                    <a:pt x="0" y="0"/>
                  </a:lnTo>
                  <a:lnTo>
                    <a:pt x="6096000" y="0"/>
                  </a:lnTo>
                  <a:lnTo>
                    <a:pt x="0" y="3429000"/>
                  </a:lnTo>
                  <a:close/>
                </a:path>
              </a:pathLst>
            </a:custGeom>
            <a:solidFill>
              <a:srgbClr val="145D85">
                <a:alpha val="90199"/>
              </a:srgbClr>
            </a:solidFill>
          </p:spPr>
          <p:txBody>
            <a:bodyPr wrap="square" lIns="0" tIns="0" rIns="0" bIns="0" rtlCol="0"/>
            <a:lstStyle/>
            <a:p>
              <a:endParaRPr/>
            </a:p>
          </p:txBody>
        </p:sp>
      </p:grpSp>
      <p:sp>
        <p:nvSpPr>
          <p:cNvPr id="7" name="object 5">
            <a:extLst>
              <a:ext uri="{FF2B5EF4-FFF2-40B4-BE49-F238E27FC236}">
                <a16:creationId xmlns:a16="http://schemas.microsoft.com/office/drawing/2014/main" id="{112D8E20-C9FD-4216-B28A-62F9B661E8B0}"/>
              </a:ext>
            </a:extLst>
          </p:cNvPr>
          <p:cNvSpPr txBox="1">
            <a:spLocks/>
          </p:cNvSpPr>
          <p:nvPr/>
        </p:nvSpPr>
        <p:spPr>
          <a:xfrm>
            <a:off x="6081395" y="3155950"/>
            <a:ext cx="5947410" cy="482600"/>
          </a:xfrm>
          <a:prstGeom prst="rect">
            <a:avLst/>
          </a:prstGeom>
        </p:spPr>
        <p:txBody>
          <a:bodyPr vert="horz" wrap="square" lIns="0" tIns="12700" rIns="0" bIns="0" rtlCol="0" anchor="b">
            <a:sp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marL="12700">
              <a:lnSpc>
                <a:spcPct val="100000"/>
              </a:lnSpc>
              <a:spcBef>
                <a:spcPts val="100"/>
              </a:spcBef>
              <a:tabLst>
                <a:tab pos="1285875" algn="l"/>
                <a:tab pos="4320540" algn="l"/>
              </a:tabLst>
            </a:pPr>
            <a:r>
              <a:rPr lang="pt-BR" sz="3000" dirty="0">
                <a:solidFill>
                  <a:schemeClr val="bg1"/>
                </a:solidFill>
              </a:rPr>
              <a:t>L I</a:t>
            </a:r>
            <a:r>
              <a:rPr lang="pt-BR" sz="3000" spc="-660" dirty="0">
                <a:solidFill>
                  <a:schemeClr val="bg1"/>
                </a:solidFill>
              </a:rPr>
              <a:t> </a:t>
            </a:r>
            <a:r>
              <a:rPr lang="pt-BR" sz="3000" dirty="0">
                <a:solidFill>
                  <a:schemeClr val="bg1"/>
                </a:solidFill>
              </a:rPr>
              <a:t>N</a:t>
            </a:r>
            <a:r>
              <a:rPr lang="pt-BR" sz="3000" spc="-330" dirty="0">
                <a:solidFill>
                  <a:schemeClr val="bg1"/>
                </a:solidFill>
              </a:rPr>
              <a:t> </a:t>
            </a:r>
            <a:r>
              <a:rPr lang="pt-BR" sz="3000" dirty="0">
                <a:solidFill>
                  <a:schemeClr val="bg1"/>
                </a:solidFill>
              </a:rPr>
              <a:t>E	F</a:t>
            </a:r>
            <a:r>
              <a:rPr lang="pt-BR" sz="3000" spc="-330" dirty="0">
                <a:solidFill>
                  <a:schemeClr val="bg1"/>
                </a:solidFill>
              </a:rPr>
              <a:t> </a:t>
            </a:r>
            <a:r>
              <a:rPr lang="pt-BR" sz="3000" dirty="0">
                <a:solidFill>
                  <a:schemeClr val="bg1"/>
                </a:solidFill>
              </a:rPr>
              <a:t>O</a:t>
            </a:r>
            <a:r>
              <a:rPr lang="pt-BR" sz="3000" spc="-330" dirty="0">
                <a:solidFill>
                  <a:schemeClr val="bg1"/>
                </a:solidFill>
              </a:rPr>
              <a:t> </a:t>
            </a:r>
            <a:r>
              <a:rPr lang="pt-BR" sz="3000" dirty="0">
                <a:solidFill>
                  <a:schemeClr val="bg1"/>
                </a:solidFill>
              </a:rPr>
              <a:t>L</a:t>
            </a:r>
            <a:r>
              <a:rPr lang="pt-BR" sz="3000" spc="-330" dirty="0">
                <a:solidFill>
                  <a:schemeClr val="bg1"/>
                </a:solidFill>
              </a:rPr>
              <a:t> </a:t>
            </a:r>
            <a:r>
              <a:rPr lang="pt-BR" sz="3000" dirty="0">
                <a:solidFill>
                  <a:schemeClr val="bg1"/>
                </a:solidFill>
              </a:rPr>
              <a:t>L</a:t>
            </a:r>
            <a:r>
              <a:rPr lang="pt-BR" sz="3000" spc="-330" dirty="0">
                <a:solidFill>
                  <a:schemeClr val="bg1"/>
                </a:solidFill>
              </a:rPr>
              <a:t> </a:t>
            </a:r>
            <a:r>
              <a:rPr lang="pt-BR" sz="3000" dirty="0">
                <a:solidFill>
                  <a:schemeClr val="bg1"/>
                </a:solidFill>
              </a:rPr>
              <a:t>O</a:t>
            </a:r>
            <a:r>
              <a:rPr lang="pt-BR" sz="3000" spc="-330" dirty="0">
                <a:solidFill>
                  <a:schemeClr val="bg1"/>
                </a:solidFill>
              </a:rPr>
              <a:t> </a:t>
            </a:r>
            <a:r>
              <a:rPr lang="pt-BR" sz="3000" dirty="0">
                <a:solidFill>
                  <a:schemeClr val="bg1"/>
                </a:solidFill>
              </a:rPr>
              <a:t>W</a:t>
            </a:r>
            <a:r>
              <a:rPr lang="pt-BR" sz="3000" spc="-330" dirty="0">
                <a:solidFill>
                  <a:schemeClr val="bg1"/>
                </a:solidFill>
              </a:rPr>
              <a:t> </a:t>
            </a:r>
            <a:r>
              <a:rPr lang="pt-BR" sz="3000" dirty="0">
                <a:solidFill>
                  <a:schemeClr val="bg1"/>
                </a:solidFill>
              </a:rPr>
              <a:t>I</a:t>
            </a:r>
            <a:r>
              <a:rPr lang="pt-BR" sz="3000" spc="-330" dirty="0">
                <a:solidFill>
                  <a:schemeClr val="bg1"/>
                </a:solidFill>
              </a:rPr>
              <a:t> </a:t>
            </a:r>
            <a:r>
              <a:rPr lang="pt-BR" sz="3000" dirty="0">
                <a:solidFill>
                  <a:schemeClr val="bg1"/>
                </a:solidFill>
              </a:rPr>
              <a:t>N</a:t>
            </a:r>
            <a:r>
              <a:rPr lang="pt-BR" sz="3000" spc="-330" dirty="0">
                <a:solidFill>
                  <a:schemeClr val="bg1"/>
                </a:solidFill>
              </a:rPr>
              <a:t> </a:t>
            </a:r>
            <a:r>
              <a:rPr lang="pt-BR" sz="3000" dirty="0">
                <a:solidFill>
                  <a:schemeClr val="bg1"/>
                </a:solidFill>
              </a:rPr>
              <a:t>G	R</a:t>
            </a:r>
            <a:r>
              <a:rPr lang="pt-BR" sz="3000" spc="-355" dirty="0">
                <a:solidFill>
                  <a:schemeClr val="bg1"/>
                </a:solidFill>
              </a:rPr>
              <a:t> </a:t>
            </a:r>
            <a:r>
              <a:rPr lang="pt-BR" sz="3000" dirty="0">
                <a:solidFill>
                  <a:schemeClr val="bg1"/>
                </a:solidFill>
              </a:rPr>
              <a:t>O</a:t>
            </a:r>
            <a:r>
              <a:rPr lang="pt-BR" sz="3000" spc="-350" dirty="0">
                <a:solidFill>
                  <a:schemeClr val="bg1"/>
                </a:solidFill>
              </a:rPr>
              <a:t> </a:t>
            </a:r>
            <a:r>
              <a:rPr lang="pt-BR" sz="3000" dirty="0">
                <a:solidFill>
                  <a:schemeClr val="bg1"/>
                </a:solidFill>
              </a:rPr>
              <a:t>B</a:t>
            </a:r>
            <a:r>
              <a:rPr lang="pt-BR" sz="3000" spc="-350" dirty="0">
                <a:solidFill>
                  <a:schemeClr val="bg1"/>
                </a:solidFill>
              </a:rPr>
              <a:t> </a:t>
            </a:r>
            <a:r>
              <a:rPr lang="pt-BR" sz="3000" dirty="0">
                <a:solidFill>
                  <a:schemeClr val="bg1"/>
                </a:solidFill>
              </a:rPr>
              <a:t>O</a:t>
            </a:r>
            <a:r>
              <a:rPr lang="pt-BR" sz="3000" spc="-345" dirty="0">
                <a:solidFill>
                  <a:schemeClr val="bg1"/>
                </a:solidFill>
              </a:rPr>
              <a:t> </a:t>
            </a:r>
            <a:r>
              <a:rPr lang="pt-BR" sz="3000" dirty="0">
                <a:solidFill>
                  <a:schemeClr val="bg1"/>
                </a:solidFill>
              </a:rPr>
              <a:t>T</a:t>
            </a:r>
          </a:p>
        </p:txBody>
      </p:sp>
      <p:sp>
        <p:nvSpPr>
          <p:cNvPr id="8" name="object 6">
            <a:extLst>
              <a:ext uri="{FF2B5EF4-FFF2-40B4-BE49-F238E27FC236}">
                <a16:creationId xmlns:a16="http://schemas.microsoft.com/office/drawing/2014/main" id="{43E36283-223E-4426-95E0-E17FFC3D7F0A}"/>
              </a:ext>
            </a:extLst>
          </p:cNvPr>
          <p:cNvSpPr txBox="1"/>
          <p:nvPr/>
        </p:nvSpPr>
        <p:spPr>
          <a:xfrm>
            <a:off x="6081395" y="3696335"/>
            <a:ext cx="5730875" cy="155194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3D4348"/>
                </a:solidFill>
                <a:latin typeface="Arial"/>
                <a:cs typeface="Arial"/>
              </a:rPr>
              <a:t>Report by</a:t>
            </a:r>
            <a:r>
              <a:rPr sz="2800" spc="5" dirty="0">
                <a:solidFill>
                  <a:srgbClr val="3D4348"/>
                </a:solidFill>
                <a:latin typeface="Arial"/>
                <a:cs typeface="Arial"/>
              </a:rPr>
              <a:t> </a:t>
            </a:r>
            <a:r>
              <a:rPr sz="2800" spc="-5" dirty="0">
                <a:solidFill>
                  <a:srgbClr val="3D4348"/>
                </a:solidFill>
                <a:latin typeface="Arial"/>
                <a:cs typeface="Arial"/>
              </a:rPr>
              <a:t>:-</a:t>
            </a:r>
            <a:endParaRPr sz="2800" dirty="0">
              <a:latin typeface="Arial"/>
              <a:cs typeface="Arial"/>
            </a:endParaRPr>
          </a:p>
          <a:p>
            <a:pPr marL="1605280" marR="5080" indent="525145" algn="r">
              <a:lnSpc>
                <a:spcPct val="100000"/>
              </a:lnSpc>
              <a:spcBef>
                <a:spcPts val="25"/>
              </a:spcBef>
            </a:pPr>
            <a:r>
              <a:rPr sz="2400" spc="-10" dirty="0">
                <a:solidFill>
                  <a:srgbClr val="3D4348"/>
                </a:solidFill>
                <a:latin typeface="Arial"/>
                <a:cs typeface="Arial"/>
              </a:rPr>
              <a:t>Vikram</a:t>
            </a:r>
            <a:r>
              <a:rPr sz="2400" spc="-95" dirty="0">
                <a:solidFill>
                  <a:srgbClr val="3D4348"/>
                </a:solidFill>
                <a:latin typeface="Arial"/>
                <a:cs typeface="Arial"/>
              </a:rPr>
              <a:t> </a:t>
            </a:r>
            <a:r>
              <a:rPr sz="2400" dirty="0">
                <a:solidFill>
                  <a:srgbClr val="3D4348"/>
                </a:solidFill>
                <a:latin typeface="Arial"/>
                <a:cs typeface="Arial"/>
              </a:rPr>
              <a:t>Jha(08010102817)  Jai </a:t>
            </a:r>
            <a:r>
              <a:rPr sz="2400" spc="-5" dirty="0">
                <a:solidFill>
                  <a:srgbClr val="3D4348"/>
                </a:solidFill>
                <a:latin typeface="Arial"/>
                <a:cs typeface="Arial"/>
              </a:rPr>
              <a:t>Sachdeva(50310102817) </a:t>
            </a:r>
            <a:r>
              <a:rPr sz="2400" dirty="0">
                <a:solidFill>
                  <a:srgbClr val="3D4348"/>
                </a:solidFill>
                <a:latin typeface="Arial"/>
                <a:cs typeface="Arial"/>
              </a:rPr>
              <a:t> </a:t>
            </a:r>
            <a:r>
              <a:rPr sz="2400" spc="-5" dirty="0">
                <a:solidFill>
                  <a:srgbClr val="3D4348"/>
                </a:solidFill>
                <a:latin typeface="Arial"/>
                <a:cs typeface="Arial"/>
              </a:rPr>
              <a:t>Arshwin</a:t>
            </a:r>
            <a:r>
              <a:rPr sz="2400" spc="10" dirty="0">
                <a:solidFill>
                  <a:srgbClr val="3D4348"/>
                </a:solidFill>
                <a:latin typeface="Arial"/>
                <a:cs typeface="Arial"/>
              </a:rPr>
              <a:t> </a:t>
            </a:r>
            <a:r>
              <a:rPr sz="2400" spc="-15" dirty="0">
                <a:solidFill>
                  <a:srgbClr val="3D4348"/>
                </a:solidFill>
                <a:latin typeface="Arial"/>
                <a:cs typeface="Arial"/>
              </a:rPr>
              <a:t>Kumar(20110102817)</a:t>
            </a:r>
            <a:endParaRPr sz="2400" dirty="0">
              <a:latin typeface="Arial"/>
              <a:cs typeface="Arial"/>
            </a:endParaRPr>
          </a:p>
        </p:txBody>
      </p:sp>
      <p:sp>
        <p:nvSpPr>
          <p:cNvPr id="9" name="object 7">
            <a:extLst>
              <a:ext uri="{FF2B5EF4-FFF2-40B4-BE49-F238E27FC236}">
                <a16:creationId xmlns:a16="http://schemas.microsoft.com/office/drawing/2014/main" id="{19D8FDE2-5581-4036-A160-1F575D1F1F7A}"/>
              </a:ext>
            </a:extLst>
          </p:cNvPr>
          <p:cNvSpPr/>
          <p:nvPr/>
        </p:nvSpPr>
        <p:spPr>
          <a:xfrm>
            <a:off x="6118859" y="3619500"/>
            <a:ext cx="5873750" cy="76200"/>
          </a:xfrm>
          <a:custGeom>
            <a:avLst/>
            <a:gdLst/>
            <a:ahLst/>
            <a:cxnLst/>
            <a:rect l="l" t="t" r="r" b="b"/>
            <a:pathLst>
              <a:path w="5873750" h="76200">
                <a:moveTo>
                  <a:pt x="5873495" y="76200"/>
                </a:moveTo>
                <a:lnTo>
                  <a:pt x="0" y="76200"/>
                </a:lnTo>
                <a:lnTo>
                  <a:pt x="0" y="0"/>
                </a:lnTo>
                <a:lnTo>
                  <a:pt x="5873495" y="0"/>
                </a:lnTo>
                <a:lnTo>
                  <a:pt x="5873495" y="76200"/>
                </a:lnTo>
                <a:close/>
              </a:path>
            </a:pathLst>
          </a:custGeom>
          <a:solidFill>
            <a:srgbClr val="3D4348"/>
          </a:solidFill>
        </p:spPr>
        <p:txBody>
          <a:bodyPr wrap="square" lIns="0" tIns="0" rIns="0" bIns="0" rtlCol="0"/>
          <a:lstStyle/>
          <a:p>
            <a:endParaRPr/>
          </a:p>
        </p:txBody>
      </p:sp>
    </p:spTree>
    <p:extLst>
      <p:ext uri="{BB962C8B-B14F-4D97-AF65-F5344CB8AC3E}">
        <p14:creationId xmlns:p14="http://schemas.microsoft.com/office/powerpoint/2010/main" val="1662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137601-15FA-4E3B-9831-0A7369FF091C}"/>
              </a:ext>
            </a:extLst>
          </p:cNvPr>
          <p:cNvSpPr>
            <a:spLocks noGrp="1"/>
          </p:cNvSpPr>
          <p:nvPr>
            <p:ph type="title"/>
          </p:nvPr>
        </p:nvSpPr>
        <p:spPr>
          <a:xfrm>
            <a:off x="798566" y="680661"/>
            <a:ext cx="9905998" cy="642111"/>
          </a:xfrm>
        </p:spPr>
        <p:txBody>
          <a:bodyPr/>
          <a:lstStyle/>
          <a:p>
            <a:r>
              <a:rPr lang="en-IN" dirty="0">
                <a:solidFill>
                  <a:schemeClr val="bg1"/>
                </a:solidFill>
              </a:rPr>
              <a:t>WORKING</a:t>
            </a:r>
          </a:p>
        </p:txBody>
      </p:sp>
      <p:sp>
        <p:nvSpPr>
          <p:cNvPr id="5" name="Content Placeholder 2">
            <a:extLst>
              <a:ext uri="{FF2B5EF4-FFF2-40B4-BE49-F238E27FC236}">
                <a16:creationId xmlns:a16="http://schemas.microsoft.com/office/drawing/2014/main" id="{5B12657F-B74B-4421-A486-3DD55B20F68A}"/>
              </a:ext>
            </a:extLst>
          </p:cNvPr>
          <p:cNvSpPr>
            <a:spLocks noGrp="1"/>
          </p:cNvSpPr>
          <p:nvPr>
            <p:ph idx="1"/>
          </p:nvPr>
        </p:nvSpPr>
        <p:spPr>
          <a:xfrm>
            <a:off x="798566" y="1802168"/>
            <a:ext cx="10594868" cy="4225771"/>
          </a:xfrm>
        </p:spPr>
        <p:txBody>
          <a:bodyPr>
            <a:normAutofit/>
          </a:bodyPr>
          <a:lstStyle/>
          <a:p>
            <a:r>
              <a:rPr lang="en-US" dirty="0"/>
              <a:t>The line follower robot built in this project is divided in to 4 blocks. The following image shows the block diagram for line follower robot.</a:t>
            </a:r>
          </a:p>
          <a:p>
            <a:endParaRPr lang="en-US" b="1" dirty="0"/>
          </a:p>
          <a:p>
            <a:endParaRPr lang="en-US" b="1" dirty="0"/>
          </a:p>
          <a:p>
            <a:endParaRPr lang="en-US" b="1" dirty="0"/>
          </a:p>
        </p:txBody>
      </p:sp>
      <p:pic>
        <p:nvPicPr>
          <p:cNvPr id="7170" name="Picture 2">
            <a:extLst>
              <a:ext uri="{FF2B5EF4-FFF2-40B4-BE49-F238E27FC236}">
                <a16:creationId xmlns:a16="http://schemas.microsoft.com/office/drawing/2014/main" id="{5655C489-EED6-4E6F-9E71-F4D4AA98E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423" y="3429000"/>
            <a:ext cx="89916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94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137601-15FA-4E3B-9831-0A7369FF091C}"/>
              </a:ext>
            </a:extLst>
          </p:cNvPr>
          <p:cNvSpPr>
            <a:spLocks noGrp="1"/>
          </p:cNvSpPr>
          <p:nvPr>
            <p:ph type="title"/>
          </p:nvPr>
        </p:nvSpPr>
        <p:spPr>
          <a:xfrm>
            <a:off x="798566" y="680661"/>
            <a:ext cx="9905998" cy="642111"/>
          </a:xfrm>
        </p:spPr>
        <p:txBody>
          <a:bodyPr/>
          <a:lstStyle/>
          <a:p>
            <a:r>
              <a:rPr lang="en-IN" dirty="0">
                <a:solidFill>
                  <a:schemeClr val="bg1"/>
                </a:solidFill>
              </a:rPr>
              <a:t>WORKING</a:t>
            </a:r>
          </a:p>
        </p:txBody>
      </p:sp>
      <p:sp>
        <p:nvSpPr>
          <p:cNvPr id="5" name="Content Placeholder 2">
            <a:extLst>
              <a:ext uri="{FF2B5EF4-FFF2-40B4-BE49-F238E27FC236}">
                <a16:creationId xmlns:a16="http://schemas.microsoft.com/office/drawing/2014/main" id="{5B12657F-B74B-4421-A486-3DD55B20F68A}"/>
              </a:ext>
            </a:extLst>
          </p:cNvPr>
          <p:cNvSpPr>
            <a:spLocks noGrp="1"/>
          </p:cNvSpPr>
          <p:nvPr>
            <p:ph idx="1"/>
          </p:nvPr>
        </p:nvSpPr>
        <p:spPr>
          <a:xfrm>
            <a:off x="798566" y="1580227"/>
            <a:ext cx="5983974" cy="4261279"/>
          </a:xfrm>
        </p:spPr>
        <p:txBody>
          <a:bodyPr>
            <a:normAutofit fontScale="70000" lnSpcReduction="20000"/>
          </a:bodyPr>
          <a:lstStyle/>
          <a:p>
            <a:pPr marL="355600" marR="69215" indent="-342900" algn="just">
              <a:lnSpc>
                <a:spcPct val="150000"/>
              </a:lnSpc>
              <a:spcBef>
                <a:spcPts val="95"/>
              </a:spcBef>
              <a:tabLst>
                <a:tab pos="233679" algn="l"/>
              </a:tabLst>
            </a:pPr>
            <a:r>
              <a:rPr lang="en-US" b="1" spc="-5" dirty="0">
                <a:latin typeface="Tw Cen MT (Body)"/>
                <a:cs typeface="Arial"/>
              </a:rPr>
              <a:t>The </a:t>
            </a:r>
            <a:r>
              <a:rPr lang="en-US" b="1" dirty="0">
                <a:latin typeface="Tw Cen MT (Body)"/>
                <a:cs typeface="Arial"/>
              </a:rPr>
              <a:t>IR </a:t>
            </a:r>
            <a:r>
              <a:rPr lang="en-US" b="1" spc="-5" dirty="0">
                <a:latin typeface="Tw Cen MT (Body)"/>
                <a:cs typeface="Arial"/>
              </a:rPr>
              <a:t>sensor detects the light emitted </a:t>
            </a:r>
            <a:r>
              <a:rPr lang="en-US" b="1" dirty="0">
                <a:latin typeface="Tw Cen MT (Body)"/>
                <a:cs typeface="Arial"/>
              </a:rPr>
              <a:t>by </a:t>
            </a:r>
            <a:r>
              <a:rPr lang="en-US" b="1" spc="-5" dirty="0">
                <a:latin typeface="Tw Cen MT (Body)"/>
                <a:cs typeface="Arial"/>
              </a:rPr>
              <a:t>the </a:t>
            </a:r>
            <a:r>
              <a:rPr lang="en-US" b="1" spc="-10" dirty="0">
                <a:latin typeface="Tw Cen MT (Body)"/>
                <a:cs typeface="Arial"/>
              </a:rPr>
              <a:t>transmitter, </a:t>
            </a:r>
            <a:r>
              <a:rPr lang="en-US" b="1" spc="-5" dirty="0">
                <a:latin typeface="Tw Cen MT (Body)"/>
                <a:cs typeface="Arial"/>
              </a:rPr>
              <a:t>if the receiver receives light, the wheel  of that side will keep </a:t>
            </a:r>
            <a:r>
              <a:rPr lang="en-US" b="1" dirty="0">
                <a:latin typeface="Tw Cen MT (Body)"/>
                <a:cs typeface="Arial"/>
              </a:rPr>
              <a:t>on </a:t>
            </a:r>
            <a:r>
              <a:rPr lang="en-US" b="1" spc="-5" dirty="0">
                <a:latin typeface="Tw Cen MT (Body)"/>
                <a:cs typeface="Arial"/>
              </a:rPr>
              <a:t>moving, </a:t>
            </a:r>
            <a:r>
              <a:rPr lang="en-US" b="1" dirty="0">
                <a:latin typeface="Tw Cen MT (Body)"/>
                <a:cs typeface="Arial"/>
              </a:rPr>
              <a:t>as </a:t>
            </a:r>
            <a:r>
              <a:rPr lang="en-US" b="1" spc="-5" dirty="0">
                <a:latin typeface="Tw Cen MT (Body)"/>
                <a:cs typeface="Arial"/>
              </a:rPr>
              <a:t>soon </a:t>
            </a:r>
            <a:r>
              <a:rPr lang="en-US" b="1" dirty="0">
                <a:latin typeface="Tw Cen MT (Body)"/>
                <a:cs typeface="Arial"/>
              </a:rPr>
              <a:t>as </a:t>
            </a:r>
            <a:r>
              <a:rPr lang="en-US" b="1" spc="-5" dirty="0">
                <a:latin typeface="Tw Cen MT (Body)"/>
                <a:cs typeface="Arial"/>
              </a:rPr>
              <a:t>the  receiver stops receiving the light (black </a:t>
            </a:r>
            <a:r>
              <a:rPr lang="en-US" b="1" spc="-5" dirty="0" err="1">
                <a:latin typeface="Tw Cen MT (Body)"/>
                <a:cs typeface="Arial"/>
              </a:rPr>
              <a:t>colour</a:t>
            </a:r>
            <a:r>
              <a:rPr lang="en-US" b="1" spc="-5" dirty="0">
                <a:latin typeface="Tw Cen MT (Body)"/>
                <a:cs typeface="Arial"/>
              </a:rPr>
              <a:t>  absorbs the light and thus </a:t>
            </a:r>
            <a:r>
              <a:rPr lang="en-US" b="1" dirty="0">
                <a:latin typeface="Tw Cen MT (Body)"/>
                <a:cs typeface="Arial"/>
              </a:rPr>
              <a:t>no </a:t>
            </a:r>
            <a:r>
              <a:rPr lang="en-US" b="1" spc="-5" dirty="0">
                <a:latin typeface="Tw Cen MT (Body)"/>
                <a:cs typeface="Arial"/>
              </a:rPr>
              <a:t>light is reflected </a:t>
            </a:r>
            <a:r>
              <a:rPr lang="en-US" b="1" dirty="0">
                <a:latin typeface="Tw Cen MT (Body)"/>
                <a:cs typeface="Arial"/>
              </a:rPr>
              <a:t>so  </a:t>
            </a:r>
            <a:r>
              <a:rPr lang="en-US" b="1" spc="-5" dirty="0">
                <a:latin typeface="Tw Cen MT (Body)"/>
                <a:cs typeface="Arial"/>
              </a:rPr>
              <a:t>receiver cannot receive any light) the wheel of that  side will stop.</a:t>
            </a:r>
            <a:endParaRPr lang="en-US" sz="4000" dirty="0">
              <a:latin typeface="Tw Cen MT (Body)"/>
              <a:cs typeface="Arial"/>
            </a:endParaRPr>
          </a:p>
          <a:p>
            <a:pPr marL="355600" marR="182245" indent="-342900" algn="just">
              <a:lnSpc>
                <a:spcPct val="150000"/>
              </a:lnSpc>
              <a:tabLst>
                <a:tab pos="184150" algn="l"/>
              </a:tabLst>
            </a:pPr>
            <a:r>
              <a:rPr lang="en-US" b="1" spc="-5" dirty="0">
                <a:latin typeface="Tw Cen MT (Body)"/>
                <a:cs typeface="Arial"/>
              </a:rPr>
              <a:t>For turning ,the robot stops </a:t>
            </a:r>
            <a:r>
              <a:rPr lang="en-US" b="1" dirty="0">
                <a:latin typeface="Tw Cen MT (Body)"/>
                <a:cs typeface="Arial"/>
              </a:rPr>
              <a:t>1 </a:t>
            </a:r>
            <a:r>
              <a:rPr lang="en-US" b="1" spc="-5" dirty="0">
                <a:latin typeface="Tw Cen MT (Body)"/>
                <a:cs typeface="Arial"/>
              </a:rPr>
              <a:t>motor and runs the  second to make the turn possible.</a:t>
            </a:r>
            <a:endParaRPr lang="en-US" sz="4000" dirty="0">
              <a:latin typeface="Tw Cen MT (Body)"/>
              <a:cs typeface="Arial"/>
            </a:endParaRPr>
          </a:p>
          <a:p>
            <a:pPr marL="355600" marR="5080" indent="-342900" algn="just">
              <a:lnSpc>
                <a:spcPct val="150000"/>
              </a:lnSpc>
              <a:spcBef>
                <a:spcPts val="5"/>
              </a:spcBef>
              <a:tabLst>
                <a:tab pos="184150" algn="l"/>
              </a:tabLst>
            </a:pPr>
            <a:r>
              <a:rPr lang="en-US" b="1" spc="-5" dirty="0">
                <a:latin typeface="Tw Cen MT (Body)"/>
                <a:cs typeface="Arial"/>
              </a:rPr>
              <a:t>For </a:t>
            </a:r>
            <a:r>
              <a:rPr lang="en-US" b="1" spc="-5" dirty="0" err="1">
                <a:latin typeface="Tw Cen MT (Body)"/>
                <a:cs typeface="Arial"/>
              </a:rPr>
              <a:t>eg</a:t>
            </a:r>
            <a:r>
              <a:rPr lang="en-US" b="1" spc="-5" dirty="0">
                <a:latin typeface="Tw Cen MT (Body)"/>
                <a:cs typeface="Arial"/>
              </a:rPr>
              <a:t>: If the robot has to turn right then the motor  </a:t>
            </a:r>
            <a:r>
              <a:rPr lang="en-US" b="1" dirty="0">
                <a:latin typeface="Tw Cen MT (Body)"/>
                <a:cs typeface="Arial"/>
              </a:rPr>
              <a:t>on </a:t>
            </a:r>
            <a:r>
              <a:rPr lang="en-US" b="1" spc="-5" dirty="0">
                <a:latin typeface="Tw Cen MT (Body)"/>
                <a:cs typeface="Arial"/>
              </a:rPr>
              <a:t>right side will stop and left motor will keep </a:t>
            </a:r>
            <a:r>
              <a:rPr lang="en-US" b="1" dirty="0">
                <a:latin typeface="Tw Cen MT (Body)"/>
                <a:cs typeface="Arial"/>
              </a:rPr>
              <a:t>on  </a:t>
            </a:r>
            <a:r>
              <a:rPr lang="en-US" b="1" spc="-5" dirty="0">
                <a:latin typeface="Tw Cen MT (Body)"/>
                <a:cs typeface="Arial"/>
              </a:rPr>
              <a:t>running and thus allowing the robot to</a:t>
            </a:r>
            <a:r>
              <a:rPr lang="en-US" b="1" spc="5" dirty="0">
                <a:latin typeface="Tw Cen MT (Body)"/>
                <a:cs typeface="Arial"/>
              </a:rPr>
              <a:t> </a:t>
            </a:r>
            <a:r>
              <a:rPr lang="en-US" b="1" spc="-5" dirty="0">
                <a:latin typeface="Tw Cen MT (Body)"/>
                <a:cs typeface="Arial"/>
              </a:rPr>
              <a:t>turn.</a:t>
            </a:r>
            <a:endParaRPr lang="en-US" b="1" dirty="0">
              <a:latin typeface="Tw Cen MT (Body)"/>
            </a:endParaRPr>
          </a:p>
        </p:txBody>
      </p:sp>
      <p:pic>
        <p:nvPicPr>
          <p:cNvPr id="11266" name="Picture 2" descr="IR Sensor Working">
            <a:extLst>
              <a:ext uri="{FF2B5EF4-FFF2-40B4-BE49-F238E27FC236}">
                <a16:creationId xmlns:a16="http://schemas.microsoft.com/office/drawing/2014/main" id="{6A404780-4A9E-4349-8322-D42C488AB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014" y="1580227"/>
            <a:ext cx="4647387" cy="3559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06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Working of Arduino Line Follower Robot">
            <a:extLst>
              <a:ext uri="{FF2B5EF4-FFF2-40B4-BE49-F238E27FC236}">
                <a16:creationId xmlns:a16="http://schemas.microsoft.com/office/drawing/2014/main" id="{99E63989-E66E-470B-8515-A861D2CDC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011" y="1322772"/>
            <a:ext cx="2950295" cy="228156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C8F5955-B097-401F-948F-12ACB21BA526}"/>
              </a:ext>
            </a:extLst>
          </p:cNvPr>
          <p:cNvSpPr>
            <a:spLocks noGrp="1"/>
          </p:cNvSpPr>
          <p:nvPr>
            <p:ph type="title"/>
          </p:nvPr>
        </p:nvSpPr>
        <p:spPr>
          <a:xfrm>
            <a:off x="798566" y="680661"/>
            <a:ext cx="9905998" cy="642111"/>
          </a:xfrm>
        </p:spPr>
        <p:txBody>
          <a:bodyPr/>
          <a:lstStyle/>
          <a:p>
            <a:r>
              <a:rPr lang="en-IN" dirty="0">
                <a:solidFill>
                  <a:schemeClr val="bg1"/>
                </a:solidFill>
              </a:rPr>
              <a:t>WORKING</a:t>
            </a:r>
          </a:p>
        </p:txBody>
      </p:sp>
      <p:sp>
        <p:nvSpPr>
          <p:cNvPr id="5" name="Content Placeholder 2">
            <a:extLst>
              <a:ext uri="{FF2B5EF4-FFF2-40B4-BE49-F238E27FC236}">
                <a16:creationId xmlns:a16="http://schemas.microsoft.com/office/drawing/2014/main" id="{C0892E54-B2B3-4141-ADE6-F1261AE4E287}"/>
              </a:ext>
            </a:extLst>
          </p:cNvPr>
          <p:cNvSpPr>
            <a:spLocks noGrp="1"/>
          </p:cNvSpPr>
          <p:nvPr>
            <p:ph idx="1"/>
          </p:nvPr>
        </p:nvSpPr>
        <p:spPr>
          <a:xfrm>
            <a:off x="1763274" y="1580220"/>
            <a:ext cx="4359360" cy="1020930"/>
          </a:xfrm>
        </p:spPr>
        <p:txBody>
          <a:bodyPr>
            <a:noAutofit/>
          </a:bodyPr>
          <a:lstStyle/>
          <a:p>
            <a:pPr marL="355600" marR="69215" indent="-342900" algn="just">
              <a:lnSpc>
                <a:spcPct val="150000"/>
              </a:lnSpc>
              <a:spcBef>
                <a:spcPts val="95"/>
              </a:spcBef>
              <a:tabLst>
                <a:tab pos="233679" algn="l"/>
              </a:tabLst>
            </a:pPr>
            <a:r>
              <a:rPr lang="en-US" sz="2000" dirty="0"/>
              <a:t>we are using two IR sensor modules namely the left sensor and the right sensor. When both left and right sensor senses white then the robot moves forward.</a:t>
            </a:r>
            <a:endParaRPr lang="en-US" sz="2000" b="1" dirty="0">
              <a:latin typeface="Tw Cen MT (Body)"/>
            </a:endParaRPr>
          </a:p>
        </p:txBody>
      </p:sp>
      <p:pic>
        <p:nvPicPr>
          <p:cNvPr id="12292" name="Picture 4" descr="Turning left to line follower robot using arduino">
            <a:extLst>
              <a:ext uri="{FF2B5EF4-FFF2-40B4-BE49-F238E27FC236}">
                <a16:creationId xmlns:a16="http://schemas.microsoft.com/office/drawing/2014/main" id="{FE2F3FF1-E1AD-42A9-BB4F-B38107E16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011" y="3968318"/>
            <a:ext cx="2950295" cy="2177712"/>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BEDDA4A5-A4A0-46F6-BB8E-DB95A2CCBD7F}"/>
              </a:ext>
            </a:extLst>
          </p:cNvPr>
          <p:cNvSpPr txBox="1">
            <a:spLocks/>
          </p:cNvSpPr>
          <p:nvPr/>
        </p:nvSpPr>
        <p:spPr>
          <a:xfrm>
            <a:off x="1844652" y="4058581"/>
            <a:ext cx="4359360" cy="102093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55600" marR="69215" indent="-342900" algn="just">
              <a:lnSpc>
                <a:spcPct val="150000"/>
              </a:lnSpc>
              <a:spcBef>
                <a:spcPts val="95"/>
              </a:spcBef>
              <a:tabLst>
                <a:tab pos="233679" algn="l"/>
              </a:tabLst>
            </a:pPr>
            <a:r>
              <a:rPr lang="en-US" dirty="0"/>
              <a:t>If the left sensor comes on a black line then the robot turn the left side.</a:t>
            </a:r>
            <a:endParaRPr lang="en-US" sz="1600" b="1" dirty="0">
              <a:latin typeface="Tw Cen MT (Body)"/>
            </a:endParaRPr>
          </a:p>
        </p:txBody>
      </p:sp>
    </p:spTree>
    <p:extLst>
      <p:ext uri="{BB962C8B-B14F-4D97-AF65-F5344CB8AC3E}">
        <p14:creationId xmlns:p14="http://schemas.microsoft.com/office/powerpoint/2010/main" val="169527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230C7E7-56FB-4417-A81A-4EFCEE616C60}"/>
              </a:ext>
            </a:extLst>
          </p:cNvPr>
          <p:cNvSpPr>
            <a:spLocks noGrp="1"/>
          </p:cNvSpPr>
          <p:nvPr>
            <p:ph type="title"/>
          </p:nvPr>
        </p:nvSpPr>
        <p:spPr>
          <a:xfrm>
            <a:off x="798566" y="680661"/>
            <a:ext cx="9905998" cy="642111"/>
          </a:xfrm>
        </p:spPr>
        <p:txBody>
          <a:bodyPr/>
          <a:lstStyle/>
          <a:p>
            <a:r>
              <a:rPr lang="en-IN" dirty="0">
                <a:solidFill>
                  <a:schemeClr val="bg1"/>
                </a:solidFill>
              </a:rPr>
              <a:t>WORKING</a:t>
            </a:r>
          </a:p>
        </p:txBody>
      </p:sp>
      <p:sp>
        <p:nvSpPr>
          <p:cNvPr id="6" name="Content Placeholder 2">
            <a:extLst>
              <a:ext uri="{FF2B5EF4-FFF2-40B4-BE49-F238E27FC236}">
                <a16:creationId xmlns:a16="http://schemas.microsoft.com/office/drawing/2014/main" id="{FCC85225-0C0B-4F2F-B2A6-F2B12EF69927}"/>
              </a:ext>
            </a:extLst>
          </p:cNvPr>
          <p:cNvSpPr>
            <a:spLocks noGrp="1"/>
          </p:cNvSpPr>
          <p:nvPr>
            <p:ph idx="1"/>
          </p:nvPr>
        </p:nvSpPr>
        <p:spPr>
          <a:xfrm>
            <a:off x="1869807" y="1402671"/>
            <a:ext cx="4359360" cy="1020930"/>
          </a:xfrm>
        </p:spPr>
        <p:txBody>
          <a:bodyPr>
            <a:noAutofit/>
          </a:bodyPr>
          <a:lstStyle/>
          <a:p>
            <a:pPr marL="355600" marR="69215" indent="-342900" algn="just">
              <a:lnSpc>
                <a:spcPct val="150000"/>
              </a:lnSpc>
              <a:spcBef>
                <a:spcPts val="95"/>
              </a:spcBef>
              <a:tabLst>
                <a:tab pos="233679" algn="l"/>
              </a:tabLst>
            </a:pPr>
            <a:r>
              <a:rPr lang="en-US" sz="2000" dirty="0"/>
              <a:t>If the right sensor sense black line then robot turn right side until both sensors comes at the white surface. When the white surface comes robot starts moving on forward again.</a:t>
            </a:r>
            <a:endParaRPr lang="en-US" sz="2000" b="1" dirty="0">
              <a:latin typeface="Tw Cen MT (Body)"/>
            </a:endParaRPr>
          </a:p>
        </p:txBody>
      </p:sp>
      <p:sp>
        <p:nvSpPr>
          <p:cNvPr id="8" name="Content Placeholder 2">
            <a:extLst>
              <a:ext uri="{FF2B5EF4-FFF2-40B4-BE49-F238E27FC236}">
                <a16:creationId xmlns:a16="http://schemas.microsoft.com/office/drawing/2014/main" id="{BAB2B850-FDF3-4B93-A4AF-7E4BC153C08C}"/>
              </a:ext>
            </a:extLst>
          </p:cNvPr>
          <p:cNvSpPr txBox="1">
            <a:spLocks/>
          </p:cNvSpPr>
          <p:nvPr/>
        </p:nvSpPr>
        <p:spPr>
          <a:xfrm>
            <a:off x="1951185" y="3881032"/>
            <a:ext cx="4359360" cy="102093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55600" marR="69215" indent="-342900" algn="just">
              <a:lnSpc>
                <a:spcPct val="150000"/>
              </a:lnSpc>
              <a:spcBef>
                <a:spcPts val="95"/>
              </a:spcBef>
              <a:tabLst>
                <a:tab pos="233679" algn="l"/>
              </a:tabLst>
            </a:pPr>
            <a:r>
              <a:rPr lang="en-US" dirty="0"/>
              <a:t>If both sensors come on the black line, the robot stops.</a:t>
            </a:r>
            <a:endParaRPr lang="en-US" sz="1600" b="1" dirty="0">
              <a:latin typeface="Tw Cen MT (Body)"/>
            </a:endParaRPr>
          </a:p>
        </p:txBody>
      </p:sp>
      <p:pic>
        <p:nvPicPr>
          <p:cNvPr id="13314" name="Picture 2" descr="Turning right to line follower robot">
            <a:extLst>
              <a:ext uri="{FF2B5EF4-FFF2-40B4-BE49-F238E27FC236}">
                <a16:creationId xmlns:a16="http://schemas.microsoft.com/office/drawing/2014/main" id="{08830694-BE0C-4D13-94FB-F8A5284B0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654" y="1162001"/>
            <a:ext cx="3017249" cy="2177712"/>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Stopping Arduino Line Following Robot">
            <a:extLst>
              <a:ext uri="{FF2B5EF4-FFF2-40B4-BE49-F238E27FC236}">
                <a16:creationId xmlns:a16="http://schemas.microsoft.com/office/drawing/2014/main" id="{7BFE6196-29B5-41F0-B669-288424AB79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9" b="1720"/>
          <a:stretch/>
        </p:blipFill>
        <p:spPr bwMode="auto">
          <a:xfrm>
            <a:off x="7073653" y="3516296"/>
            <a:ext cx="3017249" cy="254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48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D2B0D5-A679-40E1-A711-8B77DDC565B6}"/>
              </a:ext>
            </a:extLst>
          </p:cNvPr>
          <p:cNvPicPr>
            <a:picLocks noChangeAspect="1"/>
          </p:cNvPicPr>
          <p:nvPr/>
        </p:nvPicPr>
        <p:blipFill>
          <a:blip r:embed="rId2"/>
          <a:stretch>
            <a:fillRect/>
          </a:stretch>
        </p:blipFill>
        <p:spPr>
          <a:xfrm>
            <a:off x="1146699" y="1534440"/>
            <a:ext cx="9898602" cy="4589984"/>
          </a:xfrm>
          <a:prstGeom prst="rect">
            <a:avLst/>
          </a:prstGeom>
        </p:spPr>
      </p:pic>
      <p:sp>
        <p:nvSpPr>
          <p:cNvPr id="8" name="Title 1">
            <a:extLst>
              <a:ext uri="{FF2B5EF4-FFF2-40B4-BE49-F238E27FC236}">
                <a16:creationId xmlns:a16="http://schemas.microsoft.com/office/drawing/2014/main" id="{F92AE37B-C553-417F-942E-CFD698712588}"/>
              </a:ext>
            </a:extLst>
          </p:cNvPr>
          <p:cNvSpPr>
            <a:spLocks noGrp="1"/>
          </p:cNvSpPr>
          <p:nvPr>
            <p:ph type="title"/>
          </p:nvPr>
        </p:nvSpPr>
        <p:spPr>
          <a:xfrm>
            <a:off x="798566" y="680661"/>
            <a:ext cx="9905998" cy="642111"/>
          </a:xfrm>
        </p:spPr>
        <p:txBody>
          <a:bodyPr/>
          <a:lstStyle/>
          <a:p>
            <a:r>
              <a:rPr lang="en-IN" dirty="0">
                <a:solidFill>
                  <a:schemeClr val="bg1"/>
                </a:solidFill>
              </a:rPr>
              <a:t>APPLICATIONS</a:t>
            </a:r>
          </a:p>
        </p:txBody>
      </p:sp>
    </p:spTree>
    <p:extLst>
      <p:ext uri="{BB962C8B-B14F-4D97-AF65-F5344CB8AC3E}">
        <p14:creationId xmlns:p14="http://schemas.microsoft.com/office/powerpoint/2010/main" val="50093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C149DE-FBB4-4539-9E6C-564E75DE0117}"/>
              </a:ext>
            </a:extLst>
          </p:cNvPr>
          <p:cNvSpPr>
            <a:spLocks noGrp="1"/>
          </p:cNvSpPr>
          <p:nvPr>
            <p:ph type="title"/>
          </p:nvPr>
        </p:nvSpPr>
        <p:spPr>
          <a:xfrm>
            <a:off x="745299" y="458723"/>
            <a:ext cx="9905998" cy="642111"/>
          </a:xfrm>
        </p:spPr>
        <p:txBody>
          <a:bodyPr/>
          <a:lstStyle/>
          <a:p>
            <a:r>
              <a:rPr lang="en-IN" dirty="0">
                <a:solidFill>
                  <a:schemeClr val="bg1"/>
                </a:solidFill>
              </a:rPr>
              <a:t>CODE</a:t>
            </a:r>
          </a:p>
        </p:txBody>
      </p:sp>
      <p:pic>
        <p:nvPicPr>
          <p:cNvPr id="7" name="Picture 6">
            <a:extLst>
              <a:ext uri="{FF2B5EF4-FFF2-40B4-BE49-F238E27FC236}">
                <a16:creationId xmlns:a16="http://schemas.microsoft.com/office/drawing/2014/main" id="{022012F9-F3CD-4C2D-8D76-A142D98BFF10}"/>
              </a:ext>
            </a:extLst>
          </p:cNvPr>
          <p:cNvPicPr>
            <a:picLocks noChangeAspect="1"/>
          </p:cNvPicPr>
          <p:nvPr/>
        </p:nvPicPr>
        <p:blipFill>
          <a:blip r:embed="rId2"/>
          <a:stretch>
            <a:fillRect/>
          </a:stretch>
        </p:blipFill>
        <p:spPr>
          <a:xfrm>
            <a:off x="954770" y="1189604"/>
            <a:ext cx="2000102" cy="5063804"/>
          </a:xfrm>
          <a:prstGeom prst="rect">
            <a:avLst/>
          </a:prstGeom>
        </p:spPr>
      </p:pic>
      <p:pic>
        <p:nvPicPr>
          <p:cNvPr id="8" name="Picture 7">
            <a:extLst>
              <a:ext uri="{FF2B5EF4-FFF2-40B4-BE49-F238E27FC236}">
                <a16:creationId xmlns:a16="http://schemas.microsoft.com/office/drawing/2014/main" id="{6149A001-59E2-4F47-B6AA-CF5AE6AF446C}"/>
              </a:ext>
            </a:extLst>
          </p:cNvPr>
          <p:cNvPicPr>
            <a:picLocks noChangeAspect="1"/>
          </p:cNvPicPr>
          <p:nvPr/>
        </p:nvPicPr>
        <p:blipFill>
          <a:blip r:embed="rId3"/>
          <a:stretch>
            <a:fillRect/>
          </a:stretch>
        </p:blipFill>
        <p:spPr>
          <a:xfrm>
            <a:off x="3293620" y="1189603"/>
            <a:ext cx="2125294" cy="5063803"/>
          </a:xfrm>
          <a:prstGeom prst="rect">
            <a:avLst/>
          </a:prstGeom>
        </p:spPr>
      </p:pic>
      <p:pic>
        <p:nvPicPr>
          <p:cNvPr id="9" name="Picture 8">
            <a:extLst>
              <a:ext uri="{FF2B5EF4-FFF2-40B4-BE49-F238E27FC236}">
                <a16:creationId xmlns:a16="http://schemas.microsoft.com/office/drawing/2014/main" id="{5AF873F1-B58F-4B01-9789-E1C47F5A4CD6}"/>
              </a:ext>
            </a:extLst>
          </p:cNvPr>
          <p:cNvPicPr>
            <a:picLocks noChangeAspect="1"/>
          </p:cNvPicPr>
          <p:nvPr/>
        </p:nvPicPr>
        <p:blipFill>
          <a:blip r:embed="rId4"/>
          <a:stretch>
            <a:fillRect/>
          </a:stretch>
        </p:blipFill>
        <p:spPr>
          <a:xfrm>
            <a:off x="5743448" y="1189603"/>
            <a:ext cx="2663470" cy="5063803"/>
          </a:xfrm>
          <a:prstGeom prst="rect">
            <a:avLst/>
          </a:prstGeom>
        </p:spPr>
      </p:pic>
      <p:pic>
        <p:nvPicPr>
          <p:cNvPr id="10" name="Picture 9">
            <a:extLst>
              <a:ext uri="{FF2B5EF4-FFF2-40B4-BE49-F238E27FC236}">
                <a16:creationId xmlns:a16="http://schemas.microsoft.com/office/drawing/2014/main" id="{81234D01-727C-411D-AF30-AB8DBA1EBE3E}"/>
              </a:ext>
            </a:extLst>
          </p:cNvPr>
          <p:cNvPicPr>
            <a:picLocks noChangeAspect="1"/>
          </p:cNvPicPr>
          <p:nvPr/>
        </p:nvPicPr>
        <p:blipFill>
          <a:blip r:embed="rId5"/>
          <a:stretch>
            <a:fillRect/>
          </a:stretch>
        </p:blipFill>
        <p:spPr>
          <a:xfrm>
            <a:off x="8731452" y="1189603"/>
            <a:ext cx="2481042" cy="5036516"/>
          </a:xfrm>
          <a:prstGeom prst="rect">
            <a:avLst/>
          </a:prstGeom>
        </p:spPr>
      </p:pic>
    </p:spTree>
    <p:extLst>
      <p:ext uri="{BB962C8B-B14F-4D97-AF65-F5344CB8AC3E}">
        <p14:creationId xmlns:p14="http://schemas.microsoft.com/office/powerpoint/2010/main" val="352893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6F681A-217E-420B-A615-6CC1D789C8CE}"/>
              </a:ext>
            </a:extLst>
          </p:cNvPr>
          <p:cNvPicPr>
            <a:picLocks noChangeAspect="1"/>
          </p:cNvPicPr>
          <p:nvPr/>
        </p:nvPicPr>
        <p:blipFill>
          <a:blip r:embed="rId2"/>
          <a:stretch>
            <a:fillRect/>
          </a:stretch>
        </p:blipFill>
        <p:spPr>
          <a:xfrm>
            <a:off x="0" y="2953"/>
            <a:ext cx="12192000" cy="6852093"/>
          </a:xfrm>
          <a:prstGeom prst="rect">
            <a:avLst/>
          </a:prstGeom>
        </p:spPr>
      </p:pic>
    </p:spTree>
    <p:extLst>
      <p:ext uri="{BB962C8B-B14F-4D97-AF65-F5344CB8AC3E}">
        <p14:creationId xmlns:p14="http://schemas.microsoft.com/office/powerpoint/2010/main" val="231275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473-7766-4BD1-8F1B-EC864BD39410}"/>
              </a:ext>
            </a:extLst>
          </p:cNvPr>
          <p:cNvSpPr>
            <a:spLocks noGrp="1"/>
          </p:cNvSpPr>
          <p:nvPr>
            <p:ph type="ctrTitle"/>
          </p:nvPr>
        </p:nvSpPr>
        <p:spPr>
          <a:xfrm>
            <a:off x="740083" y="704633"/>
            <a:ext cx="8791575" cy="615843"/>
          </a:xfrm>
        </p:spPr>
        <p:txBody>
          <a:bodyPr>
            <a:normAutofit fontScale="90000"/>
          </a:bodyPr>
          <a:lstStyle/>
          <a:p>
            <a:r>
              <a:rPr lang="en-US" dirty="0">
                <a:solidFill>
                  <a:schemeClr val="bg1"/>
                </a:solidFill>
              </a:rPr>
              <a:t>Introduction</a:t>
            </a:r>
            <a:endParaRPr lang="en-IN" dirty="0">
              <a:solidFill>
                <a:schemeClr val="bg1"/>
              </a:solidFill>
            </a:endParaRPr>
          </a:p>
        </p:txBody>
      </p:sp>
      <p:sp>
        <p:nvSpPr>
          <p:cNvPr id="3" name="Subtitle 2">
            <a:extLst>
              <a:ext uri="{FF2B5EF4-FFF2-40B4-BE49-F238E27FC236}">
                <a16:creationId xmlns:a16="http://schemas.microsoft.com/office/drawing/2014/main" id="{FB8F418F-5505-4104-BC86-6A523B6F18EB}"/>
              </a:ext>
            </a:extLst>
          </p:cNvPr>
          <p:cNvSpPr>
            <a:spLocks noGrp="1"/>
          </p:cNvSpPr>
          <p:nvPr>
            <p:ph type="subTitle" idx="1"/>
          </p:nvPr>
        </p:nvSpPr>
        <p:spPr>
          <a:xfrm>
            <a:off x="470794" y="1684460"/>
            <a:ext cx="6045416" cy="3695408"/>
          </a:xfrm>
        </p:spPr>
        <p:txBody>
          <a:bodyPr/>
          <a:lstStyle/>
          <a:p>
            <a:pPr marL="342900" indent="-342900" algn="just">
              <a:buFont typeface="Arial" panose="020B0604020202020204" pitchFamily="34" charset="0"/>
              <a:buChar char="•"/>
            </a:pPr>
            <a:r>
              <a:rPr lang="en-US" cap="none" dirty="0">
                <a:solidFill>
                  <a:schemeClr val="tx1"/>
                </a:solidFill>
              </a:rPr>
              <a:t>A line follower robot, as the name suggests, is an automated guided vehicle, which follow a visual line embedded on the floor or ceiling.</a:t>
            </a:r>
          </a:p>
          <a:p>
            <a:pPr marL="342900" indent="-342900" algn="just">
              <a:buFont typeface="Arial" panose="020B0604020202020204" pitchFamily="34" charset="0"/>
              <a:buChar char="•"/>
            </a:pPr>
            <a:r>
              <a:rPr lang="en-US" cap="none" dirty="0">
                <a:solidFill>
                  <a:schemeClr val="tx1"/>
                </a:solidFill>
              </a:rPr>
              <a:t>Usually, the visual line is the path in which the line follower robot goes and it will be a black line on a white surface but the other way (white line on a black surface) is also possible.</a:t>
            </a:r>
          </a:p>
          <a:p>
            <a:pPr marL="342900" indent="-342900" algn="just">
              <a:buFont typeface="Arial" panose="020B0604020202020204" pitchFamily="34" charset="0"/>
              <a:buChar char="•"/>
            </a:pPr>
            <a:r>
              <a:rPr lang="en-US" cap="none" dirty="0">
                <a:solidFill>
                  <a:schemeClr val="tx1"/>
                </a:solidFill>
              </a:rPr>
              <a:t>Certain advanced line follower robots use invisible magnetic field as their paths.</a:t>
            </a:r>
          </a:p>
        </p:txBody>
      </p:sp>
      <p:pic>
        <p:nvPicPr>
          <p:cNvPr id="5122" name="Picture 2" descr="Line Follower With Arm Robot">
            <a:extLst>
              <a:ext uri="{FF2B5EF4-FFF2-40B4-BE49-F238E27FC236}">
                <a16:creationId xmlns:a16="http://schemas.microsoft.com/office/drawing/2014/main" id="{40DA89E6-D5A5-4A35-B953-CFB2B19A1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276" y="2084957"/>
            <a:ext cx="4612386" cy="267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58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B896-2799-413E-B9A3-D8B870DDC5C0}"/>
              </a:ext>
            </a:extLst>
          </p:cNvPr>
          <p:cNvSpPr>
            <a:spLocks noGrp="1"/>
          </p:cNvSpPr>
          <p:nvPr>
            <p:ph type="title"/>
          </p:nvPr>
        </p:nvSpPr>
        <p:spPr>
          <a:xfrm>
            <a:off x="1070391" y="416771"/>
            <a:ext cx="9905998" cy="650028"/>
          </a:xfrm>
        </p:spPr>
        <p:txBody>
          <a:bodyPr/>
          <a:lstStyle/>
          <a:p>
            <a:r>
              <a:rPr lang="en-US" dirty="0">
                <a:solidFill>
                  <a:schemeClr val="bg1"/>
                </a:solidFill>
              </a:rPr>
              <a:t>components</a:t>
            </a:r>
            <a:endParaRPr lang="en-IN" dirty="0">
              <a:solidFill>
                <a:schemeClr val="bg1"/>
              </a:solidFill>
            </a:endParaRPr>
          </a:p>
        </p:txBody>
      </p:sp>
      <p:sp>
        <p:nvSpPr>
          <p:cNvPr id="3" name="Content Placeholder 2">
            <a:extLst>
              <a:ext uri="{FF2B5EF4-FFF2-40B4-BE49-F238E27FC236}">
                <a16:creationId xmlns:a16="http://schemas.microsoft.com/office/drawing/2014/main" id="{2245C6C8-889A-4277-AF49-3C22C49DA8FF}"/>
              </a:ext>
            </a:extLst>
          </p:cNvPr>
          <p:cNvSpPr>
            <a:spLocks noGrp="1"/>
          </p:cNvSpPr>
          <p:nvPr>
            <p:ph idx="1"/>
          </p:nvPr>
        </p:nvSpPr>
        <p:spPr>
          <a:xfrm>
            <a:off x="786305" y="1349406"/>
            <a:ext cx="5015917" cy="4766508"/>
          </a:xfrm>
        </p:spPr>
        <p:txBody>
          <a:bodyPr>
            <a:normAutofit lnSpcReduction="10000"/>
          </a:bodyPr>
          <a:lstStyle/>
          <a:p>
            <a:r>
              <a:rPr lang="en-IN" dirty="0"/>
              <a:t>Arduino UNO</a:t>
            </a:r>
          </a:p>
          <a:p>
            <a:r>
              <a:rPr lang="en-IN" dirty="0"/>
              <a:t>L293D Motor Driver IC </a:t>
            </a:r>
          </a:p>
          <a:p>
            <a:r>
              <a:rPr lang="en-IN" dirty="0"/>
              <a:t>Geared Motors x 2 </a:t>
            </a:r>
          </a:p>
          <a:p>
            <a:r>
              <a:rPr lang="en-IN" dirty="0"/>
              <a:t>IR Sensor Module x 2</a:t>
            </a:r>
          </a:p>
          <a:p>
            <a:r>
              <a:rPr lang="en-IN" dirty="0"/>
              <a:t>Robot Chassis </a:t>
            </a:r>
          </a:p>
          <a:p>
            <a:r>
              <a:rPr lang="en-IN" dirty="0"/>
              <a:t>Black Tape</a:t>
            </a:r>
          </a:p>
          <a:p>
            <a:r>
              <a:rPr lang="en-IN" dirty="0"/>
              <a:t>Connecting Wires</a:t>
            </a:r>
          </a:p>
          <a:p>
            <a:r>
              <a:rPr lang="en-IN" dirty="0"/>
              <a:t>Power supply </a:t>
            </a:r>
          </a:p>
          <a:p>
            <a:r>
              <a:rPr lang="en-IN" dirty="0"/>
              <a:t>Battery Connector</a:t>
            </a:r>
          </a:p>
          <a:p>
            <a:endParaRPr lang="en-IN" dirty="0"/>
          </a:p>
          <a:p>
            <a:endParaRPr lang="en-IN" dirty="0"/>
          </a:p>
          <a:p>
            <a:endParaRPr lang="en-IN" dirty="0"/>
          </a:p>
        </p:txBody>
      </p:sp>
      <p:pic>
        <p:nvPicPr>
          <p:cNvPr id="4" name="Picture 2" descr="Arduino Uno Pictures | Download Free Images on Unsplash">
            <a:extLst>
              <a:ext uri="{FF2B5EF4-FFF2-40B4-BE49-F238E27FC236}">
                <a16:creationId xmlns:a16="http://schemas.microsoft.com/office/drawing/2014/main" id="{2B579968-478F-48D7-83FA-5AA62331B0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83" r="15738"/>
          <a:stretch/>
        </p:blipFill>
        <p:spPr bwMode="auto">
          <a:xfrm>
            <a:off x="5291084" y="1512754"/>
            <a:ext cx="1953075" cy="15234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L293D Motor Driver Working Operation ⋆ EmbeTronicX">
            <a:extLst>
              <a:ext uri="{FF2B5EF4-FFF2-40B4-BE49-F238E27FC236}">
                <a16:creationId xmlns:a16="http://schemas.microsoft.com/office/drawing/2014/main" id="{5BAAA864-CEDD-406D-85A1-5D06FA194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776" y="1473693"/>
            <a:ext cx="2083292" cy="1562469"/>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NASA Tech 300 Rpm, 12V DC Geared Motors (2pcs) II 2pcs Gear Motor for  Projects: Amazon.in: Toys &amp; Games">
            <a:extLst>
              <a:ext uri="{FF2B5EF4-FFF2-40B4-BE49-F238E27FC236}">
                <a16:creationId xmlns:a16="http://schemas.microsoft.com/office/drawing/2014/main" id="{6DE460C7-130E-4ADE-BB0F-22C26D6AF1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402" b="7027"/>
          <a:stretch/>
        </p:blipFill>
        <p:spPr bwMode="auto">
          <a:xfrm>
            <a:off x="5291084" y="3140678"/>
            <a:ext cx="1953075" cy="13335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5A293F2-9AC5-4FF9-9CE0-8BC5D8A901B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445" b="13564"/>
          <a:stretch/>
        </p:blipFill>
        <p:spPr bwMode="auto">
          <a:xfrm>
            <a:off x="7367776" y="3140678"/>
            <a:ext cx="2083291" cy="13335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R Sensor Module at Rs 60/piece | IR Sensors | ID: 17864065548">
            <a:extLst>
              <a:ext uri="{FF2B5EF4-FFF2-40B4-BE49-F238E27FC236}">
                <a16:creationId xmlns:a16="http://schemas.microsoft.com/office/drawing/2014/main" id="{F595BDF7-0A57-4841-9EB8-522DEEE74D9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981"/>
          <a:stretch/>
        </p:blipFill>
        <p:spPr bwMode="auto">
          <a:xfrm>
            <a:off x="5291084" y="4578694"/>
            <a:ext cx="1953076" cy="13335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enter image description here">
            <a:extLst>
              <a:ext uri="{FF2B5EF4-FFF2-40B4-BE49-F238E27FC236}">
                <a16:creationId xmlns:a16="http://schemas.microsoft.com/office/drawing/2014/main" id="{B85B96FD-0ECE-47AB-86F7-33A48855DC2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16214"/>
          <a:stretch/>
        </p:blipFill>
        <p:spPr bwMode="auto">
          <a:xfrm>
            <a:off x="7367776" y="4603073"/>
            <a:ext cx="2083292" cy="1309122"/>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Cello Plastic Black Tape for Packaging, Size: 2 Inch, Rs 35 /piece | ID:  20775801048">
            <a:extLst>
              <a:ext uri="{FF2B5EF4-FFF2-40B4-BE49-F238E27FC236}">
                <a16:creationId xmlns:a16="http://schemas.microsoft.com/office/drawing/2014/main" id="{52B8E7D9-7919-4B4A-BBC2-E1A021E8E7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74685" y="1473694"/>
            <a:ext cx="1546926" cy="1546926"/>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Buy Battery 9v Online In India. Hyderabad">
            <a:extLst>
              <a:ext uri="{FF2B5EF4-FFF2-40B4-BE49-F238E27FC236}">
                <a16:creationId xmlns:a16="http://schemas.microsoft.com/office/drawing/2014/main" id="{D131936F-1F5A-49B9-BA4D-243A77345A5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4692" t="25063" r="33031" b="21155"/>
          <a:stretch/>
        </p:blipFill>
        <p:spPr bwMode="auto">
          <a:xfrm>
            <a:off x="9574684" y="3140678"/>
            <a:ext cx="1546926" cy="2771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05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72A3-7F0E-46F0-B7F5-5922BEF260DA}"/>
              </a:ext>
            </a:extLst>
          </p:cNvPr>
          <p:cNvSpPr>
            <a:spLocks noGrp="1"/>
          </p:cNvSpPr>
          <p:nvPr>
            <p:ph type="title"/>
          </p:nvPr>
        </p:nvSpPr>
        <p:spPr>
          <a:xfrm>
            <a:off x="875082" y="627396"/>
            <a:ext cx="9905998" cy="642111"/>
          </a:xfrm>
        </p:spPr>
        <p:txBody>
          <a:bodyPr/>
          <a:lstStyle/>
          <a:p>
            <a:r>
              <a:rPr lang="en-US" dirty="0">
                <a:solidFill>
                  <a:schemeClr val="bg1"/>
                </a:solidFill>
              </a:rPr>
              <a:t>c</a:t>
            </a:r>
            <a:r>
              <a:rPr lang="en-IN" dirty="0">
                <a:solidFill>
                  <a:schemeClr val="bg1"/>
                </a:solidFill>
              </a:rPr>
              <a:t>OMPONENTS</a:t>
            </a:r>
          </a:p>
        </p:txBody>
      </p:sp>
      <p:sp>
        <p:nvSpPr>
          <p:cNvPr id="5" name="Content Placeholder 2">
            <a:extLst>
              <a:ext uri="{FF2B5EF4-FFF2-40B4-BE49-F238E27FC236}">
                <a16:creationId xmlns:a16="http://schemas.microsoft.com/office/drawing/2014/main" id="{F2413F07-6F43-4DEE-A8AC-E98C993C4406}"/>
              </a:ext>
            </a:extLst>
          </p:cNvPr>
          <p:cNvSpPr>
            <a:spLocks noGrp="1"/>
          </p:cNvSpPr>
          <p:nvPr>
            <p:ph idx="1"/>
          </p:nvPr>
        </p:nvSpPr>
        <p:spPr>
          <a:xfrm>
            <a:off x="679773" y="1455938"/>
            <a:ext cx="10594868" cy="4225771"/>
          </a:xfrm>
        </p:spPr>
        <p:txBody>
          <a:bodyPr>
            <a:normAutofit fontScale="85000" lnSpcReduction="20000"/>
          </a:bodyPr>
          <a:lstStyle/>
          <a:p>
            <a:pPr algn="just"/>
            <a:r>
              <a:rPr lang="en-US" b="1" dirty="0"/>
              <a:t>Sensors (IR Sensor)</a:t>
            </a:r>
            <a:r>
              <a:rPr lang="en-US" dirty="0"/>
              <a:t>: We have used IR Sensor Module as the line detecting sensor for the project. It consists of an IR LED and a Photo diode and some other components like comparator, LED etc.</a:t>
            </a:r>
            <a:endParaRPr lang="en-IN" dirty="0"/>
          </a:p>
          <a:p>
            <a:pPr algn="just"/>
            <a:r>
              <a:rPr lang="en-US" b="1" dirty="0"/>
              <a:t>Controller (Arduino UNO)</a:t>
            </a:r>
            <a:r>
              <a:rPr lang="en-US" dirty="0"/>
              <a:t>: Arduino UNO is the main controller in the project. The data from the sensors (IR Sensors) will be given to Arduino and it gives corresponding signals to the Motor Driver IC.</a:t>
            </a:r>
            <a:endParaRPr lang="en-IN" dirty="0"/>
          </a:p>
          <a:p>
            <a:pPr algn="just"/>
            <a:r>
              <a:rPr lang="en-US" b="1" dirty="0"/>
              <a:t>Motor Driver (L293D)</a:t>
            </a:r>
            <a:r>
              <a:rPr lang="en-US" dirty="0"/>
              <a:t>: L293D Motor Driver IC is used in this project to drive the motors of the robot. It receives signals from Arduino based on the information from the IR Sensors.</a:t>
            </a:r>
          </a:p>
          <a:p>
            <a:pPr marL="0" indent="0" algn="just">
              <a:buNone/>
            </a:pPr>
            <a:r>
              <a:rPr lang="en-US" dirty="0">
                <a:solidFill>
                  <a:schemeClr val="bg1"/>
                </a:solidFill>
              </a:rPr>
              <a:t>   </a:t>
            </a:r>
            <a:r>
              <a:rPr lang="en-US" u="sng" dirty="0">
                <a:solidFill>
                  <a:schemeClr val="bg1"/>
                </a:solidFill>
              </a:rPr>
              <a:t>Note</a:t>
            </a:r>
            <a:r>
              <a:rPr lang="en-US" dirty="0"/>
              <a:t>: The power supply to the motors must be given from the motor driver IC. Hence, choose the 	appropriate power supply which is sufficient for all the components including the motors.</a:t>
            </a:r>
            <a:endParaRPr lang="en-IN" dirty="0"/>
          </a:p>
          <a:p>
            <a:pPr algn="just"/>
            <a:r>
              <a:rPr lang="en-US" b="1" dirty="0"/>
              <a:t>Motors (Geared Motors)</a:t>
            </a:r>
            <a:r>
              <a:rPr lang="en-US" dirty="0"/>
              <a:t>: We have used two geared motors at the rear of the line follower robot. These motors provide more torque than normal motors and can be used for carrying some load as well.</a:t>
            </a:r>
            <a:endParaRPr lang="en-IN" dirty="0">
              <a:effectLst/>
            </a:endParaRPr>
          </a:p>
        </p:txBody>
      </p:sp>
    </p:spTree>
    <p:extLst>
      <p:ext uri="{BB962C8B-B14F-4D97-AF65-F5344CB8AC3E}">
        <p14:creationId xmlns:p14="http://schemas.microsoft.com/office/powerpoint/2010/main" val="229270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E395-3A6D-4FFB-80F3-7AAC83623CB2}"/>
              </a:ext>
            </a:extLst>
          </p:cNvPr>
          <p:cNvSpPr>
            <a:spLocks noGrp="1"/>
          </p:cNvSpPr>
          <p:nvPr>
            <p:ph type="title"/>
          </p:nvPr>
        </p:nvSpPr>
        <p:spPr>
          <a:xfrm>
            <a:off x="857325" y="671785"/>
            <a:ext cx="9905998" cy="642111"/>
          </a:xfrm>
        </p:spPr>
        <p:txBody>
          <a:bodyPr/>
          <a:lstStyle/>
          <a:p>
            <a:r>
              <a:rPr lang="en-IN" dirty="0">
                <a:solidFill>
                  <a:schemeClr val="bg1"/>
                </a:solidFill>
              </a:rPr>
              <a:t>Arduino UNO</a:t>
            </a:r>
          </a:p>
        </p:txBody>
      </p:sp>
      <p:sp>
        <p:nvSpPr>
          <p:cNvPr id="3" name="Content Placeholder 2">
            <a:extLst>
              <a:ext uri="{FF2B5EF4-FFF2-40B4-BE49-F238E27FC236}">
                <a16:creationId xmlns:a16="http://schemas.microsoft.com/office/drawing/2014/main" id="{19ADE29F-8C42-494F-B8E3-9CEC5C4732E6}"/>
              </a:ext>
            </a:extLst>
          </p:cNvPr>
          <p:cNvSpPr>
            <a:spLocks noGrp="1"/>
          </p:cNvSpPr>
          <p:nvPr>
            <p:ph idx="1"/>
          </p:nvPr>
        </p:nvSpPr>
        <p:spPr>
          <a:xfrm>
            <a:off x="857325" y="1518082"/>
            <a:ext cx="6591039" cy="4252404"/>
          </a:xfrm>
        </p:spPr>
        <p:txBody>
          <a:bodyPr>
            <a:normAutofit fontScale="62500" lnSpcReduction="20000"/>
          </a:bodyPr>
          <a:lstStyle/>
          <a:p>
            <a:r>
              <a:rPr lang="en-US" dirty="0"/>
              <a:t>The Arduino Uno is a microcontroller board based on the ATmega32(8 Bit)</a:t>
            </a:r>
            <a:r>
              <a:rPr lang="en-IN" dirty="0">
                <a:solidFill>
                  <a:schemeClr val="bg1"/>
                </a:solidFill>
              </a:rPr>
              <a:t>.</a:t>
            </a:r>
          </a:p>
          <a:p>
            <a:r>
              <a:rPr lang="en-US" dirty="0"/>
              <a:t>It contains 14 digital input/output pins (of which 6 can be used as PWM outputs).</a:t>
            </a:r>
          </a:p>
          <a:p>
            <a:r>
              <a:rPr lang="en-US" dirty="0"/>
              <a:t>It contains has </a:t>
            </a:r>
            <a:r>
              <a:rPr lang="en-IN" dirty="0"/>
              <a:t>6 analog inputs.</a:t>
            </a:r>
          </a:p>
          <a:p>
            <a:r>
              <a:rPr lang="en-US" dirty="0"/>
              <a:t>It contains has </a:t>
            </a:r>
            <a:r>
              <a:rPr lang="en-IN" dirty="0"/>
              <a:t>a 16 MHz ceramic resonator.</a:t>
            </a:r>
          </a:p>
          <a:p>
            <a:r>
              <a:rPr lang="en-US" dirty="0"/>
              <a:t>It contains</a:t>
            </a:r>
            <a:r>
              <a:rPr lang="en-IN" dirty="0"/>
              <a:t> a USB connection.</a:t>
            </a:r>
          </a:p>
          <a:p>
            <a:r>
              <a:rPr lang="en-US" dirty="0"/>
              <a:t>It contains </a:t>
            </a:r>
            <a:r>
              <a:rPr lang="en-IN" dirty="0"/>
              <a:t>a power jack.</a:t>
            </a:r>
          </a:p>
          <a:p>
            <a:r>
              <a:rPr lang="en-US" dirty="0"/>
              <a:t>It contains </a:t>
            </a:r>
            <a:r>
              <a:rPr lang="en-IN" dirty="0"/>
              <a:t>an ICSP header.</a:t>
            </a:r>
          </a:p>
          <a:p>
            <a:r>
              <a:rPr lang="en-IN" dirty="0"/>
              <a:t>A reset button.</a:t>
            </a:r>
            <a:r>
              <a:rPr lang="en-US" dirty="0"/>
              <a:t> It contains everything needed to support the microcontroller; simply connect it to a computer with a USB cable or power it with a AC-to-DC adapter or battery to get started. </a:t>
            </a:r>
            <a:endParaRPr lang="en-IN" dirty="0"/>
          </a:p>
          <a:p>
            <a:r>
              <a:rPr lang="en-US" dirty="0"/>
              <a:t>The Uno differs from all preceding boards in that it does not use the FTDI USB-to-serial driver chip. Instead, it features the Atmega16U2 (Atmega8U2 up to version R2) programmed as a USB-to-serial converter. </a:t>
            </a:r>
            <a:endParaRPr lang="en-IN" dirty="0"/>
          </a:p>
        </p:txBody>
      </p:sp>
      <p:pic>
        <p:nvPicPr>
          <p:cNvPr id="10" name="Picture 2" descr="Arduino Uno Pictures | Download Free Images on Unsplash">
            <a:extLst>
              <a:ext uri="{FF2B5EF4-FFF2-40B4-BE49-F238E27FC236}">
                <a16:creationId xmlns:a16="http://schemas.microsoft.com/office/drawing/2014/main" id="{E98CA112-2D03-451D-BF7F-01353883E7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83" r="15738"/>
          <a:stretch/>
        </p:blipFill>
        <p:spPr bwMode="auto">
          <a:xfrm>
            <a:off x="7954392" y="2237172"/>
            <a:ext cx="3542190" cy="276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20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AADFD5-359B-4F2E-B8CE-700A7E94C0C2}"/>
              </a:ext>
            </a:extLst>
          </p:cNvPr>
          <p:cNvSpPr>
            <a:spLocks noGrp="1"/>
          </p:cNvSpPr>
          <p:nvPr>
            <p:ph type="title"/>
          </p:nvPr>
        </p:nvSpPr>
        <p:spPr>
          <a:xfrm>
            <a:off x="759673" y="609640"/>
            <a:ext cx="9905998" cy="642111"/>
          </a:xfrm>
        </p:spPr>
        <p:txBody>
          <a:bodyPr/>
          <a:lstStyle/>
          <a:p>
            <a:r>
              <a:rPr lang="en-IN" dirty="0">
                <a:solidFill>
                  <a:schemeClr val="bg1"/>
                </a:solidFill>
              </a:rPr>
              <a:t>L293D Motor Driver IC </a:t>
            </a:r>
          </a:p>
        </p:txBody>
      </p:sp>
      <p:sp>
        <p:nvSpPr>
          <p:cNvPr id="5" name="Content Placeholder 2">
            <a:extLst>
              <a:ext uri="{FF2B5EF4-FFF2-40B4-BE49-F238E27FC236}">
                <a16:creationId xmlns:a16="http://schemas.microsoft.com/office/drawing/2014/main" id="{155E911A-7BB1-485F-A61F-76FF43D0A1C2}"/>
              </a:ext>
            </a:extLst>
          </p:cNvPr>
          <p:cNvSpPr>
            <a:spLocks noGrp="1"/>
          </p:cNvSpPr>
          <p:nvPr>
            <p:ph idx="1"/>
          </p:nvPr>
        </p:nvSpPr>
        <p:spPr>
          <a:xfrm>
            <a:off x="759673" y="1402672"/>
            <a:ext cx="6573283" cy="4690368"/>
          </a:xfrm>
        </p:spPr>
        <p:txBody>
          <a:bodyPr>
            <a:normAutofit fontScale="92500" lnSpcReduction="20000"/>
          </a:bodyPr>
          <a:lstStyle/>
          <a:p>
            <a:r>
              <a:rPr lang="en-US" dirty="0"/>
              <a:t> The IC works on the principle of </a:t>
            </a:r>
            <a:r>
              <a:rPr lang="en-US" b="1" dirty="0"/>
              <a:t>Half H-Bridge.</a:t>
            </a:r>
          </a:p>
          <a:p>
            <a:r>
              <a:rPr lang="en-US" dirty="0"/>
              <a:t> this IC is capable of running two motors at the any direction at the same time.</a:t>
            </a:r>
          </a:p>
          <a:p>
            <a:r>
              <a:rPr lang="en-US" dirty="0"/>
              <a:t>Can be used to run Two DC motors with the same IC.</a:t>
            </a:r>
          </a:p>
          <a:p>
            <a:r>
              <a:rPr lang="en-US" dirty="0"/>
              <a:t>Speed and Direction control is possible.</a:t>
            </a:r>
          </a:p>
          <a:p>
            <a:r>
              <a:rPr lang="en-US" dirty="0"/>
              <a:t>Motor voltage Vcc2 (Vs): 4.5V to 36V.</a:t>
            </a:r>
          </a:p>
          <a:p>
            <a:r>
              <a:rPr lang="en-US" dirty="0"/>
              <a:t>Maximum Peak motor current: 1.2A.</a:t>
            </a:r>
          </a:p>
          <a:p>
            <a:r>
              <a:rPr lang="en-US" dirty="0"/>
              <a:t>Maximum Continuous Motor Current: 600mA.</a:t>
            </a:r>
          </a:p>
          <a:p>
            <a:r>
              <a:rPr lang="en-US" dirty="0"/>
              <a:t>Supply Voltage to Vcc1(</a:t>
            </a:r>
            <a:r>
              <a:rPr lang="en-US" dirty="0" err="1"/>
              <a:t>vss</a:t>
            </a:r>
            <a:r>
              <a:rPr lang="en-US" dirty="0"/>
              <a:t>): 4.5V to 7V.</a:t>
            </a:r>
          </a:p>
          <a:p>
            <a:r>
              <a:rPr lang="en-US" dirty="0"/>
              <a:t>Transition time: 300ns (at 5Vand 24V).</a:t>
            </a:r>
          </a:p>
          <a:p>
            <a:endParaRPr lang="en-US" dirty="0"/>
          </a:p>
          <a:p>
            <a:endParaRPr lang="en-US" dirty="0"/>
          </a:p>
          <a:p>
            <a:endParaRPr lang="en-US" b="1" dirty="0"/>
          </a:p>
        </p:txBody>
      </p:sp>
      <p:pic>
        <p:nvPicPr>
          <p:cNvPr id="1030" name="Picture 6" descr="L293D Motor Driver Working Operation ⋆ EmbeTronicX">
            <a:extLst>
              <a:ext uri="{FF2B5EF4-FFF2-40B4-BE49-F238E27FC236}">
                <a16:creationId xmlns:a16="http://schemas.microsoft.com/office/drawing/2014/main" id="{D3686C80-576F-4A81-9090-4252FD336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4699" y="2237172"/>
            <a:ext cx="3598415" cy="269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46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293D Circuit">
            <a:extLst>
              <a:ext uri="{FF2B5EF4-FFF2-40B4-BE49-F238E27FC236}">
                <a16:creationId xmlns:a16="http://schemas.microsoft.com/office/drawing/2014/main" id="{677C856A-9C55-4C84-BB86-05BDF7E421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23243" y="1210282"/>
            <a:ext cx="7945514" cy="4871622"/>
          </a:xfrm>
          <a:prstGeom prst="rect">
            <a:avLst/>
          </a:prstGeom>
          <a:noFill/>
          <a:ln>
            <a:noFill/>
          </a:ln>
        </p:spPr>
      </p:pic>
      <p:sp>
        <p:nvSpPr>
          <p:cNvPr id="6" name="Title 1">
            <a:extLst>
              <a:ext uri="{FF2B5EF4-FFF2-40B4-BE49-F238E27FC236}">
                <a16:creationId xmlns:a16="http://schemas.microsoft.com/office/drawing/2014/main" id="{26685182-8223-4B32-89BA-0D32BC3A4AB5}"/>
              </a:ext>
            </a:extLst>
          </p:cNvPr>
          <p:cNvSpPr>
            <a:spLocks noGrp="1"/>
          </p:cNvSpPr>
          <p:nvPr>
            <p:ph type="title"/>
          </p:nvPr>
        </p:nvSpPr>
        <p:spPr>
          <a:xfrm>
            <a:off x="830803" y="568171"/>
            <a:ext cx="9905998" cy="642111"/>
          </a:xfrm>
        </p:spPr>
        <p:txBody>
          <a:bodyPr/>
          <a:lstStyle/>
          <a:p>
            <a:r>
              <a:rPr lang="en-IN" dirty="0">
                <a:solidFill>
                  <a:schemeClr val="bg1"/>
                </a:solidFill>
              </a:rPr>
              <a:t>Schematic diagram</a:t>
            </a:r>
          </a:p>
        </p:txBody>
      </p:sp>
    </p:spTree>
    <p:extLst>
      <p:ext uri="{BB962C8B-B14F-4D97-AF65-F5344CB8AC3E}">
        <p14:creationId xmlns:p14="http://schemas.microsoft.com/office/powerpoint/2010/main" val="767436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AADFD5-359B-4F2E-B8CE-700A7E94C0C2}"/>
              </a:ext>
            </a:extLst>
          </p:cNvPr>
          <p:cNvSpPr>
            <a:spLocks noGrp="1"/>
          </p:cNvSpPr>
          <p:nvPr>
            <p:ph type="title"/>
          </p:nvPr>
        </p:nvSpPr>
        <p:spPr>
          <a:xfrm>
            <a:off x="875082" y="627396"/>
            <a:ext cx="9905998" cy="642111"/>
          </a:xfrm>
        </p:spPr>
        <p:txBody>
          <a:bodyPr/>
          <a:lstStyle/>
          <a:p>
            <a:r>
              <a:rPr lang="en-IN" dirty="0">
                <a:solidFill>
                  <a:schemeClr val="bg1"/>
                </a:solidFill>
              </a:rPr>
              <a:t>L293D Motor Driver IC </a:t>
            </a:r>
          </a:p>
        </p:txBody>
      </p:sp>
      <p:sp>
        <p:nvSpPr>
          <p:cNvPr id="5" name="Content Placeholder 2">
            <a:extLst>
              <a:ext uri="{FF2B5EF4-FFF2-40B4-BE49-F238E27FC236}">
                <a16:creationId xmlns:a16="http://schemas.microsoft.com/office/drawing/2014/main" id="{155E911A-7BB1-485F-A61F-76FF43D0A1C2}"/>
              </a:ext>
            </a:extLst>
          </p:cNvPr>
          <p:cNvSpPr>
            <a:spLocks noGrp="1"/>
          </p:cNvSpPr>
          <p:nvPr>
            <p:ph idx="1"/>
          </p:nvPr>
        </p:nvSpPr>
        <p:spPr>
          <a:xfrm>
            <a:off x="715284" y="1748901"/>
            <a:ext cx="10594868" cy="4225771"/>
          </a:xfrm>
        </p:spPr>
        <p:txBody>
          <a:bodyPr>
            <a:normAutofit fontScale="70000" lnSpcReduction="20000"/>
          </a:bodyPr>
          <a:lstStyle/>
          <a:p>
            <a:r>
              <a:rPr lang="en-IN" dirty="0"/>
              <a:t>All the Ground pins should be grounded. </a:t>
            </a:r>
          </a:p>
          <a:p>
            <a:r>
              <a:rPr lang="en-IN" dirty="0"/>
              <a:t>There are two power pins for this IC, one is the </a:t>
            </a:r>
            <a:r>
              <a:rPr lang="en-IN" dirty="0" err="1"/>
              <a:t>Vss</a:t>
            </a:r>
            <a:r>
              <a:rPr lang="en-IN" dirty="0"/>
              <a:t>(Vcc1) which provides the voltage for the IC to work, this must be connected to +5V. </a:t>
            </a:r>
          </a:p>
          <a:p>
            <a:r>
              <a:rPr lang="en-IN" dirty="0"/>
              <a:t>The other is Vs(Vcc2) which provides voltage for the motors to run, based on the specification of your motor you can connect this pin to anywhere between 4.5V to 36V, here I have connected to +12V.</a:t>
            </a:r>
          </a:p>
          <a:p>
            <a:r>
              <a:rPr lang="en-IN" dirty="0"/>
              <a:t>The Enable pins (Enable 1,2 and Enable  3,4)  are used to Enable Input pins for Motor 1 and Motor 2 respectively. </a:t>
            </a:r>
          </a:p>
          <a:p>
            <a:r>
              <a:rPr lang="en-IN" dirty="0"/>
              <a:t>Since in most cases we will be using both the motors both the pins are held high by default by connecting to +5V supply.</a:t>
            </a:r>
          </a:p>
          <a:p>
            <a:r>
              <a:rPr lang="en-IN" dirty="0"/>
              <a:t>The input pins Input 1,2 are used to control the motor 1 and Input pins 3,4 are used to control the Motor 2. </a:t>
            </a:r>
          </a:p>
          <a:p>
            <a:r>
              <a:rPr lang="en-IN" dirty="0"/>
              <a:t>The input pins are connected to the any Digital circuit or microcontroller to control the speed and direction of the motor. You can toggle the input pins based on the following table to control your motor.  </a:t>
            </a:r>
          </a:p>
          <a:p>
            <a:endParaRPr lang="en-US" dirty="0"/>
          </a:p>
          <a:p>
            <a:endParaRPr lang="en-US" b="1" dirty="0"/>
          </a:p>
        </p:txBody>
      </p:sp>
    </p:spTree>
    <p:extLst>
      <p:ext uri="{BB962C8B-B14F-4D97-AF65-F5344CB8AC3E}">
        <p14:creationId xmlns:p14="http://schemas.microsoft.com/office/powerpoint/2010/main" val="279475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21F0-53AB-45A6-BB81-ECAB3760C92B}"/>
              </a:ext>
            </a:extLst>
          </p:cNvPr>
          <p:cNvSpPr>
            <a:spLocks noGrp="1"/>
          </p:cNvSpPr>
          <p:nvPr>
            <p:ph type="title"/>
          </p:nvPr>
        </p:nvSpPr>
        <p:spPr>
          <a:xfrm>
            <a:off x="848450" y="464941"/>
            <a:ext cx="9905998" cy="757521"/>
          </a:xfrm>
        </p:spPr>
        <p:txBody>
          <a:bodyPr/>
          <a:lstStyle/>
          <a:p>
            <a:r>
              <a:rPr lang="en-IN" dirty="0">
                <a:solidFill>
                  <a:schemeClr val="bg1"/>
                </a:solidFill>
              </a:rPr>
              <a:t>Circuit Diagram</a:t>
            </a:r>
          </a:p>
        </p:txBody>
      </p:sp>
      <p:pic>
        <p:nvPicPr>
          <p:cNvPr id="9218" name="Picture 2">
            <a:extLst>
              <a:ext uri="{FF2B5EF4-FFF2-40B4-BE49-F238E27FC236}">
                <a16:creationId xmlns:a16="http://schemas.microsoft.com/office/drawing/2014/main" id="{1589E700-AF25-40CF-A9EC-FD16A44B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044" y="1251314"/>
            <a:ext cx="8353911" cy="4800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122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186</TotalTime>
  <Words>1027</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Tw Cen MT</vt:lpstr>
      <vt:lpstr>Tw Cen MT (Body)</vt:lpstr>
      <vt:lpstr>Circuit</vt:lpstr>
      <vt:lpstr>PowerPoint Presentation</vt:lpstr>
      <vt:lpstr>Introduction</vt:lpstr>
      <vt:lpstr>components</vt:lpstr>
      <vt:lpstr>cOMPONENTS</vt:lpstr>
      <vt:lpstr>Arduino UNO</vt:lpstr>
      <vt:lpstr>L293D Motor Driver IC </vt:lpstr>
      <vt:lpstr>Schematic diagram</vt:lpstr>
      <vt:lpstr>L293D Motor Driver IC </vt:lpstr>
      <vt:lpstr>Circuit Diagram</vt:lpstr>
      <vt:lpstr>WORKING</vt:lpstr>
      <vt:lpstr>WORKING</vt:lpstr>
      <vt:lpstr>WORKING</vt:lpstr>
      <vt:lpstr>WORKING</vt:lpstr>
      <vt:lpstr>APPLICATIONS</vt:lpstr>
      <vt:lpstr>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Jha</dc:creator>
  <cp:lastModifiedBy>Vikram Jha</cp:lastModifiedBy>
  <cp:revision>16</cp:revision>
  <dcterms:created xsi:type="dcterms:W3CDTF">2021-01-11T14:00:00Z</dcterms:created>
  <dcterms:modified xsi:type="dcterms:W3CDTF">2021-01-12T08:02:49Z</dcterms:modified>
</cp:coreProperties>
</file>