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80" r:id="rId7"/>
    <p:sldId id="277" r:id="rId8"/>
    <p:sldId id="279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ram Kumar" initials="VK" lastIdx="1" clrIdx="0">
    <p:extLst>
      <p:ext uri="{19B8F6BF-5375-455C-9EA6-DF929625EA0E}">
        <p15:presenceInfo xmlns:p15="http://schemas.microsoft.com/office/powerpoint/2012/main" userId="Vikram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9" autoAdjust="0"/>
    <p:restoredTop sz="94660"/>
  </p:normalViewPr>
  <p:slideViewPr>
    <p:cSldViewPr snapToGrid="0">
      <p:cViewPr>
        <p:scale>
          <a:sx n="98" d="100"/>
          <a:sy n="98" d="100"/>
        </p:scale>
        <p:origin x="124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6:58:07.231" idx="1">
    <p:pos x="10" y="10"/>
    <p:text>HYV area for states yearwise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041-CA6C-42B8-A0B2-D448E283A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F834D-B9F5-4BC9-BFC9-B5587D0FF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3617-443C-4B87-8253-2DA5F0F7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E233-D401-4347-94A4-E1664320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DBC5F-1FBC-49A6-AD8B-4075CE2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0779-6E89-4195-9F43-C6934DC6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0058E-F925-4001-B5BD-EA6104B5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1639-684B-43D5-A360-9BA2BFB3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A809-07A4-468E-94B5-55E60C50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F5C2-FF1B-404E-9FA6-E95F4148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DA81D-6812-4710-BBF8-3AB44609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A6DE9-94E8-43CA-A205-A7501BD7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7F67D-1377-4621-B5F3-E29F4CAE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47D7-FE13-427B-B990-C8F18224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75AF-347E-4FFA-9E44-369C56B4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1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12F1-0EEC-4BBE-82E1-77121A99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22D4-22DE-4056-A84B-69FC527D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F4F1-F720-489A-AF9C-107B0BB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7F9A6-CCCD-4DD9-B288-80E7C649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B44F-30F2-4C3D-B67C-F85CF3F0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6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D9A5-1B24-44BC-B66B-A462CCD2F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5AD68-792A-4E24-82E9-4273E6C8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DBEA-55E4-48B2-AD12-9935ED14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939A2-9E10-4C95-913B-1765A445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52357-AAF9-469F-B52E-55C825EF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1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E20D-F360-4731-BB03-9473BD94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C03F-C9C1-4AED-8532-30E7BC2E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CF40-B8CD-4983-9582-C2E36717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C35E8-45D8-40A9-92F2-E8E10663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1DC03-4641-4160-8316-5ABD33D1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0AFE-DD0B-4182-A3DE-2845F41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7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2688-F545-4263-83B4-78778C7F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4A04F-6CCA-4DB2-A1CA-B673C9B4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8D1C4-E597-4B2D-8A5E-F49EB41C6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669E1-EA8C-446E-823B-CFFBDE348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83711-F024-42C8-87AB-E70A1CC0D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4ADC4-087A-4C50-9217-259CD298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6D5BF-618F-4D6B-9760-6EA8CC9F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CBF29-7A90-4242-9E3A-EC7FC146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97F-36F0-4742-8126-A1B5455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21AF-93B3-4082-A14E-E13C5238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2960D-29C6-42D9-9E5D-CE70401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0B8B2-2620-454C-8317-5E6FE1CE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00D10-17F3-475A-9506-2B0D5BBD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14CF-DCF7-4F5E-9B6B-71167AF8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777E2-6CD1-472F-B5C4-995CCD0E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7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FB12-F7FD-4FA0-A394-70041E02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A1C-8E2A-41D4-8DD9-23EC9D94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73748-1F97-4CE9-8EAE-E7FED6E6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0FCFA-FBC4-49B0-8E2F-B87AA9F7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B95F7-C114-4EED-AB05-A561BA44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7C9A8-196E-4A82-925F-C579A412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3315-A997-4BD1-A04C-4BD38BFC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39EF8-5E5B-4694-AD1D-03F8D9404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7A96-DDD4-4DD0-B2F1-CFCF8A9E2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0A3D0-2F31-4719-8EFD-898D2273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8375F-26E9-4E1E-B333-BA818D8E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798F-0E44-4CDA-8F63-7786B063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2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7014-00AB-4C79-BE90-B3F7C76D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A6F13-DD70-40DB-9A37-8CF889BA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312F-42D7-4574-8C02-700EF877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5D95-A85B-429F-A67D-493849552982}" type="datetimeFigureOut">
              <a:rPr lang="en-IN" smtClean="0"/>
              <a:t>10/11/19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4CAF-AC51-4D69-BEAB-399DFE4E4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745BE-B096-497E-B68B-FE4403486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DE82-AE0C-4070-9EE9-62B3F414B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6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1959-7ABA-427A-9F51-6CB2EB02E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b="1" dirty="0"/>
              <a:t>Agriculture production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3FD6D-4BB8-4828-ADFF-9B78FE31B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b="1" dirty="0"/>
              <a:t>HUL315</a:t>
            </a:r>
          </a:p>
          <a:p>
            <a:r>
              <a:rPr lang="en-GB" altLang="en-US" dirty="0"/>
              <a:t>Submitted by:</a:t>
            </a:r>
          </a:p>
          <a:p>
            <a:r>
              <a:rPr lang="en-GB" altLang="en-US" dirty="0"/>
              <a:t>Suresh(2016CE10215)</a:t>
            </a:r>
          </a:p>
          <a:p>
            <a:r>
              <a:rPr lang="en-GB" altLang="en-US" dirty="0"/>
              <a:t>Vikram Kumar(2016CE10217)</a:t>
            </a:r>
          </a:p>
        </p:txBody>
      </p:sp>
    </p:spTree>
    <p:extLst>
      <p:ext uri="{BB962C8B-B14F-4D97-AF65-F5344CB8AC3E}">
        <p14:creationId xmlns:p14="http://schemas.microsoft.com/office/powerpoint/2010/main" val="3159677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8635CE-37F1-4DEC-98FD-7C449E47E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93"/>
          <a:stretch/>
        </p:blipFill>
        <p:spPr>
          <a:xfrm>
            <a:off x="140677" y="158057"/>
            <a:ext cx="11880000" cy="6339838"/>
          </a:xfrm>
        </p:spPr>
      </p:pic>
    </p:spTree>
    <p:extLst>
      <p:ext uri="{BB962C8B-B14F-4D97-AF65-F5344CB8AC3E}">
        <p14:creationId xmlns:p14="http://schemas.microsoft.com/office/powerpoint/2010/main" val="2085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79F79F-E2CB-4D00-A4D3-ADCC8CD53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15"/>
          <a:stretch/>
        </p:blipFill>
        <p:spPr>
          <a:xfrm>
            <a:off x="159969" y="248262"/>
            <a:ext cx="11880000" cy="6347292"/>
          </a:xfrm>
        </p:spPr>
      </p:pic>
    </p:spTree>
    <p:extLst>
      <p:ext uri="{BB962C8B-B14F-4D97-AF65-F5344CB8AC3E}">
        <p14:creationId xmlns:p14="http://schemas.microsoft.com/office/powerpoint/2010/main" val="322444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2BADDE-B5B7-4D3D-BE63-081FD1B5C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98"/>
          <a:stretch/>
        </p:blipFill>
        <p:spPr>
          <a:xfrm>
            <a:off x="1354932" y="18000"/>
            <a:ext cx="9369614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9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4C12FA-D250-49B4-828D-7C4D354F10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" r="-3" b="7294"/>
          <a:stretch/>
        </p:blipFill>
        <p:spPr>
          <a:xfrm>
            <a:off x="1571101" y="965200"/>
            <a:ext cx="3508349" cy="20602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encil and paper&#10;&#10;Description automatically generated">
            <a:extLst>
              <a:ext uri="{FF2B5EF4-FFF2-40B4-BE49-F238E27FC236}">
                <a16:creationId xmlns:a16="http://schemas.microsoft.com/office/drawing/2014/main" id="{A43CBFFA-B47E-41CA-8C27-B49B41DE58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9" r="7335" b="-1"/>
          <a:stretch/>
        </p:blipFill>
        <p:spPr>
          <a:xfrm>
            <a:off x="7606814" y="965200"/>
            <a:ext cx="2499714" cy="20602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77AB3-0710-4A26-AAB8-D112A6D702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7" r="2" b="10723"/>
          <a:stretch/>
        </p:blipFill>
        <p:spPr>
          <a:xfrm>
            <a:off x="1400042" y="3832502"/>
            <a:ext cx="3850466" cy="20602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C14DB0-9467-4CF1-88AB-78259DA2CA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0" r="2" b="9414"/>
          <a:stretch/>
        </p:blipFill>
        <p:spPr>
          <a:xfrm>
            <a:off x="7011577" y="3836247"/>
            <a:ext cx="3690187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8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0FE0E5-44FA-4818-A91F-3AC82905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3" y="3624093"/>
            <a:ext cx="10576950" cy="323390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F22559-97B0-454F-8264-1CADDC597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5" y="12041"/>
            <a:ext cx="10581518" cy="36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E394C7C-4E44-42C1-BE6A-6FEBC4F65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t="1264" r="7243" b="9894"/>
          <a:stretch/>
        </p:blipFill>
        <p:spPr>
          <a:xfrm>
            <a:off x="8153400" y="-172"/>
            <a:ext cx="4090266" cy="6858172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796379-0F94-4C71-A6B0-1FC7213F16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" t="1279" r="7176" b="10021"/>
          <a:stretch/>
        </p:blipFill>
        <p:spPr>
          <a:xfrm>
            <a:off x="4276577" y="-1"/>
            <a:ext cx="3978622" cy="6771373"/>
          </a:xfrm>
          <a:prstGeom prst="rect">
            <a:avLst/>
          </a:prstGeom>
        </p:spPr>
      </p:pic>
      <p:pic>
        <p:nvPicPr>
          <p:cNvPr id="22" name="Content Placeholder 2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88F9CF7-B2FF-47B5-AA07-8387A818A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" t="1263" r="4562" b="9895"/>
          <a:stretch/>
        </p:blipFill>
        <p:spPr>
          <a:xfrm>
            <a:off x="0" y="0"/>
            <a:ext cx="4117893" cy="6771373"/>
          </a:xfrm>
        </p:spPr>
      </p:pic>
    </p:spTree>
    <p:extLst>
      <p:ext uri="{BB962C8B-B14F-4D97-AF65-F5344CB8AC3E}">
        <p14:creationId xmlns:p14="http://schemas.microsoft.com/office/powerpoint/2010/main" val="144098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implement&#10;&#10;Description automatically generated">
            <a:extLst>
              <a:ext uri="{FF2B5EF4-FFF2-40B4-BE49-F238E27FC236}">
                <a16:creationId xmlns:a16="http://schemas.microsoft.com/office/drawing/2014/main" id="{1A860D81-0281-4B7B-9252-C978516E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2" y="1395900"/>
            <a:ext cx="11880000" cy="39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orange, colorful, bicycle, board&#10;&#10;Description automatically generated">
            <a:extLst>
              <a:ext uri="{FF2B5EF4-FFF2-40B4-BE49-F238E27FC236}">
                <a16:creationId xmlns:a16="http://schemas.microsoft.com/office/drawing/2014/main" id="{70BD4C58-2F5D-4257-85C8-CB32C18D8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5" y="91440"/>
            <a:ext cx="1155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8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CC3669-2C32-4828-BCF0-D4B4E146A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3" y="72304"/>
            <a:ext cx="11926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2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B0F7B67-8F79-4ED5-A69C-08CE30559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175458"/>
            <a:ext cx="7347702" cy="668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58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0281-9D83-B840-B98B-5829BB2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466E-3DDB-E34E-9F8A-EB71A6079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Input:</a:t>
            </a:r>
          </a:p>
          <a:p>
            <a:pPr marL="971550" lvl="1" indent="-514350">
              <a:buAutoNum type="arabicPeriod"/>
            </a:pPr>
            <a:r>
              <a:rPr lang="en-US" dirty="0"/>
              <a:t>High-Yielding Varieties (HYVs) of agricultural crops</a:t>
            </a:r>
          </a:p>
          <a:p>
            <a:pPr marL="971550" lvl="1" indent="-514350">
              <a:buAutoNum type="arabicPeriod"/>
            </a:pPr>
            <a:r>
              <a:rPr lang="en-US" dirty="0"/>
              <a:t>Rainfall during cropping session</a:t>
            </a:r>
          </a:p>
          <a:p>
            <a:pPr marL="971550" lvl="1" indent="-514350">
              <a:buAutoNum type="arabicPeriod"/>
            </a:pPr>
            <a:r>
              <a:rPr lang="en-US" dirty="0"/>
              <a:t>Irrigation intensity</a:t>
            </a:r>
          </a:p>
          <a:p>
            <a:pPr marL="971550" lvl="1" indent="-514350">
              <a:buAutoNum type="arabicPeriod"/>
            </a:pPr>
            <a:r>
              <a:rPr lang="en-US" dirty="0"/>
              <a:t>Multiple-Cropping Index </a:t>
            </a:r>
          </a:p>
          <a:p>
            <a:r>
              <a:rPr lang="en-US" dirty="0"/>
              <a:t>Output: </a:t>
            </a:r>
            <a:r>
              <a:rPr lang="en-US" b="1" dirty="0"/>
              <a:t>YIELD</a:t>
            </a:r>
            <a:r>
              <a:rPr lang="en-US" dirty="0"/>
              <a:t> of kharif crop</a:t>
            </a:r>
          </a:p>
          <a:p>
            <a:pPr marL="914400" lvl="1" indent="-457200">
              <a:buAutoNum type="alphaLcParenR"/>
            </a:pPr>
            <a:r>
              <a:rPr lang="en-US" dirty="0"/>
              <a:t>Rice</a:t>
            </a:r>
          </a:p>
          <a:p>
            <a:pPr marL="914400" lvl="1" indent="-457200">
              <a:buAutoNum type="alphaLcParenR"/>
            </a:pPr>
            <a:r>
              <a:rPr lang="en-US" dirty="0"/>
              <a:t>Bajra</a:t>
            </a:r>
          </a:p>
          <a:p>
            <a:pPr marL="914400" lvl="1" indent="-457200">
              <a:buAutoNum type="alphaLcParenR"/>
            </a:pPr>
            <a:r>
              <a:rPr lang="en-US" dirty="0"/>
              <a:t>Maize</a:t>
            </a:r>
          </a:p>
          <a:p>
            <a:pPr marL="914400" lvl="1" indent="-457200">
              <a:buAutoNum type="alphaLcParenR"/>
            </a:pPr>
            <a:r>
              <a:rPr lang="en-US" dirty="0"/>
              <a:t>Jowar</a:t>
            </a:r>
          </a:p>
        </p:txBody>
      </p:sp>
    </p:spTree>
    <p:extLst>
      <p:ext uri="{BB962C8B-B14F-4D97-AF65-F5344CB8AC3E}">
        <p14:creationId xmlns:p14="http://schemas.microsoft.com/office/powerpoint/2010/main" val="1373495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E9E19B6-7A7B-49DA-8E7D-F74AA88C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77" y="103187"/>
            <a:ext cx="12192000" cy="665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8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AB616AE0-6F6A-491B-9784-C4FD5867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377" y="95250"/>
            <a:ext cx="121920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04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B78B-BADD-E94B-A91B-93C17C43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85FAA9-5A8D-6348-9A59-2B31EFB1F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644499"/>
              </p:ext>
            </p:extLst>
          </p:nvPr>
        </p:nvGraphicFramePr>
        <p:xfrm>
          <a:off x="3160681" y="2812261"/>
          <a:ext cx="6961059" cy="3377565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757237">
                  <a:extLst>
                    <a:ext uri="{9D8B030D-6E8A-4147-A177-3AD203B41FA5}">
                      <a16:colId xmlns:a16="http://schemas.microsoft.com/office/drawing/2014/main" val="2542310427"/>
                    </a:ext>
                  </a:extLst>
                </a:gridCol>
                <a:gridCol w="1249997">
                  <a:extLst>
                    <a:ext uri="{9D8B030D-6E8A-4147-A177-3AD203B41FA5}">
                      <a16:colId xmlns:a16="http://schemas.microsoft.com/office/drawing/2014/main" val="4049460739"/>
                    </a:ext>
                  </a:extLst>
                </a:gridCol>
                <a:gridCol w="3086925">
                  <a:extLst>
                    <a:ext uri="{9D8B030D-6E8A-4147-A177-3AD203B41FA5}">
                      <a16:colId xmlns:a16="http://schemas.microsoft.com/office/drawing/2014/main" val="13714713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08036402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944406376"/>
                    </a:ext>
                  </a:extLst>
                </a:gridCol>
              </a:tblGrid>
              <a:tr h="3648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Descriptor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Mean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</a:rPr>
                        <a:t>Std</a:t>
                      </a:r>
                      <a:r>
                        <a:rPr lang="en-IN" sz="2400" u="none" strike="noStrike" dirty="0">
                          <a:effectLst/>
                        </a:rPr>
                        <a:t>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512171"/>
                  </a:ext>
                </a:extLst>
              </a:tr>
              <a:tr h="364836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HYV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HYVRICE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17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44.9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876419"/>
                  </a:ext>
                </a:extLst>
              </a:tr>
              <a:tr h="364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HYVBAJRA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6.37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16.53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829345"/>
                  </a:ext>
                </a:extLst>
              </a:tr>
              <a:tr h="364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HYVJOWAR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2.88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8.91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707859"/>
                  </a:ext>
                </a:extLst>
              </a:tr>
              <a:tr h="364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HYVMAIZE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1.43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2.89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242357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Rainfall1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Rainfall(Jul.+Aug.,Sept.)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797.47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369.67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870338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Rainfall2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Rainfall(Oct.+Nov.+Dec.)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109.5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96.42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37829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Irrigation Intensity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0.24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0.21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954861"/>
                  </a:ext>
                </a:extLst>
              </a:tr>
              <a:tr h="3648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MCI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Multiple-cropping Index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>
                          <a:effectLst/>
                        </a:rPr>
                        <a:t>1.19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0.16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6330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54E6EF-2458-E348-937A-2FFF300EAE5C}"/>
              </a:ext>
            </a:extLst>
          </p:cNvPr>
          <p:cNvSpPr txBox="1"/>
          <p:nvPr/>
        </p:nvSpPr>
        <p:spPr>
          <a:xfrm>
            <a:off x="1984664" y="33043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D0403A-31A8-9C43-947D-9A4BE343914D}"/>
                  </a:ext>
                </a:extLst>
              </p:cNvPr>
              <p:cNvSpPr/>
              <p:nvPr/>
            </p:nvSpPr>
            <p:spPr>
              <a:xfrm>
                <a:off x="587225" y="1974278"/>
                <a:ext cx="110175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𝒀𝑰𝑬𝑳𝑫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𝐻𝑌𝑉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𝑅𝑎𝑖𝑛𝑓𝑎𝑙𝑙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𝑅𝑎𝑖𝑛𝑓𝑎𝑙𝑙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𝑀𝐶𝐼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D0403A-31A8-9C43-947D-9A4BE3439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25" y="1974278"/>
                <a:ext cx="11017550" cy="523220"/>
              </a:xfrm>
              <a:prstGeom prst="rect">
                <a:avLst/>
              </a:prstGeom>
              <a:blipFill>
                <a:blip r:embed="rId2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4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4B-0453-3C4C-BA81-D5F440D3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1120A-EDAB-1D48-B66D-C22F991E5861}"/>
              </a:ext>
            </a:extLst>
          </p:cNvPr>
          <p:cNvSpPr txBox="1"/>
          <p:nvPr/>
        </p:nvSpPr>
        <p:spPr>
          <a:xfrm>
            <a:off x="938957" y="183866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RICE: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59C501-1212-9148-AAE1-125AA2DAF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263" y="2586940"/>
            <a:ext cx="5040000" cy="38804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C6B65-6DD4-844A-960B-692FBD8B3B24}"/>
              </a:ext>
            </a:extLst>
          </p:cNvPr>
          <p:cNvSpPr txBox="1"/>
          <p:nvPr/>
        </p:nvSpPr>
        <p:spPr>
          <a:xfrm>
            <a:off x="6631263" y="1838666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BAJRA: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EC3470-98EA-B543-87AE-0EFE6A938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7" y="2355976"/>
            <a:ext cx="5040000" cy="41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1725-6F29-B64D-A8C0-258DFB97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EF947-0D09-0A48-8655-3C105C27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2491832"/>
            <a:ext cx="5040000" cy="3973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C0B667-227D-DB45-B88B-F24C0A4796E5}"/>
              </a:ext>
            </a:extLst>
          </p:cNvPr>
          <p:cNvSpPr txBox="1"/>
          <p:nvPr/>
        </p:nvSpPr>
        <p:spPr>
          <a:xfrm>
            <a:off x="1056000" y="1906594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Maize: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2D1521-6050-7F4B-A937-CE094640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83" y="2529725"/>
            <a:ext cx="5040000" cy="393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4391B5-67AF-F049-9CE6-F7BD86685057}"/>
              </a:ext>
            </a:extLst>
          </p:cNvPr>
          <p:cNvSpPr txBox="1"/>
          <p:nvPr/>
        </p:nvSpPr>
        <p:spPr>
          <a:xfrm>
            <a:off x="6511783" y="1906594"/>
            <a:ext cx="81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Jowar:</a:t>
            </a:r>
          </a:p>
        </p:txBody>
      </p:sp>
    </p:spTree>
    <p:extLst>
      <p:ext uri="{BB962C8B-B14F-4D97-AF65-F5344CB8AC3E}">
        <p14:creationId xmlns:p14="http://schemas.microsoft.com/office/powerpoint/2010/main" val="64203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5AA-AA23-3342-A11D-AA8D71FB6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Revise the model by adding extra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FB84-D77A-B74D-8270-733D7F9E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Price</a:t>
            </a:r>
          </a:p>
          <a:p>
            <a:r>
              <a:rPr lang="en-US" dirty="0"/>
              <a:t>Dummy variable for Aquifer depth(Ground water)</a:t>
            </a:r>
          </a:p>
          <a:p>
            <a:pPr marL="457200" lvl="1" indent="0">
              <a:buNone/>
            </a:pPr>
            <a:r>
              <a:rPr lang="en-US" dirty="0"/>
              <a:t>DMAQ1: dummy variable = 1 if aquifer is &lt;100 meters thick</a:t>
            </a:r>
          </a:p>
          <a:p>
            <a:pPr marL="457200" lvl="1" indent="0">
              <a:buNone/>
            </a:pPr>
            <a:r>
              <a:rPr lang="en-US" dirty="0"/>
              <a:t>DMAQ2: dummy variable = 1 if aquifer is 100 - 150 meters thick</a:t>
            </a:r>
          </a:p>
          <a:p>
            <a:pPr marL="457200" lvl="1" indent="0">
              <a:buNone/>
            </a:pPr>
            <a:r>
              <a:rPr lang="en-US" dirty="0"/>
              <a:t>DMAQ3: dummy variable = 1 if aquifer is &gt; 150 meters thick</a:t>
            </a:r>
          </a:p>
          <a:p>
            <a:r>
              <a:rPr lang="en-US" dirty="0"/>
              <a:t>QTRACTORHA=Number of Tractor per hectare</a:t>
            </a:r>
          </a:p>
          <a:p>
            <a:r>
              <a:rPr lang="en-US" dirty="0"/>
              <a:t>QBULLHA=Number of Bulls per hectare</a:t>
            </a:r>
          </a:p>
          <a:p>
            <a:r>
              <a:rPr lang="en-US" dirty="0"/>
              <a:t>QNITRO, QP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5, </a:t>
            </a:r>
            <a:r>
              <a:rPr lang="en-US" dirty="0"/>
              <a:t>QK</a:t>
            </a:r>
            <a:r>
              <a:rPr lang="en-US" baseline="-25000" dirty="0"/>
              <a:t>2</a:t>
            </a:r>
            <a:r>
              <a:rPr lang="en-US" dirty="0"/>
              <a:t>O = </a:t>
            </a:r>
            <a:r>
              <a:rPr lang="en-IN" dirty="0"/>
              <a:t>Quantities of fertilizers (nitrogen, phosphorus and potassium) in tons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7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4B-0453-3C4C-BA81-D5F440D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-339149"/>
            <a:ext cx="10515600" cy="1325563"/>
          </a:xfrm>
        </p:spPr>
        <p:txBody>
          <a:bodyPr/>
          <a:lstStyle/>
          <a:p>
            <a:r>
              <a:rPr lang="en-US" b="1" dirty="0"/>
              <a:t>Revised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1120A-EDAB-1D48-B66D-C22F991E5861}"/>
              </a:ext>
            </a:extLst>
          </p:cNvPr>
          <p:cNvSpPr txBox="1"/>
          <p:nvPr/>
        </p:nvSpPr>
        <p:spPr>
          <a:xfrm>
            <a:off x="938957" y="868408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RICE: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C6B65-6DD4-844A-960B-692FBD8B3B24}"/>
              </a:ext>
            </a:extLst>
          </p:cNvPr>
          <p:cNvSpPr txBox="1"/>
          <p:nvPr/>
        </p:nvSpPr>
        <p:spPr>
          <a:xfrm>
            <a:off x="7063881" y="868408"/>
            <a:ext cx="86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BAJRA: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EEE08-401E-B04E-AF98-A818B334F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8" y="1318660"/>
            <a:ext cx="4469491" cy="54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E8F4-5A89-DB4F-838D-347240204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81" y="1458000"/>
            <a:ext cx="454936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954B-0453-3C4C-BA81-D5F440D3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-339149"/>
            <a:ext cx="10515600" cy="1325563"/>
          </a:xfrm>
        </p:spPr>
        <p:txBody>
          <a:bodyPr/>
          <a:lstStyle/>
          <a:p>
            <a:r>
              <a:rPr lang="en-US" b="1" dirty="0"/>
              <a:t>Revised model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1120A-EDAB-1D48-B66D-C22F991E5861}"/>
              </a:ext>
            </a:extLst>
          </p:cNvPr>
          <p:cNvSpPr txBox="1"/>
          <p:nvPr/>
        </p:nvSpPr>
        <p:spPr>
          <a:xfrm>
            <a:off x="938957" y="868408"/>
            <a:ext cx="8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Maize: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C6B65-6DD4-844A-960B-692FBD8B3B24}"/>
              </a:ext>
            </a:extLst>
          </p:cNvPr>
          <p:cNvSpPr txBox="1"/>
          <p:nvPr/>
        </p:nvSpPr>
        <p:spPr>
          <a:xfrm>
            <a:off x="7063881" y="868408"/>
            <a:ext cx="81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Jowar: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22BF-F6D0-C242-9F43-EDF9BD26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57" y="1237740"/>
            <a:ext cx="4471527" cy="5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5B0EE-1044-F54B-A69A-E8C57E10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81" y="1237740"/>
            <a:ext cx="446409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4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D14-7FA3-5B49-8C67-7177C4D1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668"/>
            <a:ext cx="10515600" cy="1325563"/>
          </a:xfrm>
        </p:spPr>
        <p:txBody>
          <a:bodyPr/>
          <a:lstStyle/>
          <a:p>
            <a:r>
              <a:rPr lang="en-US" b="1" dirty="0"/>
              <a:t>Yield for crop year wise</a:t>
            </a:r>
          </a:p>
        </p:txBody>
      </p:sp>
      <p:pic>
        <p:nvPicPr>
          <p:cNvPr id="4" name="Content Placeholder 4" descr="A picture containing colorful, lined, sitting, line&#10;&#10;Description automatically generated">
            <a:extLst>
              <a:ext uri="{FF2B5EF4-FFF2-40B4-BE49-F238E27FC236}">
                <a16:creationId xmlns:a16="http://schemas.microsoft.com/office/drawing/2014/main" id="{3838C070-B415-C34C-B311-CDF919068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5" b="31079"/>
          <a:stretch/>
        </p:blipFill>
        <p:spPr>
          <a:xfrm>
            <a:off x="1367922" y="902814"/>
            <a:ext cx="9456155" cy="5718704"/>
          </a:xfrm>
        </p:spPr>
      </p:pic>
    </p:spTree>
    <p:extLst>
      <p:ext uri="{BB962C8B-B14F-4D97-AF65-F5344CB8AC3E}">
        <p14:creationId xmlns:p14="http://schemas.microsoft.com/office/powerpoint/2010/main" val="226551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236</Words>
  <Application>Microsoft Macintosh PowerPoint</Application>
  <PresentationFormat>Widescreen</PresentationFormat>
  <Paragraphs>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Agriculture production</vt:lpstr>
      <vt:lpstr>PowerPoint Presentation</vt:lpstr>
      <vt:lpstr>PowerPoint Presentation</vt:lpstr>
      <vt:lpstr>PowerPoint Presentation</vt:lpstr>
      <vt:lpstr>PowerPoint Presentation</vt:lpstr>
      <vt:lpstr>Revise the model by adding extra descriptor</vt:lpstr>
      <vt:lpstr>Revised model</vt:lpstr>
      <vt:lpstr>Revised model</vt:lpstr>
      <vt:lpstr>Yield for crop year wise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Kumar</dc:creator>
  <cp:lastModifiedBy>Suresh Bishnoi</cp:lastModifiedBy>
  <cp:revision>19</cp:revision>
  <dcterms:created xsi:type="dcterms:W3CDTF">2019-11-06T15:43:07Z</dcterms:created>
  <dcterms:modified xsi:type="dcterms:W3CDTF">2019-11-10T23:23:43Z</dcterms:modified>
</cp:coreProperties>
</file>