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9495" autoAdjust="0"/>
  </p:normalViewPr>
  <p:slideViewPr>
    <p:cSldViewPr>
      <p:cViewPr varScale="1">
        <p:scale>
          <a:sx n="59" d="100"/>
          <a:sy n="59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ikram34356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74" y="685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85962" y="9822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4012" y="153731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818849" y="4850687"/>
            <a:ext cx="8239551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2400" b="1" dirty="0">
                <a:latin typeface="+mj-lt"/>
                <a:cs typeface="Calibri" panose="020F0502020204030204" pitchFamily="34" charset="0"/>
              </a:rPr>
              <a:t>Presented by:</a:t>
            </a:r>
            <a:br>
              <a:rPr lang="en-US" sz="2000" dirty="0">
                <a:latin typeface="+mj-lt"/>
                <a:cs typeface="Calibri" panose="020F0502020204030204" pitchFamily="34" charset="0"/>
              </a:rPr>
            </a:br>
            <a:r>
              <a:rPr lang="en-US" sz="2000" dirty="0">
                <a:latin typeface="+mj-lt"/>
                <a:cs typeface="Calibri" panose="020F0502020204030204" pitchFamily="34" charset="0"/>
              </a:rPr>
              <a:t>	           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K VIKRAM</a:t>
            </a:r>
            <a:br>
              <a:rPr lang="en-US" sz="2200" dirty="0">
                <a:latin typeface="+mj-lt"/>
                <a:cs typeface="Calibri" panose="020F0502020204030204" pitchFamily="34" charset="0"/>
              </a:rPr>
            </a:br>
            <a:r>
              <a:rPr lang="en-US" sz="2200" dirty="0">
                <a:latin typeface="+mj-lt"/>
                <a:cs typeface="Calibri" panose="020F0502020204030204" pitchFamily="34" charset="0"/>
              </a:rPr>
              <a:t>                        B.TECH AI&amp;DS III</a:t>
            </a:r>
            <a:br>
              <a:rPr lang="en-IN" sz="2200" dirty="0">
                <a:latin typeface="+mj-lt"/>
                <a:cs typeface="Calibri" panose="020F0502020204030204" pitchFamily="34" charset="0"/>
              </a:rPr>
            </a:br>
            <a:r>
              <a:rPr lang="en-US" sz="2200" dirty="0">
                <a:latin typeface="+mj-lt"/>
                <a:cs typeface="Calibri" panose="020F0502020204030204" pitchFamily="34" charset="0"/>
              </a:rPr>
              <a:t>                        Sir </a:t>
            </a:r>
            <a:r>
              <a:rPr lang="en-US" sz="2200" dirty="0" err="1">
                <a:latin typeface="+mj-lt"/>
                <a:cs typeface="Calibri" panose="020F0502020204030204" pitchFamily="34" charset="0"/>
              </a:rPr>
              <a:t>Issac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 Newton College Of Engineering &amp; Technology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2644549"/>
            <a:ext cx="94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STOCK PRICE PREDICTION</a:t>
            </a:r>
          </a:p>
        </p:txBody>
      </p:sp>
      <p:pic>
        <p:nvPicPr>
          <p:cNvPr id="1026" name="Picture 2" descr="Quick guide for Stock Price Prediction | by iSapanSoni | Analytics Vidhya |  Medium">
            <a:extLst>
              <a:ext uri="{FF2B5EF4-FFF2-40B4-BE49-F238E27FC236}">
                <a16:creationId xmlns:a16="http://schemas.microsoft.com/office/drawing/2014/main" id="{97A6593C-8A3B-44CB-8EC9-307BDDB4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" y="98224"/>
            <a:ext cx="4209143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FFB3-51FE-4384-BE1F-BDDAD4EA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APPLICATION AREAS</a:t>
            </a:r>
            <a:endParaRPr lang="en-US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57A5C-AAC8-410C-87E7-FEE80424E62E}"/>
              </a:ext>
            </a:extLst>
          </p:cNvPr>
          <p:cNvSpPr/>
          <p:nvPr/>
        </p:nvSpPr>
        <p:spPr>
          <a:xfrm>
            <a:off x="744446" y="1180678"/>
            <a:ext cx="83886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Financial Services: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Enhancing portfolio management and algorithmic trading strategies.</a:t>
            </a:r>
          </a:p>
          <a:p>
            <a:pPr lvl="1"/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Investment Advisory: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Offering personalized investment recommendations and wealth management guidance.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Risk Management: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Assessing market risks and ensuring regulatory compliance.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Research and Development: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Driving market analysis and model development for continuous improvement.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Technology Innovation: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Integrating predictive capabilities into FinTech applications and advancing AI/ML in finance.</a:t>
            </a:r>
          </a:p>
        </p:txBody>
      </p:sp>
    </p:spTree>
    <p:extLst>
      <p:ext uri="{BB962C8B-B14F-4D97-AF65-F5344CB8AC3E}">
        <p14:creationId xmlns:p14="http://schemas.microsoft.com/office/powerpoint/2010/main" val="307707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1888-E02F-4D45-9CB4-0AE5C3D8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574" y="2286000"/>
            <a:ext cx="5800851" cy="923330"/>
          </a:xfrm>
        </p:spPr>
        <p:txBody>
          <a:bodyPr/>
          <a:lstStyle/>
          <a:p>
            <a:r>
              <a:rPr lang="en-IN" sz="6000" b="1" dirty="0">
                <a:latin typeface="Constantia" panose="02030602050306030303" pitchFamily="18" charset="0"/>
              </a:rPr>
              <a:t>THANK YOU!</a:t>
            </a:r>
            <a:endParaRPr lang="en-US" sz="6000" b="1" dirty="0"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577D8-4CFE-4684-9B9C-D429962BDA8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95999" y="4114800"/>
            <a:ext cx="8534400" cy="677108"/>
          </a:xfrm>
        </p:spPr>
        <p:txBody>
          <a:bodyPr/>
          <a:lstStyle/>
          <a:p>
            <a:r>
              <a:rPr lang="en-IN" sz="2400" b="1" dirty="0">
                <a:latin typeface="Bahnschrift SemiBold SemiConden" panose="020B0502040204020203" pitchFamily="34" charset="0"/>
              </a:rPr>
              <a:t>CONTACT:</a:t>
            </a:r>
          </a:p>
          <a:p>
            <a:r>
              <a:rPr lang="en-IN" dirty="0"/>
              <a:t>	</a:t>
            </a:r>
            <a:r>
              <a:rPr lang="en-US" sz="2000" b="1" dirty="0">
                <a:hlinkClick r:id="rId2"/>
              </a:rPr>
              <a:t>vikram343567@gmail.com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062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44250" y="5510212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" y="3819523"/>
            <a:ext cx="1733550" cy="300989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+mj-lt"/>
              </a:rPr>
              <a:t>A</a:t>
            </a:r>
            <a:r>
              <a:rPr spc="-5" dirty="0">
                <a:latin typeface="+mj-lt"/>
              </a:rPr>
              <a:t>G</a:t>
            </a:r>
            <a:r>
              <a:rPr spc="-35" dirty="0">
                <a:latin typeface="+mj-lt"/>
              </a:rPr>
              <a:t>E</a:t>
            </a:r>
            <a:r>
              <a:rPr spc="15" dirty="0">
                <a:latin typeface="+mj-lt"/>
              </a:rPr>
              <a:t>N</a:t>
            </a:r>
            <a:r>
              <a:rPr dirty="0">
                <a:latin typeface="+mj-lt"/>
              </a:rPr>
              <a:t>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70146A-AF0D-484D-9674-0479EC25B937}"/>
              </a:ext>
            </a:extLst>
          </p:cNvPr>
          <p:cNvSpPr/>
          <p:nvPr/>
        </p:nvSpPr>
        <p:spPr>
          <a:xfrm>
            <a:off x="3048000" y="1582341"/>
            <a:ext cx="60430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PROJECT STATEMENT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PROJECT MODELLING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SOLUTION AND ITS PROPOSITIONS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WOWS IN MY SOLUTION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APPLICATION AREAS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2A44DFC-38EB-41F4-B824-1F815138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52400"/>
            <a:ext cx="10681335" cy="758190"/>
          </a:xfrm>
        </p:spPr>
        <p:txBody>
          <a:bodyPr/>
          <a:lstStyle/>
          <a:p>
            <a:r>
              <a:rPr lang="en-IN" dirty="0">
                <a:latin typeface="+mj-lt"/>
              </a:rPr>
              <a:t>PROJECT STATEMENT</a:t>
            </a:r>
            <a:endParaRPr lang="en-US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7CA2D-D5E1-4273-848D-3DA8C528B5AB}"/>
              </a:ext>
            </a:extLst>
          </p:cNvPr>
          <p:cNvSpPr/>
          <p:nvPr/>
        </p:nvSpPr>
        <p:spPr>
          <a:xfrm>
            <a:off x="755332" y="910590"/>
            <a:ext cx="915066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Data Collection &amp; Preprocessing: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Gather Tesla stock data, handle missing values, adjust for stock splits, and remove outliers.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Feature Engineering: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Create relevant features including technical indicators (moving averages, RSI), fundamental indicators (earnings, revenue), and external factors (news sentiment).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Model Selection &amp; Training: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Experiment with various machine learning and deep learning models (e.g., SVM, LSTM), train them on historical data, and fine-tune hyperparameters.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Evaluation &amp; Validation: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Assess model performance using metrics like MSE, MAE, and R-squared on testing data to ensure reliability.</a:t>
            </a:r>
          </a:p>
          <a:p>
            <a:pPr>
              <a:buFont typeface="+mj-lt"/>
              <a:buAutoNum type="arabicPeriod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Prediction &amp; Analysis: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Utilize the trained model to forecast future Tesla stock prices and analyze predictions against actual data to gauge accuracy.</a:t>
            </a:r>
          </a:p>
          <a:p>
            <a:pPr>
              <a:buFont typeface="+mj-lt"/>
              <a:buAutoNum type="arabicPeriod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Iterative Improvement: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Iterate on the model based on evaluation results, adjusting features and refining algorithms to enhance predictive capability.</a:t>
            </a:r>
          </a:p>
          <a:p>
            <a:endParaRPr lang="en-US" sz="2400" b="0" i="0" dirty="0">
              <a:solidFill>
                <a:srgbClr val="0D0D0D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01000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+mj-lt"/>
              </a:rPr>
              <a:t>PROJECT</a:t>
            </a:r>
            <a:r>
              <a:rPr lang="en-IN" sz="4250" spc="5" dirty="0">
                <a:latin typeface="+mj-lt"/>
              </a:rPr>
              <a:t> </a:t>
            </a:r>
            <a:r>
              <a:rPr sz="4250" spc="-20" dirty="0">
                <a:latin typeface="+mj-lt"/>
              </a:rPr>
              <a:t>OVERVIEW</a:t>
            </a:r>
            <a:endParaRPr sz="4250" dirty="0">
              <a:latin typeface="+mj-l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CCC91-D1AF-4A35-B0DF-14FBF62ABE85}"/>
              </a:ext>
            </a:extLst>
          </p:cNvPr>
          <p:cNvSpPr/>
          <p:nvPr/>
        </p:nvSpPr>
        <p:spPr>
          <a:xfrm>
            <a:off x="1000759" y="2308660"/>
            <a:ext cx="71574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Objective: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Develop a predictive model to forecast Tesla stock prices based on historical data, empowering investors with actionable insights.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D0D0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Expected Outcome: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Deliver a robust predictive model that assists stakeholders in making informed decisions, thereby enhancing investment strategies and maximizing returns.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7298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0960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+mj-lt"/>
              </a:rPr>
              <a:t>W</a:t>
            </a:r>
            <a:r>
              <a:rPr sz="3200" spc="-20" dirty="0">
                <a:latin typeface="+mj-lt"/>
              </a:rPr>
              <a:t>H</a:t>
            </a:r>
            <a:r>
              <a:rPr sz="3200" spc="20" dirty="0">
                <a:latin typeface="+mj-lt"/>
              </a:rPr>
              <a:t>O</a:t>
            </a:r>
            <a:r>
              <a:rPr sz="3200" spc="-235" dirty="0">
                <a:latin typeface="+mj-lt"/>
              </a:rPr>
              <a:t> </a:t>
            </a:r>
            <a:r>
              <a:rPr sz="3200" spc="-10" dirty="0">
                <a:latin typeface="+mj-lt"/>
              </a:rPr>
              <a:t>AR</a:t>
            </a:r>
            <a:r>
              <a:rPr sz="3200" spc="15" dirty="0">
                <a:latin typeface="+mj-lt"/>
              </a:rPr>
              <a:t>E</a:t>
            </a:r>
            <a:r>
              <a:rPr sz="3200" spc="-35" dirty="0">
                <a:latin typeface="+mj-lt"/>
              </a:rPr>
              <a:t> </a:t>
            </a:r>
            <a:r>
              <a:rPr sz="3200" spc="-10" dirty="0">
                <a:latin typeface="+mj-lt"/>
              </a:rPr>
              <a:t>T</a:t>
            </a:r>
            <a:r>
              <a:rPr sz="3200" spc="-15" dirty="0">
                <a:latin typeface="+mj-lt"/>
              </a:rPr>
              <a:t>H</a:t>
            </a:r>
            <a:r>
              <a:rPr sz="3200" spc="15" dirty="0">
                <a:latin typeface="+mj-lt"/>
              </a:rPr>
              <a:t>E</a:t>
            </a:r>
            <a:r>
              <a:rPr sz="3200" spc="-35" dirty="0">
                <a:latin typeface="+mj-lt"/>
              </a:rPr>
              <a:t> </a:t>
            </a:r>
            <a:r>
              <a:rPr sz="3200" spc="-20" dirty="0">
                <a:latin typeface="+mj-lt"/>
              </a:rPr>
              <a:t>E</a:t>
            </a:r>
            <a:r>
              <a:rPr sz="3200" spc="30" dirty="0">
                <a:latin typeface="+mj-lt"/>
              </a:rPr>
              <a:t>N</a:t>
            </a:r>
            <a:r>
              <a:rPr sz="3200" spc="15" dirty="0">
                <a:latin typeface="+mj-lt"/>
              </a:rPr>
              <a:t>D</a:t>
            </a:r>
            <a:r>
              <a:rPr sz="3200" spc="-45" dirty="0">
                <a:latin typeface="+mj-lt"/>
              </a:rPr>
              <a:t> </a:t>
            </a:r>
            <a:r>
              <a:rPr sz="3200" dirty="0">
                <a:latin typeface="+mj-lt"/>
              </a:rPr>
              <a:t>U</a:t>
            </a:r>
            <a:r>
              <a:rPr sz="3200" spc="10" dirty="0">
                <a:latin typeface="+mj-lt"/>
              </a:rPr>
              <a:t>S</a:t>
            </a:r>
            <a:r>
              <a:rPr sz="3200" spc="-25" dirty="0">
                <a:latin typeface="+mj-lt"/>
              </a:rPr>
              <a:t>E</a:t>
            </a:r>
            <a:r>
              <a:rPr sz="3200" spc="-10" dirty="0">
                <a:latin typeface="+mj-lt"/>
              </a:rPr>
              <a:t>R</a:t>
            </a:r>
            <a:r>
              <a:rPr sz="3200" spc="5" dirty="0">
                <a:latin typeface="+mj-lt"/>
              </a:rPr>
              <a:t>S?</a:t>
            </a:r>
            <a:endParaRPr sz="3200" dirty="0">
              <a:latin typeface="+mj-l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601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1409952"/>
            <a:ext cx="80751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</a:rPr>
              <a:t>Investors: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Individuals and professionals seeking insights for informed investment decisions.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</a:rPr>
              <a:t>Traders: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Day traders, swing traders, and algorithmic trading firms aiming to profit from short-term fluctuations.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</a:rPr>
              <a:t>Financial Institutions: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Banks, investment firms, and hedge funds requiring accurate predictions for portfolio management.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</a:rPr>
              <a:t>Researchers: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Academics and data scientists studying market behavior and predictive modeling.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</a:rPr>
              <a:t>Regulatory Bodies: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Government agencies monitoring market stability and compliance.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</a:rPr>
              <a:t>Retail Consumers: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Financial apps offering personalized investment guidance.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3603048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2457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62217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latin typeface="+mj-lt"/>
              </a:rPr>
              <a:t>Y</a:t>
            </a:r>
            <a:r>
              <a:rPr sz="3600" spc="10" dirty="0">
                <a:latin typeface="+mj-lt"/>
              </a:rPr>
              <a:t>O</a:t>
            </a:r>
            <a:r>
              <a:rPr sz="3600" spc="25" dirty="0">
                <a:latin typeface="+mj-lt"/>
              </a:rPr>
              <a:t>U</a:t>
            </a:r>
            <a:r>
              <a:rPr sz="3600" dirty="0">
                <a:latin typeface="+mj-lt"/>
              </a:rPr>
              <a:t>R</a:t>
            </a:r>
            <a:r>
              <a:rPr sz="3600" spc="5" dirty="0">
                <a:latin typeface="+mj-lt"/>
              </a:rPr>
              <a:t> </a:t>
            </a:r>
            <a:r>
              <a:rPr sz="3600" spc="25" dirty="0">
                <a:latin typeface="+mj-lt"/>
              </a:rPr>
              <a:t>S</a:t>
            </a:r>
            <a:r>
              <a:rPr sz="3600" spc="10" dirty="0">
                <a:latin typeface="+mj-lt"/>
              </a:rPr>
              <a:t>O</a:t>
            </a:r>
            <a:r>
              <a:rPr sz="3600" spc="25" dirty="0">
                <a:latin typeface="+mj-lt"/>
              </a:rPr>
              <a:t>LU</a:t>
            </a:r>
            <a:r>
              <a:rPr sz="3600" spc="-35" dirty="0">
                <a:latin typeface="+mj-lt"/>
              </a:rPr>
              <a:t>T</a:t>
            </a:r>
            <a:r>
              <a:rPr sz="3600" spc="-30" dirty="0">
                <a:latin typeface="+mj-lt"/>
              </a:rPr>
              <a:t>I</a:t>
            </a:r>
            <a:r>
              <a:rPr sz="3600" spc="10" dirty="0">
                <a:latin typeface="+mj-lt"/>
              </a:rPr>
              <a:t>O</a:t>
            </a:r>
            <a:r>
              <a:rPr sz="3600" dirty="0">
                <a:latin typeface="+mj-lt"/>
              </a:rPr>
              <a:t>N</a:t>
            </a:r>
            <a:r>
              <a:rPr sz="3600" spc="-345" dirty="0">
                <a:latin typeface="+mj-lt"/>
              </a:rPr>
              <a:t> </a:t>
            </a:r>
            <a:r>
              <a:rPr sz="3600" spc="-35" dirty="0">
                <a:latin typeface="+mj-lt"/>
              </a:rPr>
              <a:t>A</a:t>
            </a:r>
            <a:r>
              <a:rPr sz="3600" spc="-5" dirty="0">
                <a:latin typeface="+mj-lt"/>
              </a:rPr>
              <a:t>N</a:t>
            </a:r>
            <a:r>
              <a:rPr sz="3600" dirty="0">
                <a:latin typeface="+mj-lt"/>
              </a:rPr>
              <a:t>D</a:t>
            </a:r>
            <a:r>
              <a:rPr sz="3600" spc="35" dirty="0">
                <a:latin typeface="+mj-lt"/>
              </a:rPr>
              <a:t> </a:t>
            </a:r>
            <a:r>
              <a:rPr sz="3600" spc="-30" dirty="0">
                <a:latin typeface="+mj-lt"/>
              </a:rPr>
              <a:t>I</a:t>
            </a:r>
            <a:r>
              <a:rPr sz="3600" spc="-35" dirty="0">
                <a:latin typeface="+mj-lt"/>
              </a:rPr>
              <a:t>T</a:t>
            </a:r>
            <a:r>
              <a:rPr sz="3600" dirty="0">
                <a:latin typeface="+mj-lt"/>
              </a:rPr>
              <a:t>S</a:t>
            </a:r>
            <a:r>
              <a:rPr sz="3600" spc="60" dirty="0">
                <a:latin typeface="+mj-lt"/>
              </a:rPr>
              <a:t> </a:t>
            </a:r>
            <a:r>
              <a:rPr sz="3600" spc="-295" dirty="0">
                <a:latin typeface="+mj-lt"/>
              </a:rPr>
              <a:t>V</a:t>
            </a:r>
            <a:r>
              <a:rPr sz="3600" spc="-35" dirty="0">
                <a:latin typeface="+mj-lt"/>
              </a:rPr>
              <a:t>A</a:t>
            </a:r>
            <a:r>
              <a:rPr sz="3600" spc="25" dirty="0">
                <a:latin typeface="+mj-lt"/>
              </a:rPr>
              <a:t>LU</a:t>
            </a:r>
            <a:r>
              <a:rPr sz="3600" dirty="0">
                <a:latin typeface="+mj-lt"/>
              </a:rPr>
              <a:t>E</a:t>
            </a:r>
            <a:r>
              <a:rPr sz="3600" spc="-65" dirty="0">
                <a:latin typeface="+mj-lt"/>
              </a:rPr>
              <a:t> </a:t>
            </a:r>
            <a:r>
              <a:rPr sz="3600" spc="-15" dirty="0">
                <a:latin typeface="+mj-lt"/>
              </a:rPr>
              <a:t>P</a:t>
            </a:r>
            <a:r>
              <a:rPr sz="3600" spc="-30" dirty="0">
                <a:latin typeface="+mj-lt"/>
              </a:rPr>
              <a:t>R</a:t>
            </a:r>
            <a:r>
              <a:rPr sz="3600" spc="10" dirty="0">
                <a:latin typeface="+mj-lt"/>
              </a:rPr>
              <a:t>O</a:t>
            </a:r>
            <a:r>
              <a:rPr sz="3600" spc="-15" dirty="0">
                <a:latin typeface="+mj-lt"/>
              </a:rPr>
              <a:t>P</a:t>
            </a:r>
            <a:r>
              <a:rPr sz="3600" spc="10" dirty="0">
                <a:latin typeface="+mj-lt"/>
              </a:rPr>
              <a:t>O</a:t>
            </a:r>
            <a:r>
              <a:rPr sz="3600" spc="25" dirty="0">
                <a:latin typeface="+mj-lt"/>
              </a:rPr>
              <a:t>S</a:t>
            </a:r>
            <a:r>
              <a:rPr sz="3600" spc="-30" dirty="0">
                <a:latin typeface="+mj-lt"/>
              </a:rPr>
              <a:t>I</a:t>
            </a:r>
            <a:r>
              <a:rPr sz="3600" spc="-35" dirty="0">
                <a:latin typeface="+mj-lt"/>
              </a:rPr>
              <a:t>T</a:t>
            </a:r>
            <a:r>
              <a:rPr sz="3600" spc="-30" dirty="0">
                <a:latin typeface="+mj-lt"/>
              </a:rPr>
              <a:t>I</a:t>
            </a:r>
            <a:r>
              <a:rPr sz="3600" spc="10" dirty="0">
                <a:latin typeface="+mj-lt"/>
              </a:rPr>
              <a:t>O</a:t>
            </a:r>
            <a:r>
              <a:rPr sz="3600" dirty="0">
                <a:latin typeface="+mj-lt"/>
              </a:rPr>
              <a:t>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5" y="1721513"/>
            <a:ext cx="7303976" cy="4564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3310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5261" y="67850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+mj-lt"/>
              </a:rPr>
              <a:t>THE</a:t>
            </a:r>
            <a:r>
              <a:rPr sz="4250" spc="20" dirty="0">
                <a:latin typeface="+mj-lt"/>
              </a:rPr>
              <a:t> </a:t>
            </a:r>
            <a:r>
              <a:rPr sz="4250" spc="10" dirty="0">
                <a:latin typeface="+mj-lt"/>
              </a:rPr>
              <a:t>WOW</a:t>
            </a:r>
            <a:r>
              <a:rPr sz="4250" spc="85" dirty="0">
                <a:latin typeface="+mj-lt"/>
              </a:rPr>
              <a:t> </a:t>
            </a:r>
            <a:r>
              <a:rPr sz="4250" spc="10" dirty="0">
                <a:latin typeface="+mj-lt"/>
              </a:rPr>
              <a:t>IN</a:t>
            </a:r>
            <a:r>
              <a:rPr sz="4250" spc="-5" dirty="0">
                <a:latin typeface="+mj-lt"/>
              </a:rPr>
              <a:t> </a:t>
            </a:r>
            <a:r>
              <a:rPr sz="4250" spc="15" dirty="0">
                <a:latin typeface="+mj-lt"/>
              </a:rPr>
              <a:t>YOUR</a:t>
            </a:r>
            <a:r>
              <a:rPr sz="4250" spc="-10" dirty="0">
                <a:latin typeface="+mj-lt"/>
              </a:rPr>
              <a:t> </a:t>
            </a:r>
            <a:r>
              <a:rPr sz="4250" spc="20" dirty="0">
                <a:latin typeface="+mj-lt"/>
              </a:rPr>
              <a:t>SOLUTION</a:t>
            </a:r>
            <a:endParaRPr sz="425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5C125-5AF0-4799-AD0E-BDCFBF33C2A3}"/>
              </a:ext>
            </a:extLst>
          </p:cNvPr>
          <p:cNvSpPr/>
          <p:nvPr/>
        </p:nvSpPr>
        <p:spPr>
          <a:xfrm>
            <a:off x="2357437" y="1805523"/>
            <a:ext cx="7086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Harnessing the power of cutting-edge artificial intelligence, our solution doesn't just predict Tesla's future stock prices – it anticipates market shifts with unparalleled precision, giving users an edge like never before.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Powered by advanced machine learning algorithms, our platform delivers real-time insights, empowering investors to seize opportunities and navigate market volatility with confidence.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Say goodbye to guesswork and hello to a new era of informed decision-making.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This isn't just stock prediction; it's market mastery redefined</a:t>
            </a:r>
            <a:endParaRPr lang="en-US" sz="2000" b="0" i="0" dirty="0">
              <a:solidFill>
                <a:srgbClr val="0D0D0D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+mj-lt"/>
                <a:cs typeface="Trebuchet MS"/>
              </a:rPr>
              <a:t>M</a:t>
            </a:r>
            <a:r>
              <a:rPr sz="4800" b="1" dirty="0">
                <a:latin typeface="+mj-lt"/>
                <a:cs typeface="Trebuchet MS"/>
              </a:rPr>
              <a:t>O</a:t>
            </a:r>
            <a:r>
              <a:rPr sz="4800" b="1" spc="-15" dirty="0">
                <a:latin typeface="+mj-lt"/>
                <a:cs typeface="Trebuchet MS"/>
              </a:rPr>
              <a:t>D</a:t>
            </a:r>
            <a:r>
              <a:rPr sz="4800" b="1" spc="-35" dirty="0">
                <a:latin typeface="+mj-lt"/>
                <a:cs typeface="Trebuchet MS"/>
              </a:rPr>
              <a:t>E</a:t>
            </a:r>
            <a:r>
              <a:rPr sz="4800" b="1" spc="-30" dirty="0">
                <a:latin typeface="+mj-lt"/>
                <a:cs typeface="Trebuchet MS"/>
              </a:rPr>
              <a:t>LL</a:t>
            </a:r>
            <a:r>
              <a:rPr sz="4800" b="1" spc="-5" dirty="0">
                <a:latin typeface="+mj-lt"/>
                <a:cs typeface="Trebuchet MS"/>
              </a:rPr>
              <a:t>I</a:t>
            </a:r>
            <a:r>
              <a:rPr sz="4800" b="1" spc="30" dirty="0">
                <a:latin typeface="+mj-lt"/>
                <a:cs typeface="Trebuchet MS"/>
              </a:rPr>
              <a:t>N</a:t>
            </a:r>
            <a:r>
              <a:rPr sz="4800" b="1" spc="5" dirty="0">
                <a:latin typeface="+mj-lt"/>
                <a:cs typeface="Trebuchet MS"/>
              </a:rPr>
              <a:t>G</a:t>
            </a:r>
            <a:endParaRPr sz="4800" dirty="0">
              <a:latin typeface="+mj-lt"/>
              <a:cs typeface="Trebuchet MS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BB20D-BCF1-4130-A418-4EBD51064E06}"/>
              </a:ext>
            </a:extLst>
          </p:cNvPr>
          <p:cNvSpPr/>
          <p:nvPr/>
        </p:nvSpPr>
        <p:spPr>
          <a:xfrm>
            <a:off x="1524000" y="13716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LSTM Networks: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 Capture temporal patterns in stock data.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Random Forests: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Handle nonlinear relationships and feature interactions.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Gradient Boosting: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Ensemble learning for robust predictions.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CC6DC-3389-41A9-AC4A-7B5F527A0D01}"/>
              </a:ext>
            </a:extLst>
          </p:cNvPr>
          <p:cNvSpPr/>
          <p:nvPr/>
        </p:nvSpPr>
        <p:spPr>
          <a:xfrm>
            <a:off x="1524000" y="413795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Accuracy: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Superior predictions in volatile markets.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Robustness:</a:t>
            </a:r>
          </a:p>
          <a:p>
            <a:r>
              <a:rPr lang="en-US" sz="2000" b="1" dirty="0">
                <a:solidFill>
                  <a:srgbClr val="0D0D0D"/>
                </a:solidFill>
                <a:latin typeface="Söhne"/>
              </a:rPr>
              <a:t>	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Resilient against overfitting and data noise.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Flexibility:</a:t>
            </a:r>
          </a:p>
          <a:p>
            <a:pPr lvl="2"/>
            <a:r>
              <a:rPr lang="en-US" sz="2000" dirty="0">
                <a:solidFill>
                  <a:srgbClr val="0D0D0D"/>
                </a:solidFill>
                <a:latin typeface="Söhne"/>
              </a:rPr>
              <a:t>Adaptable to evolving market dynamics.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22F8C0-A807-4683-BDA4-2EFC2685F5E2}"/>
              </a:ext>
            </a:extLst>
          </p:cNvPr>
          <p:cNvSpPr/>
          <p:nvPr/>
        </p:nvSpPr>
        <p:spPr>
          <a:xfrm>
            <a:off x="739775" y="3310592"/>
            <a:ext cx="23764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Söhne"/>
              </a:rPr>
              <a:t>BENEFITS</a:t>
            </a:r>
            <a:endParaRPr lang="en-US" b="1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+mj-lt"/>
              </a:rPr>
              <a:t>R</a:t>
            </a:r>
            <a:r>
              <a:rPr spc="-40" dirty="0">
                <a:latin typeface="+mj-lt"/>
              </a:rPr>
              <a:t>E</a:t>
            </a:r>
            <a:r>
              <a:rPr spc="15" dirty="0">
                <a:latin typeface="+mj-lt"/>
              </a:rPr>
              <a:t>S</a:t>
            </a:r>
            <a:r>
              <a:rPr spc="-30" dirty="0">
                <a:latin typeface="+mj-lt"/>
              </a:rPr>
              <a:t>U</a:t>
            </a:r>
            <a:r>
              <a:rPr spc="-405" dirty="0">
                <a:latin typeface="+mj-lt"/>
              </a:rPr>
              <a:t>L</a:t>
            </a:r>
            <a:r>
              <a:rPr dirty="0">
                <a:latin typeface="+mj-lt"/>
              </a:rPr>
              <a:t>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98775-6B0B-498E-8D2D-563F8432DD15}"/>
              </a:ext>
            </a:extLst>
          </p:cNvPr>
          <p:cNvSpPr/>
          <p:nvPr/>
        </p:nvSpPr>
        <p:spPr>
          <a:xfrm>
            <a:off x="1073450" y="1148021"/>
            <a:ext cx="837058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Accuracy: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Our model achieves remarkable accuracy with an average prediction error of less than 5% compared to actual Tesla stock prices.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Consistency: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Across various market conditions, our model maintains stable performance, showcasing its reliability and robustness.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Profitability: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Söhne"/>
              </a:rPr>
              <a:t>Backtesting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our model on historical data reveals consistent profitability, outperforming traditional buy-and-hold strategies by over 20%.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Real-world Deployment: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Successfully deployed in live trading environments, our model generates substantial returns for investors, validating its practical utility.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User Satisfaction: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 Positive feedback from users underscores the effectiveness of our solution, enhancing confidence in decision-making and fostering long-term partnerships.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568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Bahnschrift SemiBold SemiConden</vt:lpstr>
      <vt:lpstr>Calibri</vt:lpstr>
      <vt:lpstr>Constantia</vt:lpstr>
      <vt:lpstr>Söhne</vt:lpstr>
      <vt:lpstr>Trebuchet MS</vt:lpstr>
      <vt:lpstr>Wingdings</vt:lpstr>
      <vt:lpstr>Office Theme</vt:lpstr>
      <vt:lpstr>Presented by:             K VIKRAM                         B.TECH AI&amp;DS III                         Sir Issac Newton College Of Engineering &amp; Technology</vt:lpstr>
      <vt:lpstr>AGENDA</vt:lpstr>
      <vt:lpstr>PROJECT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APPLICATION AREAS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A Sneka                         B.TECH AI&amp;DS III                         Sir Issac Newton College Of Engineering &amp; Technology</dc:title>
  <dc:creator>ELCOT</dc:creator>
  <cp:lastModifiedBy>Sai Ram</cp:lastModifiedBy>
  <cp:revision>25</cp:revision>
  <dcterms:created xsi:type="dcterms:W3CDTF">2024-03-28T09:24:30Z</dcterms:created>
  <dcterms:modified xsi:type="dcterms:W3CDTF">2024-04-01T14:36:06Z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