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3B67-B18D-FCC4-3BFA-403E8247C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7595E-921C-1ACD-A43C-69DB5E68E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B8386-30E9-441C-D3AF-8D29FFC7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30E8-3D00-4EE8-A8F5-2441D7628A6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533BF-28BF-E3B7-5DD4-8730D0C8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F4313-8159-05E3-E09B-8E53860C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54C8-3179-4BD1-A1E5-15C307DFD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54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4AAF-235F-0F42-5151-5DB72C68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D0016-9698-732A-8ED4-1F90C3DDF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6C391-D70F-B86C-5275-7E92E8A3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30E8-3D00-4EE8-A8F5-2441D7628A6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2ABD2-339E-E913-7F2C-1CB1AF63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E59AF-A16A-494B-94DA-E0BCB1BF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54C8-3179-4BD1-A1E5-15C307DFD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6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F3470-1881-ADC7-3565-BD9B617DC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51449-80E7-D425-15FB-E2CC7220A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58A7A-851B-8083-7087-D9700380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30E8-3D00-4EE8-A8F5-2441D7628A6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ECD20-CDAF-95E8-5E1E-F23DB5F6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E2511-5C0F-2D48-6DFE-DB0FC378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54C8-3179-4BD1-A1E5-15C307DFD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3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19D7-55B0-D613-118A-51721008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88EC-9AAD-0BEC-0237-1DDF86D12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F69FA-2E25-0D02-A3FE-313211C7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30E8-3D00-4EE8-A8F5-2441D7628A6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35BF9-208B-63E3-C359-30B02AB0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74D2-AD09-8C27-6C42-B6260F5B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54C8-3179-4BD1-A1E5-15C307DFD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35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5382-AE7A-6E39-7F1C-EF88AD9E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F57A1-92A1-92C0-8666-C5F8AFC2C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C15B8-2535-E535-5B85-00150CFE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30E8-3D00-4EE8-A8F5-2441D7628A6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53D7-8A2B-B993-C4FE-B809A813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625ED-E0A2-5A01-EF8E-08B76E38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54C8-3179-4BD1-A1E5-15C307DFD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12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0F5D-A926-9B3A-96B8-FE763483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E0F3F-FE01-FCAA-1B6A-564E32B13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EF67A-42C4-5A9C-FA02-BB3EF3755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617B4-3D46-EE0D-98CF-875F0FA1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30E8-3D00-4EE8-A8F5-2441D7628A6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FD97B-0903-7AF6-EBB4-3D89CDF3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4FABA-CADC-34FF-91F0-1CDE9C9C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54C8-3179-4BD1-A1E5-15C307DFD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62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0C3F-75CB-EAF5-1D40-A8DDF7D7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63F6E-4878-8860-6EC2-676B8AD77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C7F9C-C865-A971-A763-B3CDD8B08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92509-9257-AB58-183C-F5927606A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56945-339E-2880-92B3-46DC3F5D2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81621-DFBA-288C-C01C-F646DAF4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30E8-3D00-4EE8-A8F5-2441D7628A6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838CA-C9AC-13AC-26E6-C9B04248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D80B5-73B3-6861-3735-5BEF88CF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54C8-3179-4BD1-A1E5-15C307DFD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13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6B05-2CC1-B368-6814-D92C3E5A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0708A-ADB2-CD0F-60B2-8484A9EC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30E8-3D00-4EE8-A8F5-2441D7628A6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786B8-6D21-3DD9-D22F-987B67D0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88DAE-4EF0-2CC8-2DDC-51DE6B41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54C8-3179-4BD1-A1E5-15C307DFD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55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9D077-9EE7-CF01-1991-19F8F450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30E8-3D00-4EE8-A8F5-2441D7628A6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33A74-472E-33C5-C93E-3BF2B6C5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CBD83-352A-527B-5DC0-BB74A839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54C8-3179-4BD1-A1E5-15C307DFD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89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D345-DC26-9E1E-27B4-8B9F80FA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BAE4-7C9F-BE9F-4211-5CE49C294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789CD-771D-5D0B-B196-6C9DB2FE2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08050-AABC-5454-AA57-A3BAF6CA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30E8-3D00-4EE8-A8F5-2441D7628A6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4A0CF-6DD0-785D-6B95-859685F4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4E79E-AA76-4276-29ED-B1EDADBE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54C8-3179-4BD1-A1E5-15C307DFD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1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2EE4-8BEA-25EC-435C-0EA85CE9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0F19D-FA24-D091-3C0E-7D33862E5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4F341-0F61-F6CF-A7E0-148BDE3E1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03C2C-0AC2-55D8-6A7A-FE301B57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30E8-3D00-4EE8-A8F5-2441D7628A6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BEE92-9FF0-B278-1730-A8A741F7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E4C5B-0171-975A-66C8-99E93D9B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54C8-3179-4BD1-A1E5-15C307DFD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E60FD-0CCA-237A-B9EF-EE8DB28A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FFA23-B803-3D68-0943-459F321A9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E30A-A94C-3024-CEBF-8DCAD68A2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030E8-3D00-4EE8-A8F5-2441D7628A64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743FF-B668-80F2-D08B-B506BD92B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EA38-6021-0579-4FBB-9980D19AB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54C8-3179-4BD1-A1E5-15C307DFD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60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818676-7E98-5AF4-ABC9-4C0DE8DAB74F}"/>
              </a:ext>
            </a:extLst>
          </p:cNvPr>
          <p:cNvSpPr txBox="1"/>
          <p:nvPr/>
        </p:nvSpPr>
        <p:spPr>
          <a:xfrm>
            <a:off x="462116" y="176981"/>
            <a:ext cx="11582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0" dirty="0">
                <a:solidFill>
                  <a:schemeClr val="accent2"/>
                </a:solidFill>
              </a:rPr>
              <a:t>BANK LOAN PREDICTION USING LOGISTIC REGRESSION, DECISION TREE , RANDOM FOREST AND AUC IN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16180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9CF7-F916-9C29-BEE3-2AF736C65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053"/>
            <a:ext cx="9144000" cy="614515"/>
          </a:xfrm>
        </p:spPr>
        <p:txBody>
          <a:bodyPr>
            <a:noAutofit/>
          </a:bodyPr>
          <a:lstStyle/>
          <a:p>
            <a:r>
              <a:rPr lang="en-IN" sz="4000" b="1" dirty="0"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07532-E9DB-4C3F-197E-45F8CB62E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923" y="904568"/>
            <a:ext cx="11080954" cy="5663380"/>
          </a:xfrm>
        </p:spPr>
        <p:txBody>
          <a:bodyPr>
            <a:normAutofit fontScale="3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7400" dirty="0">
                <a:solidFill>
                  <a:schemeClr val="accent2"/>
                </a:solidFill>
              </a:rPr>
              <a:t>Set the working directory and read the dataset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7400" dirty="0">
                <a:solidFill>
                  <a:schemeClr val="accent2"/>
                </a:solidFill>
              </a:rPr>
              <a:t>There are 5000 rows and 14 columns</a:t>
            </a:r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IN" dirty="0"/>
          </a:p>
          <a:p>
            <a:pPr algn="l"/>
            <a:endParaRPr lang="en-IN" sz="2400" dirty="0"/>
          </a:p>
          <a:p>
            <a:pPr algn="l"/>
            <a:endParaRPr lang="en-IN" dirty="0"/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IN" dirty="0"/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IN" dirty="0"/>
          </a:p>
          <a:p>
            <a:pPr algn="l"/>
            <a:endParaRPr lang="en-IN" sz="2400" dirty="0"/>
          </a:p>
          <a:p>
            <a:pPr algn="l"/>
            <a:endParaRPr lang="en-IN" sz="5100" dirty="0"/>
          </a:p>
          <a:p>
            <a:pPr algn="l"/>
            <a:r>
              <a:rPr lang="en-IN" sz="7400" dirty="0">
                <a:solidFill>
                  <a:schemeClr val="accent2"/>
                </a:solidFill>
              </a:rPr>
              <a:t>Data cleaning </a:t>
            </a:r>
          </a:p>
          <a:p>
            <a:pPr algn="l"/>
            <a:r>
              <a:rPr lang="en-IN" sz="7400" dirty="0">
                <a:solidFill>
                  <a:schemeClr val="accent2"/>
                </a:solidFill>
              </a:rPr>
              <a:t>1. Checked for missing values, duplicate records, check data types of all the variables</a:t>
            </a:r>
          </a:p>
          <a:p>
            <a:pPr algn="l"/>
            <a:r>
              <a:rPr lang="en-IN" sz="7400" dirty="0">
                <a:solidFill>
                  <a:schemeClr val="accent2"/>
                </a:solidFill>
              </a:rPr>
              <a:t>2. Dropped column ‘ID’ as it was insignificant and converted categorical variables into factor variables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81CB5-BB3A-C830-037B-06BFA7272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85" y="1779639"/>
            <a:ext cx="9786531" cy="316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7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BCC4-80AD-1A49-8B7A-4DA389BD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FDA5-2C5C-BEDE-21F6-75F26A91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884"/>
            <a:ext cx="10515600" cy="5115079"/>
          </a:xfrm>
        </p:spPr>
        <p:txBody>
          <a:bodyPr/>
          <a:lstStyle/>
          <a:p>
            <a:r>
              <a:rPr lang="en-IN" sz="2400" dirty="0">
                <a:solidFill>
                  <a:schemeClr val="accent2"/>
                </a:solidFill>
              </a:rPr>
              <a:t>Exploratory Data Analysis (EDA) was conducted which could give some insights to the bank management with regards to decision making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Out of the total 5000 customers, 4520 have not been approved for a loan while 480 have been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To understand the impact of variables like ‘Age’ &amp; ‘Income’, it is better to put them in a range or category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Avg Income of customers tends to be higher when there are less family members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Personal loan has been approved for customer having a higher income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Customers belonging to the rich group have the highest amount of Mortgage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More educated customers have a higher Credit Average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CC Avg is similar for customers who opted for online service and for those who did not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0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D876-2AE4-7DA8-9D37-F20FB91F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6F7C-B7E6-0A9F-F2CE-A8A2A4D4D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052"/>
            <a:ext cx="10515600" cy="5124911"/>
          </a:xfrm>
        </p:spPr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Ran Logistic regression using the ‘</a:t>
            </a:r>
            <a:r>
              <a:rPr lang="en-US" sz="2400" dirty="0" err="1">
                <a:solidFill>
                  <a:schemeClr val="accent2"/>
                </a:solidFill>
              </a:rPr>
              <a:t>glm</a:t>
            </a:r>
            <a:r>
              <a:rPr lang="en-US" sz="2400" dirty="0">
                <a:solidFill>
                  <a:schemeClr val="accent2"/>
                </a:solidFill>
              </a:rPr>
              <a:t>’ function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Used the stepwise function which will include all the independent variables and start removing the insignificant variables one after the other. ‘</a:t>
            </a:r>
            <a:r>
              <a:rPr lang="en-US" sz="2400" dirty="0" err="1">
                <a:solidFill>
                  <a:schemeClr val="accent2"/>
                </a:solidFill>
              </a:rPr>
              <a:t>Zipcode</a:t>
            </a:r>
            <a:r>
              <a:rPr lang="en-US" sz="2400" dirty="0">
                <a:solidFill>
                  <a:schemeClr val="accent2"/>
                </a:solidFill>
              </a:rPr>
              <a:t>’ variable was removed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Checked for multicollinearity in the model by using the VIF function and found ‘Age’, ‘Income’ and ‘</a:t>
            </a:r>
            <a:r>
              <a:rPr lang="en-US" sz="2400" dirty="0" err="1">
                <a:solidFill>
                  <a:schemeClr val="accent2"/>
                </a:solidFill>
              </a:rPr>
              <a:t>Age_range</a:t>
            </a:r>
            <a:r>
              <a:rPr lang="en-US" sz="2400" dirty="0">
                <a:solidFill>
                  <a:schemeClr val="accent2"/>
                </a:solidFill>
              </a:rPr>
              <a:t>’ having values higher than 5. ‘</a:t>
            </a:r>
            <a:r>
              <a:rPr lang="en-US" sz="2400" dirty="0" err="1">
                <a:solidFill>
                  <a:schemeClr val="accent2"/>
                </a:solidFill>
              </a:rPr>
              <a:t>Age_range</a:t>
            </a:r>
            <a:r>
              <a:rPr lang="en-US" sz="2400" dirty="0">
                <a:solidFill>
                  <a:schemeClr val="accent2"/>
                </a:solidFill>
              </a:rPr>
              <a:t>’ was removed.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Split the data into train and test (80/20) by using </a:t>
            </a:r>
            <a:r>
              <a:rPr lang="en-US" sz="2400" dirty="0" err="1">
                <a:solidFill>
                  <a:schemeClr val="accent2"/>
                </a:solidFill>
              </a:rPr>
              <a:t>createDataPartition</a:t>
            </a:r>
            <a:r>
              <a:rPr lang="en-US" sz="2400" dirty="0">
                <a:solidFill>
                  <a:schemeClr val="accent2"/>
                </a:solidFill>
              </a:rPr>
              <a:t> function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Use the train data to create the model and the test data for prediction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04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8C38-AE90-8A42-BBB6-3A9ADB74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105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IMBALANCED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FC32-92C4-6073-11EE-8407E366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06"/>
            <a:ext cx="10515600" cy="5016757"/>
          </a:xfrm>
        </p:spPr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Out of the total 5000 customers, 4520 have not been approved for a loan while 480 have been. This proved that the data was imbalanced.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To balance the data, we used the library ‘ROSE’ and ‘</a:t>
            </a:r>
            <a:r>
              <a:rPr lang="en-US" sz="2400" dirty="0" err="1">
                <a:solidFill>
                  <a:schemeClr val="accent2"/>
                </a:solidFill>
              </a:rPr>
              <a:t>ovun.sample</a:t>
            </a:r>
            <a:r>
              <a:rPr lang="en-US" sz="2400" dirty="0">
                <a:solidFill>
                  <a:schemeClr val="accent2"/>
                </a:solidFill>
              </a:rPr>
              <a:t>’ function. 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We used the test data to predict </a:t>
            </a:r>
            <a:r>
              <a:rPr lang="en-US" sz="2400" dirty="0" err="1">
                <a:solidFill>
                  <a:schemeClr val="accent2"/>
                </a:solidFill>
              </a:rPr>
              <a:t>over_data</a:t>
            </a:r>
            <a:r>
              <a:rPr lang="en-US" sz="2400" dirty="0">
                <a:solidFill>
                  <a:schemeClr val="accent2"/>
                </a:solidFill>
              </a:rPr>
              <a:t>, </a:t>
            </a:r>
            <a:r>
              <a:rPr lang="en-US" sz="2400" dirty="0" err="1">
                <a:solidFill>
                  <a:schemeClr val="accent2"/>
                </a:solidFill>
              </a:rPr>
              <a:t>under_data</a:t>
            </a:r>
            <a:r>
              <a:rPr lang="en-US" sz="2400" dirty="0">
                <a:solidFill>
                  <a:schemeClr val="accent2"/>
                </a:solidFill>
              </a:rPr>
              <a:t> and </a:t>
            </a:r>
            <a:r>
              <a:rPr lang="en-US" sz="2400" dirty="0" err="1">
                <a:solidFill>
                  <a:schemeClr val="accent2"/>
                </a:solidFill>
              </a:rPr>
              <a:t>both_data</a:t>
            </a:r>
            <a:r>
              <a:rPr lang="en-US" sz="2400" dirty="0">
                <a:solidFill>
                  <a:schemeClr val="accent2"/>
                </a:solidFill>
              </a:rPr>
              <a:t> &amp; confusion matrix to provide the accuracy, sensitivity and specificity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Logistic regression for </a:t>
            </a:r>
            <a:r>
              <a:rPr lang="en-US" sz="2400" dirty="0" err="1">
                <a:solidFill>
                  <a:schemeClr val="accent2"/>
                </a:solidFill>
              </a:rPr>
              <a:t>over_data</a:t>
            </a:r>
            <a:r>
              <a:rPr lang="en-US" sz="2400" dirty="0">
                <a:solidFill>
                  <a:schemeClr val="accent2"/>
                </a:solidFill>
              </a:rPr>
              <a:t>: Accuracy is 92.1%, Sensitivity is 94.79% and Specificity is 91.81%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Logistic regression for </a:t>
            </a:r>
            <a:r>
              <a:rPr lang="en-US" sz="2400" dirty="0" err="1">
                <a:solidFill>
                  <a:schemeClr val="accent2"/>
                </a:solidFill>
              </a:rPr>
              <a:t>under_data</a:t>
            </a:r>
            <a:r>
              <a:rPr lang="en-US" sz="2400" dirty="0">
                <a:solidFill>
                  <a:schemeClr val="accent2"/>
                </a:solidFill>
              </a:rPr>
              <a:t>: Accuracy is 92.1%, Sensitivity is 95.83% and Specificity is 91.70%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Logistic regression for </a:t>
            </a:r>
            <a:r>
              <a:rPr lang="en-US" sz="2400" dirty="0" err="1">
                <a:solidFill>
                  <a:schemeClr val="accent2"/>
                </a:solidFill>
              </a:rPr>
              <a:t>both_data</a:t>
            </a:r>
            <a:r>
              <a:rPr lang="en-US" sz="2400" dirty="0">
                <a:solidFill>
                  <a:schemeClr val="accent2"/>
                </a:solidFill>
              </a:rPr>
              <a:t>: Accuracy is 92.2%, Sensitivity is 93.75% and Specificity is 92.04%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52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5FEF-8F29-624B-65BB-287F373A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85D2-7A48-D533-3E4C-883C7EFE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374"/>
            <a:ext cx="10515600" cy="502658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We ran the library ‘</a:t>
            </a:r>
            <a:r>
              <a:rPr lang="en-US" sz="2400" dirty="0" err="1">
                <a:solidFill>
                  <a:schemeClr val="accent2"/>
                </a:solidFill>
              </a:rPr>
              <a:t>rpart</a:t>
            </a:r>
            <a:r>
              <a:rPr lang="en-US" sz="2400" dirty="0">
                <a:solidFill>
                  <a:schemeClr val="accent2"/>
                </a:solidFill>
              </a:rPr>
              <a:t>’ and set the seed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We used the test data to predict </a:t>
            </a:r>
            <a:r>
              <a:rPr lang="en-US" sz="2400" dirty="0" err="1">
                <a:solidFill>
                  <a:schemeClr val="accent2"/>
                </a:solidFill>
              </a:rPr>
              <a:t>over_data</a:t>
            </a:r>
            <a:r>
              <a:rPr lang="en-US" sz="2400" dirty="0">
                <a:solidFill>
                  <a:schemeClr val="accent2"/>
                </a:solidFill>
              </a:rPr>
              <a:t>, </a:t>
            </a:r>
            <a:r>
              <a:rPr lang="en-US" sz="2400" dirty="0" err="1">
                <a:solidFill>
                  <a:schemeClr val="accent2"/>
                </a:solidFill>
              </a:rPr>
              <a:t>under_data</a:t>
            </a:r>
            <a:r>
              <a:rPr lang="en-US" sz="2400" dirty="0">
                <a:solidFill>
                  <a:schemeClr val="accent2"/>
                </a:solidFill>
              </a:rPr>
              <a:t> and </a:t>
            </a:r>
            <a:r>
              <a:rPr lang="en-US" sz="2400" dirty="0" err="1">
                <a:solidFill>
                  <a:schemeClr val="accent2"/>
                </a:solidFill>
              </a:rPr>
              <a:t>both_data</a:t>
            </a:r>
            <a:r>
              <a:rPr lang="en-US" sz="2400" dirty="0">
                <a:solidFill>
                  <a:schemeClr val="accent2"/>
                </a:solidFill>
              </a:rPr>
              <a:t> &amp; confusion matrix to provide the accuracy, sensitivity and specificity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Decision Tree for </a:t>
            </a:r>
            <a:r>
              <a:rPr lang="en-US" sz="2400" dirty="0" err="1">
                <a:solidFill>
                  <a:schemeClr val="accent2"/>
                </a:solidFill>
              </a:rPr>
              <a:t>over_data</a:t>
            </a:r>
            <a:r>
              <a:rPr lang="en-US" sz="2400" dirty="0">
                <a:solidFill>
                  <a:schemeClr val="accent2"/>
                </a:solidFill>
              </a:rPr>
              <a:t>: Accuracy is 92.8%, Sensitivity is 98.96% and Specificity is 92.15%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Decision Tree for </a:t>
            </a:r>
            <a:r>
              <a:rPr lang="en-US" sz="2400" dirty="0" err="1">
                <a:solidFill>
                  <a:schemeClr val="accent2"/>
                </a:solidFill>
              </a:rPr>
              <a:t>under_data</a:t>
            </a:r>
            <a:r>
              <a:rPr lang="en-US" sz="2400" dirty="0">
                <a:solidFill>
                  <a:schemeClr val="accent2"/>
                </a:solidFill>
              </a:rPr>
              <a:t>: Accuracy is 93.70%, Sensitivity is 98.96% and Specificity is 93.14% 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Decision Tree for </a:t>
            </a:r>
            <a:r>
              <a:rPr lang="en-US" sz="2400" dirty="0" err="1">
                <a:solidFill>
                  <a:schemeClr val="accent2"/>
                </a:solidFill>
              </a:rPr>
              <a:t>both_data</a:t>
            </a:r>
            <a:r>
              <a:rPr lang="en-US" sz="2400" dirty="0">
                <a:solidFill>
                  <a:schemeClr val="accent2"/>
                </a:solidFill>
              </a:rPr>
              <a:t>: Accuracy is 94.50%, Sensitivity is 94.79% and Specificity is 94.47% - DT for </a:t>
            </a:r>
            <a:r>
              <a:rPr lang="en-US" sz="2400" dirty="0" err="1">
                <a:solidFill>
                  <a:schemeClr val="accent2"/>
                </a:solidFill>
              </a:rPr>
              <a:t>both_data</a:t>
            </a:r>
            <a:endParaRPr lang="en-IN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3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9C21-D56E-DCBE-3FCD-F870C71F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41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26BA-DB4D-3406-AD4F-FDEAF08BE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536"/>
            <a:ext cx="10515600" cy="4977427"/>
          </a:xfrm>
        </p:spPr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We ran the library ‘</a:t>
            </a:r>
            <a:r>
              <a:rPr lang="en-US" sz="2400" dirty="0" err="1">
                <a:solidFill>
                  <a:schemeClr val="accent2"/>
                </a:solidFill>
              </a:rPr>
              <a:t>randomForest</a:t>
            </a:r>
            <a:r>
              <a:rPr lang="en-US" sz="2400" dirty="0">
                <a:solidFill>
                  <a:schemeClr val="accent2"/>
                </a:solidFill>
              </a:rPr>
              <a:t>’ and set the seed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We used the test data to predict </a:t>
            </a:r>
            <a:r>
              <a:rPr lang="en-US" sz="2400" dirty="0" err="1">
                <a:solidFill>
                  <a:schemeClr val="accent2"/>
                </a:solidFill>
              </a:rPr>
              <a:t>over_data</a:t>
            </a:r>
            <a:r>
              <a:rPr lang="en-US" sz="2400" dirty="0">
                <a:solidFill>
                  <a:schemeClr val="accent2"/>
                </a:solidFill>
              </a:rPr>
              <a:t>, </a:t>
            </a:r>
            <a:r>
              <a:rPr lang="en-US" sz="2400" dirty="0" err="1">
                <a:solidFill>
                  <a:schemeClr val="accent2"/>
                </a:solidFill>
              </a:rPr>
              <a:t>under_data</a:t>
            </a:r>
            <a:r>
              <a:rPr lang="en-US" sz="2400" dirty="0">
                <a:solidFill>
                  <a:schemeClr val="accent2"/>
                </a:solidFill>
              </a:rPr>
              <a:t> and </a:t>
            </a:r>
            <a:r>
              <a:rPr lang="en-US" sz="2400" dirty="0" err="1">
                <a:solidFill>
                  <a:schemeClr val="accent2"/>
                </a:solidFill>
              </a:rPr>
              <a:t>both_data</a:t>
            </a:r>
            <a:r>
              <a:rPr lang="en-US" sz="2400" dirty="0">
                <a:solidFill>
                  <a:schemeClr val="accent2"/>
                </a:solidFill>
              </a:rPr>
              <a:t> &amp; confusion matrix to provide the accuracy, sensitivity and specificity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Random Forest for </a:t>
            </a:r>
            <a:r>
              <a:rPr lang="en-US" sz="2400" dirty="0" err="1">
                <a:solidFill>
                  <a:schemeClr val="accent2"/>
                </a:solidFill>
              </a:rPr>
              <a:t>over_data</a:t>
            </a:r>
            <a:r>
              <a:rPr lang="en-US" sz="2400" dirty="0">
                <a:solidFill>
                  <a:schemeClr val="accent2"/>
                </a:solidFill>
              </a:rPr>
              <a:t>: Accuracy is 98.50%, Sensitivity is 92.71% and Specificity is 99.12%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Random Forest for </a:t>
            </a:r>
            <a:r>
              <a:rPr lang="en-US" sz="2400" dirty="0" err="1">
                <a:solidFill>
                  <a:schemeClr val="accent2"/>
                </a:solidFill>
              </a:rPr>
              <a:t>under_data</a:t>
            </a:r>
            <a:r>
              <a:rPr lang="en-US" sz="2400" dirty="0">
                <a:solidFill>
                  <a:schemeClr val="accent2"/>
                </a:solidFill>
              </a:rPr>
              <a:t>: Accuracy is 95.70%, Sensitivity is 98.96% and Specificity is 95.35%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Random Forest for </a:t>
            </a:r>
            <a:r>
              <a:rPr lang="en-US" sz="2400" dirty="0" err="1">
                <a:solidFill>
                  <a:schemeClr val="accent2"/>
                </a:solidFill>
              </a:rPr>
              <a:t>both_data</a:t>
            </a:r>
            <a:r>
              <a:rPr lang="en-US" sz="2400" dirty="0">
                <a:solidFill>
                  <a:schemeClr val="accent2"/>
                </a:solidFill>
              </a:rPr>
              <a:t>: Accuracy is 98.40%, Sensitivity is 97.92% and Specificity is 98.45%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80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A1FB-AD27-0251-E8A7-06577BFD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ROC AND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B219-6A7F-C44F-3A88-1047C4BD9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542"/>
            <a:ext cx="10515600" cy="5036421"/>
          </a:xfrm>
        </p:spPr>
        <p:txBody>
          <a:bodyPr/>
          <a:lstStyle/>
          <a:p>
            <a:r>
              <a:rPr lang="en-IN" sz="2400" dirty="0">
                <a:solidFill>
                  <a:schemeClr val="accent2"/>
                </a:solidFill>
              </a:rPr>
              <a:t>We ran the library(</a:t>
            </a:r>
            <a:r>
              <a:rPr lang="en-IN" sz="2400" dirty="0" err="1">
                <a:solidFill>
                  <a:schemeClr val="accent2"/>
                </a:solidFill>
              </a:rPr>
              <a:t>pRoC</a:t>
            </a:r>
            <a:r>
              <a:rPr lang="en-IN" sz="2400" dirty="0">
                <a:solidFill>
                  <a:schemeClr val="accent2"/>
                </a:solidFill>
              </a:rPr>
              <a:t>)</a:t>
            </a:r>
          </a:p>
          <a:p>
            <a:r>
              <a:rPr lang="en-IN" sz="2400" dirty="0">
                <a:solidFill>
                  <a:schemeClr val="accent2"/>
                </a:solidFill>
              </a:rPr>
              <a:t>Used roc function to predict the AUC for </a:t>
            </a:r>
            <a:r>
              <a:rPr lang="en-IN" sz="2400" dirty="0" err="1">
                <a:solidFill>
                  <a:schemeClr val="accent2"/>
                </a:solidFill>
              </a:rPr>
              <a:t>over_data,under_data</a:t>
            </a:r>
            <a:r>
              <a:rPr lang="en-IN" sz="2400" dirty="0">
                <a:solidFill>
                  <a:schemeClr val="accent2"/>
                </a:solidFill>
              </a:rPr>
              <a:t>, </a:t>
            </a:r>
            <a:r>
              <a:rPr lang="en-IN" sz="2400" dirty="0" err="1">
                <a:solidFill>
                  <a:schemeClr val="accent2"/>
                </a:solidFill>
              </a:rPr>
              <a:t>both_data</a:t>
            </a:r>
            <a:r>
              <a:rPr lang="en-IN" sz="2400" dirty="0">
                <a:solidFill>
                  <a:schemeClr val="accent2"/>
                </a:solidFill>
              </a:rPr>
              <a:t> for Logistic Regression, Decision Tree &amp; Random Forest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dirty="0">
                <a:solidFill>
                  <a:schemeClr val="accent2"/>
                </a:solidFill>
              </a:rPr>
              <a:t>Conclusion: From the above, it clearly shows that Random Forest is the best model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8E5F3-131A-5D37-3F96-03858F03C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64" y="2750761"/>
            <a:ext cx="5585944" cy="19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3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6443</TotalTime>
  <Words>710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DATASET</vt:lpstr>
      <vt:lpstr>EXPLORATORY DATA ANALYSIS</vt:lpstr>
      <vt:lpstr>LOGISTIC REGRESSION</vt:lpstr>
      <vt:lpstr>IMBALANCED DATA</vt:lpstr>
      <vt:lpstr>DECISION TREE</vt:lpstr>
      <vt:lpstr>RANDOM FOREST</vt:lpstr>
      <vt:lpstr>ROC AND AUC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Amin</dc:creator>
  <cp:lastModifiedBy>Vikram Amin</cp:lastModifiedBy>
  <cp:revision>2</cp:revision>
  <dcterms:created xsi:type="dcterms:W3CDTF">2023-11-03T11:10:38Z</dcterms:created>
  <dcterms:modified xsi:type="dcterms:W3CDTF">2023-11-08T11:12:47Z</dcterms:modified>
</cp:coreProperties>
</file>