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856" autoAdjust="0"/>
  </p:normalViewPr>
  <p:slideViewPr>
    <p:cSldViewPr snapToGrid="0">
      <p:cViewPr varScale="1">
        <p:scale>
          <a:sx n="77" d="100"/>
          <a:sy n="77" d="100"/>
        </p:scale>
        <p:origin x="883"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A369B-4E1D-440B-C7CD-BDE09A8799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6AA8E7B-EC47-E917-70F5-F70318D5C4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DBF13D2-1910-4AC4-FB5B-546C4AFDB0A7}"/>
              </a:ext>
            </a:extLst>
          </p:cNvPr>
          <p:cNvSpPr>
            <a:spLocks noGrp="1"/>
          </p:cNvSpPr>
          <p:nvPr>
            <p:ph type="dt" sz="half" idx="10"/>
          </p:nvPr>
        </p:nvSpPr>
        <p:spPr/>
        <p:txBody>
          <a:bodyPr/>
          <a:lstStyle/>
          <a:p>
            <a:fld id="{743726F6-E01B-4574-B122-AEC39793E103}" type="datetimeFigureOut">
              <a:rPr lang="en-IN" smtClean="0"/>
              <a:t>11-04-2023</a:t>
            </a:fld>
            <a:endParaRPr lang="en-IN"/>
          </a:p>
        </p:txBody>
      </p:sp>
      <p:sp>
        <p:nvSpPr>
          <p:cNvPr id="5" name="Footer Placeholder 4">
            <a:extLst>
              <a:ext uri="{FF2B5EF4-FFF2-40B4-BE49-F238E27FC236}">
                <a16:creationId xmlns:a16="http://schemas.microsoft.com/office/drawing/2014/main" id="{C8A8960E-BEA5-276E-20E5-C80E929760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5E6660-5A58-BC59-974C-70282F35D96E}"/>
              </a:ext>
            </a:extLst>
          </p:cNvPr>
          <p:cNvSpPr>
            <a:spLocks noGrp="1"/>
          </p:cNvSpPr>
          <p:nvPr>
            <p:ph type="sldNum" sz="quarter" idx="12"/>
          </p:nvPr>
        </p:nvSpPr>
        <p:spPr/>
        <p:txBody>
          <a:bodyPr/>
          <a:lstStyle/>
          <a:p>
            <a:fld id="{085A5B7D-7C9B-4975-8BF9-01EF1C029F7F}" type="slidenum">
              <a:rPr lang="en-IN" smtClean="0"/>
              <a:t>‹#›</a:t>
            </a:fld>
            <a:endParaRPr lang="en-IN"/>
          </a:p>
        </p:txBody>
      </p:sp>
    </p:spTree>
    <p:extLst>
      <p:ext uri="{BB962C8B-B14F-4D97-AF65-F5344CB8AC3E}">
        <p14:creationId xmlns:p14="http://schemas.microsoft.com/office/powerpoint/2010/main" val="515904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B2009-7725-384A-0E29-592DE66183F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5359AB2-9C71-4055-7C7A-E8625CE18A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89E2D6B-CD37-FA9D-9E97-D9D140F0CB99}"/>
              </a:ext>
            </a:extLst>
          </p:cNvPr>
          <p:cNvSpPr>
            <a:spLocks noGrp="1"/>
          </p:cNvSpPr>
          <p:nvPr>
            <p:ph type="dt" sz="half" idx="10"/>
          </p:nvPr>
        </p:nvSpPr>
        <p:spPr/>
        <p:txBody>
          <a:bodyPr/>
          <a:lstStyle/>
          <a:p>
            <a:fld id="{743726F6-E01B-4574-B122-AEC39793E103}" type="datetimeFigureOut">
              <a:rPr lang="en-IN" smtClean="0"/>
              <a:t>11-04-2023</a:t>
            </a:fld>
            <a:endParaRPr lang="en-IN"/>
          </a:p>
        </p:txBody>
      </p:sp>
      <p:sp>
        <p:nvSpPr>
          <p:cNvPr id="5" name="Footer Placeholder 4">
            <a:extLst>
              <a:ext uri="{FF2B5EF4-FFF2-40B4-BE49-F238E27FC236}">
                <a16:creationId xmlns:a16="http://schemas.microsoft.com/office/drawing/2014/main" id="{4C1FDA6D-C99C-ABD3-AD16-F4F0D8C610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2FD61F-08C7-A461-984C-0192493006C7}"/>
              </a:ext>
            </a:extLst>
          </p:cNvPr>
          <p:cNvSpPr>
            <a:spLocks noGrp="1"/>
          </p:cNvSpPr>
          <p:nvPr>
            <p:ph type="sldNum" sz="quarter" idx="12"/>
          </p:nvPr>
        </p:nvSpPr>
        <p:spPr/>
        <p:txBody>
          <a:bodyPr/>
          <a:lstStyle/>
          <a:p>
            <a:fld id="{085A5B7D-7C9B-4975-8BF9-01EF1C029F7F}" type="slidenum">
              <a:rPr lang="en-IN" smtClean="0"/>
              <a:t>‹#›</a:t>
            </a:fld>
            <a:endParaRPr lang="en-IN"/>
          </a:p>
        </p:txBody>
      </p:sp>
    </p:spTree>
    <p:extLst>
      <p:ext uri="{BB962C8B-B14F-4D97-AF65-F5344CB8AC3E}">
        <p14:creationId xmlns:p14="http://schemas.microsoft.com/office/powerpoint/2010/main" val="3392550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D64D0C-4F7A-CB09-E319-D9F55CEB163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8602EBF-3704-97AE-96D0-8B7B877A7B2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650BD3-F4D6-E3F2-D722-237582496878}"/>
              </a:ext>
            </a:extLst>
          </p:cNvPr>
          <p:cNvSpPr>
            <a:spLocks noGrp="1"/>
          </p:cNvSpPr>
          <p:nvPr>
            <p:ph type="dt" sz="half" idx="10"/>
          </p:nvPr>
        </p:nvSpPr>
        <p:spPr/>
        <p:txBody>
          <a:bodyPr/>
          <a:lstStyle/>
          <a:p>
            <a:fld id="{743726F6-E01B-4574-B122-AEC39793E103}" type="datetimeFigureOut">
              <a:rPr lang="en-IN" smtClean="0"/>
              <a:t>11-04-2023</a:t>
            </a:fld>
            <a:endParaRPr lang="en-IN"/>
          </a:p>
        </p:txBody>
      </p:sp>
      <p:sp>
        <p:nvSpPr>
          <p:cNvPr id="5" name="Footer Placeholder 4">
            <a:extLst>
              <a:ext uri="{FF2B5EF4-FFF2-40B4-BE49-F238E27FC236}">
                <a16:creationId xmlns:a16="http://schemas.microsoft.com/office/drawing/2014/main" id="{2CE6C677-7EF1-839D-0A5B-35BAE0D606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D85806-79A6-4CAC-17B8-8992857D92F4}"/>
              </a:ext>
            </a:extLst>
          </p:cNvPr>
          <p:cNvSpPr>
            <a:spLocks noGrp="1"/>
          </p:cNvSpPr>
          <p:nvPr>
            <p:ph type="sldNum" sz="quarter" idx="12"/>
          </p:nvPr>
        </p:nvSpPr>
        <p:spPr/>
        <p:txBody>
          <a:bodyPr/>
          <a:lstStyle/>
          <a:p>
            <a:fld id="{085A5B7D-7C9B-4975-8BF9-01EF1C029F7F}" type="slidenum">
              <a:rPr lang="en-IN" smtClean="0"/>
              <a:t>‹#›</a:t>
            </a:fld>
            <a:endParaRPr lang="en-IN"/>
          </a:p>
        </p:txBody>
      </p:sp>
    </p:spTree>
    <p:extLst>
      <p:ext uri="{BB962C8B-B14F-4D97-AF65-F5344CB8AC3E}">
        <p14:creationId xmlns:p14="http://schemas.microsoft.com/office/powerpoint/2010/main" val="3487364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290E3-0EB2-1CEF-C1DD-55DE6ACF042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CF20102-540E-2481-315F-76B41DF5BD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5F2269-7FDF-3BF8-8E82-4288AF3066D6}"/>
              </a:ext>
            </a:extLst>
          </p:cNvPr>
          <p:cNvSpPr>
            <a:spLocks noGrp="1"/>
          </p:cNvSpPr>
          <p:nvPr>
            <p:ph type="dt" sz="half" idx="10"/>
          </p:nvPr>
        </p:nvSpPr>
        <p:spPr/>
        <p:txBody>
          <a:bodyPr/>
          <a:lstStyle/>
          <a:p>
            <a:fld id="{743726F6-E01B-4574-B122-AEC39793E103}" type="datetimeFigureOut">
              <a:rPr lang="en-IN" smtClean="0"/>
              <a:t>11-04-2023</a:t>
            </a:fld>
            <a:endParaRPr lang="en-IN"/>
          </a:p>
        </p:txBody>
      </p:sp>
      <p:sp>
        <p:nvSpPr>
          <p:cNvPr id="5" name="Footer Placeholder 4">
            <a:extLst>
              <a:ext uri="{FF2B5EF4-FFF2-40B4-BE49-F238E27FC236}">
                <a16:creationId xmlns:a16="http://schemas.microsoft.com/office/drawing/2014/main" id="{04C9F066-3349-2916-5397-1E5D6B46EB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3B5BE5-A48D-434C-7B4D-118E090C53D9}"/>
              </a:ext>
            </a:extLst>
          </p:cNvPr>
          <p:cNvSpPr>
            <a:spLocks noGrp="1"/>
          </p:cNvSpPr>
          <p:nvPr>
            <p:ph type="sldNum" sz="quarter" idx="12"/>
          </p:nvPr>
        </p:nvSpPr>
        <p:spPr/>
        <p:txBody>
          <a:bodyPr/>
          <a:lstStyle/>
          <a:p>
            <a:fld id="{085A5B7D-7C9B-4975-8BF9-01EF1C029F7F}" type="slidenum">
              <a:rPr lang="en-IN" smtClean="0"/>
              <a:t>‹#›</a:t>
            </a:fld>
            <a:endParaRPr lang="en-IN"/>
          </a:p>
        </p:txBody>
      </p:sp>
    </p:spTree>
    <p:extLst>
      <p:ext uri="{BB962C8B-B14F-4D97-AF65-F5344CB8AC3E}">
        <p14:creationId xmlns:p14="http://schemas.microsoft.com/office/powerpoint/2010/main" val="1826821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8044B-068B-5438-A6D3-5C874625F5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75A448A-DA5B-CC62-4371-AE8C161E57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425A38-6862-2C0D-2C68-43814EB56EA6}"/>
              </a:ext>
            </a:extLst>
          </p:cNvPr>
          <p:cNvSpPr>
            <a:spLocks noGrp="1"/>
          </p:cNvSpPr>
          <p:nvPr>
            <p:ph type="dt" sz="half" idx="10"/>
          </p:nvPr>
        </p:nvSpPr>
        <p:spPr/>
        <p:txBody>
          <a:bodyPr/>
          <a:lstStyle/>
          <a:p>
            <a:fld id="{743726F6-E01B-4574-B122-AEC39793E103}" type="datetimeFigureOut">
              <a:rPr lang="en-IN" smtClean="0"/>
              <a:t>11-04-2023</a:t>
            </a:fld>
            <a:endParaRPr lang="en-IN"/>
          </a:p>
        </p:txBody>
      </p:sp>
      <p:sp>
        <p:nvSpPr>
          <p:cNvPr id="5" name="Footer Placeholder 4">
            <a:extLst>
              <a:ext uri="{FF2B5EF4-FFF2-40B4-BE49-F238E27FC236}">
                <a16:creationId xmlns:a16="http://schemas.microsoft.com/office/drawing/2014/main" id="{9E8AFBE9-2D6F-42AB-7FDC-5EAAB982C6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B5F29F-3122-1D8E-7C26-9E651740E276}"/>
              </a:ext>
            </a:extLst>
          </p:cNvPr>
          <p:cNvSpPr>
            <a:spLocks noGrp="1"/>
          </p:cNvSpPr>
          <p:nvPr>
            <p:ph type="sldNum" sz="quarter" idx="12"/>
          </p:nvPr>
        </p:nvSpPr>
        <p:spPr/>
        <p:txBody>
          <a:bodyPr/>
          <a:lstStyle/>
          <a:p>
            <a:fld id="{085A5B7D-7C9B-4975-8BF9-01EF1C029F7F}" type="slidenum">
              <a:rPr lang="en-IN" smtClean="0"/>
              <a:t>‹#›</a:t>
            </a:fld>
            <a:endParaRPr lang="en-IN"/>
          </a:p>
        </p:txBody>
      </p:sp>
    </p:spTree>
    <p:extLst>
      <p:ext uri="{BB962C8B-B14F-4D97-AF65-F5344CB8AC3E}">
        <p14:creationId xmlns:p14="http://schemas.microsoft.com/office/powerpoint/2010/main" val="817405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1EF47-EB3F-45B6-372D-D1ECFAB2EC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61C0CAB-8DF2-A36F-164D-C3CB91F6F85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24C24BB-F49E-6E4D-1098-171F55CCD4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CB594A1-EECE-06A5-C5BA-B0BE3AE13C0C}"/>
              </a:ext>
            </a:extLst>
          </p:cNvPr>
          <p:cNvSpPr>
            <a:spLocks noGrp="1"/>
          </p:cNvSpPr>
          <p:nvPr>
            <p:ph type="dt" sz="half" idx="10"/>
          </p:nvPr>
        </p:nvSpPr>
        <p:spPr/>
        <p:txBody>
          <a:bodyPr/>
          <a:lstStyle/>
          <a:p>
            <a:fld id="{743726F6-E01B-4574-B122-AEC39793E103}" type="datetimeFigureOut">
              <a:rPr lang="en-IN" smtClean="0"/>
              <a:t>11-04-2023</a:t>
            </a:fld>
            <a:endParaRPr lang="en-IN"/>
          </a:p>
        </p:txBody>
      </p:sp>
      <p:sp>
        <p:nvSpPr>
          <p:cNvPr id="6" name="Footer Placeholder 5">
            <a:extLst>
              <a:ext uri="{FF2B5EF4-FFF2-40B4-BE49-F238E27FC236}">
                <a16:creationId xmlns:a16="http://schemas.microsoft.com/office/drawing/2014/main" id="{B11D9F95-C41F-16EE-E846-B0B8FFF6F65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57FE710-A680-F725-C705-083BA4092DF8}"/>
              </a:ext>
            </a:extLst>
          </p:cNvPr>
          <p:cNvSpPr>
            <a:spLocks noGrp="1"/>
          </p:cNvSpPr>
          <p:nvPr>
            <p:ph type="sldNum" sz="quarter" idx="12"/>
          </p:nvPr>
        </p:nvSpPr>
        <p:spPr/>
        <p:txBody>
          <a:bodyPr/>
          <a:lstStyle/>
          <a:p>
            <a:fld id="{085A5B7D-7C9B-4975-8BF9-01EF1C029F7F}" type="slidenum">
              <a:rPr lang="en-IN" smtClean="0"/>
              <a:t>‹#›</a:t>
            </a:fld>
            <a:endParaRPr lang="en-IN"/>
          </a:p>
        </p:txBody>
      </p:sp>
    </p:spTree>
    <p:extLst>
      <p:ext uri="{BB962C8B-B14F-4D97-AF65-F5344CB8AC3E}">
        <p14:creationId xmlns:p14="http://schemas.microsoft.com/office/powerpoint/2010/main" val="1732933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09BE9-784D-26E5-5967-74F53DC6E64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51B9C46-FFB8-8660-A91B-BA1BC76EBC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72D896D-73F5-A6C0-57B9-2341392300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B0424A6-5A12-7CB2-6245-0E58697478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FA9AF3-E35D-4CA5-719D-B9B1858EE4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3B75AEA-64C9-2492-6103-E3640CC95C25}"/>
              </a:ext>
            </a:extLst>
          </p:cNvPr>
          <p:cNvSpPr>
            <a:spLocks noGrp="1"/>
          </p:cNvSpPr>
          <p:nvPr>
            <p:ph type="dt" sz="half" idx="10"/>
          </p:nvPr>
        </p:nvSpPr>
        <p:spPr/>
        <p:txBody>
          <a:bodyPr/>
          <a:lstStyle/>
          <a:p>
            <a:fld id="{743726F6-E01B-4574-B122-AEC39793E103}" type="datetimeFigureOut">
              <a:rPr lang="en-IN" smtClean="0"/>
              <a:t>11-04-2023</a:t>
            </a:fld>
            <a:endParaRPr lang="en-IN"/>
          </a:p>
        </p:txBody>
      </p:sp>
      <p:sp>
        <p:nvSpPr>
          <p:cNvPr id="8" name="Footer Placeholder 7">
            <a:extLst>
              <a:ext uri="{FF2B5EF4-FFF2-40B4-BE49-F238E27FC236}">
                <a16:creationId xmlns:a16="http://schemas.microsoft.com/office/drawing/2014/main" id="{F24DC650-8F86-6D1C-E3A7-A5099792E85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A200E1F-AFDD-67C8-A46E-CA5297FB80A0}"/>
              </a:ext>
            </a:extLst>
          </p:cNvPr>
          <p:cNvSpPr>
            <a:spLocks noGrp="1"/>
          </p:cNvSpPr>
          <p:nvPr>
            <p:ph type="sldNum" sz="quarter" idx="12"/>
          </p:nvPr>
        </p:nvSpPr>
        <p:spPr/>
        <p:txBody>
          <a:bodyPr/>
          <a:lstStyle/>
          <a:p>
            <a:fld id="{085A5B7D-7C9B-4975-8BF9-01EF1C029F7F}" type="slidenum">
              <a:rPr lang="en-IN" smtClean="0"/>
              <a:t>‹#›</a:t>
            </a:fld>
            <a:endParaRPr lang="en-IN"/>
          </a:p>
        </p:txBody>
      </p:sp>
    </p:spTree>
    <p:extLst>
      <p:ext uri="{BB962C8B-B14F-4D97-AF65-F5344CB8AC3E}">
        <p14:creationId xmlns:p14="http://schemas.microsoft.com/office/powerpoint/2010/main" val="2984995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C353A-0783-4D6A-89BE-227C30F317D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8C61483-C240-D204-09BB-8D436F31AD99}"/>
              </a:ext>
            </a:extLst>
          </p:cNvPr>
          <p:cNvSpPr>
            <a:spLocks noGrp="1"/>
          </p:cNvSpPr>
          <p:nvPr>
            <p:ph type="dt" sz="half" idx="10"/>
          </p:nvPr>
        </p:nvSpPr>
        <p:spPr/>
        <p:txBody>
          <a:bodyPr/>
          <a:lstStyle/>
          <a:p>
            <a:fld id="{743726F6-E01B-4574-B122-AEC39793E103}" type="datetimeFigureOut">
              <a:rPr lang="en-IN" smtClean="0"/>
              <a:t>11-04-2023</a:t>
            </a:fld>
            <a:endParaRPr lang="en-IN"/>
          </a:p>
        </p:txBody>
      </p:sp>
      <p:sp>
        <p:nvSpPr>
          <p:cNvPr id="4" name="Footer Placeholder 3">
            <a:extLst>
              <a:ext uri="{FF2B5EF4-FFF2-40B4-BE49-F238E27FC236}">
                <a16:creationId xmlns:a16="http://schemas.microsoft.com/office/drawing/2014/main" id="{18C27924-42F6-B27E-D964-E3DBBCE5DF7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F0D7B8C-A9CA-1580-5976-280F7DA4EA85}"/>
              </a:ext>
            </a:extLst>
          </p:cNvPr>
          <p:cNvSpPr>
            <a:spLocks noGrp="1"/>
          </p:cNvSpPr>
          <p:nvPr>
            <p:ph type="sldNum" sz="quarter" idx="12"/>
          </p:nvPr>
        </p:nvSpPr>
        <p:spPr/>
        <p:txBody>
          <a:bodyPr/>
          <a:lstStyle/>
          <a:p>
            <a:fld id="{085A5B7D-7C9B-4975-8BF9-01EF1C029F7F}" type="slidenum">
              <a:rPr lang="en-IN" smtClean="0"/>
              <a:t>‹#›</a:t>
            </a:fld>
            <a:endParaRPr lang="en-IN"/>
          </a:p>
        </p:txBody>
      </p:sp>
    </p:spTree>
    <p:extLst>
      <p:ext uri="{BB962C8B-B14F-4D97-AF65-F5344CB8AC3E}">
        <p14:creationId xmlns:p14="http://schemas.microsoft.com/office/powerpoint/2010/main" val="2543960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7CA522-2C6D-BE1F-F555-83E8A96EB7EB}"/>
              </a:ext>
            </a:extLst>
          </p:cNvPr>
          <p:cNvSpPr>
            <a:spLocks noGrp="1"/>
          </p:cNvSpPr>
          <p:nvPr>
            <p:ph type="dt" sz="half" idx="10"/>
          </p:nvPr>
        </p:nvSpPr>
        <p:spPr/>
        <p:txBody>
          <a:bodyPr/>
          <a:lstStyle/>
          <a:p>
            <a:fld id="{743726F6-E01B-4574-B122-AEC39793E103}" type="datetimeFigureOut">
              <a:rPr lang="en-IN" smtClean="0"/>
              <a:t>11-04-2023</a:t>
            </a:fld>
            <a:endParaRPr lang="en-IN"/>
          </a:p>
        </p:txBody>
      </p:sp>
      <p:sp>
        <p:nvSpPr>
          <p:cNvPr id="3" name="Footer Placeholder 2">
            <a:extLst>
              <a:ext uri="{FF2B5EF4-FFF2-40B4-BE49-F238E27FC236}">
                <a16:creationId xmlns:a16="http://schemas.microsoft.com/office/drawing/2014/main" id="{ECB5D052-0651-A076-CF45-50D88E8730D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5C3C1B6-F7F7-F1ED-27E8-7B46F46ABBD5}"/>
              </a:ext>
            </a:extLst>
          </p:cNvPr>
          <p:cNvSpPr>
            <a:spLocks noGrp="1"/>
          </p:cNvSpPr>
          <p:nvPr>
            <p:ph type="sldNum" sz="quarter" idx="12"/>
          </p:nvPr>
        </p:nvSpPr>
        <p:spPr/>
        <p:txBody>
          <a:bodyPr/>
          <a:lstStyle/>
          <a:p>
            <a:fld id="{085A5B7D-7C9B-4975-8BF9-01EF1C029F7F}" type="slidenum">
              <a:rPr lang="en-IN" smtClean="0"/>
              <a:t>‹#›</a:t>
            </a:fld>
            <a:endParaRPr lang="en-IN"/>
          </a:p>
        </p:txBody>
      </p:sp>
    </p:spTree>
    <p:extLst>
      <p:ext uri="{BB962C8B-B14F-4D97-AF65-F5344CB8AC3E}">
        <p14:creationId xmlns:p14="http://schemas.microsoft.com/office/powerpoint/2010/main" val="3334693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B6CE0-E833-3366-0547-97B9DC392A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D722428-C73E-36EC-D82D-88E0F4EB6F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F9A661B-38C3-4FAE-53F7-9E7BC7F422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EFAEF4-D004-C3FB-A5E7-C9189A0F4B4F}"/>
              </a:ext>
            </a:extLst>
          </p:cNvPr>
          <p:cNvSpPr>
            <a:spLocks noGrp="1"/>
          </p:cNvSpPr>
          <p:nvPr>
            <p:ph type="dt" sz="half" idx="10"/>
          </p:nvPr>
        </p:nvSpPr>
        <p:spPr/>
        <p:txBody>
          <a:bodyPr/>
          <a:lstStyle/>
          <a:p>
            <a:fld id="{743726F6-E01B-4574-B122-AEC39793E103}" type="datetimeFigureOut">
              <a:rPr lang="en-IN" smtClean="0"/>
              <a:t>11-04-2023</a:t>
            </a:fld>
            <a:endParaRPr lang="en-IN"/>
          </a:p>
        </p:txBody>
      </p:sp>
      <p:sp>
        <p:nvSpPr>
          <p:cNvPr id="6" name="Footer Placeholder 5">
            <a:extLst>
              <a:ext uri="{FF2B5EF4-FFF2-40B4-BE49-F238E27FC236}">
                <a16:creationId xmlns:a16="http://schemas.microsoft.com/office/drawing/2014/main" id="{33A883F5-FB60-F9D6-6716-3025C8C9A83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0A40658-C74A-E1FB-E1D2-AACE15A2CA05}"/>
              </a:ext>
            </a:extLst>
          </p:cNvPr>
          <p:cNvSpPr>
            <a:spLocks noGrp="1"/>
          </p:cNvSpPr>
          <p:nvPr>
            <p:ph type="sldNum" sz="quarter" idx="12"/>
          </p:nvPr>
        </p:nvSpPr>
        <p:spPr/>
        <p:txBody>
          <a:bodyPr/>
          <a:lstStyle/>
          <a:p>
            <a:fld id="{085A5B7D-7C9B-4975-8BF9-01EF1C029F7F}" type="slidenum">
              <a:rPr lang="en-IN" smtClean="0"/>
              <a:t>‹#›</a:t>
            </a:fld>
            <a:endParaRPr lang="en-IN"/>
          </a:p>
        </p:txBody>
      </p:sp>
    </p:spTree>
    <p:extLst>
      <p:ext uri="{BB962C8B-B14F-4D97-AF65-F5344CB8AC3E}">
        <p14:creationId xmlns:p14="http://schemas.microsoft.com/office/powerpoint/2010/main" val="3854631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96C5D-1861-D928-3106-908F9AFC52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2D18818-1F3D-09BF-E3B8-91C165E381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3D9AD35-291A-2FA6-EA32-E1FA7BA9AE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BECE6D-936F-F5E8-655D-C109A808DACB}"/>
              </a:ext>
            </a:extLst>
          </p:cNvPr>
          <p:cNvSpPr>
            <a:spLocks noGrp="1"/>
          </p:cNvSpPr>
          <p:nvPr>
            <p:ph type="dt" sz="half" idx="10"/>
          </p:nvPr>
        </p:nvSpPr>
        <p:spPr/>
        <p:txBody>
          <a:bodyPr/>
          <a:lstStyle/>
          <a:p>
            <a:fld id="{743726F6-E01B-4574-B122-AEC39793E103}" type="datetimeFigureOut">
              <a:rPr lang="en-IN" smtClean="0"/>
              <a:t>11-04-2023</a:t>
            </a:fld>
            <a:endParaRPr lang="en-IN"/>
          </a:p>
        </p:txBody>
      </p:sp>
      <p:sp>
        <p:nvSpPr>
          <p:cNvPr id="6" name="Footer Placeholder 5">
            <a:extLst>
              <a:ext uri="{FF2B5EF4-FFF2-40B4-BE49-F238E27FC236}">
                <a16:creationId xmlns:a16="http://schemas.microsoft.com/office/drawing/2014/main" id="{87D34A7D-44C6-6AF9-0005-1399138B346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F9FAD26-DE51-4D3A-9DD7-C2976E7BB75A}"/>
              </a:ext>
            </a:extLst>
          </p:cNvPr>
          <p:cNvSpPr>
            <a:spLocks noGrp="1"/>
          </p:cNvSpPr>
          <p:nvPr>
            <p:ph type="sldNum" sz="quarter" idx="12"/>
          </p:nvPr>
        </p:nvSpPr>
        <p:spPr/>
        <p:txBody>
          <a:bodyPr/>
          <a:lstStyle/>
          <a:p>
            <a:fld id="{085A5B7D-7C9B-4975-8BF9-01EF1C029F7F}" type="slidenum">
              <a:rPr lang="en-IN" smtClean="0"/>
              <a:t>‹#›</a:t>
            </a:fld>
            <a:endParaRPr lang="en-IN"/>
          </a:p>
        </p:txBody>
      </p:sp>
    </p:spTree>
    <p:extLst>
      <p:ext uri="{BB962C8B-B14F-4D97-AF65-F5344CB8AC3E}">
        <p14:creationId xmlns:p14="http://schemas.microsoft.com/office/powerpoint/2010/main" val="4147059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ADA413-2439-381E-2CD8-68E952B1E6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56F692D-BF1E-48D9-420B-0CFB59C84A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1310EA-4DD3-95D1-2683-C59E3EFC49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3726F6-E01B-4574-B122-AEC39793E103}" type="datetimeFigureOut">
              <a:rPr lang="en-IN" smtClean="0"/>
              <a:t>11-04-2023</a:t>
            </a:fld>
            <a:endParaRPr lang="en-IN"/>
          </a:p>
        </p:txBody>
      </p:sp>
      <p:sp>
        <p:nvSpPr>
          <p:cNvPr id="5" name="Footer Placeholder 4">
            <a:extLst>
              <a:ext uri="{FF2B5EF4-FFF2-40B4-BE49-F238E27FC236}">
                <a16:creationId xmlns:a16="http://schemas.microsoft.com/office/drawing/2014/main" id="{E235B051-52D8-4C36-5E15-E2B42B8B37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47BC2C4-334E-60BB-0097-CCE2C45152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5A5B7D-7C9B-4975-8BF9-01EF1C029F7F}" type="slidenum">
              <a:rPr lang="en-IN" smtClean="0"/>
              <a:t>‹#›</a:t>
            </a:fld>
            <a:endParaRPr lang="en-IN"/>
          </a:p>
        </p:txBody>
      </p:sp>
    </p:spTree>
    <p:extLst>
      <p:ext uri="{BB962C8B-B14F-4D97-AF65-F5344CB8AC3E}">
        <p14:creationId xmlns:p14="http://schemas.microsoft.com/office/powerpoint/2010/main" val="21444558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8F79C0-800D-B81B-897F-48D889087374}"/>
              </a:ext>
            </a:extLst>
          </p:cNvPr>
          <p:cNvSpPr txBox="1"/>
          <p:nvPr/>
        </p:nvSpPr>
        <p:spPr>
          <a:xfrm>
            <a:off x="521110" y="186813"/>
            <a:ext cx="11425084" cy="6627199"/>
          </a:xfrm>
          <a:prstGeom prst="rect">
            <a:avLst/>
          </a:prstGeom>
          <a:noFill/>
        </p:spPr>
        <p:txBody>
          <a:bodyPr wrap="square" rtlCol="0">
            <a:spAutoFit/>
          </a:bodyPr>
          <a:lstStyle/>
          <a:p>
            <a:pPr marL="457200" indent="-228600">
              <a:lnSpc>
                <a:spcPct val="107000"/>
              </a:lnSpc>
              <a:spcAft>
                <a:spcPts val="800"/>
              </a:spcAft>
            </a:pPr>
            <a:r>
              <a:rPr lang="en-IN" sz="1800" b="1" u="sng" dirty="0">
                <a:effectLst/>
                <a:latin typeface="Calibri" panose="020F0502020204030204" pitchFamily="34" charset="0"/>
                <a:ea typeface="Calibri" panose="020F0502020204030204" pitchFamily="34" charset="0"/>
                <a:cs typeface="Times New Roman" panose="02020603050405020304" pitchFamily="18" charset="0"/>
              </a:rPr>
              <a:t>Document for Case Study – </a:t>
            </a:r>
            <a:r>
              <a:rPr lang="en-IN" sz="1800" b="1" u="sng" dirty="0" err="1">
                <a:effectLst/>
                <a:latin typeface="Calibri" panose="020F0502020204030204" pitchFamily="34" charset="0"/>
                <a:ea typeface="Calibri" panose="020F0502020204030204" pitchFamily="34" charset="0"/>
                <a:cs typeface="Times New Roman" panose="02020603050405020304" pitchFamily="18" charset="0"/>
              </a:rPr>
              <a:t>Cyclistic</a:t>
            </a:r>
            <a:r>
              <a:rPr lang="en-IN" sz="1800" b="1" u="sng" dirty="0">
                <a:effectLst/>
                <a:latin typeface="Calibri" panose="020F0502020204030204" pitchFamily="34" charset="0"/>
                <a:ea typeface="Calibri" panose="020F0502020204030204" pitchFamily="34" charset="0"/>
                <a:cs typeface="Times New Roman" panose="02020603050405020304" pitchFamily="18" charset="0"/>
              </a:rPr>
              <a:t> Bike Share (Google Capstone Project)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u="sng" dirty="0">
                <a:effectLst/>
                <a:latin typeface="Calibri" panose="020F0502020204030204" pitchFamily="34" charset="0"/>
                <a:ea typeface="Calibri" panose="020F0502020204030204" pitchFamily="34" charset="0"/>
                <a:cs typeface="Times New Roman" panose="02020603050405020304" pitchFamily="18" charset="0"/>
              </a:rPr>
              <a:t>Broad objective of stakeholders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dirty="0">
                <a:effectLst/>
                <a:latin typeface="Calibri" panose="020F0502020204030204" pitchFamily="34" charset="0"/>
                <a:ea typeface="Calibri" panose="020F0502020204030204" pitchFamily="34" charset="0"/>
                <a:cs typeface="Times New Roman" panose="02020603050405020304" pitchFamily="18" charset="0"/>
              </a:rPr>
              <a:t>The director of marketing believes the company’s future success depends on maximizing the number of annual memberships.</a:t>
            </a:r>
          </a:p>
          <a:p>
            <a:pPr marL="342900" lvl="0" indent="-342900">
              <a:lnSpc>
                <a:spcPct val="107000"/>
              </a:lnSpc>
              <a:buFont typeface="Symbol" panose="05050102010706020507" pitchFamily="18" charset="2"/>
              <a:buChar char=""/>
            </a:pPr>
            <a:r>
              <a:rPr lang="en-IN" dirty="0">
                <a:effectLst/>
                <a:latin typeface="Calibri" panose="020F0502020204030204" pitchFamily="34" charset="0"/>
                <a:ea typeface="Calibri" panose="020F0502020204030204" pitchFamily="34" charset="0"/>
                <a:cs typeface="Times New Roman" panose="02020603050405020304" pitchFamily="18" charset="0"/>
              </a:rPr>
              <a:t>Therefore, your team wants to understand how casual riders and annual members use </a:t>
            </a:r>
            <a:r>
              <a:rPr lang="en-IN" dirty="0" err="1">
                <a:effectLst/>
                <a:latin typeface="Calibri" panose="020F0502020204030204" pitchFamily="34" charset="0"/>
                <a:ea typeface="Calibri" panose="020F0502020204030204" pitchFamily="34" charset="0"/>
                <a:cs typeface="Times New Roman" panose="02020603050405020304" pitchFamily="18" charset="0"/>
              </a:rPr>
              <a:t>Cyclistic</a:t>
            </a:r>
            <a:r>
              <a:rPr lang="en-IN" dirty="0">
                <a:effectLst/>
                <a:latin typeface="Calibri" panose="020F0502020204030204" pitchFamily="34" charset="0"/>
                <a:ea typeface="Calibri" panose="020F0502020204030204" pitchFamily="34" charset="0"/>
                <a:cs typeface="Times New Roman" panose="02020603050405020304" pitchFamily="18" charset="0"/>
              </a:rPr>
              <a:t> bikes differently. </a:t>
            </a:r>
            <a:r>
              <a:rPr lang="en-IN" dirty="0" err="1">
                <a:effectLst/>
                <a:latin typeface="Calibri" panose="020F0502020204030204" pitchFamily="34" charset="0"/>
                <a:ea typeface="Calibri" panose="020F0502020204030204" pitchFamily="34" charset="0"/>
                <a:cs typeface="Times New Roman" panose="02020603050405020304" pitchFamily="18" charset="0"/>
              </a:rPr>
              <a:t>Analyzing</a:t>
            </a:r>
            <a:r>
              <a:rPr lang="en-IN" dirty="0">
                <a:effectLst/>
                <a:latin typeface="Calibri" panose="020F0502020204030204" pitchFamily="34" charset="0"/>
                <a:ea typeface="Calibri" panose="020F0502020204030204" pitchFamily="34" charset="0"/>
                <a:cs typeface="Times New Roman" panose="02020603050405020304" pitchFamily="18" charset="0"/>
              </a:rPr>
              <a:t> the </a:t>
            </a:r>
            <a:r>
              <a:rPr lang="en-IN" dirty="0" err="1">
                <a:effectLst/>
                <a:latin typeface="Calibri" panose="020F0502020204030204" pitchFamily="34" charset="0"/>
                <a:ea typeface="Calibri" panose="020F0502020204030204" pitchFamily="34" charset="0"/>
                <a:cs typeface="Times New Roman" panose="02020603050405020304" pitchFamily="18" charset="0"/>
              </a:rPr>
              <a:t>Cyclistic</a:t>
            </a:r>
            <a:r>
              <a:rPr lang="en-IN" dirty="0">
                <a:effectLst/>
                <a:latin typeface="Calibri" panose="020F0502020204030204" pitchFamily="34" charset="0"/>
                <a:ea typeface="Calibri" panose="020F0502020204030204" pitchFamily="34" charset="0"/>
                <a:cs typeface="Times New Roman" panose="02020603050405020304" pitchFamily="18" charset="0"/>
              </a:rPr>
              <a:t> historical bike trip data to identify trends.</a:t>
            </a:r>
          </a:p>
          <a:p>
            <a:pPr marL="342900" lvl="0" indent="-342900">
              <a:lnSpc>
                <a:spcPct val="107000"/>
              </a:lnSpc>
              <a:buFont typeface="Symbol" panose="05050102010706020507" pitchFamily="18" charset="2"/>
              <a:buChar char=""/>
            </a:pPr>
            <a:r>
              <a:rPr lang="en-IN" dirty="0">
                <a:effectLst/>
                <a:latin typeface="Calibri" panose="020F0502020204030204" pitchFamily="34" charset="0"/>
                <a:ea typeface="Calibri" panose="020F0502020204030204" pitchFamily="34" charset="0"/>
                <a:cs typeface="Times New Roman" panose="02020603050405020304" pitchFamily="18" charset="0"/>
              </a:rPr>
              <a:t>From these insights, your team will design a new marketing strategy to convert casual riders into annual members.</a:t>
            </a:r>
          </a:p>
          <a:p>
            <a:pPr marL="342900" lvl="0" indent="-342900">
              <a:lnSpc>
                <a:spcPct val="107000"/>
              </a:lnSpc>
              <a:spcAft>
                <a:spcPts val="800"/>
              </a:spcAft>
              <a:buFont typeface="Symbol" panose="05050102010706020507" pitchFamily="18" charset="2"/>
              <a:buChar char=""/>
            </a:pPr>
            <a:r>
              <a:rPr lang="en-IN" dirty="0">
                <a:effectLst/>
                <a:latin typeface="Calibri" panose="020F0502020204030204" pitchFamily="34" charset="0"/>
                <a:ea typeface="Calibri" panose="020F0502020204030204" pitchFamily="34" charset="0"/>
                <a:cs typeface="Times New Roman" panose="02020603050405020304" pitchFamily="18" charset="0"/>
              </a:rPr>
              <a:t>But first, </a:t>
            </a:r>
            <a:r>
              <a:rPr lang="en-IN" dirty="0" err="1">
                <a:effectLst/>
                <a:latin typeface="Calibri" panose="020F0502020204030204" pitchFamily="34" charset="0"/>
                <a:ea typeface="Calibri" panose="020F0502020204030204" pitchFamily="34" charset="0"/>
                <a:cs typeface="Times New Roman" panose="02020603050405020304" pitchFamily="18" charset="0"/>
              </a:rPr>
              <a:t>Cyclistic</a:t>
            </a:r>
            <a:r>
              <a:rPr lang="en-IN" dirty="0">
                <a:effectLst/>
                <a:latin typeface="Calibri" panose="020F0502020204030204" pitchFamily="34" charset="0"/>
                <a:ea typeface="Calibri" panose="020F0502020204030204" pitchFamily="34" charset="0"/>
                <a:cs typeface="Times New Roman" panose="02020603050405020304" pitchFamily="18" charset="0"/>
              </a:rPr>
              <a:t> executives must approve your recommendations, so they must be backed up with compelling data insights and professional data visualizations.</a:t>
            </a:r>
          </a:p>
          <a:p>
            <a:pPr>
              <a:lnSpc>
                <a:spcPct val="107000"/>
              </a:lnSpc>
              <a:spcAft>
                <a:spcPts val="800"/>
              </a:spcAft>
            </a:pPr>
            <a:r>
              <a:rPr lang="en-IN"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u="sng" dirty="0">
                <a:effectLst/>
                <a:latin typeface="Calibri" panose="020F0502020204030204" pitchFamily="34" charset="0"/>
                <a:ea typeface="Calibri" panose="020F0502020204030204" pitchFamily="34" charset="0"/>
                <a:cs typeface="Times New Roman" panose="02020603050405020304" pitchFamily="18" charset="0"/>
              </a:rPr>
              <a:t>Company Details (</a:t>
            </a:r>
            <a:r>
              <a:rPr lang="en-IN" u="sng" dirty="0" err="1">
                <a:effectLst/>
                <a:latin typeface="Calibri" panose="020F0502020204030204" pitchFamily="34" charset="0"/>
                <a:ea typeface="Calibri" panose="020F0502020204030204" pitchFamily="34" charset="0"/>
                <a:cs typeface="Times New Roman" panose="02020603050405020304" pitchFamily="18" charset="0"/>
              </a:rPr>
              <a:t>Cyclistic</a:t>
            </a:r>
            <a:r>
              <a:rPr lang="en-IN" u="sng" dirty="0">
                <a:effectLst/>
                <a:latin typeface="Calibri" panose="020F0502020204030204" pitchFamily="34" charset="0"/>
                <a:ea typeface="Calibri" panose="020F0502020204030204" pitchFamily="34" charset="0"/>
                <a:cs typeface="Times New Roman" panose="02020603050405020304" pitchFamily="18" charset="0"/>
              </a:rPr>
              <a: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dirty="0">
                <a:effectLst/>
                <a:latin typeface="Calibri" panose="020F0502020204030204" pitchFamily="34" charset="0"/>
                <a:ea typeface="Calibri" panose="020F0502020204030204" pitchFamily="34" charset="0"/>
                <a:cs typeface="Times New Roman" panose="02020603050405020304" pitchFamily="18" charset="0"/>
              </a:rPr>
              <a:t>No of bicycles &amp; docking stations: 5800 and 600 respectively</a:t>
            </a:r>
          </a:p>
          <a:p>
            <a:pPr marL="342900" lvl="0" indent="-342900">
              <a:lnSpc>
                <a:spcPct val="107000"/>
              </a:lnSpc>
              <a:buFont typeface="Symbol" panose="05050102010706020507" pitchFamily="18" charset="2"/>
              <a:buChar char=""/>
            </a:pPr>
            <a:r>
              <a:rPr lang="en-IN" dirty="0">
                <a:effectLst/>
                <a:latin typeface="Calibri" panose="020F0502020204030204" pitchFamily="34" charset="0"/>
                <a:ea typeface="Calibri" panose="020F0502020204030204" pitchFamily="34" charset="0"/>
                <a:cs typeface="Times New Roman" panose="02020603050405020304" pitchFamily="18" charset="0"/>
              </a:rPr>
              <a:t>Differentiator from competitors – Offers alternatives for disabled people like hand tricycles, cargo bikes etc </a:t>
            </a:r>
          </a:p>
          <a:p>
            <a:pPr marL="342900" lvl="0" indent="-342900">
              <a:lnSpc>
                <a:spcPct val="107000"/>
              </a:lnSpc>
              <a:buFont typeface="Symbol" panose="05050102010706020507" pitchFamily="18" charset="2"/>
              <a:buChar char=""/>
            </a:pPr>
            <a:r>
              <a:rPr lang="en-IN" dirty="0">
                <a:effectLst/>
                <a:latin typeface="Calibri" panose="020F0502020204030204" pitchFamily="34" charset="0"/>
                <a:ea typeface="Calibri" panose="020F0502020204030204" pitchFamily="34" charset="0"/>
                <a:cs typeface="Times New Roman" panose="02020603050405020304" pitchFamily="18" charset="0"/>
              </a:rPr>
              <a:t>% Of traditional &amp; alternative bikes – 92% and 8%</a:t>
            </a:r>
          </a:p>
          <a:p>
            <a:pPr marL="342900" lvl="0" indent="-342900">
              <a:lnSpc>
                <a:spcPct val="107000"/>
              </a:lnSpc>
              <a:spcAft>
                <a:spcPts val="800"/>
              </a:spcAft>
              <a:buFont typeface="Symbol" panose="05050102010706020507" pitchFamily="18" charset="2"/>
              <a:buChar char=""/>
            </a:pPr>
            <a:r>
              <a:rPr lang="en-IN" dirty="0">
                <a:effectLst/>
                <a:latin typeface="Calibri" panose="020F0502020204030204" pitchFamily="34" charset="0"/>
                <a:ea typeface="Calibri" panose="020F0502020204030204" pitchFamily="34" charset="0"/>
                <a:cs typeface="Times New Roman" panose="02020603050405020304" pitchFamily="18" charset="0"/>
              </a:rPr>
              <a:t>Type of ride (Leisure &amp; Everyday commute) – 70% and 30%</a:t>
            </a:r>
          </a:p>
          <a:p>
            <a:pPr>
              <a:lnSpc>
                <a:spcPct val="107000"/>
              </a:lnSpc>
              <a:spcAft>
                <a:spcPts val="800"/>
              </a:spcAft>
            </a:pPr>
            <a:r>
              <a:rPr lang="en-IN"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dirty="0">
                <a:effectLst/>
                <a:latin typeface="Calibri" panose="020F0502020204030204" pitchFamily="34" charset="0"/>
                <a:ea typeface="Calibri" panose="020F0502020204030204" pitchFamily="34" charset="0"/>
                <a:cs typeface="Times New Roman" panose="02020603050405020304" pitchFamily="18" charset="0"/>
              </a:rPr>
              <a:t>Problem Statement or Objective: How to convert leisure riders into annual members.</a:t>
            </a:r>
          </a:p>
          <a:p>
            <a:pPr>
              <a:lnSpc>
                <a:spcPct val="107000"/>
              </a:lnSpc>
              <a:spcAft>
                <a:spcPts val="800"/>
              </a:spcAft>
            </a:pPr>
            <a:r>
              <a:rPr lang="en-IN" dirty="0">
                <a:effectLst/>
                <a:latin typeface="Calibri" panose="020F0502020204030204" pitchFamily="34" charset="0"/>
                <a:ea typeface="Calibri" panose="020F0502020204030204" pitchFamily="34" charset="0"/>
                <a:cs typeface="Times New Roman" panose="02020603050405020304" pitchFamily="18" charset="0"/>
              </a:rPr>
              <a:t> </a:t>
            </a:r>
          </a:p>
          <a:p>
            <a:endParaRPr lang="en-IN" dirty="0"/>
          </a:p>
        </p:txBody>
      </p:sp>
    </p:spTree>
    <p:extLst>
      <p:ext uri="{BB962C8B-B14F-4D97-AF65-F5344CB8AC3E}">
        <p14:creationId xmlns:p14="http://schemas.microsoft.com/office/powerpoint/2010/main" val="4100744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333D9C-BE19-2CA1-CE39-0AF9D3D743B8}"/>
              </a:ext>
            </a:extLst>
          </p:cNvPr>
          <p:cNvSpPr txBox="1"/>
          <p:nvPr/>
        </p:nvSpPr>
        <p:spPr>
          <a:xfrm>
            <a:off x="347870" y="308113"/>
            <a:ext cx="11648660" cy="4928785"/>
          </a:xfrm>
          <a:prstGeom prst="rect">
            <a:avLst/>
          </a:prstGeom>
          <a:noFill/>
        </p:spPr>
        <p:txBody>
          <a:bodyPr wrap="square" rtlCol="0">
            <a:spAutoFit/>
          </a:bodyPr>
          <a:lstStyle/>
          <a:p>
            <a:pPr>
              <a:lnSpc>
                <a:spcPct val="107000"/>
              </a:lnSpc>
              <a:spcAft>
                <a:spcPts val="800"/>
              </a:spcAft>
            </a:pPr>
            <a:r>
              <a:rPr lang="en-IN" sz="1800" u="sng" dirty="0">
                <a:effectLst/>
                <a:latin typeface="Calibri" panose="020F0502020204030204" pitchFamily="34" charset="0"/>
                <a:ea typeface="Calibri" panose="020F0502020204030204" pitchFamily="34" charset="0"/>
                <a:cs typeface="Times New Roman" panose="02020603050405020304" pitchFamily="18" charset="0"/>
              </a:rPr>
              <a:t>Conclusion: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Casual accounts for 45% of the total rides while members account for 55%.</a:t>
            </a: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While on average, the number of rides belonging to members are more but the average trip duration of casual has always been higher.</a:t>
            </a: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Maximum number of rides for both casual and member take place in the months from June to September.</a:t>
            </a: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Number of rides for casual is very high on weekends as compared to weekdays which is the preferred time period for member</a:t>
            </a:r>
          </a:p>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800" u="sng" dirty="0">
                <a:effectLst/>
                <a:latin typeface="Calibri" panose="020F0502020204030204" pitchFamily="34" charset="0"/>
                <a:ea typeface="Calibri" panose="020F0502020204030204" pitchFamily="34" charset="0"/>
                <a:cs typeface="Times New Roman" panose="02020603050405020304" pitchFamily="18" charset="0"/>
              </a:rPr>
              <a:t>Recommendation: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Slash the rates for bike rides on weekdays as compared to weekends. This will help in converting the number of casual riders who ride on weekends to start riding on weekdays.</a:t>
            </a:r>
          </a:p>
          <a:p>
            <a:pPr marL="342900" lvl="0" indent="-342900">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We can create hubs near metro or train stations to have more bikes on weekdays so as to encourage casual riders to pick up a bike and commute to work.</a:t>
            </a:r>
          </a:p>
          <a:p>
            <a:endParaRPr lang="en-IN" dirty="0"/>
          </a:p>
        </p:txBody>
      </p:sp>
    </p:spTree>
    <p:extLst>
      <p:ext uri="{BB962C8B-B14F-4D97-AF65-F5344CB8AC3E}">
        <p14:creationId xmlns:p14="http://schemas.microsoft.com/office/powerpoint/2010/main" val="2390197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783F44-3836-84CE-BF7B-B1E1A54B910D}"/>
              </a:ext>
            </a:extLst>
          </p:cNvPr>
          <p:cNvSpPr txBox="1"/>
          <p:nvPr/>
        </p:nvSpPr>
        <p:spPr>
          <a:xfrm>
            <a:off x="344129" y="157316"/>
            <a:ext cx="11661058" cy="7279813"/>
          </a:xfrm>
          <a:prstGeom prst="rect">
            <a:avLst/>
          </a:prstGeom>
          <a:noFill/>
        </p:spPr>
        <p:txBody>
          <a:bodyPr wrap="square" rtlCol="0">
            <a:spAutoFit/>
          </a:bodyPr>
          <a:lstStyle/>
          <a:p>
            <a:pPr>
              <a:lnSpc>
                <a:spcPct val="107000"/>
              </a:lnSpc>
              <a:spcAft>
                <a:spcPts val="800"/>
              </a:spcAft>
            </a:pPr>
            <a:r>
              <a:rPr lang="en-IN" dirty="0">
                <a:effectLst/>
                <a:latin typeface="Calibri" panose="020F0502020204030204" pitchFamily="34" charset="0"/>
                <a:ea typeface="Calibri" panose="020F0502020204030204" pitchFamily="34" charset="0"/>
                <a:cs typeface="Times New Roman" panose="02020603050405020304" pitchFamily="18" charset="0"/>
              </a:rPr>
              <a:t>Approach towards the case study:</a:t>
            </a:r>
          </a:p>
          <a:p>
            <a:pPr>
              <a:lnSpc>
                <a:spcPct val="107000"/>
              </a:lnSpc>
              <a:spcAft>
                <a:spcPts val="800"/>
              </a:spcAft>
            </a:pPr>
            <a:r>
              <a:rPr lang="en-IN" u="sng" dirty="0">
                <a:effectLst/>
                <a:latin typeface="Calibri" panose="020F0502020204030204" pitchFamily="34" charset="0"/>
                <a:ea typeface="Calibri" panose="020F0502020204030204" pitchFamily="34" charset="0"/>
                <a:cs typeface="Times New Roman" panose="02020603050405020304" pitchFamily="18" charset="0"/>
              </a:rPr>
              <a:t>Scope:</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dirty="0">
                <a:effectLst/>
                <a:latin typeface="Calibri" panose="020F0502020204030204" pitchFamily="34" charset="0"/>
                <a:ea typeface="Calibri" panose="020F0502020204030204" pitchFamily="34" charset="0"/>
                <a:cs typeface="Times New Roman" panose="02020603050405020304" pitchFamily="18" charset="0"/>
              </a:rPr>
              <a:t>I have considered 12 months of data pertaining to the year 2021 (Jan-Dec). There are total 12 csv files.</a:t>
            </a:r>
          </a:p>
          <a:p>
            <a:pPr marL="342900" lvl="0" indent="-342900">
              <a:lnSpc>
                <a:spcPct val="107000"/>
              </a:lnSpc>
              <a:spcAft>
                <a:spcPts val="800"/>
              </a:spcAft>
              <a:buFont typeface="Symbol" panose="05050102010706020507" pitchFamily="18" charset="2"/>
              <a:buChar char=""/>
            </a:pPr>
            <a:r>
              <a:rPr lang="en-IN" dirty="0">
                <a:effectLst/>
                <a:latin typeface="Calibri" panose="020F0502020204030204" pitchFamily="34" charset="0"/>
                <a:ea typeface="Calibri" panose="020F0502020204030204" pitchFamily="34" charset="0"/>
                <a:cs typeface="Times New Roman" panose="02020603050405020304" pitchFamily="18" charset="0"/>
              </a:rPr>
              <a:t>The entire data cleaning , analysis and visualisation has been done in R.</a:t>
            </a:r>
          </a:p>
          <a:p>
            <a:pPr>
              <a:lnSpc>
                <a:spcPct val="107000"/>
              </a:lnSpc>
              <a:spcAft>
                <a:spcPts val="800"/>
              </a:spcAft>
            </a:pPr>
            <a:r>
              <a:rPr lang="en-IN" dirty="0">
                <a:effectLst/>
                <a:latin typeface="Calibri" panose="020F0502020204030204" pitchFamily="34" charset="0"/>
                <a:ea typeface="Calibri" panose="020F0502020204030204" pitchFamily="34" charset="0"/>
                <a:cs typeface="Times New Roman" panose="02020603050405020304" pitchFamily="18" charset="0"/>
              </a:rPr>
              <a:t> </a:t>
            </a:r>
          </a:p>
          <a:p>
            <a:pPr marL="342900" lvl="0" indent="-342900">
              <a:lnSpc>
                <a:spcPct val="107000"/>
              </a:lnSpc>
              <a:buFont typeface="+mj-lt"/>
              <a:buAutoNum type="arabicParenR"/>
            </a:pPr>
            <a:r>
              <a:rPr lang="en-IN" dirty="0">
                <a:effectLst/>
                <a:latin typeface="Calibri" panose="020F0502020204030204" pitchFamily="34" charset="0"/>
                <a:ea typeface="Calibri" panose="020F0502020204030204" pitchFamily="34" charset="0"/>
                <a:cs typeface="Times New Roman" panose="02020603050405020304" pitchFamily="18" charset="0"/>
              </a:rPr>
              <a:t>Install and load the packages (</a:t>
            </a:r>
            <a:r>
              <a:rPr lang="en-IN" dirty="0" err="1">
                <a:effectLst/>
                <a:latin typeface="Calibri" panose="020F0502020204030204" pitchFamily="34" charset="0"/>
                <a:ea typeface="Calibri" panose="020F0502020204030204" pitchFamily="34" charset="0"/>
                <a:cs typeface="Times New Roman" panose="02020603050405020304" pitchFamily="18" charset="0"/>
              </a:rPr>
              <a:t>tidyverse</a:t>
            </a:r>
            <a:r>
              <a:rPr lang="en-IN" dirty="0">
                <a:effectLst/>
                <a:latin typeface="Calibri" panose="020F0502020204030204" pitchFamily="34" charset="0"/>
                <a:ea typeface="Calibri" panose="020F0502020204030204" pitchFamily="34" charset="0"/>
                <a:cs typeface="Times New Roman" panose="02020603050405020304" pitchFamily="18" charset="0"/>
              </a:rPr>
              <a:t>, janitor, </a:t>
            </a:r>
            <a:r>
              <a:rPr lang="en-IN" dirty="0" err="1">
                <a:effectLst/>
                <a:latin typeface="Calibri" panose="020F0502020204030204" pitchFamily="34" charset="0"/>
                <a:ea typeface="Calibri" panose="020F0502020204030204" pitchFamily="34" charset="0"/>
                <a:cs typeface="Times New Roman" panose="02020603050405020304" pitchFamily="18" charset="0"/>
              </a:rPr>
              <a:t>lubridate</a:t>
            </a:r>
            <a:r>
              <a:rPr lang="en-IN" dirty="0">
                <a:effectLst/>
                <a:latin typeface="Calibri" panose="020F0502020204030204" pitchFamily="34" charset="0"/>
                <a:ea typeface="Calibri" panose="020F0502020204030204" pitchFamily="34" charset="0"/>
                <a:cs typeface="Times New Roman" panose="02020603050405020304" pitchFamily="18" charset="0"/>
              </a:rPr>
              <a:t>)</a:t>
            </a:r>
          </a:p>
          <a:p>
            <a:pPr marL="342900" lvl="0" indent="-342900">
              <a:lnSpc>
                <a:spcPct val="107000"/>
              </a:lnSpc>
              <a:buFont typeface="+mj-lt"/>
              <a:buAutoNum type="arabicParenR"/>
            </a:pPr>
            <a:r>
              <a:rPr lang="en-IN" dirty="0">
                <a:effectLst/>
                <a:latin typeface="Calibri" panose="020F0502020204030204" pitchFamily="34" charset="0"/>
                <a:ea typeface="Calibri" panose="020F0502020204030204" pitchFamily="34" charset="0"/>
                <a:cs typeface="Times New Roman" panose="02020603050405020304" pitchFamily="18" charset="0"/>
              </a:rPr>
              <a:t>Importing the data into R </a:t>
            </a:r>
          </a:p>
          <a:p>
            <a:pPr marL="342900" lvl="0" indent="-342900">
              <a:lnSpc>
                <a:spcPct val="107000"/>
              </a:lnSpc>
              <a:spcAft>
                <a:spcPts val="800"/>
              </a:spcAft>
              <a:buFont typeface="+mj-lt"/>
              <a:buAutoNum type="arabicParenR"/>
            </a:pPr>
            <a:r>
              <a:rPr lang="en-IN" dirty="0">
                <a:effectLst/>
                <a:latin typeface="Calibri" panose="020F0502020204030204" pitchFamily="34" charset="0"/>
                <a:ea typeface="Calibri" panose="020F0502020204030204" pitchFamily="34" charset="0"/>
                <a:cs typeface="Times New Roman" panose="02020603050405020304" pitchFamily="18" charset="0"/>
              </a:rPr>
              <a:t>Combining all the 12 data frame into one data frame called </a:t>
            </a:r>
            <a:r>
              <a:rPr lang="en-IN" dirty="0" err="1">
                <a:effectLst/>
                <a:latin typeface="Calibri" panose="020F0502020204030204" pitchFamily="34" charset="0"/>
                <a:ea typeface="Calibri" panose="020F0502020204030204" pitchFamily="34" charset="0"/>
                <a:cs typeface="Times New Roman" panose="02020603050405020304" pitchFamily="18" charset="0"/>
              </a:rPr>
              <a:t>bike_rides</a:t>
            </a:r>
            <a:r>
              <a:rPr lang="en-IN"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sz="1800" u="sng" dirty="0">
                <a:effectLst/>
                <a:latin typeface="Calibri" panose="020F0502020204030204" pitchFamily="34" charset="0"/>
                <a:ea typeface="Calibri" panose="020F0502020204030204" pitchFamily="34" charset="0"/>
                <a:cs typeface="Times New Roman" panose="02020603050405020304" pitchFamily="18" charset="0"/>
              </a:rPr>
              <a:t>Data Cleaning: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Before we start analysing the data, we need to look for errors by cleaning the data. Some points that I look at are as follows:</a:t>
            </a:r>
          </a:p>
          <a:p>
            <a:pPr marL="342900" lvl="0" indent="-342900">
              <a:lnSpc>
                <a:spcPct val="107000"/>
              </a:lnSpc>
              <a:buFont typeface="+mj-lt"/>
              <a:buAutoNum type="alphaLcParenR"/>
            </a:pPr>
            <a:r>
              <a:rPr lang="en-IN" sz="1800" dirty="0">
                <a:effectLst/>
                <a:latin typeface="Calibri" panose="020F0502020204030204" pitchFamily="34" charset="0"/>
                <a:ea typeface="Calibri" panose="020F0502020204030204" pitchFamily="34" charset="0"/>
                <a:cs typeface="Times New Roman" panose="02020603050405020304" pitchFamily="18" charset="0"/>
              </a:rPr>
              <a:t>Data types for columns</a:t>
            </a:r>
          </a:p>
          <a:p>
            <a:pPr marL="342900" lvl="0" indent="-342900">
              <a:lnSpc>
                <a:spcPct val="107000"/>
              </a:lnSpc>
              <a:buFont typeface="+mj-lt"/>
              <a:buAutoNum type="alphaLcParenR"/>
            </a:pPr>
            <a:r>
              <a:rPr lang="en-IN" sz="1800" dirty="0">
                <a:effectLst/>
                <a:latin typeface="Calibri" panose="020F0502020204030204" pitchFamily="34" charset="0"/>
                <a:ea typeface="Calibri" panose="020F0502020204030204" pitchFamily="34" charset="0"/>
                <a:cs typeface="Times New Roman" panose="02020603050405020304" pitchFamily="18" charset="0"/>
              </a:rPr>
              <a:t>Null values</a:t>
            </a:r>
          </a:p>
          <a:p>
            <a:pPr marL="342900" lvl="0" indent="-342900">
              <a:lnSpc>
                <a:spcPct val="107000"/>
              </a:lnSpc>
              <a:buFont typeface="+mj-lt"/>
              <a:buAutoNum type="alphaLcParenR"/>
            </a:pPr>
            <a:r>
              <a:rPr lang="en-IN" sz="1800" dirty="0">
                <a:effectLst/>
                <a:latin typeface="Calibri" panose="020F0502020204030204" pitchFamily="34" charset="0"/>
                <a:ea typeface="Calibri" panose="020F0502020204030204" pitchFamily="34" charset="0"/>
                <a:cs typeface="Times New Roman" panose="02020603050405020304" pitchFamily="18" charset="0"/>
              </a:rPr>
              <a:t>Duplicates</a:t>
            </a: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a:lnSpc>
                <a:spcPts val="1425"/>
              </a:lnSpc>
              <a:spcAft>
                <a:spcPts val="800"/>
              </a:spcAft>
            </a:pPr>
            <a:r>
              <a:rPr lang="en-IN" sz="1800" dirty="0">
                <a:solidFill>
                  <a:srgbClr val="6A9955"/>
                </a:solidFill>
                <a:effectLst/>
                <a:latin typeface="Consolas" panose="020B0609020204030204" pitchFamily="49" charset="0"/>
                <a:ea typeface="Times New Roman" panose="02020603050405020304" pitchFamily="18" charset="0"/>
                <a:cs typeface="Times New Roman" panose="02020603050405020304" pitchFamily="18" charset="0"/>
              </a:rPr>
              <a:t>#convert column names "</a:t>
            </a:r>
            <a:r>
              <a:rPr lang="en-IN" sz="1800" dirty="0" err="1">
                <a:solidFill>
                  <a:srgbClr val="6A9955"/>
                </a:solidFill>
                <a:effectLst/>
                <a:latin typeface="Consolas" panose="020B0609020204030204" pitchFamily="49" charset="0"/>
                <a:ea typeface="Times New Roman" panose="02020603050405020304" pitchFamily="18" charset="0"/>
                <a:cs typeface="Times New Roman" panose="02020603050405020304" pitchFamily="18" charset="0"/>
              </a:rPr>
              <a:t>started_at</a:t>
            </a:r>
            <a:r>
              <a:rPr lang="en-IN" sz="1800" dirty="0">
                <a:solidFill>
                  <a:srgbClr val="6A9955"/>
                </a:solidFill>
                <a:effectLst/>
                <a:latin typeface="Consolas" panose="020B0609020204030204" pitchFamily="49" charset="0"/>
                <a:ea typeface="Times New Roman" panose="02020603050405020304" pitchFamily="18" charset="0"/>
                <a:cs typeface="Times New Roman" panose="02020603050405020304" pitchFamily="18" charset="0"/>
              </a:rPr>
              <a:t>" and "</a:t>
            </a:r>
            <a:r>
              <a:rPr lang="en-IN" sz="1800" dirty="0" err="1">
                <a:solidFill>
                  <a:srgbClr val="6A9955"/>
                </a:solidFill>
                <a:effectLst/>
                <a:latin typeface="Consolas" panose="020B0609020204030204" pitchFamily="49" charset="0"/>
                <a:ea typeface="Times New Roman" panose="02020603050405020304" pitchFamily="18" charset="0"/>
                <a:cs typeface="Times New Roman" panose="02020603050405020304" pitchFamily="18" charset="0"/>
              </a:rPr>
              <a:t>ended_at</a:t>
            </a:r>
            <a:r>
              <a:rPr lang="en-IN" sz="1800" dirty="0">
                <a:solidFill>
                  <a:srgbClr val="6A9955"/>
                </a:solidFill>
                <a:effectLst/>
                <a:latin typeface="Consolas" panose="020B0609020204030204" pitchFamily="49" charset="0"/>
                <a:ea typeface="Times New Roman" panose="02020603050405020304" pitchFamily="18" charset="0"/>
                <a:cs typeface="Times New Roman" panose="02020603050405020304" pitchFamily="18" charset="0"/>
              </a:rPr>
              <a:t>" to date time format as they</a:t>
            </a:r>
            <a:r>
              <a:rPr lang="en-IN" dirty="0">
                <a:latin typeface="Calibri" panose="020F0502020204030204" pitchFamily="34" charset="0"/>
                <a:ea typeface="Calibri" panose="020F0502020204030204" pitchFamily="34" charset="0"/>
                <a:cs typeface="Times New Roman" panose="02020603050405020304" pitchFamily="18" charset="0"/>
              </a:rPr>
              <a:t> </a:t>
            </a:r>
            <a:r>
              <a:rPr lang="en-IN" sz="1800" dirty="0">
                <a:solidFill>
                  <a:srgbClr val="6A9955"/>
                </a:solidFill>
                <a:effectLst/>
                <a:latin typeface="Consolas" panose="020B0609020204030204" pitchFamily="49" charset="0"/>
                <a:ea typeface="Times New Roman" panose="02020603050405020304" pitchFamily="18" charset="0"/>
                <a:cs typeface="Times New Roman" panose="02020603050405020304" pitchFamily="18" charset="0"/>
              </a:rPr>
              <a:t>are originally shown as character type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dirty="0">
                <a:solidFill>
                  <a:srgbClr val="6A9955"/>
                </a:solidFill>
                <a:effectLst/>
                <a:latin typeface="Consolas" panose="020B0609020204030204" pitchFamily="49" charset="0"/>
                <a:ea typeface="Times New Roman" panose="02020603050405020304" pitchFamily="18" charset="0"/>
                <a:cs typeface="Times New Roman" panose="02020603050405020304" pitchFamily="18" charset="0"/>
              </a:rPr>
              <a:t>#removing empty rows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IN" dirty="0"/>
          </a:p>
        </p:txBody>
      </p:sp>
    </p:spTree>
    <p:extLst>
      <p:ext uri="{BB962C8B-B14F-4D97-AF65-F5344CB8AC3E}">
        <p14:creationId xmlns:p14="http://schemas.microsoft.com/office/powerpoint/2010/main" val="3282941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FCDF5C-B492-AB8E-FC2D-8216D212A69B}"/>
              </a:ext>
            </a:extLst>
          </p:cNvPr>
          <p:cNvSpPr txBox="1"/>
          <p:nvPr/>
        </p:nvSpPr>
        <p:spPr>
          <a:xfrm>
            <a:off x="147484" y="167148"/>
            <a:ext cx="11838039" cy="5267981"/>
          </a:xfrm>
          <a:prstGeom prst="rect">
            <a:avLst/>
          </a:prstGeom>
          <a:noFill/>
        </p:spPr>
        <p:txBody>
          <a:bodyPr wrap="square" rtlCol="0">
            <a:spAutoFit/>
          </a:bodyPr>
          <a:lstStyle/>
          <a:p>
            <a:pPr>
              <a:lnSpc>
                <a:spcPct val="107000"/>
              </a:lnSpc>
              <a:spcAft>
                <a:spcPts val="800"/>
              </a:spcAft>
            </a:pPr>
            <a:r>
              <a:rPr lang="en-IN" sz="1800" u="sng" dirty="0">
                <a:effectLst/>
                <a:latin typeface="Calibri" panose="020F0502020204030204" pitchFamily="34" charset="0"/>
                <a:ea typeface="Calibri" panose="020F0502020204030204" pitchFamily="34" charset="0"/>
                <a:cs typeface="Times New Roman" panose="02020603050405020304" pitchFamily="18" charset="0"/>
              </a:rPr>
              <a:t>Preparation for data analysis: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In the case study, we are required to find out the average ride length which I have called it as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trip_duration</a:t>
            </a:r>
            <a:r>
              <a:rPr lang="en-IN" sz="1800" dirty="0">
                <a:effectLst/>
                <a:latin typeface="Calibri" panose="020F0502020204030204" pitchFamily="34" charset="0"/>
                <a:ea typeface="Calibri" panose="020F0502020204030204" pitchFamily="34" charset="0"/>
                <a:cs typeface="Times New Roman" panose="02020603050405020304" pitchFamily="18" charset="0"/>
              </a:rPr>
              <a:t>. We already have the started_ at and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ended_at</a:t>
            </a:r>
            <a:r>
              <a:rPr lang="en-IN" sz="1800" dirty="0">
                <a:effectLst/>
                <a:latin typeface="Calibri" panose="020F0502020204030204" pitchFamily="34" charset="0"/>
                <a:ea typeface="Calibri" panose="020F0502020204030204" pitchFamily="34" charset="0"/>
                <a:cs typeface="Times New Roman" panose="02020603050405020304" pitchFamily="18" charset="0"/>
              </a:rPr>
              <a:t> columns which will help in determining the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trip_duration</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p>
          <a:p>
            <a:pPr>
              <a:lnSpc>
                <a:spcPts val="1425"/>
              </a:lnSpc>
              <a:spcAft>
                <a:spcPts val="800"/>
              </a:spcAft>
            </a:pPr>
            <a:r>
              <a:rPr lang="en-IN" sz="1800" dirty="0">
                <a:solidFill>
                  <a:srgbClr val="6A9955"/>
                </a:solidFill>
                <a:effectLst/>
                <a:latin typeface="Consolas" panose="020B0609020204030204" pitchFamily="49" charset="0"/>
                <a:ea typeface="Times New Roman" panose="02020603050405020304" pitchFamily="18" charset="0"/>
                <a:cs typeface="Times New Roman" panose="02020603050405020304" pitchFamily="18" charset="0"/>
              </a:rPr>
              <a:t>#create columns for </a:t>
            </a:r>
            <a:r>
              <a:rPr lang="en-IN" sz="1800" dirty="0" err="1">
                <a:solidFill>
                  <a:srgbClr val="6A9955"/>
                </a:solidFill>
                <a:effectLst/>
                <a:latin typeface="Consolas" panose="020B0609020204030204" pitchFamily="49" charset="0"/>
                <a:ea typeface="Times New Roman" panose="02020603050405020304" pitchFamily="18" charset="0"/>
                <a:cs typeface="Times New Roman" panose="02020603050405020304" pitchFamily="18" charset="0"/>
              </a:rPr>
              <a:t>trip_duration</a:t>
            </a:r>
            <a:r>
              <a:rPr lang="en-IN" sz="1800" dirty="0">
                <a:solidFill>
                  <a:srgbClr val="6A9955"/>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a:lnSpc>
                <a:spcPts val="1425"/>
              </a:lnSpc>
              <a:spcAft>
                <a:spcPts val="800"/>
              </a:spcAft>
            </a:pPr>
            <a:r>
              <a:rPr lang="en-IN" sz="1800" dirty="0">
                <a:solidFill>
                  <a:srgbClr val="6A9955"/>
                </a:solidFill>
                <a:effectLst/>
                <a:latin typeface="Consolas" panose="020B0609020204030204" pitchFamily="49" charset="0"/>
                <a:ea typeface="Times New Roman" panose="02020603050405020304" pitchFamily="18" charset="0"/>
                <a:cs typeface="Times New Roman" panose="02020603050405020304" pitchFamily="18" charset="0"/>
              </a:rPr>
              <a:t># ensure that we want to work with trip duration that are not less than 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a:lnSpc>
                <a:spcPts val="1425"/>
              </a:lnSpc>
              <a:spcAft>
                <a:spcPts val="800"/>
              </a:spcAft>
            </a:pPr>
            <a:r>
              <a:rPr lang="en-IN" sz="1800" dirty="0">
                <a:solidFill>
                  <a:srgbClr val="6A9955"/>
                </a:solidFill>
                <a:effectLst/>
                <a:latin typeface="Consolas" panose="020B0609020204030204" pitchFamily="49" charset="0"/>
                <a:ea typeface="Times New Roman" panose="02020603050405020304" pitchFamily="18" charset="0"/>
                <a:cs typeface="Times New Roman" panose="02020603050405020304" pitchFamily="18" charset="0"/>
              </a:rPr>
              <a:t>#check data type for column </a:t>
            </a:r>
            <a:r>
              <a:rPr lang="en-IN" sz="1800" dirty="0" err="1">
                <a:solidFill>
                  <a:srgbClr val="6A9955"/>
                </a:solidFill>
                <a:effectLst/>
                <a:latin typeface="Consolas" panose="020B0609020204030204" pitchFamily="49" charset="0"/>
                <a:ea typeface="Times New Roman" panose="02020603050405020304" pitchFamily="18" charset="0"/>
                <a:cs typeface="Times New Roman" panose="02020603050405020304" pitchFamily="18" charset="0"/>
              </a:rPr>
              <a:t>trip_duration</a:t>
            </a:r>
            <a:r>
              <a:rPr lang="en-IN" sz="1800" dirty="0">
                <a:solidFill>
                  <a:srgbClr val="6A9955"/>
                </a:solidFill>
                <a:effectLst/>
                <a:latin typeface="Consolas" panose="020B0609020204030204" pitchFamily="49" charset="0"/>
                <a:ea typeface="Times New Roman" panose="02020603050405020304" pitchFamily="18" charset="0"/>
                <a:cs typeface="Times New Roman" panose="02020603050405020304" pitchFamily="18" charset="0"/>
              </a:rPr>
              <a:t> &amp; convert to numeric</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a:lnSpc>
                <a:spcPts val="1425"/>
              </a:lnSpc>
              <a:spcAft>
                <a:spcPts val="800"/>
              </a:spcAft>
            </a:pPr>
            <a:r>
              <a:rPr lang="en-IN" sz="1800" dirty="0">
                <a:solidFill>
                  <a:srgbClr val="6A9955"/>
                </a:solidFill>
                <a:effectLst/>
                <a:latin typeface="Consolas" panose="020B0609020204030204" pitchFamily="49" charset="0"/>
                <a:ea typeface="Times New Roman" panose="02020603050405020304" pitchFamily="18" charset="0"/>
                <a:cs typeface="Times New Roman" panose="02020603050405020304" pitchFamily="18" charset="0"/>
              </a:rPr>
              <a:t># convert </a:t>
            </a:r>
            <a:r>
              <a:rPr lang="en-IN" sz="1800" dirty="0" err="1">
                <a:solidFill>
                  <a:srgbClr val="6A9955"/>
                </a:solidFill>
                <a:effectLst/>
                <a:latin typeface="Consolas" panose="020B0609020204030204" pitchFamily="49" charset="0"/>
                <a:ea typeface="Times New Roman" panose="02020603050405020304" pitchFamily="18" charset="0"/>
                <a:cs typeface="Times New Roman" panose="02020603050405020304" pitchFamily="18" charset="0"/>
              </a:rPr>
              <a:t>trip_duration</a:t>
            </a:r>
            <a:r>
              <a:rPr lang="en-IN" sz="1800" dirty="0">
                <a:solidFill>
                  <a:srgbClr val="6A9955"/>
                </a:solidFill>
                <a:effectLst/>
                <a:latin typeface="Consolas" panose="020B0609020204030204" pitchFamily="49" charset="0"/>
                <a:ea typeface="Times New Roman" panose="02020603050405020304" pitchFamily="18" charset="0"/>
                <a:cs typeface="Times New Roman" panose="02020603050405020304" pitchFamily="18" charset="0"/>
              </a:rPr>
              <a:t> to numeric type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a:lnSpc>
                <a:spcPts val="1425"/>
              </a:lnSpc>
              <a:spcAft>
                <a:spcPts val="800"/>
              </a:spcAft>
            </a:pPr>
            <a:r>
              <a:rPr lang="en-IN" sz="1800" dirty="0">
                <a:solidFill>
                  <a:srgbClr val="6A9955"/>
                </a:solidFill>
                <a:effectLst/>
                <a:latin typeface="Consolas" panose="020B0609020204030204" pitchFamily="49" charset="0"/>
                <a:ea typeface="Times New Roman" panose="02020603050405020304" pitchFamily="18" charset="0"/>
                <a:cs typeface="Times New Roman" panose="02020603050405020304" pitchFamily="18" charset="0"/>
              </a:rPr>
              <a:t># create column date, month, </a:t>
            </a:r>
            <a:r>
              <a:rPr lang="en-IN" sz="1800" dirty="0" err="1">
                <a:solidFill>
                  <a:srgbClr val="6A9955"/>
                </a:solidFill>
                <a:effectLst/>
                <a:latin typeface="Consolas" panose="020B0609020204030204" pitchFamily="49" charset="0"/>
                <a:ea typeface="Times New Roman" panose="02020603050405020304" pitchFamily="18" charset="0"/>
                <a:cs typeface="Times New Roman" panose="02020603050405020304" pitchFamily="18" charset="0"/>
              </a:rPr>
              <a:t>day_of_week</a:t>
            </a:r>
            <a:r>
              <a:rPr lang="en-IN" sz="1800" dirty="0">
                <a:solidFill>
                  <a:srgbClr val="6A9955"/>
                </a:solidFill>
                <a:effectLst/>
                <a:latin typeface="Consolas" panose="020B0609020204030204" pitchFamily="49" charset="0"/>
                <a:ea typeface="Times New Roman" panose="02020603050405020304" pitchFamily="18" charset="0"/>
                <a:cs typeface="Times New Roman" panose="02020603050405020304" pitchFamily="18" charset="0"/>
              </a:rPr>
              <a:t>, day, year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above columns have been created so as to analyse the data based on different parameters.</a:t>
            </a:r>
          </a:p>
          <a:p>
            <a:endParaRPr lang="en-IN" dirty="0"/>
          </a:p>
        </p:txBody>
      </p:sp>
    </p:spTree>
    <p:extLst>
      <p:ext uri="{BB962C8B-B14F-4D97-AF65-F5344CB8AC3E}">
        <p14:creationId xmlns:p14="http://schemas.microsoft.com/office/powerpoint/2010/main" val="1143667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C79311-9203-D36A-60C5-3B9518EA5D65}"/>
              </a:ext>
            </a:extLst>
          </p:cNvPr>
          <p:cNvSpPr txBox="1"/>
          <p:nvPr/>
        </p:nvSpPr>
        <p:spPr>
          <a:xfrm>
            <a:off x="216310" y="167147"/>
            <a:ext cx="11739716" cy="1905906"/>
          </a:xfrm>
          <a:prstGeom prst="rect">
            <a:avLst/>
          </a:prstGeom>
          <a:noFill/>
        </p:spPr>
        <p:txBody>
          <a:bodyPr wrap="square" rtlCol="0">
            <a:spAutoFit/>
          </a:bodyPr>
          <a:lstStyle/>
          <a:p>
            <a:pPr>
              <a:lnSpc>
                <a:spcPct val="107000"/>
              </a:lnSpc>
              <a:spcAft>
                <a:spcPts val="800"/>
              </a:spcAft>
            </a:pPr>
            <a:r>
              <a:rPr lang="en-IN" sz="1800" u="sng" dirty="0">
                <a:effectLst/>
                <a:latin typeface="Calibri" panose="020F0502020204030204" pitchFamily="34" charset="0"/>
                <a:ea typeface="Calibri" panose="020F0502020204030204" pitchFamily="34" charset="0"/>
                <a:cs typeface="Times New Roman" panose="02020603050405020304" pitchFamily="18" charset="0"/>
              </a:rPr>
              <a:t>Data analysis &amp; Visualisation: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dirty="0">
                <a:solidFill>
                  <a:srgbClr val="6A9955"/>
                </a:solidFill>
                <a:effectLst/>
                <a:latin typeface="Consolas" panose="020B0609020204030204" pitchFamily="49" charset="0"/>
                <a:ea typeface="Times New Roman" panose="02020603050405020304" pitchFamily="18" charset="0"/>
                <a:cs typeface="Times New Roman" panose="02020603050405020304" pitchFamily="18" charset="0"/>
              </a:rPr>
              <a:t>#run few calculations to find out </a:t>
            </a:r>
            <a:r>
              <a:rPr lang="en-IN" sz="1800" dirty="0" err="1">
                <a:solidFill>
                  <a:srgbClr val="6A9955"/>
                </a:solidFill>
                <a:effectLst/>
                <a:latin typeface="Consolas" panose="020B0609020204030204" pitchFamily="49" charset="0"/>
                <a:ea typeface="Times New Roman" panose="02020603050405020304" pitchFamily="18" charset="0"/>
                <a:cs typeface="Times New Roman" panose="02020603050405020304" pitchFamily="18" charset="0"/>
              </a:rPr>
              <a:t>min,max,median,mean</a:t>
            </a:r>
            <a:r>
              <a:rPr lang="en-IN" sz="1800" dirty="0">
                <a:solidFill>
                  <a:srgbClr val="6A9955"/>
                </a:solidFill>
                <a:effectLst/>
                <a:latin typeface="Consolas" panose="020B0609020204030204" pitchFamily="49" charset="0"/>
                <a:ea typeface="Times New Roman" panose="02020603050405020304" pitchFamily="18" charset="0"/>
                <a:cs typeface="Times New Roman" panose="02020603050405020304" pitchFamily="18" charset="0"/>
              </a:rPr>
              <a:t> trip duration</a:t>
            </a:r>
            <a:r>
              <a:rPr lang="en-IN" dirty="0">
                <a:latin typeface="Calibri" panose="020F0502020204030204" pitchFamily="34" charset="0"/>
                <a:ea typeface="Calibri" panose="020F0502020204030204" pitchFamily="34" charset="0"/>
                <a:cs typeface="Times New Roman" panose="02020603050405020304" pitchFamily="18" charset="0"/>
              </a:rPr>
              <a:t> </a:t>
            </a:r>
            <a:r>
              <a:rPr lang="en-IN" sz="1800" dirty="0">
                <a:solidFill>
                  <a:srgbClr val="6A9955"/>
                </a:solidFill>
                <a:effectLst/>
                <a:latin typeface="Consolas" panose="020B0609020204030204" pitchFamily="49" charset="0"/>
                <a:ea typeface="Times New Roman" panose="02020603050405020304" pitchFamily="18" charset="0"/>
                <a:cs typeface="Times New Roman" panose="02020603050405020304" pitchFamily="18" charset="0"/>
              </a:rPr>
              <a:t>but it makes more sense to find out the above for member and casual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graphicFrame>
        <p:nvGraphicFramePr>
          <p:cNvPr id="3" name="Table 2">
            <a:extLst>
              <a:ext uri="{FF2B5EF4-FFF2-40B4-BE49-F238E27FC236}">
                <a16:creationId xmlns:a16="http://schemas.microsoft.com/office/drawing/2014/main" id="{D3CD938A-6F0D-C537-017F-1C8D4252D339}"/>
              </a:ext>
            </a:extLst>
          </p:cNvPr>
          <p:cNvGraphicFramePr>
            <a:graphicFrameLocks noGrp="1"/>
          </p:cNvGraphicFramePr>
          <p:nvPr>
            <p:extLst>
              <p:ext uri="{D42A27DB-BD31-4B8C-83A1-F6EECF244321}">
                <p14:modId xmlns:p14="http://schemas.microsoft.com/office/powerpoint/2010/main" val="3982570165"/>
              </p:ext>
            </p:extLst>
          </p:nvPr>
        </p:nvGraphicFramePr>
        <p:xfrm>
          <a:off x="707923" y="1356852"/>
          <a:ext cx="10520516" cy="1428434"/>
        </p:xfrm>
        <a:graphic>
          <a:graphicData uri="http://schemas.openxmlformats.org/drawingml/2006/table">
            <a:tbl>
              <a:tblPr firstRow="1" firstCol="1" bandRow="1">
                <a:tableStyleId>{5C22544A-7EE6-4342-B048-85BDC9FD1C3A}</a:tableStyleId>
              </a:tblPr>
              <a:tblGrid>
                <a:gridCol w="1860862">
                  <a:extLst>
                    <a:ext uri="{9D8B030D-6E8A-4147-A177-3AD203B41FA5}">
                      <a16:colId xmlns:a16="http://schemas.microsoft.com/office/drawing/2014/main" val="3867078637"/>
                    </a:ext>
                  </a:extLst>
                </a:gridCol>
                <a:gridCol w="2299495">
                  <a:extLst>
                    <a:ext uri="{9D8B030D-6E8A-4147-A177-3AD203B41FA5}">
                      <a16:colId xmlns:a16="http://schemas.microsoft.com/office/drawing/2014/main" val="1275541778"/>
                    </a:ext>
                  </a:extLst>
                </a:gridCol>
                <a:gridCol w="1923998">
                  <a:extLst>
                    <a:ext uri="{9D8B030D-6E8A-4147-A177-3AD203B41FA5}">
                      <a16:colId xmlns:a16="http://schemas.microsoft.com/office/drawing/2014/main" val="120702888"/>
                    </a:ext>
                  </a:extLst>
                </a:gridCol>
                <a:gridCol w="1960550">
                  <a:extLst>
                    <a:ext uri="{9D8B030D-6E8A-4147-A177-3AD203B41FA5}">
                      <a16:colId xmlns:a16="http://schemas.microsoft.com/office/drawing/2014/main" val="2973630877"/>
                    </a:ext>
                  </a:extLst>
                </a:gridCol>
                <a:gridCol w="2475611">
                  <a:extLst>
                    <a:ext uri="{9D8B030D-6E8A-4147-A177-3AD203B41FA5}">
                      <a16:colId xmlns:a16="http://schemas.microsoft.com/office/drawing/2014/main" val="2115240409"/>
                    </a:ext>
                  </a:extLst>
                </a:gridCol>
              </a:tblGrid>
              <a:tr h="501445">
                <a:tc>
                  <a:txBody>
                    <a:bodyPr/>
                    <a:lstStyle/>
                    <a:p>
                      <a:pPr>
                        <a:lnSpc>
                          <a:spcPct val="107000"/>
                        </a:lnSpc>
                        <a:spcAft>
                          <a:spcPts val="800"/>
                        </a:spcAft>
                      </a:pPr>
                      <a:r>
                        <a:rPr lang="en-IN" sz="1800">
                          <a:effectLst/>
                        </a:rPr>
                        <a:t>Member_casual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800">
                          <a:effectLst/>
                        </a:rPr>
                        <a:t>average_trip_duration (seconds)</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800" dirty="0">
                          <a:effectLst/>
                        </a:rPr>
                        <a:t> </a:t>
                      </a:r>
                      <a:r>
                        <a:rPr lang="en-IN" sz="1800" dirty="0" err="1">
                          <a:effectLst/>
                        </a:rPr>
                        <a:t>min_trip_duration</a:t>
                      </a:r>
                      <a:r>
                        <a:rPr lang="en-IN" sz="1800" dirty="0">
                          <a:effectLst/>
                        </a:rPr>
                        <a:t> (seconds)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800" dirty="0" err="1">
                          <a:effectLst/>
                        </a:rPr>
                        <a:t>max_trip_duration</a:t>
                      </a:r>
                      <a:r>
                        <a:rPr lang="en-IN" sz="1800" dirty="0">
                          <a:effectLst/>
                        </a:rPr>
                        <a:t> (seconds)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800" dirty="0">
                          <a:effectLst/>
                        </a:rPr>
                        <a:t> </a:t>
                      </a:r>
                      <a:r>
                        <a:rPr lang="en-IN" sz="1800" dirty="0" err="1">
                          <a:effectLst/>
                        </a:rPr>
                        <a:t>median_trip_duration</a:t>
                      </a:r>
                      <a:r>
                        <a:rPr lang="en-IN" sz="1800" dirty="0">
                          <a:effectLst/>
                        </a:rPr>
                        <a:t> (seconds)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904557591"/>
                  </a:ext>
                </a:extLst>
              </a:tr>
              <a:tr h="182880">
                <a:tc>
                  <a:txBody>
                    <a:bodyPr/>
                    <a:lstStyle/>
                    <a:p>
                      <a:pPr>
                        <a:lnSpc>
                          <a:spcPct val="107000"/>
                        </a:lnSpc>
                        <a:spcAft>
                          <a:spcPts val="800"/>
                        </a:spcAft>
                      </a:pPr>
                      <a:r>
                        <a:rPr lang="en-IN" sz="1800">
                          <a:effectLst/>
                        </a:rPr>
                        <a:t> casual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800">
                          <a:effectLst/>
                        </a:rPr>
                        <a:t>1814</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800">
                          <a:effectLst/>
                        </a:rPr>
                        <a:t>0</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800">
                          <a:effectLst/>
                        </a:rPr>
                        <a:t>3356649</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800">
                          <a:effectLst/>
                        </a:rPr>
                        <a:t>957</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63720825"/>
                  </a:ext>
                </a:extLst>
              </a:tr>
              <a:tr h="182880">
                <a:tc>
                  <a:txBody>
                    <a:bodyPr/>
                    <a:lstStyle/>
                    <a:p>
                      <a:pPr>
                        <a:lnSpc>
                          <a:spcPct val="107000"/>
                        </a:lnSpc>
                        <a:spcAft>
                          <a:spcPts val="800"/>
                        </a:spcAft>
                      </a:pPr>
                      <a:r>
                        <a:rPr lang="en-IN" sz="1800">
                          <a:effectLst/>
                        </a:rPr>
                        <a:t>member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800">
                          <a:effectLst/>
                        </a:rPr>
                        <a:t>801</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800">
                          <a:effectLst/>
                        </a:rPr>
                        <a:t>0</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800">
                          <a:effectLst/>
                        </a:rPr>
                        <a:t>89996</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800" dirty="0">
                          <a:effectLst/>
                        </a:rPr>
                        <a:t>576</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938331352"/>
                  </a:ext>
                </a:extLst>
              </a:tr>
            </a:tbl>
          </a:graphicData>
        </a:graphic>
      </p:graphicFrame>
      <p:sp>
        <p:nvSpPr>
          <p:cNvPr id="5" name="TextBox 4">
            <a:extLst>
              <a:ext uri="{FF2B5EF4-FFF2-40B4-BE49-F238E27FC236}">
                <a16:creationId xmlns:a16="http://schemas.microsoft.com/office/drawing/2014/main" id="{088C17C5-2476-EB0E-87C1-01552B6FF1CA}"/>
              </a:ext>
            </a:extLst>
          </p:cNvPr>
          <p:cNvSpPr txBox="1"/>
          <p:nvPr/>
        </p:nvSpPr>
        <p:spPr>
          <a:xfrm>
            <a:off x="393289" y="2947319"/>
            <a:ext cx="11454581" cy="671915"/>
          </a:xfrm>
          <a:prstGeom prst="rect">
            <a:avLst/>
          </a:prstGeom>
          <a:noFill/>
        </p:spPr>
        <p:txBody>
          <a:bodyPr wrap="square">
            <a:spAutoFit/>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From the above table we can conclude that casual took longer rides than member as the average trip duration for casual is more than the average trip duration of casual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3591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6E6C8A-314F-EA5E-A503-79FD7C9E9B29}"/>
              </a:ext>
            </a:extLst>
          </p:cNvPr>
          <p:cNvSpPr txBox="1"/>
          <p:nvPr/>
        </p:nvSpPr>
        <p:spPr>
          <a:xfrm>
            <a:off x="196645" y="216310"/>
            <a:ext cx="11729884" cy="6253316"/>
          </a:xfrm>
          <a:prstGeom prst="rect">
            <a:avLst/>
          </a:prstGeom>
          <a:noFill/>
        </p:spPr>
        <p:txBody>
          <a:bodyPr wrap="square" rtlCol="0">
            <a:spAutoFit/>
          </a:bodyPr>
          <a:lstStyle/>
          <a:p>
            <a:endParaRPr lang="en-IN" dirty="0"/>
          </a:p>
        </p:txBody>
      </p:sp>
      <p:pic>
        <p:nvPicPr>
          <p:cNvPr id="3" name="Picture 2">
            <a:extLst>
              <a:ext uri="{FF2B5EF4-FFF2-40B4-BE49-F238E27FC236}">
                <a16:creationId xmlns:a16="http://schemas.microsoft.com/office/drawing/2014/main" id="{C8F77CA4-A0C6-2097-3CB6-9552D4BD08A8}"/>
              </a:ext>
            </a:extLst>
          </p:cNvPr>
          <p:cNvPicPr>
            <a:picLocks noChangeAspect="1"/>
          </p:cNvPicPr>
          <p:nvPr/>
        </p:nvPicPr>
        <p:blipFill>
          <a:blip r:embed="rId2"/>
          <a:stretch>
            <a:fillRect/>
          </a:stretch>
        </p:blipFill>
        <p:spPr>
          <a:xfrm>
            <a:off x="1170038" y="294957"/>
            <a:ext cx="10097729" cy="4689998"/>
          </a:xfrm>
          <a:prstGeom prst="rect">
            <a:avLst/>
          </a:prstGeom>
        </p:spPr>
      </p:pic>
      <p:sp>
        <p:nvSpPr>
          <p:cNvPr id="4" name="TextBox 3">
            <a:extLst>
              <a:ext uri="{FF2B5EF4-FFF2-40B4-BE49-F238E27FC236}">
                <a16:creationId xmlns:a16="http://schemas.microsoft.com/office/drawing/2014/main" id="{444D6553-05F8-C4A8-CD9F-201750B8E7E1}"/>
              </a:ext>
            </a:extLst>
          </p:cNvPr>
          <p:cNvSpPr txBox="1"/>
          <p:nvPr/>
        </p:nvSpPr>
        <p:spPr>
          <a:xfrm>
            <a:off x="747252" y="5289755"/>
            <a:ext cx="11061290" cy="768287"/>
          </a:xfrm>
          <a:prstGeom prst="rect">
            <a:avLst/>
          </a:prstGeom>
          <a:noFill/>
        </p:spPr>
        <p:txBody>
          <a:bodyPr wrap="square" rtlCol="0">
            <a:spAutoFit/>
          </a:bodyPr>
          <a:lstStyle/>
          <a:p>
            <a:pPr marL="457200" algn="ct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Casual: Total No of rides = 2525456 (account for 45% of the total rides)      </a:t>
            </a:r>
          </a:p>
          <a:p>
            <a:pPr algn="ctr"/>
            <a:r>
              <a:rPr lang="en-IN" sz="1800" dirty="0">
                <a:effectLst/>
                <a:latin typeface="Calibri" panose="020F0502020204030204" pitchFamily="34" charset="0"/>
                <a:ea typeface="Calibri" panose="020F0502020204030204" pitchFamily="34" charset="0"/>
                <a:cs typeface="Times New Roman" panose="02020603050405020304" pitchFamily="18" charset="0"/>
              </a:rPr>
              <a:t>Member: Total No of rides = 3064690 (account for 55% of the total rides)</a:t>
            </a:r>
            <a:endParaRPr lang="en-IN" dirty="0"/>
          </a:p>
        </p:txBody>
      </p:sp>
    </p:spTree>
    <p:extLst>
      <p:ext uri="{BB962C8B-B14F-4D97-AF65-F5344CB8AC3E}">
        <p14:creationId xmlns:p14="http://schemas.microsoft.com/office/powerpoint/2010/main" val="188946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DEE5F4E-F033-BD58-4E03-44085909C505}"/>
              </a:ext>
            </a:extLst>
          </p:cNvPr>
          <p:cNvPicPr>
            <a:picLocks noChangeAspect="1"/>
          </p:cNvPicPr>
          <p:nvPr/>
        </p:nvPicPr>
        <p:blipFill>
          <a:blip r:embed="rId2"/>
          <a:stretch>
            <a:fillRect/>
          </a:stretch>
        </p:blipFill>
        <p:spPr>
          <a:xfrm>
            <a:off x="1120877" y="255639"/>
            <a:ext cx="10048568" cy="4879923"/>
          </a:xfrm>
          <a:prstGeom prst="rect">
            <a:avLst/>
          </a:prstGeom>
        </p:spPr>
      </p:pic>
      <p:sp>
        <p:nvSpPr>
          <p:cNvPr id="3" name="TextBox 2">
            <a:extLst>
              <a:ext uri="{FF2B5EF4-FFF2-40B4-BE49-F238E27FC236}">
                <a16:creationId xmlns:a16="http://schemas.microsoft.com/office/drawing/2014/main" id="{7888D64E-0788-3E64-51C1-245394D940B6}"/>
              </a:ext>
            </a:extLst>
          </p:cNvPr>
          <p:cNvSpPr txBox="1"/>
          <p:nvPr/>
        </p:nvSpPr>
        <p:spPr>
          <a:xfrm>
            <a:off x="668594" y="5407742"/>
            <a:ext cx="11139948" cy="1463606"/>
          </a:xfrm>
          <a:prstGeom prst="rect">
            <a:avLst/>
          </a:prstGeom>
          <a:noFill/>
        </p:spPr>
        <p:txBody>
          <a:bodyPr wrap="square" rtlCol="0">
            <a:spAutoFit/>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Casual: Tend to ride more on weekends as compared to weekdays while they are pretty constant throughout the weekday with a slight jump in Friday.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Member: Tend to ride the most on weekdays with the weekends being the lowest.</a:t>
            </a:r>
          </a:p>
          <a:p>
            <a:endParaRPr lang="en-IN" dirty="0"/>
          </a:p>
        </p:txBody>
      </p:sp>
    </p:spTree>
    <p:extLst>
      <p:ext uri="{BB962C8B-B14F-4D97-AF65-F5344CB8AC3E}">
        <p14:creationId xmlns:p14="http://schemas.microsoft.com/office/powerpoint/2010/main" val="2066129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A4B5EE8-1D07-F0DB-DDE4-5E4EDE2D48D6}"/>
              </a:ext>
            </a:extLst>
          </p:cNvPr>
          <p:cNvPicPr>
            <a:picLocks noChangeAspect="1"/>
          </p:cNvPicPr>
          <p:nvPr/>
        </p:nvPicPr>
        <p:blipFill>
          <a:blip r:embed="rId2"/>
          <a:stretch>
            <a:fillRect/>
          </a:stretch>
        </p:blipFill>
        <p:spPr>
          <a:xfrm>
            <a:off x="501444" y="285136"/>
            <a:ext cx="11444749" cy="4906296"/>
          </a:xfrm>
          <a:prstGeom prst="rect">
            <a:avLst/>
          </a:prstGeom>
        </p:spPr>
      </p:pic>
      <p:sp>
        <p:nvSpPr>
          <p:cNvPr id="4" name="TextBox 3">
            <a:extLst>
              <a:ext uri="{FF2B5EF4-FFF2-40B4-BE49-F238E27FC236}">
                <a16:creationId xmlns:a16="http://schemas.microsoft.com/office/drawing/2014/main" id="{553711AC-8A9C-50A9-6FC8-CCA890089B82}"/>
              </a:ext>
            </a:extLst>
          </p:cNvPr>
          <p:cNvSpPr txBox="1"/>
          <p:nvPr/>
        </p:nvSpPr>
        <p:spPr>
          <a:xfrm>
            <a:off x="501444" y="5191432"/>
            <a:ext cx="11287433" cy="1463606"/>
          </a:xfrm>
          <a:prstGeom prst="rect">
            <a:avLst/>
          </a:prstGeom>
          <a:noFill/>
        </p:spPr>
        <p:txBody>
          <a:bodyPr wrap="square" rtlCol="0">
            <a:spAutoFit/>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Causal: During the weekends, the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avg</a:t>
            </a:r>
            <a:r>
              <a:rPr lang="en-IN" sz="1800" dirty="0">
                <a:effectLst/>
                <a:latin typeface="Calibri" panose="020F0502020204030204" pitchFamily="34" charset="0"/>
                <a:ea typeface="Calibri" panose="020F0502020204030204" pitchFamily="34" charset="0"/>
                <a:cs typeface="Times New Roman" panose="02020603050405020304" pitchFamily="18" charset="0"/>
              </a:rPr>
              <a:t> trip duration is the highest with Sunday getting the 1st place. Even on weekdays, when the number of rides/trips is more for member, the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avg</a:t>
            </a:r>
            <a:r>
              <a:rPr lang="en-IN" sz="1800" dirty="0">
                <a:effectLst/>
                <a:latin typeface="Calibri" panose="020F0502020204030204" pitchFamily="34" charset="0"/>
                <a:ea typeface="Calibri" panose="020F0502020204030204" pitchFamily="34" charset="0"/>
                <a:cs typeface="Times New Roman" panose="02020603050405020304" pitchFamily="18" charset="0"/>
              </a:rPr>
              <a:t> trip duration of casual far exceeds that of member.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Member: The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avg</a:t>
            </a:r>
            <a:r>
              <a:rPr lang="en-IN" sz="1800" dirty="0">
                <a:effectLst/>
                <a:latin typeface="Calibri" panose="020F0502020204030204" pitchFamily="34" charset="0"/>
                <a:ea typeface="Calibri" panose="020F0502020204030204" pitchFamily="34" charset="0"/>
                <a:cs typeface="Times New Roman" panose="02020603050405020304" pitchFamily="18" charset="0"/>
              </a:rPr>
              <a:t> trip duration for members is almost constant throughout the week. (Less than 1000 secs).</a:t>
            </a:r>
          </a:p>
          <a:p>
            <a:endParaRPr lang="en-IN" dirty="0"/>
          </a:p>
        </p:txBody>
      </p:sp>
    </p:spTree>
    <p:extLst>
      <p:ext uri="{BB962C8B-B14F-4D97-AF65-F5344CB8AC3E}">
        <p14:creationId xmlns:p14="http://schemas.microsoft.com/office/powerpoint/2010/main" val="3425058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03C95F-A060-BE61-B7C8-D6421D65D027}"/>
              </a:ext>
            </a:extLst>
          </p:cNvPr>
          <p:cNvPicPr>
            <a:picLocks noChangeAspect="1"/>
          </p:cNvPicPr>
          <p:nvPr/>
        </p:nvPicPr>
        <p:blipFill>
          <a:blip r:embed="rId2"/>
          <a:stretch>
            <a:fillRect/>
          </a:stretch>
        </p:blipFill>
        <p:spPr>
          <a:xfrm>
            <a:off x="477079" y="442451"/>
            <a:ext cx="11252806" cy="4636445"/>
          </a:xfrm>
          <a:prstGeom prst="rect">
            <a:avLst/>
          </a:prstGeom>
        </p:spPr>
      </p:pic>
      <p:sp>
        <p:nvSpPr>
          <p:cNvPr id="6" name="TextBox 5">
            <a:extLst>
              <a:ext uri="{FF2B5EF4-FFF2-40B4-BE49-F238E27FC236}">
                <a16:creationId xmlns:a16="http://schemas.microsoft.com/office/drawing/2014/main" id="{AF3366AD-D31C-0C0A-BBE7-A92C541FC862}"/>
              </a:ext>
            </a:extLst>
          </p:cNvPr>
          <p:cNvSpPr txBox="1"/>
          <p:nvPr/>
        </p:nvSpPr>
        <p:spPr>
          <a:xfrm>
            <a:off x="367748" y="5198166"/>
            <a:ext cx="11627607" cy="1759969"/>
          </a:xfrm>
          <a:prstGeom prst="rect">
            <a:avLst/>
          </a:prstGeom>
          <a:noFill/>
        </p:spPr>
        <p:txBody>
          <a:bodyPr wrap="square" rtlCol="0">
            <a:spAutoFit/>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Casual: March to July shows an increasing trend in the number of rides and then it starts to taper down from August to February. In June, July and August, the total number of rides are more than that of member.</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Member: February to July shows an increasing trend in the number of rides and then it starts to taper down from August to January. In August and September, member have the highest number of rides. </a:t>
            </a:r>
          </a:p>
          <a:p>
            <a:endParaRPr lang="en-IN" dirty="0"/>
          </a:p>
        </p:txBody>
      </p:sp>
    </p:spTree>
    <p:extLst>
      <p:ext uri="{BB962C8B-B14F-4D97-AF65-F5344CB8AC3E}">
        <p14:creationId xmlns:p14="http://schemas.microsoft.com/office/powerpoint/2010/main" val="2788830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1523902-4224-1C09-D362-C600CF32BE82}"/>
              </a:ext>
            </a:extLst>
          </p:cNvPr>
          <p:cNvPicPr>
            <a:picLocks noChangeAspect="1"/>
          </p:cNvPicPr>
          <p:nvPr/>
        </p:nvPicPr>
        <p:blipFill>
          <a:blip r:embed="rId2"/>
          <a:stretch>
            <a:fillRect/>
          </a:stretch>
        </p:blipFill>
        <p:spPr>
          <a:xfrm>
            <a:off x="745434" y="268357"/>
            <a:ext cx="10823713" cy="4867206"/>
          </a:xfrm>
          <a:prstGeom prst="rect">
            <a:avLst/>
          </a:prstGeom>
        </p:spPr>
      </p:pic>
      <p:sp>
        <p:nvSpPr>
          <p:cNvPr id="3" name="TextBox 2">
            <a:extLst>
              <a:ext uri="{FF2B5EF4-FFF2-40B4-BE49-F238E27FC236}">
                <a16:creationId xmlns:a16="http://schemas.microsoft.com/office/drawing/2014/main" id="{8B38F147-4C27-250D-0280-E9FE25CC2768}"/>
              </a:ext>
            </a:extLst>
          </p:cNvPr>
          <p:cNvSpPr txBox="1"/>
          <p:nvPr/>
        </p:nvSpPr>
        <p:spPr>
          <a:xfrm>
            <a:off x="566530" y="5416826"/>
            <a:ext cx="11410122" cy="1463606"/>
          </a:xfrm>
          <a:prstGeom prst="rect">
            <a:avLst/>
          </a:prstGeom>
          <a:noFill/>
        </p:spPr>
        <p:txBody>
          <a:bodyPr wrap="square" rtlCol="0">
            <a:spAutoFit/>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Casual: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Avg</a:t>
            </a:r>
            <a:r>
              <a:rPr lang="en-IN" sz="1800" dirty="0">
                <a:effectLst/>
                <a:latin typeface="Calibri" panose="020F0502020204030204" pitchFamily="34" charset="0"/>
                <a:ea typeface="Calibri" panose="020F0502020204030204" pitchFamily="34" charset="0"/>
                <a:cs typeface="Times New Roman" panose="02020603050405020304" pitchFamily="18" charset="0"/>
              </a:rPr>
              <a:t> Trip Duration is higher in every month when compared to member. Even though the lowest number of rides were in February, the highest average trip duration is also in the same month.</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Member: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Avg</a:t>
            </a:r>
            <a:r>
              <a:rPr lang="en-IN" sz="1800" dirty="0">
                <a:effectLst/>
                <a:latin typeface="Calibri" panose="020F0502020204030204" pitchFamily="34" charset="0"/>
                <a:ea typeface="Calibri" panose="020F0502020204030204" pitchFamily="34" charset="0"/>
                <a:cs typeface="Times New Roman" panose="02020603050405020304" pitchFamily="18" charset="0"/>
              </a:rPr>
              <a:t> Trip Duration is almost constant throughout.</a:t>
            </a:r>
          </a:p>
          <a:p>
            <a:endParaRPr lang="en-IN" dirty="0"/>
          </a:p>
        </p:txBody>
      </p:sp>
    </p:spTree>
    <p:extLst>
      <p:ext uri="{BB962C8B-B14F-4D97-AF65-F5344CB8AC3E}">
        <p14:creationId xmlns:p14="http://schemas.microsoft.com/office/powerpoint/2010/main" val="362084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1015</Words>
  <Application>Microsoft Office PowerPoint</Application>
  <PresentationFormat>Widescreen</PresentationFormat>
  <Paragraphs>85</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Consolas</vt:lpstr>
      <vt:lpstr>Symbol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Kirti Suvarna</dc:creator>
  <cp:lastModifiedBy>Kirti Suvarna</cp:lastModifiedBy>
  <cp:revision>1</cp:revision>
  <dcterms:created xsi:type="dcterms:W3CDTF">2023-04-11T13:49:37Z</dcterms:created>
  <dcterms:modified xsi:type="dcterms:W3CDTF">2023-04-11T14:06:09Z</dcterms:modified>
</cp:coreProperties>
</file>