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7" r:id="rId2"/>
    <p:sldId id="259" r:id="rId3"/>
    <p:sldId id="260" r:id="rId4"/>
    <p:sldId id="261" r:id="rId5"/>
    <p:sldId id="262" r:id="rId6"/>
    <p:sldId id="263" r:id="rId7"/>
    <p:sldId id="264" r:id="rId8"/>
    <p:sldId id="265" r:id="rId9"/>
    <p:sldId id="267" r:id="rId10"/>
    <p:sldId id="268"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4193-E1F6-7393-0059-9C183FB76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44F9D-7222-CD65-65CB-A297E7D5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08ECA-A9C8-4222-0090-A98C98D24F10}"/>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5" name="Footer Placeholder 4">
            <a:extLst>
              <a:ext uri="{FF2B5EF4-FFF2-40B4-BE49-F238E27FC236}">
                <a16:creationId xmlns:a16="http://schemas.microsoft.com/office/drawing/2014/main" id="{AB83ADDE-0436-EA36-09B6-2CB88485C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BB5C4-D1F2-549C-0B97-3B45D1E26924}"/>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343627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1F05-BDCA-EE13-7572-4C05A25CB5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9677F7-EFDA-145F-B0E2-8377F536F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C0796-EBDE-1CCC-DF9C-710A94491791}"/>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5" name="Footer Placeholder 4">
            <a:extLst>
              <a:ext uri="{FF2B5EF4-FFF2-40B4-BE49-F238E27FC236}">
                <a16:creationId xmlns:a16="http://schemas.microsoft.com/office/drawing/2014/main" id="{1EDA84FB-2A0C-453A-EF7D-88536584B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DA42A-1943-3160-EA5F-9F49CBEEF509}"/>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377756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AB532-2BC1-71E4-3C5F-C10443C240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BFFF6-C110-1C56-0171-CBA4749E1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7CF50-5610-BBF1-FCAE-986134372E73}"/>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5" name="Footer Placeholder 4">
            <a:extLst>
              <a:ext uri="{FF2B5EF4-FFF2-40B4-BE49-F238E27FC236}">
                <a16:creationId xmlns:a16="http://schemas.microsoft.com/office/drawing/2014/main" id="{2F9381E8-99F8-B259-D8DB-BB67A020F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B3810-AA5F-DEFD-0711-4D405E936408}"/>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386250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FAD3-3DC5-17CC-E53A-78395C3AF2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EAABE9-E562-BF86-6F86-A14BD20720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30DD6-718D-5E8B-7A60-42A10425E7E8}"/>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5" name="Footer Placeholder 4">
            <a:extLst>
              <a:ext uri="{FF2B5EF4-FFF2-40B4-BE49-F238E27FC236}">
                <a16:creationId xmlns:a16="http://schemas.microsoft.com/office/drawing/2014/main" id="{58E54F40-42EA-2EF3-0B02-8852E0F15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9FF47-C629-6C4F-1872-3A5F1CEBBF3A}"/>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239584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6305-1AD3-1141-DB04-37F694CF1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3CA28E-F1F4-026B-5F47-30EFA3CE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A9B930-2C19-AE2B-257A-19EEE4BB3729}"/>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5" name="Footer Placeholder 4">
            <a:extLst>
              <a:ext uri="{FF2B5EF4-FFF2-40B4-BE49-F238E27FC236}">
                <a16:creationId xmlns:a16="http://schemas.microsoft.com/office/drawing/2014/main" id="{C6182608-22F2-00AB-B088-3FF6A4BFD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A4AE0-58D5-5DB8-1670-F2C2A0992498}"/>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10668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C1C5-C1BD-893A-EAD5-44E6288F6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C38E04-CCBB-AA5A-C3CC-8733EAF1B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2BEC8-7266-D919-E484-399689AAE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5F4FF5-0B86-0DDD-3C30-31780B319EAA}"/>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6" name="Footer Placeholder 5">
            <a:extLst>
              <a:ext uri="{FF2B5EF4-FFF2-40B4-BE49-F238E27FC236}">
                <a16:creationId xmlns:a16="http://schemas.microsoft.com/office/drawing/2014/main" id="{A35B91B7-4CE9-B14C-E28C-1E07D6159C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B96DA-5C69-FF18-AB20-8BC0E080AF13}"/>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367023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814-63B7-65AD-AB45-CDE651339C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825B9-A3BE-50D0-F2EC-6BD30860A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7DAD4-DBCA-2F6F-A3FF-3A0B3C2E64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2E8294-2E45-8231-4662-28D4E6ACE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E5B3-ABE0-0C89-0783-C45C3BBDE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68B45-5A43-4904-F4E0-54A934FECA2B}"/>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8" name="Footer Placeholder 7">
            <a:extLst>
              <a:ext uri="{FF2B5EF4-FFF2-40B4-BE49-F238E27FC236}">
                <a16:creationId xmlns:a16="http://schemas.microsoft.com/office/drawing/2014/main" id="{4D2E83FD-91C9-CC4E-474C-18373F732B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16FF39-0A43-376D-B890-EA138F803238}"/>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424535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F553-6231-3041-752A-E66E151EBC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5CED78-5EBD-FF5B-E558-E18985F1382A}"/>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4" name="Footer Placeholder 3">
            <a:extLst>
              <a:ext uri="{FF2B5EF4-FFF2-40B4-BE49-F238E27FC236}">
                <a16:creationId xmlns:a16="http://schemas.microsoft.com/office/drawing/2014/main" id="{FC68A04F-701B-9DC0-39DF-CBFBFC3D2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7A9968-BB12-0534-B096-DE2A8B8C19E9}"/>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361437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199A2-2C69-7EF5-B904-0D68162198BE}"/>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3" name="Footer Placeholder 2">
            <a:extLst>
              <a:ext uri="{FF2B5EF4-FFF2-40B4-BE49-F238E27FC236}">
                <a16:creationId xmlns:a16="http://schemas.microsoft.com/office/drawing/2014/main" id="{6C7D6EB7-6E25-81A7-6D55-B26653E0D9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EBD2EC-C1A9-5473-F99B-EC41B8C928B3}"/>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218549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5F17-7480-52CC-77BD-5A579FB3B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BBC70A-DD80-C8D9-BF6F-3DA23B9C6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7D8408-04AD-FD7E-7472-A8E4A1100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3630D-815D-F433-150F-58BDA3C08DEC}"/>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6" name="Footer Placeholder 5">
            <a:extLst>
              <a:ext uri="{FF2B5EF4-FFF2-40B4-BE49-F238E27FC236}">
                <a16:creationId xmlns:a16="http://schemas.microsoft.com/office/drawing/2014/main" id="{CACD5C86-81F3-E86A-6E45-1760354C5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E4684-00A3-108F-0511-943F920C4998}"/>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299440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8C86-EBD6-D2A0-3504-FAF63033A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52E43D-7AE4-46F1-14B3-AC22F74F4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4A397F-1066-8D3C-722D-A69C05EB0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9CC9-F411-1897-AB43-AE0DE832234E}"/>
              </a:ext>
            </a:extLst>
          </p:cNvPr>
          <p:cNvSpPr>
            <a:spLocks noGrp="1"/>
          </p:cNvSpPr>
          <p:nvPr>
            <p:ph type="dt" sz="half" idx="10"/>
          </p:nvPr>
        </p:nvSpPr>
        <p:spPr/>
        <p:txBody>
          <a:bodyPr/>
          <a:lstStyle/>
          <a:p>
            <a:fld id="{C1637B91-814A-4065-9343-A0273142AC0E}" type="datetimeFigureOut">
              <a:rPr lang="en-IN" smtClean="0"/>
              <a:t>23-07-2023</a:t>
            </a:fld>
            <a:endParaRPr lang="en-IN"/>
          </a:p>
        </p:txBody>
      </p:sp>
      <p:sp>
        <p:nvSpPr>
          <p:cNvPr id="6" name="Footer Placeholder 5">
            <a:extLst>
              <a:ext uri="{FF2B5EF4-FFF2-40B4-BE49-F238E27FC236}">
                <a16:creationId xmlns:a16="http://schemas.microsoft.com/office/drawing/2014/main" id="{140F5111-DAC5-D868-C2C7-66017219A9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E8A81A-324E-1A31-0E80-2E71DF266D0E}"/>
              </a:ext>
            </a:extLst>
          </p:cNvPr>
          <p:cNvSpPr>
            <a:spLocks noGrp="1"/>
          </p:cNvSpPr>
          <p:nvPr>
            <p:ph type="sldNum" sz="quarter" idx="12"/>
          </p:nvPr>
        </p:nvSpPr>
        <p:spPr/>
        <p:txBody>
          <a:bodyPr/>
          <a:lstStyle/>
          <a:p>
            <a:fld id="{7C7C31D1-AE67-4A64-BCD0-B82716F0568A}" type="slidenum">
              <a:rPr lang="en-IN" smtClean="0"/>
              <a:t>‹#›</a:t>
            </a:fld>
            <a:endParaRPr lang="en-IN"/>
          </a:p>
        </p:txBody>
      </p:sp>
    </p:spTree>
    <p:extLst>
      <p:ext uri="{BB962C8B-B14F-4D97-AF65-F5344CB8AC3E}">
        <p14:creationId xmlns:p14="http://schemas.microsoft.com/office/powerpoint/2010/main" val="68397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B67B7-93E1-0F2F-C04A-BB7FB2BF6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AEC5B5-EB43-8CFE-36E9-095971A7A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317E7-8651-E4B5-9A46-729956E5F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37B91-814A-4065-9343-A0273142AC0E}" type="datetimeFigureOut">
              <a:rPr lang="en-IN" smtClean="0"/>
              <a:t>23-07-2023</a:t>
            </a:fld>
            <a:endParaRPr lang="en-IN"/>
          </a:p>
        </p:txBody>
      </p:sp>
      <p:sp>
        <p:nvSpPr>
          <p:cNvPr id="5" name="Footer Placeholder 4">
            <a:extLst>
              <a:ext uri="{FF2B5EF4-FFF2-40B4-BE49-F238E27FC236}">
                <a16:creationId xmlns:a16="http://schemas.microsoft.com/office/drawing/2014/main" id="{670EB04C-B476-08DA-AC32-A497117CD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0A748F-A27E-05E6-D742-B8765250E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C31D1-AE67-4A64-BCD0-B82716F0568A}" type="slidenum">
              <a:rPr lang="en-IN" smtClean="0"/>
              <a:t>‹#›</a:t>
            </a:fld>
            <a:endParaRPr lang="en-IN"/>
          </a:p>
        </p:txBody>
      </p:sp>
    </p:spTree>
    <p:extLst>
      <p:ext uri="{BB962C8B-B14F-4D97-AF65-F5344CB8AC3E}">
        <p14:creationId xmlns:p14="http://schemas.microsoft.com/office/powerpoint/2010/main" val="509095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D18BEF-74EA-CB03-4C6D-9C009527689E}"/>
              </a:ext>
            </a:extLst>
          </p:cNvPr>
          <p:cNvSpPr txBox="1"/>
          <p:nvPr/>
        </p:nvSpPr>
        <p:spPr>
          <a:xfrm>
            <a:off x="599768" y="344129"/>
            <a:ext cx="11120284" cy="5478423"/>
          </a:xfrm>
          <a:prstGeom prst="rect">
            <a:avLst/>
          </a:prstGeom>
          <a:noFill/>
        </p:spPr>
        <p:txBody>
          <a:bodyPr wrap="square" rtlCol="0">
            <a:spAutoFit/>
          </a:bodyPr>
          <a:lstStyle/>
          <a:p>
            <a:pPr algn="ctr"/>
            <a:r>
              <a:rPr lang="en-IN" sz="7000" b="1" dirty="0">
                <a:ln w="22225">
                  <a:solidFill>
                    <a:schemeClr val="tx1"/>
                  </a:solidFill>
                  <a:prstDash val="solid"/>
                </a:ln>
                <a:solidFill>
                  <a:srgbClr val="C00000"/>
                </a:solidFill>
              </a:rPr>
              <a:t>CUSTOMER CHURN PREDICTION USING LOGISTIC REGRESSION, DECISION TREE AND RANDOM FOREST IN R PROGRAMMING</a:t>
            </a:r>
          </a:p>
        </p:txBody>
      </p:sp>
    </p:spTree>
    <p:extLst>
      <p:ext uri="{BB962C8B-B14F-4D97-AF65-F5344CB8AC3E}">
        <p14:creationId xmlns:p14="http://schemas.microsoft.com/office/powerpoint/2010/main" val="340155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E8FB-78B7-4F09-D127-210A8EBA9CC1}"/>
              </a:ext>
            </a:extLst>
          </p:cNvPr>
          <p:cNvSpPr>
            <a:spLocks noGrp="1"/>
          </p:cNvSpPr>
          <p:nvPr>
            <p:ph type="title"/>
          </p:nvPr>
        </p:nvSpPr>
        <p:spPr>
          <a:xfrm>
            <a:off x="838200" y="365126"/>
            <a:ext cx="10515600" cy="588604"/>
          </a:xfrm>
        </p:spPr>
        <p:txBody>
          <a:bodyPr>
            <a:normAutofit/>
          </a:bodyPr>
          <a:lstStyle/>
          <a:p>
            <a:pPr algn="ctr"/>
            <a:r>
              <a:rPr lang="en-IN" sz="3200" b="1" dirty="0">
                <a:ln w="22225">
                  <a:solidFill>
                    <a:schemeClr val="tx1"/>
                  </a:solidFill>
                  <a:prstDash val="solid"/>
                </a:ln>
                <a:solidFill>
                  <a:srgbClr val="FF0000"/>
                </a:solidFill>
              </a:rPr>
              <a:t>ROC AND AUC</a:t>
            </a:r>
            <a:endParaRPr lang="en-IN" sz="3200" dirty="0"/>
          </a:p>
        </p:txBody>
      </p:sp>
      <p:sp>
        <p:nvSpPr>
          <p:cNvPr id="3" name="Content Placeholder 2">
            <a:extLst>
              <a:ext uri="{FF2B5EF4-FFF2-40B4-BE49-F238E27FC236}">
                <a16:creationId xmlns:a16="http://schemas.microsoft.com/office/drawing/2014/main" id="{A5017D26-498F-B70E-F477-507C5CE3D767}"/>
              </a:ext>
            </a:extLst>
          </p:cNvPr>
          <p:cNvSpPr>
            <a:spLocks noGrp="1"/>
          </p:cNvSpPr>
          <p:nvPr>
            <p:ph idx="1"/>
          </p:nvPr>
        </p:nvSpPr>
        <p:spPr>
          <a:xfrm>
            <a:off x="838200" y="953730"/>
            <a:ext cx="10515600" cy="5771535"/>
          </a:xfrm>
        </p:spPr>
        <p:txBody>
          <a:bodyPr/>
          <a:lstStyle/>
          <a:p>
            <a:r>
              <a:rPr lang="en-IN" sz="2000" dirty="0"/>
              <a:t>We have a ROC (Receiver Operating Characteristics) curve to measure the accuracy of a classification prediction. ROC Curve is formed by plotting Sensitivity and Specificity. The AUC (Area under Curve) of this ROC curve helps us to determine the specificity and sensitivity of the model at different points. TH</a:t>
            </a:r>
            <a:r>
              <a:rPr lang="en-US" sz="2000" dirty="0"/>
              <a:t>e higher the AUC, the better the model’s performance at distinguishing between the CHURNERS and NON CHURNERS.</a:t>
            </a:r>
          </a:p>
          <a:p>
            <a:r>
              <a:rPr lang="en-US" sz="2000" dirty="0"/>
              <a:t>We use library(</a:t>
            </a:r>
            <a:r>
              <a:rPr lang="en-US" sz="2000" dirty="0" err="1"/>
              <a:t>pROC</a:t>
            </a:r>
            <a:r>
              <a:rPr lang="en-US" sz="2000" dirty="0"/>
              <a:t>) and “roc” function to find out the AUC for oversampling data, </a:t>
            </a:r>
            <a:r>
              <a:rPr lang="en-US" sz="2000" dirty="0" err="1"/>
              <a:t>undersampling</a:t>
            </a:r>
            <a:r>
              <a:rPr lang="en-US" sz="2000" dirty="0"/>
              <a:t> data and both sampling data across Logistic Regression, Decision Tree and Random Forest</a:t>
            </a:r>
          </a:p>
          <a:p>
            <a:endParaRPr lang="en-IN" sz="2000" dirty="0"/>
          </a:p>
        </p:txBody>
      </p:sp>
    </p:spTree>
    <p:extLst>
      <p:ext uri="{BB962C8B-B14F-4D97-AF65-F5344CB8AC3E}">
        <p14:creationId xmlns:p14="http://schemas.microsoft.com/office/powerpoint/2010/main" val="5839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A733-A874-C80C-32EA-935FC0C5A4A6}"/>
              </a:ext>
            </a:extLst>
          </p:cNvPr>
          <p:cNvSpPr>
            <a:spLocks noGrp="1"/>
          </p:cNvSpPr>
          <p:nvPr>
            <p:ph type="title"/>
          </p:nvPr>
        </p:nvSpPr>
        <p:spPr>
          <a:xfrm>
            <a:off x="838200" y="365126"/>
            <a:ext cx="10515600" cy="588604"/>
          </a:xfrm>
        </p:spPr>
        <p:txBody>
          <a:bodyPr>
            <a:normAutofit/>
          </a:bodyPr>
          <a:lstStyle/>
          <a:p>
            <a:pPr algn="ctr"/>
            <a:r>
              <a:rPr lang="en-IN" sz="3200" b="1" dirty="0">
                <a:ln w="22225">
                  <a:solidFill>
                    <a:schemeClr val="tx1"/>
                  </a:solidFill>
                  <a:prstDash val="solid"/>
                </a:ln>
                <a:solidFill>
                  <a:srgbClr val="FF0000"/>
                </a:solidFill>
              </a:rPr>
              <a:t>AUC OF LOGISTIC REGRESSION</a:t>
            </a:r>
            <a:endParaRPr lang="en-IN" sz="3200" dirty="0"/>
          </a:p>
        </p:txBody>
      </p:sp>
      <p:pic>
        <p:nvPicPr>
          <p:cNvPr id="4" name="Content Placeholder 3">
            <a:extLst>
              <a:ext uri="{FF2B5EF4-FFF2-40B4-BE49-F238E27FC236}">
                <a16:creationId xmlns:a16="http://schemas.microsoft.com/office/drawing/2014/main" id="{E8357AB4-67AD-9DD6-2C0E-B6604A516537}"/>
              </a:ext>
            </a:extLst>
          </p:cNvPr>
          <p:cNvPicPr>
            <a:picLocks noGrp="1" noChangeAspect="1"/>
          </p:cNvPicPr>
          <p:nvPr>
            <p:ph idx="1"/>
          </p:nvPr>
        </p:nvPicPr>
        <p:blipFill rotWithShape="1">
          <a:blip r:embed="rId2"/>
          <a:srcRect l="14273" t="6898" r="17955"/>
          <a:stretch/>
        </p:blipFill>
        <p:spPr>
          <a:xfrm>
            <a:off x="117646" y="1747909"/>
            <a:ext cx="3480961" cy="5028136"/>
          </a:xfrm>
          <a:prstGeom prst="rect">
            <a:avLst/>
          </a:prstGeom>
        </p:spPr>
      </p:pic>
      <p:pic>
        <p:nvPicPr>
          <p:cNvPr id="5" name="Picture 4">
            <a:extLst>
              <a:ext uri="{FF2B5EF4-FFF2-40B4-BE49-F238E27FC236}">
                <a16:creationId xmlns:a16="http://schemas.microsoft.com/office/drawing/2014/main" id="{2E86F2E9-1FBB-C813-EFD3-9B7C6A6CA669}"/>
              </a:ext>
            </a:extLst>
          </p:cNvPr>
          <p:cNvPicPr>
            <a:picLocks noChangeAspect="1"/>
          </p:cNvPicPr>
          <p:nvPr/>
        </p:nvPicPr>
        <p:blipFill rotWithShape="1">
          <a:blip r:embed="rId3"/>
          <a:srcRect l="14273" t="6898" r="17409"/>
          <a:stretch/>
        </p:blipFill>
        <p:spPr>
          <a:xfrm>
            <a:off x="3903405" y="1747921"/>
            <a:ext cx="3706763" cy="5028124"/>
          </a:xfrm>
          <a:prstGeom prst="rect">
            <a:avLst/>
          </a:prstGeom>
        </p:spPr>
      </p:pic>
      <p:pic>
        <p:nvPicPr>
          <p:cNvPr id="7" name="Picture 6">
            <a:extLst>
              <a:ext uri="{FF2B5EF4-FFF2-40B4-BE49-F238E27FC236}">
                <a16:creationId xmlns:a16="http://schemas.microsoft.com/office/drawing/2014/main" id="{1CE29725-50A2-A0E5-2081-8698837C46A4}"/>
              </a:ext>
            </a:extLst>
          </p:cNvPr>
          <p:cNvPicPr>
            <a:picLocks noChangeAspect="1"/>
          </p:cNvPicPr>
          <p:nvPr/>
        </p:nvPicPr>
        <p:blipFill rotWithShape="1">
          <a:blip r:embed="rId4"/>
          <a:srcRect l="14410" t="6898" r="17273"/>
          <a:stretch/>
        </p:blipFill>
        <p:spPr>
          <a:xfrm>
            <a:off x="8200102" y="1747896"/>
            <a:ext cx="3706763" cy="5028136"/>
          </a:xfrm>
          <a:prstGeom prst="rect">
            <a:avLst/>
          </a:prstGeom>
        </p:spPr>
      </p:pic>
      <p:sp>
        <p:nvSpPr>
          <p:cNvPr id="8" name="TextBox 7">
            <a:extLst>
              <a:ext uri="{FF2B5EF4-FFF2-40B4-BE49-F238E27FC236}">
                <a16:creationId xmlns:a16="http://schemas.microsoft.com/office/drawing/2014/main" id="{E5996056-D20C-2F97-6198-185F4ABDBF27}"/>
              </a:ext>
            </a:extLst>
          </p:cNvPr>
          <p:cNvSpPr txBox="1"/>
          <p:nvPr/>
        </p:nvSpPr>
        <p:spPr>
          <a:xfrm>
            <a:off x="757084" y="1278194"/>
            <a:ext cx="2546555" cy="400110"/>
          </a:xfrm>
          <a:prstGeom prst="rect">
            <a:avLst/>
          </a:prstGeom>
          <a:noFill/>
        </p:spPr>
        <p:txBody>
          <a:bodyPr wrap="square" rtlCol="0">
            <a:spAutoFit/>
          </a:bodyPr>
          <a:lstStyle/>
          <a:p>
            <a:pPr algn="ctr"/>
            <a:r>
              <a:rPr lang="en-IN" sz="2000" dirty="0"/>
              <a:t>oversampling</a:t>
            </a:r>
          </a:p>
        </p:txBody>
      </p:sp>
      <p:sp>
        <p:nvSpPr>
          <p:cNvPr id="10" name="TextBox 9">
            <a:extLst>
              <a:ext uri="{FF2B5EF4-FFF2-40B4-BE49-F238E27FC236}">
                <a16:creationId xmlns:a16="http://schemas.microsoft.com/office/drawing/2014/main" id="{B086E68F-2C05-1D87-8AD0-93E288A42AE9}"/>
              </a:ext>
            </a:extLst>
          </p:cNvPr>
          <p:cNvSpPr txBox="1"/>
          <p:nvPr/>
        </p:nvSpPr>
        <p:spPr>
          <a:xfrm>
            <a:off x="4601497" y="1278194"/>
            <a:ext cx="2684206" cy="400110"/>
          </a:xfrm>
          <a:prstGeom prst="rect">
            <a:avLst/>
          </a:prstGeom>
          <a:noFill/>
        </p:spPr>
        <p:txBody>
          <a:bodyPr wrap="square" rtlCol="0">
            <a:spAutoFit/>
          </a:bodyPr>
          <a:lstStyle/>
          <a:p>
            <a:pPr algn="ctr"/>
            <a:r>
              <a:rPr lang="en-IN" sz="2000" dirty="0" err="1"/>
              <a:t>undersampling</a:t>
            </a:r>
            <a:endParaRPr lang="en-IN" sz="2000" dirty="0"/>
          </a:p>
        </p:txBody>
      </p:sp>
      <p:sp>
        <p:nvSpPr>
          <p:cNvPr id="11" name="TextBox 10">
            <a:extLst>
              <a:ext uri="{FF2B5EF4-FFF2-40B4-BE49-F238E27FC236}">
                <a16:creationId xmlns:a16="http://schemas.microsoft.com/office/drawing/2014/main" id="{4377E5CB-D564-98CD-ACF2-062FDA69D131}"/>
              </a:ext>
            </a:extLst>
          </p:cNvPr>
          <p:cNvSpPr txBox="1"/>
          <p:nvPr/>
        </p:nvSpPr>
        <p:spPr>
          <a:xfrm>
            <a:off x="8669594" y="1278194"/>
            <a:ext cx="3109451" cy="400110"/>
          </a:xfrm>
          <a:prstGeom prst="rect">
            <a:avLst/>
          </a:prstGeom>
          <a:noFill/>
        </p:spPr>
        <p:txBody>
          <a:bodyPr wrap="square" rtlCol="0">
            <a:spAutoFit/>
          </a:bodyPr>
          <a:lstStyle/>
          <a:p>
            <a:pPr algn="ctr"/>
            <a:r>
              <a:rPr lang="en-IN" sz="2000" dirty="0"/>
              <a:t>both sampling</a:t>
            </a:r>
          </a:p>
        </p:txBody>
      </p:sp>
    </p:spTree>
    <p:extLst>
      <p:ext uri="{BB962C8B-B14F-4D97-AF65-F5344CB8AC3E}">
        <p14:creationId xmlns:p14="http://schemas.microsoft.com/office/powerpoint/2010/main" val="342370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4ACB-174B-309B-3251-821C91F8EB5B}"/>
              </a:ext>
            </a:extLst>
          </p:cNvPr>
          <p:cNvSpPr>
            <a:spLocks noGrp="1"/>
          </p:cNvSpPr>
          <p:nvPr>
            <p:ph type="title"/>
          </p:nvPr>
        </p:nvSpPr>
        <p:spPr>
          <a:xfrm>
            <a:off x="838200" y="335629"/>
            <a:ext cx="10515600" cy="480449"/>
          </a:xfrm>
        </p:spPr>
        <p:txBody>
          <a:bodyPr>
            <a:normAutofit fontScale="90000"/>
          </a:bodyPr>
          <a:lstStyle/>
          <a:p>
            <a:pPr algn="ctr"/>
            <a:r>
              <a:rPr lang="en-IN" sz="3200" b="1" dirty="0">
                <a:ln w="22225">
                  <a:solidFill>
                    <a:schemeClr val="tx1"/>
                  </a:solidFill>
                  <a:prstDash val="solid"/>
                </a:ln>
                <a:solidFill>
                  <a:srgbClr val="FF0000"/>
                </a:solidFill>
              </a:rPr>
              <a:t>AUC OF DECISION TREE</a:t>
            </a:r>
            <a:r>
              <a:rPr lang="en-IN" sz="4400" b="1" dirty="0">
                <a:ln w="22225">
                  <a:solidFill>
                    <a:schemeClr val="tx1"/>
                  </a:solidFill>
                  <a:prstDash val="solid"/>
                </a:ln>
                <a:solidFill>
                  <a:srgbClr val="FF0000"/>
                </a:solidFill>
              </a:rPr>
              <a:t> </a:t>
            </a:r>
            <a:endParaRPr lang="en-IN" dirty="0"/>
          </a:p>
        </p:txBody>
      </p:sp>
      <p:pic>
        <p:nvPicPr>
          <p:cNvPr id="4" name="Content Placeholder 3">
            <a:extLst>
              <a:ext uri="{FF2B5EF4-FFF2-40B4-BE49-F238E27FC236}">
                <a16:creationId xmlns:a16="http://schemas.microsoft.com/office/drawing/2014/main" id="{14651BC9-C799-B898-B1AA-F0C6BF8199F7}"/>
              </a:ext>
            </a:extLst>
          </p:cNvPr>
          <p:cNvPicPr>
            <a:picLocks noGrp="1" noChangeAspect="1"/>
          </p:cNvPicPr>
          <p:nvPr>
            <p:ph idx="1"/>
          </p:nvPr>
        </p:nvPicPr>
        <p:blipFill rotWithShape="1">
          <a:blip r:embed="rId2"/>
          <a:srcRect l="14140" t="7309" r="16998"/>
          <a:stretch/>
        </p:blipFill>
        <p:spPr>
          <a:xfrm>
            <a:off x="88491" y="1661652"/>
            <a:ext cx="3500283" cy="5005951"/>
          </a:xfrm>
          <a:prstGeom prst="rect">
            <a:avLst/>
          </a:prstGeom>
        </p:spPr>
      </p:pic>
      <p:pic>
        <p:nvPicPr>
          <p:cNvPr id="5" name="Picture 4">
            <a:extLst>
              <a:ext uri="{FF2B5EF4-FFF2-40B4-BE49-F238E27FC236}">
                <a16:creationId xmlns:a16="http://schemas.microsoft.com/office/drawing/2014/main" id="{95798551-A5C8-850A-9D15-3A4F3239EEEA}"/>
              </a:ext>
            </a:extLst>
          </p:cNvPr>
          <p:cNvPicPr>
            <a:picLocks noChangeAspect="1"/>
          </p:cNvPicPr>
          <p:nvPr/>
        </p:nvPicPr>
        <p:blipFill rotWithShape="1">
          <a:blip r:embed="rId3"/>
          <a:srcRect l="13727" t="7309" r="17137"/>
          <a:stretch/>
        </p:blipFill>
        <p:spPr>
          <a:xfrm>
            <a:off x="3824749" y="1661652"/>
            <a:ext cx="3726426" cy="5005951"/>
          </a:xfrm>
          <a:prstGeom prst="rect">
            <a:avLst/>
          </a:prstGeom>
        </p:spPr>
      </p:pic>
      <p:pic>
        <p:nvPicPr>
          <p:cNvPr id="6" name="Picture 5">
            <a:extLst>
              <a:ext uri="{FF2B5EF4-FFF2-40B4-BE49-F238E27FC236}">
                <a16:creationId xmlns:a16="http://schemas.microsoft.com/office/drawing/2014/main" id="{F518D43C-2414-E14F-16AE-1F80B9DB3B0C}"/>
              </a:ext>
            </a:extLst>
          </p:cNvPr>
          <p:cNvPicPr>
            <a:picLocks noChangeAspect="1"/>
          </p:cNvPicPr>
          <p:nvPr/>
        </p:nvPicPr>
        <p:blipFill rotWithShape="1">
          <a:blip r:embed="rId4"/>
          <a:srcRect l="14137" t="7647" r="17410" b="2165"/>
          <a:stretch/>
        </p:blipFill>
        <p:spPr>
          <a:xfrm>
            <a:off x="8111613" y="1661653"/>
            <a:ext cx="3578942" cy="4831222"/>
          </a:xfrm>
          <a:prstGeom prst="rect">
            <a:avLst/>
          </a:prstGeom>
        </p:spPr>
      </p:pic>
      <p:sp>
        <p:nvSpPr>
          <p:cNvPr id="7" name="TextBox 6">
            <a:extLst>
              <a:ext uri="{FF2B5EF4-FFF2-40B4-BE49-F238E27FC236}">
                <a16:creationId xmlns:a16="http://schemas.microsoft.com/office/drawing/2014/main" id="{5E673ACA-9A71-0269-1DCB-8A2CCC2D1FAE}"/>
              </a:ext>
            </a:extLst>
          </p:cNvPr>
          <p:cNvSpPr txBox="1"/>
          <p:nvPr/>
        </p:nvSpPr>
        <p:spPr>
          <a:xfrm>
            <a:off x="766916" y="1229032"/>
            <a:ext cx="2428568" cy="400110"/>
          </a:xfrm>
          <a:prstGeom prst="rect">
            <a:avLst/>
          </a:prstGeom>
          <a:noFill/>
        </p:spPr>
        <p:txBody>
          <a:bodyPr wrap="square" rtlCol="0">
            <a:spAutoFit/>
          </a:bodyPr>
          <a:lstStyle/>
          <a:p>
            <a:pPr algn="ctr"/>
            <a:r>
              <a:rPr lang="en-IN" sz="2000" dirty="0"/>
              <a:t>oversampling</a:t>
            </a:r>
          </a:p>
        </p:txBody>
      </p:sp>
      <p:sp>
        <p:nvSpPr>
          <p:cNvPr id="8" name="TextBox 7">
            <a:extLst>
              <a:ext uri="{FF2B5EF4-FFF2-40B4-BE49-F238E27FC236}">
                <a16:creationId xmlns:a16="http://schemas.microsoft.com/office/drawing/2014/main" id="{AC3AA07F-5248-EE1B-24C4-F6C08614381F}"/>
              </a:ext>
            </a:extLst>
          </p:cNvPr>
          <p:cNvSpPr txBox="1"/>
          <p:nvPr/>
        </p:nvSpPr>
        <p:spPr>
          <a:xfrm>
            <a:off x="4591665" y="1199536"/>
            <a:ext cx="2585883" cy="400110"/>
          </a:xfrm>
          <a:prstGeom prst="rect">
            <a:avLst/>
          </a:prstGeom>
          <a:noFill/>
        </p:spPr>
        <p:txBody>
          <a:bodyPr wrap="square" rtlCol="0">
            <a:spAutoFit/>
          </a:bodyPr>
          <a:lstStyle/>
          <a:p>
            <a:pPr algn="ctr"/>
            <a:r>
              <a:rPr lang="en-IN" sz="2000" dirty="0"/>
              <a:t>under sampling</a:t>
            </a:r>
          </a:p>
        </p:txBody>
      </p:sp>
      <p:sp>
        <p:nvSpPr>
          <p:cNvPr id="9" name="TextBox 8">
            <a:extLst>
              <a:ext uri="{FF2B5EF4-FFF2-40B4-BE49-F238E27FC236}">
                <a16:creationId xmlns:a16="http://schemas.microsoft.com/office/drawing/2014/main" id="{6D1754B6-94C1-4F68-1F7A-4005E328EC36}"/>
              </a:ext>
            </a:extLst>
          </p:cNvPr>
          <p:cNvSpPr txBox="1"/>
          <p:nvPr/>
        </p:nvSpPr>
        <p:spPr>
          <a:xfrm>
            <a:off x="8927690" y="1229032"/>
            <a:ext cx="2426110" cy="400110"/>
          </a:xfrm>
          <a:prstGeom prst="rect">
            <a:avLst/>
          </a:prstGeom>
          <a:noFill/>
        </p:spPr>
        <p:txBody>
          <a:bodyPr wrap="square" rtlCol="0">
            <a:spAutoFit/>
          </a:bodyPr>
          <a:lstStyle/>
          <a:p>
            <a:pPr algn="ctr"/>
            <a:r>
              <a:rPr lang="en-IN" sz="2000" dirty="0"/>
              <a:t>both sampling</a:t>
            </a:r>
          </a:p>
        </p:txBody>
      </p:sp>
    </p:spTree>
    <p:extLst>
      <p:ext uri="{BB962C8B-B14F-4D97-AF65-F5344CB8AC3E}">
        <p14:creationId xmlns:p14="http://schemas.microsoft.com/office/powerpoint/2010/main" val="209586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A7F0-6D15-B6D5-3B50-6E2F5200DF71}"/>
              </a:ext>
            </a:extLst>
          </p:cNvPr>
          <p:cNvSpPr>
            <a:spLocks noGrp="1"/>
          </p:cNvSpPr>
          <p:nvPr>
            <p:ph type="title"/>
          </p:nvPr>
        </p:nvSpPr>
        <p:spPr>
          <a:xfrm>
            <a:off x="838200" y="365126"/>
            <a:ext cx="10515600" cy="667262"/>
          </a:xfrm>
        </p:spPr>
        <p:txBody>
          <a:bodyPr>
            <a:normAutofit/>
          </a:bodyPr>
          <a:lstStyle/>
          <a:p>
            <a:pPr algn="ctr"/>
            <a:r>
              <a:rPr lang="en-IN" sz="3200" b="1" dirty="0">
                <a:ln w="22225">
                  <a:solidFill>
                    <a:schemeClr val="tx1"/>
                  </a:solidFill>
                  <a:prstDash val="solid"/>
                </a:ln>
                <a:solidFill>
                  <a:srgbClr val="FF0000"/>
                </a:solidFill>
              </a:rPr>
              <a:t>AUC OF RANDOM FOREST</a:t>
            </a:r>
            <a:endParaRPr lang="en-IN" sz="3200" dirty="0"/>
          </a:p>
        </p:txBody>
      </p:sp>
      <p:pic>
        <p:nvPicPr>
          <p:cNvPr id="4" name="Content Placeholder 3">
            <a:extLst>
              <a:ext uri="{FF2B5EF4-FFF2-40B4-BE49-F238E27FC236}">
                <a16:creationId xmlns:a16="http://schemas.microsoft.com/office/drawing/2014/main" id="{10E9DF1E-A297-BA59-7825-19AE60506542}"/>
              </a:ext>
            </a:extLst>
          </p:cNvPr>
          <p:cNvPicPr>
            <a:picLocks noGrp="1" noChangeAspect="1"/>
          </p:cNvPicPr>
          <p:nvPr>
            <p:ph idx="1"/>
          </p:nvPr>
        </p:nvPicPr>
        <p:blipFill rotWithShape="1">
          <a:blip r:embed="rId2"/>
          <a:srcRect l="14250" t="7118" r="17335"/>
          <a:stretch/>
        </p:blipFill>
        <p:spPr>
          <a:xfrm>
            <a:off x="88491" y="1978895"/>
            <a:ext cx="3755922" cy="4879105"/>
          </a:xfrm>
          <a:prstGeom prst="rect">
            <a:avLst/>
          </a:prstGeom>
        </p:spPr>
      </p:pic>
      <p:pic>
        <p:nvPicPr>
          <p:cNvPr id="5" name="Picture 4">
            <a:extLst>
              <a:ext uri="{FF2B5EF4-FFF2-40B4-BE49-F238E27FC236}">
                <a16:creationId xmlns:a16="http://schemas.microsoft.com/office/drawing/2014/main" id="{DD2C5C8A-B441-4FB3-18D9-810E24242094}"/>
              </a:ext>
            </a:extLst>
          </p:cNvPr>
          <p:cNvPicPr>
            <a:picLocks noChangeAspect="1"/>
          </p:cNvPicPr>
          <p:nvPr/>
        </p:nvPicPr>
        <p:blipFill rotWithShape="1">
          <a:blip r:embed="rId3"/>
          <a:srcRect l="14137" t="7263" r="17137"/>
          <a:stretch/>
        </p:blipFill>
        <p:spPr>
          <a:xfrm>
            <a:off x="4119716" y="1978895"/>
            <a:ext cx="3824749" cy="4879105"/>
          </a:xfrm>
          <a:prstGeom prst="rect">
            <a:avLst/>
          </a:prstGeom>
        </p:spPr>
      </p:pic>
      <p:pic>
        <p:nvPicPr>
          <p:cNvPr id="6" name="Picture 5">
            <a:extLst>
              <a:ext uri="{FF2B5EF4-FFF2-40B4-BE49-F238E27FC236}">
                <a16:creationId xmlns:a16="http://schemas.microsoft.com/office/drawing/2014/main" id="{37C93024-9F11-E83A-D4A7-DA18BA020DD3}"/>
              </a:ext>
            </a:extLst>
          </p:cNvPr>
          <p:cNvPicPr>
            <a:picLocks noChangeAspect="1"/>
          </p:cNvPicPr>
          <p:nvPr/>
        </p:nvPicPr>
        <p:blipFill rotWithShape="1">
          <a:blip r:embed="rId4"/>
          <a:srcRect l="14546" t="5624" r="16728"/>
          <a:stretch/>
        </p:blipFill>
        <p:spPr>
          <a:xfrm>
            <a:off x="8141110" y="1869973"/>
            <a:ext cx="3755922" cy="4988028"/>
          </a:xfrm>
          <a:prstGeom prst="rect">
            <a:avLst/>
          </a:prstGeom>
        </p:spPr>
      </p:pic>
      <p:sp>
        <p:nvSpPr>
          <p:cNvPr id="7" name="TextBox 6">
            <a:extLst>
              <a:ext uri="{FF2B5EF4-FFF2-40B4-BE49-F238E27FC236}">
                <a16:creationId xmlns:a16="http://schemas.microsoft.com/office/drawing/2014/main" id="{BAB1419B-39A0-3516-04E8-7459AC21D090}"/>
              </a:ext>
            </a:extLst>
          </p:cNvPr>
          <p:cNvSpPr txBox="1"/>
          <p:nvPr/>
        </p:nvSpPr>
        <p:spPr>
          <a:xfrm>
            <a:off x="838200" y="1573161"/>
            <a:ext cx="2593258" cy="400110"/>
          </a:xfrm>
          <a:prstGeom prst="rect">
            <a:avLst/>
          </a:prstGeom>
          <a:noFill/>
        </p:spPr>
        <p:txBody>
          <a:bodyPr wrap="square" rtlCol="0">
            <a:spAutoFit/>
          </a:bodyPr>
          <a:lstStyle/>
          <a:p>
            <a:pPr algn="ctr"/>
            <a:r>
              <a:rPr lang="en-IN" sz="2000" dirty="0"/>
              <a:t>oversampling</a:t>
            </a:r>
          </a:p>
        </p:txBody>
      </p:sp>
      <p:sp>
        <p:nvSpPr>
          <p:cNvPr id="8" name="TextBox 7">
            <a:extLst>
              <a:ext uri="{FF2B5EF4-FFF2-40B4-BE49-F238E27FC236}">
                <a16:creationId xmlns:a16="http://schemas.microsoft.com/office/drawing/2014/main" id="{9B07FE1F-1AE0-027D-1B0E-8F28B362337B}"/>
              </a:ext>
            </a:extLst>
          </p:cNvPr>
          <p:cNvSpPr txBox="1"/>
          <p:nvPr/>
        </p:nvSpPr>
        <p:spPr>
          <a:xfrm>
            <a:off x="5132439" y="1567537"/>
            <a:ext cx="2271251" cy="400110"/>
          </a:xfrm>
          <a:prstGeom prst="rect">
            <a:avLst/>
          </a:prstGeom>
          <a:noFill/>
        </p:spPr>
        <p:txBody>
          <a:bodyPr wrap="square" rtlCol="0">
            <a:spAutoFit/>
          </a:bodyPr>
          <a:lstStyle/>
          <a:p>
            <a:pPr algn="ctr"/>
            <a:r>
              <a:rPr lang="en-IN" sz="2000" dirty="0"/>
              <a:t>under sampling</a:t>
            </a:r>
          </a:p>
        </p:txBody>
      </p:sp>
      <p:sp>
        <p:nvSpPr>
          <p:cNvPr id="9" name="TextBox 8">
            <a:extLst>
              <a:ext uri="{FF2B5EF4-FFF2-40B4-BE49-F238E27FC236}">
                <a16:creationId xmlns:a16="http://schemas.microsoft.com/office/drawing/2014/main" id="{602971F7-F246-32DA-F133-A396F06CC4AE}"/>
              </a:ext>
            </a:extLst>
          </p:cNvPr>
          <p:cNvSpPr txBox="1"/>
          <p:nvPr/>
        </p:nvSpPr>
        <p:spPr>
          <a:xfrm>
            <a:off x="8957188" y="1567537"/>
            <a:ext cx="2396612" cy="400110"/>
          </a:xfrm>
          <a:prstGeom prst="rect">
            <a:avLst/>
          </a:prstGeom>
          <a:noFill/>
        </p:spPr>
        <p:txBody>
          <a:bodyPr wrap="square" rtlCol="0">
            <a:spAutoFit/>
          </a:bodyPr>
          <a:lstStyle/>
          <a:p>
            <a:pPr algn="ctr"/>
            <a:r>
              <a:rPr lang="en-IN" sz="2000" dirty="0"/>
              <a:t>both sampling</a:t>
            </a:r>
          </a:p>
        </p:txBody>
      </p:sp>
    </p:spTree>
    <p:extLst>
      <p:ext uri="{BB962C8B-B14F-4D97-AF65-F5344CB8AC3E}">
        <p14:creationId xmlns:p14="http://schemas.microsoft.com/office/powerpoint/2010/main" val="363425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74C1-DE52-9FA7-7A6A-D0F31F70343C}"/>
              </a:ext>
            </a:extLst>
          </p:cNvPr>
          <p:cNvSpPr>
            <a:spLocks noGrp="1"/>
          </p:cNvSpPr>
          <p:nvPr>
            <p:ph type="title"/>
          </p:nvPr>
        </p:nvSpPr>
        <p:spPr>
          <a:xfrm>
            <a:off x="838200" y="365125"/>
            <a:ext cx="10515600" cy="795081"/>
          </a:xfrm>
        </p:spPr>
        <p:txBody>
          <a:bodyPr>
            <a:normAutofit/>
          </a:bodyPr>
          <a:lstStyle/>
          <a:p>
            <a:pPr algn="ctr"/>
            <a:r>
              <a:rPr lang="en-IN" sz="3200" b="1" dirty="0">
                <a:ln w="22225">
                  <a:solidFill>
                    <a:schemeClr val="tx1"/>
                  </a:solidFill>
                  <a:prstDash val="solid"/>
                </a:ln>
                <a:solidFill>
                  <a:srgbClr val="FF0000"/>
                </a:solidFill>
              </a:rPr>
              <a:t>CONCLUSION</a:t>
            </a:r>
            <a:endParaRPr lang="en-IN" sz="3200" dirty="0"/>
          </a:p>
        </p:txBody>
      </p:sp>
      <p:sp>
        <p:nvSpPr>
          <p:cNvPr id="3" name="Content Placeholder 2">
            <a:extLst>
              <a:ext uri="{FF2B5EF4-FFF2-40B4-BE49-F238E27FC236}">
                <a16:creationId xmlns:a16="http://schemas.microsoft.com/office/drawing/2014/main" id="{1A94E29B-F723-A722-C0F1-01C728E74301}"/>
              </a:ext>
            </a:extLst>
          </p:cNvPr>
          <p:cNvSpPr>
            <a:spLocks noGrp="1"/>
          </p:cNvSpPr>
          <p:nvPr>
            <p:ph idx="1"/>
          </p:nvPr>
        </p:nvSpPr>
        <p:spPr>
          <a:xfrm>
            <a:off x="838200" y="1160206"/>
            <a:ext cx="10515600" cy="5016757"/>
          </a:xfrm>
        </p:spPr>
        <p:txBody>
          <a:bodyPr>
            <a:normAutofit/>
          </a:bodyPr>
          <a:lstStyle/>
          <a:p>
            <a:r>
              <a:rPr lang="en-IN" sz="2000" dirty="0"/>
              <a:t>As our main objective is to choose a model which could predict the churners, we can look at the results of sensitivity for oversampling , under sampling and both. If we opt for confusion Matrix, then </a:t>
            </a:r>
            <a:r>
              <a:rPr lang="en-IN" sz="2000" b="1" dirty="0"/>
              <a:t>Decision Tree </a:t>
            </a:r>
            <a:r>
              <a:rPr lang="en-IN" sz="2000" dirty="0"/>
              <a:t>is the best model for all the three types of data</a:t>
            </a:r>
          </a:p>
          <a:p>
            <a:r>
              <a:rPr lang="en-IN" sz="2000" dirty="0"/>
              <a:t>Confusion Matrix provides us the true positive rate only at one cut off point , whereas in ROC and AUC we are mapping the true positive rate at different cut off points. If we opt for AUC, then </a:t>
            </a:r>
            <a:r>
              <a:rPr lang="en-IN" sz="2000" b="1" dirty="0"/>
              <a:t>Random Forest </a:t>
            </a:r>
            <a:r>
              <a:rPr lang="en-IN" sz="2000" dirty="0"/>
              <a:t>is the best model.</a:t>
            </a:r>
          </a:p>
          <a:p>
            <a:endParaRPr lang="en-IN" sz="2000" dirty="0"/>
          </a:p>
          <a:p>
            <a:endParaRPr lang="en-IN" sz="2000" dirty="0"/>
          </a:p>
        </p:txBody>
      </p:sp>
      <p:graphicFrame>
        <p:nvGraphicFramePr>
          <p:cNvPr id="5" name="Table 4">
            <a:extLst>
              <a:ext uri="{FF2B5EF4-FFF2-40B4-BE49-F238E27FC236}">
                <a16:creationId xmlns:a16="http://schemas.microsoft.com/office/drawing/2014/main" id="{B7BE3123-FE78-C831-042E-CC98797EFB7B}"/>
              </a:ext>
            </a:extLst>
          </p:cNvPr>
          <p:cNvGraphicFramePr>
            <a:graphicFrameLocks noGrp="1"/>
          </p:cNvGraphicFramePr>
          <p:nvPr>
            <p:extLst>
              <p:ext uri="{D42A27DB-BD31-4B8C-83A1-F6EECF244321}">
                <p14:modId xmlns:p14="http://schemas.microsoft.com/office/powerpoint/2010/main" val="686574132"/>
              </p:ext>
            </p:extLst>
          </p:nvPr>
        </p:nvGraphicFramePr>
        <p:xfrm>
          <a:off x="1278194" y="3087329"/>
          <a:ext cx="4916129" cy="2520436"/>
        </p:xfrm>
        <a:graphic>
          <a:graphicData uri="http://schemas.openxmlformats.org/drawingml/2006/table">
            <a:tbl>
              <a:tblPr>
                <a:tableStyleId>{5C22544A-7EE6-4342-B048-85BDC9FD1C3A}</a:tableStyleId>
              </a:tblPr>
              <a:tblGrid>
                <a:gridCol w="926247">
                  <a:extLst>
                    <a:ext uri="{9D8B030D-6E8A-4147-A177-3AD203B41FA5}">
                      <a16:colId xmlns:a16="http://schemas.microsoft.com/office/drawing/2014/main" val="3109609366"/>
                    </a:ext>
                  </a:extLst>
                </a:gridCol>
                <a:gridCol w="1400528">
                  <a:extLst>
                    <a:ext uri="{9D8B030D-6E8A-4147-A177-3AD203B41FA5}">
                      <a16:colId xmlns:a16="http://schemas.microsoft.com/office/drawing/2014/main" val="1152392627"/>
                    </a:ext>
                  </a:extLst>
                </a:gridCol>
                <a:gridCol w="1547098">
                  <a:extLst>
                    <a:ext uri="{9D8B030D-6E8A-4147-A177-3AD203B41FA5}">
                      <a16:colId xmlns:a16="http://schemas.microsoft.com/office/drawing/2014/main" val="2525019400"/>
                    </a:ext>
                  </a:extLst>
                </a:gridCol>
                <a:gridCol w="1042256">
                  <a:extLst>
                    <a:ext uri="{9D8B030D-6E8A-4147-A177-3AD203B41FA5}">
                      <a16:colId xmlns:a16="http://schemas.microsoft.com/office/drawing/2014/main" val="853597284"/>
                    </a:ext>
                  </a:extLst>
                </a:gridCol>
              </a:tblGrid>
              <a:tr h="324465">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IN" sz="2500" u="none" strike="noStrike" dirty="0">
                          <a:effectLst/>
                        </a:rPr>
                        <a:t>SENSITIVITY</a:t>
                      </a:r>
                      <a:endParaRPr lang="en-IN" sz="25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6357296"/>
                  </a:ext>
                </a:extLst>
              </a:tr>
              <a:tr h="64591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Oversampling</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Under sampling</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Both</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9610566"/>
                  </a:ext>
                </a:extLst>
              </a:tr>
              <a:tr h="330134">
                <a:tc>
                  <a:txBody>
                    <a:bodyPr/>
                    <a:lstStyle/>
                    <a:p>
                      <a:pPr algn="l" fontAlgn="b"/>
                      <a:r>
                        <a:rPr lang="en-IN" sz="1600" u="none" strike="noStrike" dirty="0">
                          <a:effectLst/>
                        </a:rPr>
                        <a:t>Logistic Regression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75.00%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72.92%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75.00%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8095173"/>
                  </a:ext>
                </a:extLst>
              </a:tr>
              <a:tr h="330134">
                <a:tc>
                  <a:txBody>
                    <a:bodyPr/>
                    <a:lstStyle/>
                    <a:p>
                      <a:pPr algn="l" fontAlgn="b"/>
                      <a:r>
                        <a:rPr lang="en-IN" sz="1600" u="none" strike="noStrike" dirty="0">
                          <a:solidFill>
                            <a:srgbClr val="00B050"/>
                          </a:solidFill>
                          <a:effectLst/>
                        </a:rPr>
                        <a:t>Decision Tree</a:t>
                      </a:r>
                      <a:endParaRPr lang="en-IN" sz="1600" b="0" i="0" u="none" strike="noStrike" dirty="0">
                        <a:solidFill>
                          <a:srgbClr val="00B050"/>
                        </a:solidFill>
                        <a:effectLst/>
                        <a:latin typeface="Calibri" panose="020F0502020204030204" pitchFamily="34" charset="0"/>
                      </a:endParaRPr>
                    </a:p>
                  </a:txBody>
                  <a:tcPr marL="7620" marR="7620" marT="7620" marB="0" anchor="b"/>
                </a:tc>
                <a:tc>
                  <a:txBody>
                    <a:bodyPr/>
                    <a:lstStyle/>
                    <a:p>
                      <a:pPr algn="r" fontAlgn="b"/>
                      <a:r>
                        <a:rPr lang="en-IN" sz="1600" u="none" strike="noStrike">
                          <a:solidFill>
                            <a:srgbClr val="00B050"/>
                          </a:solidFill>
                          <a:effectLst/>
                        </a:rPr>
                        <a:t>82.29%</a:t>
                      </a:r>
                      <a:endParaRPr lang="en-IN" sz="1600" b="0" i="0" u="none" strike="noStrike">
                        <a:solidFill>
                          <a:srgbClr val="00B050"/>
                        </a:solidFill>
                        <a:effectLst/>
                        <a:latin typeface="Calibri" panose="020F0502020204030204" pitchFamily="34" charset="0"/>
                      </a:endParaRPr>
                    </a:p>
                  </a:txBody>
                  <a:tcPr marL="7620" marR="7620" marT="7620" marB="0" anchor="b"/>
                </a:tc>
                <a:tc>
                  <a:txBody>
                    <a:bodyPr/>
                    <a:lstStyle/>
                    <a:p>
                      <a:pPr algn="r" fontAlgn="b"/>
                      <a:r>
                        <a:rPr lang="en-IN" sz="1600" u="none" strike="noStrike" dirty="0">
                          <a:solidFill>
                            <a:srgbClr val="00B050"/>
                          </a:solidFill>
                          <a:effectLst/>
                        </a:rPr>
                        <a:t>83.33%</a:t>
                      </a:r>
                      <a:endParaRPr lang="en-IN" sz="1600" b="0" i="0" u="none" strike="noStrike" dirty="0">
                        <a:solidFill>
                          <a:srgbClr val="00B050"/>
                        </a:solidFill>
                        <a:effectLst/>
                        <a:latin typeface="Calibri" panose="020F0502020204030204" pitchFamily="34" charset="0"/>
                      </a:endParaRPr>
                    </a:p>
                  </a:txBody>
                  <a:tcPr marL="7620" marR="7620" marT="7620" marB="0" anchor="b"/>
                </a:tc>
                <a:tc>
                  <a:txBody>
                    <a:bodyPr/>
                    <a:lstStyle/>
                    <a:p>
                      <a:pPr algn="r" fontAlgn="b"/>
                      <a:r>
                        <a:rPr lang="en-IN" sz="1600" u="none" strike="noStrike" dirty="0">
                          <a:solidFill>
                            <a:srgbClr val="00B050"/>
                          </a:solidFill>
                          <a:effectLst/>
                        </a:rPr>
                        <a:t>84.38%</a:t>
                      </a:r>
                      <a:endParaRPr lang="en-IN" sz="1600" b="0" i="0" u="none" strike="noStrike" dirty="0">
                        <a:solidFill>
                          <a:srgbClr val="00B05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7215949"/>
                  </a:ext>
                </a:extLst>
              </a:tr>
              <a:tr h="330134">
                <a:tc>
                  <a:txBody>
                    <a:bodyPr/>
                    <a:lstStyle/>
                    <a:p>
                      <a:pPr algn="l" fontAlgn="b"/>
                      <a:r>
                        <a:rPr lang="en-IN" sz="1600" u="none" strike="noStrike" dirty="0">
                          <a:effectLst/>
                        </a:rPr>
                        <a:t>Random Forest</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66.67%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81.25%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72.92%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4663560"/>
                  </a:ext>
                </a:extLst>
              </a:tr>
            </a:tbl>
          </a:graphicData>
        </a:graphic>
      </p:graphicFrame>
      <p:graphicFrame>
        <p:nvGraphicFramePr>
          <p:cNvPr id="6" name="Table 5">
            <a:extLst>
              <a:ext uri="{FF2B5EF4-FFF2-40B4-BE49-F238E27FC236}">
                <a16:creationId xmlns:a16="http://schemas.microsoft.com/office/drawing/2014/main" id="{7F4F1D58-92B2-546D-75F6-6146F8547995}"/>
              </a:ext>
            </a:extLst>
          </p:cNvPr>
          <p:cNvGraphicFramePr>
            <a:graphicFrameLocks noGrp="1"/>
          </p:cNvGraphicFramePr>
          <p:nvPr>
            <p:extLst>
              <p:ext uri="{D42A27DB-BD31-4B8C-83A1-F6EECF244321}">
                <p14:modId xmlns:p14="http://schemas.microsoft.com/office/powerpoint/2010/main" val="2820853915"/>
              </p:ext>
            </p:extLst>
          </p:nvPr>
        </p:nvGraphicFramePr>
        <p:xfrm>
          <a:off x="6371304" y="3087329"/>
          <a:ext cx="4932668" cy="2520435"/>
        </p:xfrm>
        <a:graphic>
          <a:graphicData uri="http://schemas.openxmlformats.org/drawingml/2006/table">
            <a:tbl>
              <a:tblPr>
                <a:tableStyleId>{5C22544A-7EE6-4342-B048-85BDC9FD1C3A}</a:tableStyleId>
              </a:tblPr>
              <a:tblGrid>
                <a:gridCol w="1613281">
                  <a:extLst>
                    <a:ext uri="{9D8B030D-6E8A-4147-A177-3AD203B41FA5}">
                      <a16:colId xmlns:a16="http://schemas.microsoft.com/office/drawing/2014/main" val="2495553644"/>
                    </a:ext>
                  </a:extLst>
                </a:gridCol>
                <a:gridCol w="1165173">
                  <a:extLst>
                    <a:ext uri="{9D8B030D-6E8A-4147-A177-3AD203B41FA5}">
                      <a16:colId xmlns:a16="http://schemas.microsoft.com/office/drawing/2014/main" val="909342844"/>
                    </a:ext>
                  </a:extLst>
                </a:gridCol>
                <a:gridCol w="1287109">
                  <a:extLst>
                    <a:ext uri="{9D8B030D-6E8A-4147-A177-3AD203B41FA5}">
                      <a16:colId xmlns:a16="http://schemas.microsoft.com/office/drawing/2014/main" val="839449239"/>
                    </a:ext>
                  </a:extLst>
                </a:gridCol>
                <a:gridCol w="867105">
                  <a:extLst>
                    <a:ext uri="{9D8B030D-6E8A-4147-A177-3AD203B41FA5}">
                      <a16:colId xmlns:a16="http://schemas.microsoft.com/office/drawing/2014/main" val="239138220"/>
                    </a:ext>
                  </a:extLst>
                </a:gridCol>
              </a:tblGrid>
              <a:tr h="48545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IN" sz="2500" u="none" strike="noStrike" dirty="0">
                          <a:effectLst/>
                        </a:rPr>
                        <a:t>AUC</a:t>
                      </a:r>
                      <a:endParaRPr lang="en-IN" sz="25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95013"/>
                  </a:ext>
                </a:extLst>
              </a:tr>
              <a:tr h="636892">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Oversampling</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Under sampling</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Both</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7229043"/>
                  </a:ext>
                </a:extLst>
              </a:tr>
              <a:tr h="466031">
                <a:tc>
                  <a:txBody>
                    <a:bodyPr/>
                    <a:lstStyle/>
                    <a:p>
                      <a:pPr algn="l" fontAlgn="b"/>
                      <a:r>
                        <a:rPr lang="en-IN" sz="1600" u="none" strike="noStrike" dirty="0">
                          <a:effectLst/>
                        </a:rPr>
                        <a:t>Logistic Regression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82.90%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82.60%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82.50%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6331729"/>
                  </a:ext>
                </a:extLst>
              </a:tr>
              <a:tr h="466031">
                <a:tc>
                  <a:txBody>
                    <a:bodyPr/>
                    <a:lstStyle/>
                    <a:p>
                      <a:pPr algn="l" fontAlgn="b"/>
                      <a:r>
                        <a:rPr lang="en-IN" sz="1600" u="none" strike="noStrike" dirty="0">
                          <a:effectLst/>
                        </a:rPr>
                        <a:t>Decision Tree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89.20%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88.90%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88.20%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6184316"/>
                  </a:ext>
                </a:extLst>
              </a:tr>
              <a:tr h="466031">
                <a:tc>
                  <a:txBody>
                    <a:bodyPr/>
                    <a:lstStyle/>
                    <a:p>
                      <a:pPr algn="l" fontAlgn="b"/>
                      <a:r>
                        <a:rPr lang="en-IN" sz="1600" u="none" strike="noStrike" dirty="0">
                          <a:solidFill>
                            <a:srgbClr val="00B050"/>
                          </a:solidFill>
                          <a:effectLst/>
                        </a:rPr>
                        <a:t>Random Forest</a:t>
                      </a:r>
                      <a:endParaRPr lang="en-IN" sz="1600" b="0" i="0" u="none" strike="noStrike" dirty="0">
                        <a:solidFill>
                          <a:srgbClr val="00B050"/>
                        </a:solidFill>
                        <a:effectLst/>
                        <a:latin typeface="Calibri" panose="020F0502020204030204" pitchFamily="34" charset="0"/>
                      </a:endParaRPr>
                    </a:p>
                  </a:txBody>
                  <a:tcPr marL="7620" marR="7620" marT="7620" marB="0" anchor="b"/>
                </a:tc>
                <a:tc>
                  <a:txBody>
                    <a:bodyPr/>
                    <a:lstStyle/>
                    <a:p>
                      <a:pPr algn="r" fontAlgn="b"/>
                      <a:r>
                        <a:rPr lang="en-IN" sz="1600" u="none" strike="noStrike" dirty="0">
                          <a:solidFill>
                            <a:srgbClr val="00B050"/>
                          </a:solidFill>
                          <a:effectLst/>
                        </a:rPr>
                        <a:t>89.60%</a:t>
                      </a:r>
                      <a:endParaRPr lang="en-IN" sz="1600" b="0" i="0" u="none" strike="noStrike" dirty="0">
                        <a:solidFill>
                          <a:srgbClr val="00B050"/>
                        </a:solidFill>
                        <a:effectLst/>
                        <a:latin typeface="Calibri" panose="020F0502020204030204" pitchFamily="34" charset="0"/>
                      </a:endParaRPr>
                    </a:p>
                  </a:txBody>
                  <a:tcPr marL="7620" marR="7620" marT="7620" marB="0" anchor="b"/>
                </a:tc>
                <a:tc>
                  <a:txBody>
                    <a:bodyPr/>
                    <a:lstStyle/>
                    <a:p>
                      <a:pPr algn="r" fontAlgn="b"/>
                      <a:r>
                        <a:rPr lang="en-IN" sz="1600" u="none" strike="noStrike" dirty="0">
                          <a:solidFill>
                            <a:srgbClr val="00B050"/>
                          </a:solidFill>
                          <a:effectLst/>
                        </a:rPr>
                        <a:t>90.40%</a:t>
                      </a:r>
                      <a:endParaRPr lang="en-IN" sz="1600" b="0" i="0" u="none" strike="noStrike" dirty="0">
                        <a:solidFill>
                          <a:srgbClr val="00B050"/>
                        </a:solidFill>
                        <a:effectLst/>
                        <a:latin typeface="Calibri" panose="020F0502020204030204" pitchFamily="34" charset="0"/>
                      </a:endParaRPr>
                    </a:p>
                  </a:txBody>
                  <a:tcPr marL="7620" marR="7620" marT="7620" marB="0" anchor="b"/>
                </a:tc>
                <a:tc>
                  <a:txBody>
                    <a:bodyPr/>
                    <a:lstStyle/>
                    <a:p>
                      <a:pPr algn="r" fontAlgn="b"/>
                      <a:r>
                        <a:rPr lang="en-IN" sz="1600" u="none" strike="noStrike" dirty="0">
                          <a:solidFill>
                            <a:srgbClr val="00B050"/>
                          </a:solidFill>
                          <a:effectLst/>
                        </a:rPr>
                        <a:t>89.40%</a:t>
                      </a:r>
                      <a:endParaRPr lang="en-IN" sz="1600" b="0" i="0" u="none" strike="noStrike" dirty="0">
                        <a:solidFill>
                          <a:srgbClr val="00B05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7964428"/>
                  </a:ext>
                </a:extLst>
              </a:tr>
            </a:tbl>
          </a:graphicData>
        </a:graphic>
      </p:graphicFrame>
    </p:spTree>
    <p:extLst>
      <p:ext uri="{BB962C8B-B14F-4D97-AF65-F5344CB8AC3E}">
        <p14:creationId xmlns:p14="http://schemas.microsoft.com/office/powerpoint/2010/main" val="278324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524E-3340-085F-391C-34AEFEB58FE5}"/>
              </a:ext>
            </a:extLst>
          </p:cNvPr>
          <p:cNvSpPr>
            <a:spLocks noGrp="1"/>
          </p:cNvSpPr>
          <p:nvPr>
            <p:ph type="title"/>
          </p:nvPr>
        </p:nvSpPr>
        <p:spPr>
          <a:xfrm>
            <a:off x="838200" y="365126"/>
            <a:ext cx="10515600" cy="677093"/>
          </a:xfrm>
        </p:spPr>
        <p:txBody>
          <a:bodyPr>
            <a:normAutofit/>
          </a:bodyPr>
          <a:lstStyle/>
          <a:p>
            <a:pPr algn="ctr"/>
            <a:r>
              <a:rPr lang="en-IN" sz="3600" b="1" dirty="0">
                <a:ln w="22225">
                  <a:solidFill>
                    <a:schemeClr val="tx1"/>
                  </a:solidFill>
                  <a:prstDash val="solid"/>
                </a:ln>
                <a:solidFill>
                  <a:srgbClr val="FF0000"/>
                </a:solidFill>
              </a:rPr>
              <a:t>DATASET</a:t>
            </a:r>
          </a:p>
        </p:txBody>
      </p:sp>
      <p:sp>
        <p:nvSpPr>
          <p:cNvPr id="7" name="Content Placeholder 6">
            <a:extLst>
              <a:ext uri="{FF2B5EF4-FFF2-40B4-BE49-F238E27FC236}">
                <a16:creationId xmlns:a16="http://schemas.microsoft.com/office/drawing/2014/main" id="{608C23A7-7F69-895D-A7FA-99295D86E513}"/>
              </a:ext>
            </a:extLst>
          </p:cNvPr>
          <p:cNvSpPr>
            <a:spLocks noGrp="1"/>
          </p:cNvSpPr>
          <p:nvPr>
            <p:ph idx="1"/>
          </p:nvPr>
        </p:nvSpPr>
        <p:spPr>
          <a:xfrm>
            <a:off x="838200" y="1130710"/>
            <a:ext cx="10515600" cy="5046253"/>
          </a:xfrm>
        </p:spPr>
        <p:txBody>
          <a:bodyPr/>
          <a:lstStyle/>
          <a:p>
            <a:r>
              <a:rPr lang="en-IN" sz="2000" dirty="0"/>
              <a:t>Read the dataset and check the data types</a:t>
            </a:r>
          </a:p>
          <a:p>
            <a:r>
              <a:rPr lang="en-IN" sz="2000" dirty="0"/>
              <a:t>There are 3333 rows and 11 columns</a:t>
            </a:r>
          </a:p>
          <a:p>
            <a:r>
              <a:rPr lang="en-IN" sz="2000" dirty="0"/>
              <a:t>Data cleaning </a:t>
            </a:r>
          </a:p>
          <a:p>
            <a:pPr marL="514350" indent="-514350">
              <a:buFont typeface="+mj-lt"/>
              <a:buAutoNum type="arabicPeriod"/>
            </a:pPr>
            <a:r>
              <a:rPr lang="en-IN" sz="2000" dirty="0"/>
              <a:t>Check for missing values. None are found</a:t>
            </a:r>
          </a:p>
          <a:p>
            <a:pPr marL="514350" indent="-514350">
              <a:buFont typeface="+mj-lt"/>
              <a:buAutoNum type="arabicPeriod"/>
            </a:pPr>
            <a:r>
              <a:rPr lang="en-IN" sz="2000" dirty="0"/>
              <a:t>Check the data types of each variable</a:t>
            </a:r>
          </a:p>
          <a:p>
            <a:pPr marL="514350" indent="-514350">
              <a:buFont typeface="+mj-lt"/>
              <a:buAutoNum type="arabicPeriod"/>
            </a:pPr>
            <a:r>
              <a:rPr lang="en-IN" sz="2000" dirty="0"/>
              <a:t>Categorical vectors need to be converted to factor vector as it is a classification problem. Churn is the dependent variable</a:t>
            </a:r>
          </a:p>
          <a:p>
            <a:endParaRPr lang="en-IN" dirty="0"/>
          </a:p>
        </p:txBody>
      </p:sp>
      <p:pic>
        <p:nvPicPr>
          <p:cNvPr id="4" name="Picture 3">
            <a:extLst>
              <a:ext uri="{FF2B5EF4-FFF2-40B4-BE49-F238E27FC236}">
                <a16:creationId xmlns:a16="http://schemas.microsoft.com/office/drawing/2014/main" id="{939183E5-360D-B971-DFF5-1660997F22B2}"/>
              </a:ext>
            </a:extLst>
          </p:cNvPr>
          <p:cNvPicPr>
            <a:picLocks noChangeAspect="1"/>
          </p:cNvPicPr>
          <p:nvPr/>
        </p:nvPicPr>
        <p:blipFill>
          <a:blip r:embed="rId2"/>
          <a:stretch>
            <a:fillRect/>
          </a:stretch>
        </p:blipFill>
        <p:spPr>
          <a:xfrm>
            <a:off x="1130711" y="3795252"/>
            <a:ext cx="9822424" cy="2910348"/>
          </a:xfrm>
          <a:prstGeom prst="rect">
            <a:avLst/>
          </a:prstGeom>
        </p:spPr>
      </p:pic>
    </p:spTree>
    <p:extLst>
      <p:ext uri="{BB962C8B-B14F-4D97-AF65-F5344CB8AC3E}">
        <p14:creationId xmlns:p14="http://schemas.microsoft.com/office/powerpoint/2010/main" val="303122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9EE3-9867-F0C6-CCA6-44D925A2B201}"/>
              </a:ext>
            </a:extLst>
          </p:cNvPr>
          <p:cNvSpPr>
            <a:spLocks noGrp="1"/>
          </p:cNvSpPr>
          <p:nvPr>
            <p:ph type="title"/>
          </p:nvPr>
        </p:nvSpPr>
        <p:spPr>
          <a:xfrm>
            <a:off x="838200" y="365125"/>
            <a:ext cx="10515600" cy="716423"/>
          </a:xfrm>
        </p:spPr>
        <p:txBody>
          <a:bodyPr/>
          <a:lstStyle/>
          <a:p>
            <a:pPr algn="ctr"/>
            <a:r>
              <a:rPr lang="en-IN" sz="3600" b="1" dirty="0">
                <a:ln w="22225">
                  <a:solidFill>
                    <a:schemeClr val="tx1"/>
                  </a:solidFill>
                  <a:prstDash val="solid"/>
                </a:ln>
                <a:solidFill>
                  <a:srgbClr val="FF0000"/>
                </a:solidFill>
              </a:rPr>
              <a:t>LOGISTIC REGRESSION </a:t>
            </a:r>
          </a:p>
        </p:txBody>
      </p:sp>
      <p:sp>
        <p:nvSpPr>
          <p:cNvPr id="3" name="Content Placeholder 2">
            <a:extLst>
              <a:ext uri="{FF2B5EF4-FFF2-40B4-BE49-F238E27FC236}">
                <a16:creationId xmlns:a16="http://schemas.microsoft.com/office/drawing/2014/main" id="{1D4D69A9-90F7-CB01-118E-0F5A66A530A7}"/>
              </a:ext>
            </a:extLst>
          </p:cNvPr>
          <p:cNvSpPr>
            <a:spLocks noGrp="1"/>
          </p:cNvSpPr>
          <p:nvPr>
            <p:ph idx="1"/>
          </p:nvPr>
        </p:nvSpPr>
        <p:spPr>
          <a:xfrm>
            <a:off x="838200" y="1081548"/>
            <a:ext cx="10515600" cy="5095415"/>
          </a:xfrm>
        </p:spPr>
        <p:txBody>
          <a:bodyPr/>
          <a:lstStyle/>
          <a:p>
            <a:r>
              <a:rPr lang="en-IN" sz="2000" dirty="0"/>
              <a:t>Run logistic regression</a:t>
            </a:r>
          </a:p>
          <a:p>
            <a:endParaRPr lang="en-IN" sz="2000" dirty="0"/>
          </a:p>
        </p:txBody>
      </p:sp>
      <p:pic>
        <p:nvPicPr>
          <p:cNvPr id="5" name="Picture 4">
            <a:extLst>
              <a:ext uri="{FF2B5EF4-FFF2-40B4-BE49-F238E27FC236}">
                <a16:creationId xmlns:a16="http://schemas.microsoft.com/office/drawing/2014/main" id="{9F476F7A-4A11-7E89-B4D4-07D80B5F2914}"/>
              </a:ext>
            </a:extLst>
          </p:cNvPr>
          <p:cNvPicPr>
            <a:picLocks noChangeAspect="1"/>
          </p:cNvPicPr>
          <p:nvPr/>
        </p:nvPicPr>
        <p:blipFill>
          <a:blip r:embed="rId2"/>
          <a:stretch>
            <a:fillRect/>
          </a:stretch>
        </p:blipFill>
        <p:spPr>
          <a:xfrm>
            <a:off x="1284510" y="1650291"/>
            <a:ext cx="6001193" cy="4842584"/>
          </a:xfrm>
          <a:prstGeom prst="rect">
            <a:avLst/>
          </a:prstGeom>
        </p:spPr>
      </p:pic>
    </p:spTree>
    <p:extLst>
      <p:ext uri="{BB962C8B-B14F-4D97-AF65-F5344CB8AC3E}">
        <p14:creationId xmlns:p14="http://schemas.microsoft.com/office/powerpoint/2010/main" val="66922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51F7-2D36-D0EC-1B45-83EB1AE08FC3}"/>
              </a:ext>
            </a:extLst>
          </p:cNvPr>
          <p:cNvSpPr>
            <a:spLocks noGrp="1"/>
          </p:cNvSpPr>
          <p:nvPr>
            <p:ph type="title"/>
          </p:nvPr>
        </p:nvSpPr>
        <p:spPr>
          <a:xfrm>
            <a:off x="838200" y="365125"/>
            <a:ext cx="10515600" cy="559107"/>
          </a:xfrm>
        </p:spPr>
        <p:txBody>
          <a:bodyPr>
            <a:normAutofit fontScale="90000"/>
          </a:bodyPr>
          <a:lstStyle/>
          <a:p>
            <a:pPr algn="ctr"/>
            <a:r>
              <a:rPr lang="en-IN" sz="3600" b="1" dirty="0">
                <a:ln w="22225">
                  <a:solidFill>
                    <a:schemeClr val="tx1"/>
                  </a:solidFill>
                  <a:prstDash val="solid"/>
                </a:ln>
                <a:solidFill>
                  <a:srgbClr val="FF0000"/>
                </a:solidFill>
              </a:rPr>
              <a:t>LOGISTIC REGRESSION </a:t>
            </a:r>
            <a:endParaRPr lang="en-IN" sz="3600" dirty="0"/>
          </a:p>
        </p:txBody>
      </p:sp>
      <p:sp>
        <p:nvSpPr>
          <p:cNvPr id="3" name="Content Placeholder 2">
            <a:extLst>
              <a:ext uri="{FF2B5EF4-FFF2-40B4-BE49-F238E27FC236}">
                <a16:creationId xmlns:a16="http://schemas.microsoft.com/office/drawing/2014/main" id="{8ABCDDC1-5BA4-D9E3-A629-439AA8F8F8B8}"/>
              </a:ext>
            </a:extLst>
          </p:cNvPr>
          <p:cNvSpPr>
            <a:spLocks noGrp="1"/>
          </p:cNvSpPr>
          <p:nvPr>
            <p:ph idx="1"/>
          </p:nvPr>
        </p:nvSpPr>
        <p:spPr>
          <a:xfrm>
            <a:off x="838200" y="845574"/>
            <a:ext cx="10515600" cy="5331389"/>
          </a:xfrm>
        </p:spPr>
        <p:txBody>
          <a:bodyPr>
            <a:normAutofit/>
          </a:bodyPr>
          <a:lstStyle/>
          <a:p>
            <a:r>
              <a:rPr lang="en-US" sz="2000" dirty="0"/>
              <a:t>Used the stepwise function which will include all the independent variables and start removing the insignificant variables one after the other </a:t>
            </a:r>
          </a:p>
          <a:p>
            <a:r>
              <a:rPr lang="en-US" sz="2000" dirty="0"/>
              <a:t> Variables that has been removed are "</a:t>
            </a:r>
            <a:r>
              <a:rPr lang="en-US" sz="2000" dirty="0" err="1"/>
              <a:t>AccountWeek</a:t>
            </a:r>
            <a:r>
              <a:rPr lang="en-US" sz="2000" dirty="0"/>
              <a:t>" , "</a:t>
            </a:r>
            <a:r>
              <a:rPr lang="en-US" sz="2000" dirty="0" err="1"/>
              <a:t>DayCalls</a:t>
            </a:r>
            <a:r>
              <a:rPr lang="en-US" sz="2000" dirty="0"/>
              <a:t>", "</a:t>
            </a:r>
            <a:r>
              <a:rPr lang="en-US" sz="2000" dirty="0" err="1"/>
              <a:t>DataUsage</a:t>
            </a:r>
            <a:r>
              <a:rPr lang="en-US" sz="2000" dirty="0"/>
              <a:t>", "</a:t>
            </a:r>
            <a:r>
              <a:rPr lang="en-US" sz="2000" dirty="0" err="1"/>
              <a:t>MonthlyCharge</a:t>
            </a:r>
            <a:r>
              <a:rPr lang="en-US" sz="2000" dirty="0"/>
              <a:t>“</a:t>
            </a:r>
          </a:p>
          <a:p>
            <a:r>
              <a:rPr lang="en-US" sz="2000" dirty="0"/>
              <a:t>Checked for multicollinearity in the model by using the VIF function but found none as the absolute values are less than 5</a:t>
            </a:r>
          </a:p>
          <a:p>
            <a:r>
              <a:rPr lang="en-US" sz="2000" dirty="0"/>
              <a:t>Split the data into train and test (80/20) by using </a:t>
            </a:r>
            <a:r>
              <a:rPr lang="en-US" sz="2000" dirty="0" err="1"/>
              <a:t>createDataPartition</a:t>
            </a:r>
            <a:r>
              <a:rPr lang="en-US" sz="2000" dirty="0"/>
              <a:t> function</a:t>
            </a:r>
          </a:p>
          <a:p>
            <a:r>
              <a:rPr lang="en-US" sz="2000" dirty="0"/>
              <a:t>Use the train data to create the model and the test data for prediction</a:t>
            </a:r>
          </a:p>
          <a:p>
            <a:pPr marL="0" indent="0">
              <a:buNone/>
            </a:pPr>
            <a:endParaRPr lang="en-US" sz="2000" dirty="0"/>
          </a:p>
          <a:p>
            <a:endParaRPr lang="en-US" sz="2000" dirty="0"/>
          </a:p>
          <a:p>
            <a:endParaRPr lang="en-IN" sz="2000" dirty="0"/>
          </a:p>
        </p:txBody>
      </p:sp>
    </p:spTree>
    <p:extLst>
      <p:ext uri="{BB962C8B-B14F-4D97-AF65-F5344CB8AC3E}">
        <p14:creationId xmlns:p14="http://schemas.microsoft.com/office/powerpoint/2010/main" val="95097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BB3B-E267-EE39-C143-CE1DD0CF9054}"/>
              </a:ext>
            </a:extLst>
          </p:cNvPr>
          <p:cNvSpPr>
            <a:spLocks noGrp="1"/>
          </p:cNvSpPr>
          <p:nvPr>
            <p:ph type="ctrTitle"/>
          </p:nvPr>
        </p:nvSpPr>
        <p:spPr>
          <a:xfrm>
            <a:off x="1524000" y="304801"/>
            <a:ext cx="9144000" cy="609599"/>
          </a:xfrm>
        </p:spPr>
        <p:txBody>
          <a:bodyPr>
            <a:normAutofit/>
          </a:bodyPr>
          <a:lstStyle/>
          <a:p>
            <a:r>
              <a:rPr lang="en-IN" sz="3600" b="1" dirty="0">
                <a:ln w="22225">
                  <a:solidFill>
                    <a:schemeClr val="tx1"/>
                  </a:solidFill>
                  <a:prstDash val="solid"/>
                </a:ln>
                <a:solidFill>
                  <a:srgbClr val="FF0000"/>
                </a:solidFill>
              </a:rPr>
              <a:t>LOGISTIC REGRESSION</a:t>
            </a:r>
            <a:endParaRPr lang="en-IN" sz="3600" dirty="0"/>
          </a:p>
        </p:txBody>
      </p:sp>
      <p:sp>
        <p:nvSpPr>
          <p:cNvPr id="3" name="Subtitle 2">
            <a:extLst>
              <a:ext uri="{FF2B5EF4-FFF2-40B4-BE49-F238E27FC236}">
                <a16:creationId xmlns:a16="http://schemas.microsoft.com/office/drawing/2014/main" id="{CED2002F-9961-F89A-2538-54D0709803A7}"/>
              </a:ext>
            </a:extLst>
          </p:cNvPr>
          <p:cNvSpPr>
            <a:spLocks noGrp="1"/>
          </p:cNvSpPr>
          <p:nvPr>
            <p:ph type="subTitle" idx="1"/>
          </p:nvPr>
        </p:nvSpPr>
        <p:spPr>
          <a:xfrm>
            <a:off x="1524000" y="914400"/>
            <a:ext cx="9144000" cy="5791200"/>
          </a:xfrm>
        </p:spPr>
        <p:txBody>
          <a:bodyPr/>
          <a:lstStyle/>
          <a:p>
            <a:pPr marL="342900" indent="-342900" algn="l">
              <a:buFont typeface="Arial" panose="020B0604020202020204" pitchFamily="34" charset="0"/>
              <a:buChar char="•"/>
            </a:pPr>
            <a:r>
              <a:rPr lang="en-IN" sz="2000" dirty="0"/>
              <a:t>Use confusion Matrix to find out the sensitivity , specificity and accuracy of the model. </a:t>
            </a:r>
          </a:p>
          <a:p>
            <a:pPr marL="342900" indent="-342900" algn="l">
              <a:buFont typeface="Arial" panose="020B0604020202020204" pitchFamily="34" charset="0"/>
              <a:buChar char="•"/>
            </a:pPr>
            <a:r>
              <a:rPr lang="en-IN" sz="2000" dirty="0"/>
              <a:t>Accuracy = 85.89% (prediction of both churners and non churners), Sensitivity = 11.45% (prediction of churners out of the total number of churners), Specificity = 98.42% (prediction of non churners out of the total number of non churners)</a:t>
            </a:r>
          </a:p>
          <a:p>
            <a:pPr marL="342900" indent="-342900" algn="l">
              <a:buFont typeface="Arial" panose="020B0604020202020204" pitchFamily="34" charset="0"/>
              <a:buChar char="•"/>
            </a:pPr>
            <a:endParaRPr lang="en-IN" sz="2000"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algn="l"/>
            <a:endParaRPr lang="en-IN" dirty="0"/>
          </a:p>
        </p:txBody>
      </p:sp>
      <p:pic>
        <p:nvPicPr>
          <p:cNvPr id="7" name="Picture 6">
            <a:extLst>
              <a:ext uri="{FF2B5EF4-FFF2-40B4-BE49-F238E27FC236}">
                <a16:creationId xmlns:a16="http://schemas.microsoft.com/office/drawing/2014/main" id="{C4E90D20-56E2-B186-9097-B47E19C6D232}"/>
              </a:ext>
            </a:extLst>
          </p:cNvPr>
          <p:cNvPicPr>
            <a:picLocks noChangeAspect="1"/>
          </p:cNvPicPr>
          <p:nvPr/>
        </p:nvPicPr>
        <p:blipFill>
          <a:blip r:embed="rId2"/>
          <a:stretch>
            <a:fillRect/>
          </a:stretch>
        </p:blipFill>
        <p:spPr>
          <a:xfrm>
            <a:off x="1752648" y="2477729"/>
            <a:ext cx="6762087" cy="4227871"/>
          </a:xfrm>
          <a:prstGeom prst="rect">
            <a:avLst/>
          </a:prstGeom>
        </p:spPr>
      </p:pic>
    </p:spTree>
    <p:extLst>
      <p:ext uri="{BB962C8B-B14F-4D97-AF65-F5344CB8AC3E}">
        <p14:creationId xmlns:p14="http://schemas.microsoft.com/office/powerpoint/2010/main" val="354639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F55D-5230-F4AD-C968-7AEA317EE551}"/>
              </a:ext>
            </a:extLst>
          </p:cNvPr>
          <p:cNvSpPr>
            <a:spLocks noGrp="1"/>
          </p:cNvSpPr>
          <p:nvPr>
            <p:ph type="title"/>
          </p:nvPr>
        </p:nvSpPr>
        <p:spPr>
          <a:xfrm>
            <a:off x="838200" y="365126"/>
            <a:ext cx="10515600" cy="568939"/>
          </a:xfrm>
        </p:spPr>
        <p:txBody>
          <a:bodyPr>
            <a:normAutofit fontScale="90000"/>
          </a:bodyPr>
          <a:lstStyle/>
          <a:p>
            <a:pPr algn="ctr"/>
            <a:r>
              <a:rPr lang="en-IN" sz="3600" b="1" dirty="0">
                <a:ln w="22225">
                  <a:solidFill>
                    <a:schemeClr val="tx1"/>
                  </a:solidFill>
                  <a:prstDash val="solid"/>
                </a:ln>
                <a:solidFill>
                  <a:srgbClr val="FF0000"/>
                </a:solidFill>
              </a:rPr>
              <a:t>LOGISTIC REGRESSION</a:t>
            </a:r>
            <a:endParaRPr lang="en-IN" sz="3600" dirty="0"/>
          </a:p>
        </p:txBody>
      </p:sp>
      <p:sp>
        <p:nvSpPr>
          <p:cNvPr id="3" name="Content Placeholder 2">
            <a:extLst>
              <a:ext uri="{FF2B5EF4-FFF2-40B4-BE49-F238E27FC236}">
                <a16:creationId xmlns:a16="http://schemas.microsoft.com/office/drawing/2014/main" id="{75008D26-FD2C-6634-080C-60859EC51386}"/>
              </a:ext>
            </a:extLst>
          </p:cNvPr>
          <p:cNvSpPr>
            <a:spLocks noGrp="1"/>
          </p:cNvSpPr>
          <p:nvPr>
            <p:ph idx="1"/>
          </p:nvPr>
        </p:nvSpPr>
        <p:spPr>
          <a:xfrm>
            <a:off x="838200" y="934064"/>
            <a:ext cx="10515600" cy="5683045"/>
          </a:xfrm>
        </p:spPr>
        <p:txBody>
          <a:bodyPr>
            <a:normAutofit/>
          </a:bodyPr>
          <a:lstStyle/>
          <a:p>
            <a:r>
              <a:rPr lang="en-IN" sz="2000" dirty="0"/>
              <a:t>Sensitivity or True Positive rate is important as we want to predict the total number of churners.</a:t>
            </a:r>
          </a:p>
          <a:p>
            <a:r>
              <a:rPr lang="en-IN" sz="2000" dirty="0"/>
              <a:t>In the dependent variable Churn, there are 2 levels of observations (1 = churners and 0 = non churners)</a:t>
            </a:r>
          </a:p>
          <a:p>
            <a:r>
              <a:rPr lang="en-IN" sz="2000" dirty="0"/>
              <a:t>A lower sensitivity rate (11.45% in this case) can sometimes be due to imbalanced data</a:t>
            </a:r>
          </a:p>
          <a:p>
            <a:r>
              <a:rPr lang="en-IN" sz="2000" dirty="0"/>
              <a:t>It is clearly visible that there are significantly more non churners (2280 </a:t>
            </a:r>
            <a:r>
              <a:rPr lang="en-IN" sz="2000" dirty="0" err="1"/>
              <a:t>nos</a:t>
            </a:r>
            <a:r>
              <a:rPr lang="en-IN" sz="2000" dirty="0"/>
              <a:t>) in the dataset as opposed to churners (387 </a:t>
            </a:r>
            <a:r>
              <a:rPr lang="en-IN" sz="2000" dirty="0" err="1"/>
              <a:t>nos</a:t>
            </a:r>
            <a:r>
              <a:rPr lang="en-IN" sz="2000" dirty="0"/>
              <a:t>) </a:t>
            </a:r>
          </a:p>
          <a:p>
            <a:endParaRPr lang="en-IN" sz="2000" dirty="0"/>
          </a:p>
        </p:txBody>
      </p:sp>
      <p:pic>
        <p:nvPicPr>
          <p:cNvPr id="4" name="Picture 3">
            <a:extLst>
              <a:ext uri="{FF2B5EF4-FFF2-40B4-BE49-F238E27FC236}">
                <a16:creationId xmlns:a16="http://schemas.microsoft.com/office/drawing/2014/main" id="{F9CDE323-8D9E-01FF-D910-32664CCAB927}"/>
              </a:ext>
            </a:extLst>
          </p:cNvPr>
          <p:cNvPicPr>
            <a:picLocks noChangeAspect="1"/>
          </p:cNvPicPr>
          <p:nvPr/>
        </p:nvPicPr>
        <p:blipFill>
          <a:blip r:embed="rId2"/>
          <a:stretch>
            <a:fillRect/>
          </a:stretch>
        </p:blipFill>
        <p:spPr>
          <a:xfrm>
            <a:off x="1834023" y="3028334"/>
            <a:ext cx="6419850" cy="3687097"/>
          </a:xfrm>
          <a:prstGeom prst="rect">
            <a:avLst/>
          </a:prstGeom>
        </p:spPr>
      </p:pic>
    </p:spTree>
    <p:extLst>
      <p:ext uri="{BB962C8B-B14F-4D97-AF65-F5344CB8AC3E}">
        <p14:creationId xmlns:p14="http://schemas.microsoft.com/office/powerpoint/2010/main" val="401652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AA77-D0DD-839B-3FCD-4063A2AB714E}"/>
              </a:ext>
            </a:extLst>
          </p:cNvPr>
          <p:cNvSpPr>
            <a:spLocks noGrp="1"/>
          </p:cNvSpPr>
          <p:nvPr>
            <p:ph type="title"/>
          </p:nvPr>
        </p:nvSpPr>
        <p:spPr>
          <a:xfrm>
            <a:off x="838200" y="365126"/>
            <a:ext cx="10515600" cy="578772"/>
          </a:xfrm>
        </p:spPr>
        <p:txBody>
          <a:bodyPr>
            <a:normAutofit fontScale="90000"/>
          </a:bodyPr>
          <a:lstStyle/>
          <a:p>
            <a:pPr algn="ctr"/>
            <a:r>
              <a:rPr lang="en-IN" sz="3600" b="1" dirty="0">
                <a:ln w="22225">
                  <a:solidFill>
                    <a:schemeClr val="tx1"/>
                  </a:solidFill>
                  <a:prstDash val="solid"/>
                </a:ln>
                <a:solidFill>
                  <a:srgbClr val="FF0000"/>
                </a:solidFill>
              </a:rPr>
              <a:t>LOGISTIC REGRESSION</a:t>
            </a:r>
            <a:endParaRPr lang="en-IN" sz="3600" dirty="0"/>
          </a:p>
        </p:txBody>
      </p:sp>
      <p:sp>
        <p:nvSpPr>
          <p:cNvPr id="3" name="Content Placeholder 2">
            <a:extLst>
              <a:ext uri="{FF2B5EF4-FFF2-40B4-BE49-F238E27FC236}">
                <a16:creationId xmlns:a16="http://schemas.microsoft.com/office/drawing/2014/main" id="{47DBBFDC-90B8-368C-D413-0E6FB45D0206}"/>
              </a:ext>
            </a:extLst>
          </p:cNvPr>
          <p:cNvSpPr>
            <a:spLocks noGrp="1"/>
          </p:cNvSpPr>
          <p:nvPr>
            <p:ph idx="1"/>
          </p:nvPr>
        </p:nvSpPr>
        <p:spPr>
          <a:xfrm>
            <a:off x="838200" y="943898"/>
            <a:ext cx="10515600" cy="5233065"/>
          </a:xfrm>
        </p:spPr>
        <p:txBody>
          <a:bodyPr/>
          <a:lstStyle/>
          <a:p>
            <a:r>
              <a:rPr lang="en-IN" sz="2000" dirty="0"/>
              <a:t>We will use the function “</a:t>
            </a:r>
            <a:r>
              <a:rPr lang="en-IN" sz="2000" dirty="0" err="1"/>
              <a:t>ovun.sample</a:t>
            </a:r>
            <a:r>
              <a:rPr lang="en-IN" sz="2000" dirty="0"/>
              <a:t>” from  package “ROSE” to balance the data by oversampling, </a:t>
            </a:r>
            <a:r>
              <a:rPr lang="en-IN" sz="2000" dirty="0" err="1"/>
              <a:t>undersampling</a:t>
            </a:r>
            <a:r>
              <a:rPr lang="en-IN" sz="2000" dirty="0"/>
              <a:t> and both sampling</a:t>
            </a:r>
          </a:p>
          <a:p>
            <a:r>
              <a:rPr lang="en-IN" sz="2000" dirty="0"/>
              <a:t>Observations: 2280*2 = 4560 for oversampling, 387*2 = 774 for </a:t>
            </a:r>
            <a:r>
              <a:rPr lang="en-IN" sz="2000" dirty="0" err="1"/>
              <a:t>undersampling</a:t>
            </a:r>
            <a:r>
              <a:rPr lang="en-IN" sz="2000" dirty="0"/>
              <a:t> &amp; (4560+774)/2 = 2667 for both sampling</a:t>
            </a:r>
          </a:p>
          <a:p>
            <a:r>
              <a:rPr lang="en-IN" sz="2000" dirty="0" err="1"/>
              <a:t>Ovesampling</a:t>
            </a:r>
            <a:r>
              <a:rPr lang="en-IN" sz="2000" dirty="0"/>
              <a:t> data is stored in </a:t>
            </a:r>
            <a:r>
              <a:rPr lang="en-IN" sz="2000" dirty="0" err="1"/>
              <a:t>over_data</a:t>
            </a:r>
            <a:r>
              <a:rPr lang="en-IN" sz="2000" dirty="0"/>
              <a:t> , </a:t>
            </a:r>
            <a:r>
              <a:rPr lang="en-IN" sz="2000" dirty="0" err="1"/>
              <a:t>undersampling</a:t>
            </a:r>
            <a:r>
              <a:rPr lang="en-IN" sz="2000" dirty="0"/>
              <a:t> data in </a:t>
            </a:r>
            <a:r>
              <a:rPr lang="en-IN" sz="2000" dirty="0" err="1"/>
              <a:t>under_data</a:t>
            </a:r>
            <a:r>
              <a:rPr lang="en-IN" sz="2000" dirty="0"/>
              <a:t>, both sampling data in </a:t>
            </a:r>
            <a:r>
              <a:rPr lang="en-IN" sz="2000" dirty="0" err="1"/>
              <a:t>both_data</a:t>
            </a:r>
            <a:r>
              <a:rPr lang="en-IN" sz="2000" dirty="0"/>
              <a:t>. </a:t>
            </a:r>
          </a:p>
          <a:p>
            <a:r>
              <a:rPr lang="en-IN" sz="2000" dirty="0"/>
              <a:t>Confusion matrix provides us the Accuracy (79.13%), Sensitivity (75%) and Specificity (79.82%) for oversampling in Logistic Regression  </a:t>
            </a:r>
          </a:p>
          <a:p>
            <a:r>
              <a:rPr lang="en-IN" sz="2000" dirty="0"/>
              <a:t>Confusion matrix provides us the Accuracy (79.13%), Sensitivity (72.92%) and Specificity (80.18%) for under sampling in Logistic Regression  </a:t>
            </a:r>
          </a:p>
          <a:p>
            <a:r>
              <a:rPr lang="en-IN" sz="2000" dirty="0"/>
              <a:t>Confusion matrix provides us the Accuracy (79.13%), Sensitivity (75%) and Specificity (79.82%) for both sampling in Logistic Regression  </a:t>
            </a:r>
          </a:p>
          <a:p>
            <a:endParaRPr lang="en-IN" sz="2000" dirty="0"/>
          </a:p>
          <a:p>
            <a:pPr marL="0" indent="0">
              <a:buNone/>
            </a:pPr>
            <a:endParaRPr lang="en-IN" sz="2000" dirty="0"/>
          </a:p>
          <a:p>
            <a:endParaRPr lang="en-IN" dirty="0"/>
          </a:p>
        </p:txBody>
      </p:sp>
    </p:spTree>
    <p:extLst>
      <p:ext uri="{BB962C8B-B14F-4D97-AF65-F5344CB8AC3E}">
        <p14:creationId xmlns:p14="http://schemas.microsoft.com/office/powerpoint/2010/main" val="328175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08D4-A95A-7336-9236-8443BF287B44}"/>
              </a:ext>
            </a:extLst>
          </p:cNvPr>
          <p:cNvSpPr>
            <a:spLocks noGrp="1"/>
          </p:cNvSpPr>
          <p:nvPr>
            <p:ph type="title"/>
          </p:nvPr>
        </p:nvSpPr>
        <p:spPr>
          <a:xfrm>
            <a:off x="1054510" y="374958"/>
            <a:ext cx="10515600" cy="716424"/>
          </a:xfrm>
        </p:spPr>
        <p:txBody>
          <a:bodyPr>
            <a:normAutofit/>
          </a:bodyPr>
          <a:lstStyle/>
          <a:p>
            <a:pPr algn="ctr"/>
            <a:r>
              <a:rPr lang="en-IN" sz="3200" b="1" dirty="0">
                <a:ln w="22225">
                  <a:solidFill>
                    <a:schemeClr val="tx1"/>
                  </a:solidFill>
                  <a:prstDash val="solid"/>
                </a:ln>
                <a:solidFill>
                  <a:srgbClr val="FF0000"/>
                </a:solidFill>
              </a:rPr>
              <a:t>DECISION TREE</a:t>
            </a:r>
            <a:endParaRPr lang="en-IN" sz="3200" dirty="0"/>
          </a:p>
        </p:txBody>
      </p:sp>
      <p:sp>
        <p:nvSpPr>
          <p:cNvPr id="3" name="Content Placeholder 2">
            <a:extLst>
              <a:ext uri="{FF2B5EF4-FFF2-40B4-BE49-F238E27FC236}">
                <a16:creationId xmlns:a16="http://schemas.microsoft.com/office/drawing/2014/main" id="{4EDD7795-8B8A-DA80-5511-09C82F924BE3}"/>
              </a:ext>
            </a:extLst>
          </p:cNvPr>
          <p:cNvSpPr>
            <a:spLocks noGrp="1"/>
          </p:cNvSpPr>
          <p:nvPr>
            <p:ph idx="1"/>
          </p:nvPr>
        </p:nvSpPr>
        <p:spPr>
          <a:xfrm>
            <a:off x="838200" y="1238865"/>
            <a:ext cx="10515600" cy="5486400"/>
          </a:xfrm>
        </p:spPr>
        <p:txBody>
          <a:bodyPr>
            <a:normAutofit/>
          </a:bodyPr>
          <a:lstStyle/>
          <a:p>
            <a:r>
              <a:rPr lang="en-IN" sz="2000" dirty="0"/>
              <a:t>We will use Decision Tree for prediction of all three types of data </a:t>
            </a:r>
            <a:r>
              <a:rPr lang="en-IN" sz="2000" dirty="0" err="1"/>
              <a:t>i.e</a:t>
            </a:r>
            <a:r>
              <a:rPr lang="en-IN" sz="2000" dirty="0"/>
              <a:t> oversampling, under sampling and both</a:t>
            </a:r>
          </a:p>
          <a:p>
            <a:r>
              <a:rPr lang="en-IN" sz="2000" dirty="0"/>
              <a:t>We will use the library(“</a:t>
            </a:r>
            <a:r>
              <a:rPr lang="en-IN" sz="2000" dirty="0" err="1"/>
              <a:t>rpart</a:t>
            </a:r>
            <a:r>
              <a:rPr lang="en-IN" sz="2000" dirty="0"/>
              <a:t>”) for this purpose</a:t>
            </a:r>
          </a:p>
          <a:p>
            <a:r>
              <a:rPr lang="en-IN" sz="2000" dirty="0"/>
              <a:t>Confusion matrix provides us the Accuracy (87.84%), Sensitivity (82.29%) and Specificity (88.77%) for oversampling in Decision Tree</a:t>
            </a:r>
          </a:p>
          <a:p>
            <a:r>
              <a:rPr lang="en-IN" sz="2000" dirty="0"/>
              <a:t>Confusion matrix provides us the Accuracy (90.24%), Sensitivity (83.33%) and Specificity (91.40%) for under sampling in Decision Tree  </a:t>
            </a:r>
          </a:p>
          <a:p>
            <a:r>
              <a:rPr lang="en-IN" sz="2000" dirty="0"/>
              <a:t>Confusion matrix provides us the Accuracy (87.84%), Sensitivity (84.38%) and Specificity (88.42%) for both sampling in Decision Tree  </a:t>
            </a:r>
          </a:p>
          <a:p>
            <a:endParaRPr lang="en-IN" sz="2000" dirty="0"/>
          </a:p>
          <a:p>
            <a:endParaRPr lang="en-IN" sz="2000" dirty="0"/>
          </a:p>
        </p:txBody>
      </p:sp>
    </p:spTree>
    <p:extLst>
      <p:ext uri="{BB962C8B-B14F-4D97-AF65-F5344CB8AC3E}">
        <p14:creationId xmlns:p14="http://schemas.microsoft.com/office/powerpoint/2010/main" val="309583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08D4-A95A-7336-9236-8443BF287B44}"/>
              </a:ext>
            </a:extLst>
          </p:cNvPr>
          <p:cNvSpPr>
            <a:spLocks noGrp="1"/>
          </p:cNvSpPr>
          <p:nvPr>
            <p:ph type="title"/>
          </p:nvPr>
        </p:nvSpPr>
        <p:spPr>
          <a:xfrm>
            <a:off x="1054510" y="374958"/>
            <a:ext cx="10515600" cy="716424"/>
          </a:xfrm>
        </p:spPr>
        <p:txBody>
          <a:bodyPr>
            <a:normAutofit/>
          </a:bodyPr>
          <a:lstStyle/>
          <a:p>
            <a:pPr algn="ctr"/>
            <a:r>
              <a:rPr lang="en-IN" sz="3200" b="1" dirty="0">
                <a:ln w="22225">
                  <a:solidFill>
                    <a:schemeClr val="tx1"/>
                  </a:solidFill>
                  <a:prstDash val="solid"/>
                </a:ln>
                <a:solidFill>
                  <a:srgbClr val="FF0000"/>
                </a:solidFill>
              </a:rPr>
              <a:t>RANDOM FOREST</a:t>
            </a:r>
            <a:endParaRPr lang="en-IN" sz="3200" dirty="0"/>
          </a:p>
        </p:txBody>
      </p:sp>
      <p:sp>
        <p:nvSpPr>
          <p:cNvPr id="3" name="Content Placeholder 2">
            <a:extLst>
              <a:ext uri="{FF2B5EF4-FFF2-40B4-BE49-F238E27FC236}">
                <a16:creationId xmlns:a16="http://schemas.microsoft.com/office/drawing/2014/main" id="{4EDD7795-8B8A-DA80-5511-09C82F924BE3}"/>
              </a:ext>
            </a:extLst>
          </p:cNvPr>
          <p:cNvSpPr>
            <a:spLocks noGrp="1"/>
          </p:cNvSpPr>
          <p:nvPr>
            <p:ph idx="1"/>
          </p:nvPr>
        </p:nvSpPr>
        <p:spPr>
          <a:xfrm>
            <a:off x="838200" y="1238865"/>
            <a:ext cx="10515600" cy="5486400"/>
          </a:xfrm>
        </p:spPr>
        <p:txBody>
          <a:bodyPr>
            <a:normAutofit/>
          </a:bodyPr>
          <a:lstStyle/>
          <a:p>
            <a:r>
              <a:rPr lang="en-IN" sz="2000" dirty="0"/>
              <a:t>We will use Random Forest for prediction of all three types of data </a:t>
            </a:r>
            <a:r>
              <a:rPr lang="en-IN" sz="2000" dirty="0" err="1"/>
              <a:t>i.e</a:t>
            </a:r>
            <a:r>
              <a:rPr lang="en-IN" sz="2000" dirty="0"/>
              <a:t> oversampling, under sampling and both</a:t>
            </a:r>
          </a:p>
          <a:p>
            <a:r>
              <a:rPr lang="en-IN" sz="2000" dirty="0"/>
              <a:t>We will use the library(“</a:t>
            </a:r>
            <a:r>
              <a:rPr lang="en-IN" sz="2000" dirty="0" err="1"/>
              <a:t>randomForest</a:t>
            </a:r>
            <a:r>
              <a:rPr lang="en-IN" sz="2000" dirty="0"/>
              <a:t>”) for this purpose</a:t>
            </a:r>
          </a:p>
          <a:p>
            <a:r>
              <a:rPr lang="en-IN" sz="2000" dirty="0"/>
              <a:t>Confusion matrix provides us the Accuracy (93.09%), Sensitivity (66.67%) and Specificity (97.54%) for oversampling in Random Forest</a:t>
            </a:r>
          </a:p>
          <a:p>
            <a:r>
              <a:rPr lang="en-IN" sz="2000" dirty="0"/>
              <a:t>Confusion matrix provides us the Accuracy (88.74%), Sensitivity (81.25%) and Specificity (90%) for under sampling in Random Forest  </a:t>
            </a:r>
          </a:p>
          <a:p>
            <a:r>
              <a:rPr lang="en-IN" sz="2000" dirty="0"/>
              <a:t>Confusion matrix provides us the Accuracy (92.79%), Sensitivity (72.92%) and Specificity (96.14%) for both sampling in Random Forest  </a:t>
            </a:r>
          </a:p>
          <a:p>
            <a:endParaRPr lang="en-IN" sz="2000" dirty="0"/>
          </a:p>
          <a:p>
            <a:endParaRPr lang="en-IN" sz="2000" dirty="0"/>
          </a:p>
        </p:txBody>
      </p:sp>
    </p:spTree>
    <p:extLst>
      <p:ext uri="{BB962C8B-B14F-4D97-AF65-F5344CB8AC3E}">
        <p14:creationId xmlns:p14="http://schemas.microsoft.com/office/powerpoint/2010/main" val="384270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1597</TotalTime>
  <Words>973</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DATASET</vt:lpstr>
      <vt:lpstr>LOGISTIC REGRESSION </vt:lpstr>
      <vt:lpstr>LOGISTIC REGRESSION </vt:lpstr>
      <vt:lpstr>LOGISTIC REGRESSION</vt:lpstr>
      <vt:lpstr>LOGISTIC REGRESSION</vt:lpstr>
      <vt:lpstr>LOGISTIC REGRESSION</vt:lpstr>
      <vt:lpstr>DECISION TREE</vt:lpstr>
      <vt:lpstr>RANDOM FOREST</vt:lpstr>
      <vt:lpstr>ROC AND AUC</vt:lpstr>
      <vt:lpstr>AUC OF LOGISTIC REGRESSION</vt:lpstr>
      <vt:lpstr>AUC OF DECISION TREE </vt:lpstr>
      <vt:lpstr>AUC OF RANDOM FOREST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Kirti Suvarna</dc:creator>
  <cp:lastModifiedBy>Kirti Suvarna</cp:lastModifiedBy>
  <cp:revision>10</cp:revision>
  <dcterms:created xsi:type="dcterms:W3CDTF">2023-07-21T12:29:19Z</dcterms:created>
  <dcterms:modified xsi:type="dcterms:W3CDTF">2023-07-24T06:05:19Z</dcterms:modified>
</cp:coreProperties>
</file>