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250064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403336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7454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2581933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5649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1678102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144579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82337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175664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EE249-E3E3-4626-8B9F-2D8FA90FEFAA}"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302530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EE249-E3E3-4626-8B9F-2D8FA90FEFAA}"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886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5EE249-E3E3-4626-8B9F-2D8FA90FEFAA}" type="datetimeFigureOut">
              <a:rPr lang="en-IN" smtClean="0"/>
              <a:t>03-06-2023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12103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5EE249-E3E3-4626-8B9F-2D8FA90FEFAA}" type="datetimeFigureOut">
              <a:rPr lang="en-IN" smtClean="0"/>
              <a:t>03-06-2023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231243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EE249-E3E3-4626-8B9F-2D8FA90FEFAA}" type="datetimeFigureOut">
              <a:rPr lang="en-IN" smtClean="0"/>
              <a:t>03-06-2023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255794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5EE249-E3E3-4626-8B9F-2D8FA90FEFAA}"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391147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5EE249-E3E3-4626-8B9F-2D8FA90FEFAA}"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D08AE-5419-45AD-8A3A-5F9507D30875}" type="slidenum">
              <a:rPr lang="en-IN" smtClean="0"/>
              <a:t>‹#›</a:t>
            </a:fld>
            <a:endParaRPr lang="en-IN"/>
          </a:p>
        </p:txBody>
      </p:sp>
    </p:spTree>
    <p:extLst>
      <p:ext uri="{BB962C8B-B14F-4D97-AF65-F5344CB8AC3E}">
        <p14:creationId xmlns:p14="http://schemas.microsoft.com/office/powerpoint/2010/main" val="416040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5EE249-E3E3-4626-8B9F-2D8FA90FEFAA}" type="datetimeFigureOut">
              <a:rPr lang="en-IN" smtClean="0"/>
              <a:t>03-06-2023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9D08AE-5419-45AD-8A3A-5F9507D30875}" type="slidenum">
              <a:rPr lang="en-IN" smtClean="0"/>
              <a:t>‹#›</a:t>
            </a:fld>
            <a:endParaRPr lang="en-IN"/>
          </a:p>
        </p:txBody>
      </p:sp>
    </p:spTree>
    <p:extLst>
      <p:ext uri="{BB962C8B-B14F-4D97-AF65-F5344CB8AC3E}">
        <p14:creationId xmlns:p14="http://schemas.microsoft.com/office/powerpoint/2010/main" val="404323714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2E9E-7091-24D4-1EEF-1ECC9D21812A}"/>
              </a:ext>
            </a:extLst>
          </p:cNvPr>
          <p:cNvSpPr>
            <a:spLocks noGrp="1"/>
          </p:cNvSpPr>
          <p:nvPr>
            <p:ph type="ctrTitle"/>
          </p:nvPr>
        </p:nvSpPr>
        <p:spPr>
          <a:xfrm>
            <a:off x="599768" y="363795"/>
            <a:ext cx="10068232" cy="619431"/>
          </a:xfrm>
        </p:spPr>
        <p:txBody>
          <a:bodyPr>
            <a:noAutofit/>
          </a:bodyPr>
          <a:lstStyle/>
          <a:p>
            <a:pPr algn="ctr"/>
            <a:r>
              <a:rPr lang="en-IN" sz="4000" dirty="0"/>
              <a:t>Customer Segmentation by RFM</a:t>
            </a:r>
          </a:p>
        </p:txBody>
      </p:sp>
      <p:sp>
        <p:nvSpPr>
          <p:cNvPr id="3" name="Subtitle 2">
            <a:extLst>
              <a:ext uri="{FF2B5EF4-FFF2-40B4-BE49-F238E27FC236}">
                <a16:creationId xmlns:a16="http://schemas.microsoft.com/office/drawing/2014/main" id="{999C37CF-8D20-C1C8-11B2-E60C7E2E4F67}"/>
              </a:ext>
            </a:extLst>
          </p:cNvPr>
          <p:cNvSpPr>
            <a:spLocks noGrp="1"/>
          </p:cNvSpPr>
          <p:nvPr>
            <p:ph type="subTitle" idx="1"/>
          </p:nvPr>
        </p:nvSpPr>
        <p:spPr>
          <a:xfrm>
            <a:off x="599768" y="1199535"/>
            <a:ext cx="10068232" cy="5476567"/>
          </a:xfrm>
        </p:spPr>
        <p:txBody>
          <a:bodyPr>
            <a:normAutofit fontScale="92500" lnSpcReduction="10000"/>
          </a:bodyPr>
          <a:lstStyle/>
          <a:p>
            <a:pPr marL="342900" indent="-342900" algn="l">
              <a:buFont typeface="Arial" panose="020B0604020202020204" pitchFamily="34" charset="0"/>
              <a:buChar char="•"/>
            </a:pPr>
            <a:r>
              <a:rPr lang="en-US" sz="1800" dirty="0">
                <a:solidFill>
                  <a:srgbClr val="3C4043"/>
                </a:solidFill>
                <a:latin typeface="Inter"/>
              </a:rPr>
              <a:t>R</a:t>
            </a:r>
            <a:r>
              <a:rPr lang="en-US" sz="1800" b="0" i="0" dirty="0">
                <a:solidFill>
                  <a:srgbClr val="3C4043"/>
                </a:solidFill>
                <a:effectLst/>
                <a:latin typeface="Inter"/>
              </a:rPr>
              <a:t>FM stands for the three dimensions: </a:t>
            </a:r>
          </a:p>
          <a:p>
            <a:pPr marL="342900" indent="-342900" algn="l">
              <a:buFont typeface="Arial" panose="020B0604020202020204" pitchFamily="34" charset="0"/>
              <a:buChar char="•"/>
            </a:pPr>
            <a:r>
              <a:rPr lang="en-US" sz="1800" b="0" i="0" dirty="0">
                <a:solidFill>
                  <a:srgbClr val="3C4043"/>
                </a:solidFill>
                <a:effectLst/>
                <a:latin typeface="Inter"/>
              </a:rPr>
              <a:t> Recency – How recently did the customer purchase? </a:t>
            </a:r>
          </a:p>
          <a:p>
            <a:pPr marL="342900" indent="-342900" algn="l">
              <a:buFont typeface="Arial" panose="020B0604020202020204" pitchFamily="34" charset="0"/>
              <a:buChar char="•"/>
            </a:pPr>
            <a:r>
              <a:rPr lang="en-US" sz="1800" b="0" i="0" dirty="0">
                <a:solidFill>
                  <a:srgbClr val="3C4043"/>
                </a:solidFill>
                <a:effectLst/>
                <a:latin typeface="Inter"/>
              </a:rPr>
              <a:t> Frequency – How often do they purchase? </a:t>
            </a:r>
          </a:p>
          <a:p>
            <a:pPr marL="342900" indent="-342900" algn="l">
              <a:buFont typeface="Arial" panose="020B0604020202020204" pitchFamily="34" charset="0"/>
              <a:buChar char="•"/>
            </a:pPr>
            <a:r>
              <a:rPr lang="en-US" sz="1800" b="0" i="0" dirty="0">
                <a:solidFill>
                  <a:srgbClr val="3C4043"/>
                </a:solidFill>
                <a:effectLst/>
                <a:latin typeface="Inter"/>
              </a:rPr>
              <a:t> Monetary Value – How much do they spend?</a:t>
            </a:r>
          </a:p>
          <a:p>
            <a:pPr algn="l"/>
            <a:r>
              <a:rPr lang="en-US" sz="1800" dirty="0">
                <a:solidFill>
                  <a:srgbClr val="3C4043"/>
                </a:solidFill>
                <a:latin typeface="Inter"/>
              </a:rPr>
              <a:t>Dataset:</a:t>
            </a:r>
          </a:p>
          <a:p>
            <a:pPr marL="285750" indent="-285750" algn="l">
              <a:buFont typeface="Arial" panose="020B0604020202020204" pitchFamily="34" charset="0"/>
              <a:buChar char="•"/>
            </a:pPr>
            <a:r>
              <a:rPr lang="en-US" sz="1800" dirty="0">
                <a:solidFill>
                  <a:srgbClr val="3C4043"/>
                </a:solidFill>
                <a:latin typeface="Inter"/>
              </a:rPr>
              <a:t>It is a CSV file containing 541909 rows and 8 columns about an online retail store.</a:t>
            </a:r>
          </a:p>
          <a:p>
            <a:pPr marL="285750" indent="-285750" algn="l">
              <a:buFont typeface="Arial" panose="020B0604020202020204" pitchFamily="34" charset="0"/>
              <a:buChar char="•"/>
            </a:pPr>
            <a:r>
              <a:rPr lang="en-US" sz="1800" dirty="0">
                <a:solidFill>
                  <a:srgbClr val="3C4043"/>
                </a:solidFill>
                <a:latin typeface="Inter"/>
              </a:rPr>
              <a:t>Column Description: </a:t>
            </a:r>
          </a:p>
          <a:p>
            <a:pPr marL="285750" indent="-285750" algn="l">
              <a:buFont typeface="Arial" panose="020B0604020202020204" pitchFamily="34" charset="0"/>
              <a:buChar char="•"/>
            </a:pPr>
            <a:r>
              <a:rPr lang="en-US" sz="1800" dirty="0">
                <a:solidFill>
                  <a:srgbClr val="3C4043"/>
                </a:solidFill>
                <a:latin typeface="Inter"/>
              </a:rPr>
              <a:t>Invoice No : Invoice Number </a:t>
            </a:r>
          </a:p>
          <a:p>
            <a:pPr marL="285750" indent="-285750" algn="l">
              <a:buFont typeface="Arial" panose="020B0604020202020204" pitchFamily="34" charset="0"/>
              <a:buChar char="•"/>
            </a:pPr>
            <a:r>
              <a:rPr lang="en-US" sz="1800" dirty="0" err="1">
                <a:solidFill>
                  <a:srgbClr val="3C4043"/>
                </a:solidFill>
                <a:latin typeface="Inter"/>
              </a:rPr>
              <a:t>StockCode</a:t>
            </a:r>
            <a:r>
              <a:rPr lang="en-US" sz="1800" dirty="0">
                <a:solidFill>
                  <a:srgbClr val="3C4043"/>
                </a:solidFill>
                <a:latin typeface="Inter"/>
              </a:rPr>
              <a:t> : Unique ID of an item </a:t>
            </a:r>
          </a:p>
          <a:p>
            <a:pPr marL="285750" indent="-285750" algn="l">
              <a:buFont typeface="Arial" panose="020B0604020202020204" pitchFamily="34" charset="0"/>
              <a:buChar char="•"/>
            </a:pPr>
            <a:r>
              <a:rPr lang="en-US" sz="1800" dirty="0">
                <a:solidFill>
                  <a:srgbClr val="3C4043"/>
                </a:solidFill>
                <a:latin typeface="Inter"/>
              </a:rPr>
              <a:t>Description : Description of an item </a:t>
            </a:r>
          </a:p>
          <a:p>
            <a:pPr marL="285750" indent="-285750" algn="l">
              <a:buFont typeface="Arial" panose="020B0604020202020204" pitchFamily="34" charset="0"/>
              <a:buChar char="•"/>
            </a:pPr>
            <a:r>
              <a:rPr lang="en-US" sz="1800" dirty="0">
                <a:solidFill>
                  <a:srgbClr val="3C4043"/>
                </a:solidFill>
                <a:latin typeface="Inter"/>
              </a:rPr>
              <a:t>Quantity : Quantity in Nos </a:t>
            </a:r>
          </a:p>
          <a:p>
            <a:pPr marL="285750" indent="-285750" algn="l">
              <a:buFont typeface="Arial" panose="020B0604020202020204" pitchFamily="34" charset="0"/>
              <a:buChar char="•"/>
            </a:pPr>
            <a:r>
              <a:rPr lang="en-US" sz="1800" dirty="0" err="1">
                <a:solidFill>
                  <a:srgbClr val="3C4043"/>
                </a:solidFill>
                <a:latin typeface="Inter"/>
              </a:rPr>
              <a:t>InvoiceDate</a:t>
            </a:r>
            <a:r>
              <a:rPr lang="en-US" sz="1800" dirty="0">
                <a:solidFill>
                  <a:srgbClr val="3C4043"/>
                </a:solidFill>
                <a:latin typeface="Inter"/>
              </a:rPr>
              <a:t>: Invoice Date</a:t>
            </a:r>
          </a:p>
          <a:p>
            <a:pPr marL="285750" indent="-285750" algn="l">
              <a:buFont typeface="Arial" panose="020B0604020202020204" pitchFamily="34" charset="0"/>
              <a:buChar char="•"/>
            </a:pPr>
            <a:r>
              <a:rPr lang="en-US" sz="1800" dirty="0">
                <a:solidFill>
                  <a:srgbClr val="3C4043"/>
                </a:solidFill>
                <a:latin typeface="Inter"/>
              </a:rPr>
              <a:t> </a:t>
            </a:r>
            <a:r>
              <a:rPr lang="en-US" sz="1800" dirty="0" err="1">
                <a:solidFill>
                  <a:srgbClr val="3C4043"/>
                </a:solidFill>
                <a:latin typeface="Inter"/>
              </a:rPr>
              <a:t>UnitPrice</a:t>
            </a:r>
            <a:r>
              <a:rPr lang="en-US" sz="1800" dirty="0">
                <a:solidFill>
                  <a:srgbClr val="3C4043"/>
                </a:solidFill>
                <a:latin typeface="Inter"/>
              </a:rPr>
              <a:t>: Price per unit in Nos</a:t>
            </a:r>
          </a:p>
          <a:p>
            <a:pPr marL="285750" indent="-285750" algn="l">
              <a:buFont typeface="Arial" panose="020B0604020202020204" pitchFamily="34" charset="0"/>
              <a:buChar char="•"/>
            </a:pPr>
            <a:r>
              <a:rPr lang="en-US" sz="1800" dirty="0">
                <a:solidFill>
                  <a:srgbClr val="3C4043"/>
                </a:solidFill>
                <a:latin typeface="Inter"/>
              </a:rPr>
              <a:t> </a:t>
            </a:r>
            <a:r>
              <a:rPr lang="en-US" sz="1800" dirty="0" err="1">
                <a:solidFill>
                  <a:srgbClr val="3C4043"/>
                </a:solidFill>
                <a:latin typeface="Inter"/>
              </a:rPr>
              <a:t>CustomerID</a:t>
            </a:r>
            <a:r>
              <a:rPr lang="en-US" sz="1800" dirty="0">
                <a:solidFill>
                  <a:srgbClr val="3C4043"/>
                </a:solidFill>
                <a:latin typeface="Inter"/>
              </a:rPr>
              <a:t> : Unique ID for each customer</a:t>
            </a:r>
          </a:p>
          <a:p>
            <a:pPr marL="285750" indent="-285750" algn="l">
              <a:buFont typeface="Arial" panose="020B0604020202020204" pitchFamily="34" charset="0"/>
              <a:buChar char="•"/>
            </a:pPr>
            <a:r>
              <a:rPr lang="en-US" sz="1800" dirty="0">
                <a:solidFill>
                  <a:srgbClr val="3C4043"/>
                </a:solidFill>
                <a:latin typeface="Inter"/>
              </a:rPr>
              <a:t> Country: Country of transaction</a:t>
            </a:r>
            <a:endParaRPr lang="en-IN" sz="1800" dirty="0">
              <a:solidFill>
                <a:srgbClr val="3C4043"/>
              </a:solidFill>
              <a:latin typeface="Inter"/>
            </a:endParaRPr>
          </a:p>
        </p:txBody>
      </p:sp>
    </p:spTree>
    <p:extLst>
      <p:ext uri="{BB962C8B-B14F-4D97-AF65-F5344CB8AC3E}">
        <p14:creationId xmlns:p14="http://schemas.microsoft.com/office/powerpoint/2010/main" val="151161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212A-FE4A-365A-D211-F304BFE20044}"/>
              </a:ext>
            </a:extLst>
          </p:cNvPr>
          <p:cNvSpPr>
            <a:spLocks noGrp="1"/>
          </p:cNvSpPr>
          <p:nvPr>
            <p:ph type="ctrTitle"/>
          </p:nvPr>
        </p:nvSpPr>
        <p:spPr>
          <a:xfrm>
            <a:off x="707923" y="363794"/>
            <a:ext cx="9960077" cy="737419"/>
          </a:xfrm>
        </p:spPr>
        <p:txBody>
          <a:bodyPr>
            <a:normAutofit fontScale="90000"/>
          </a:bodyPr>
          <a:lstStyle/>
          <a:p>
            <a:r>
              <a:rPr lang="en-IN" sz="4000" dirty="0"/>
              <a:t>Data import, Data Cleaning, Use of libraries</a:t>
            </a:r>
          </a:p>
        </p:txBody>
      </p:sp>
      <p:sp>
        <p:nvSpPr>
          <p:cNvPr id="3" name="Subtitle 2">
            <a:extLst>
              <a:ext uri="{FF2B5EF4-FFF2-40B4-BE49-F238E27FC236}">
                <a16:creationId xmlns:a16="http://schemas.microsoft.com/office/drawing/2014/main" id="{08469E7C-FDE9-8A7A-4EEC-1CA573C34F33}"/>
              </a:ext>
            </a:extLst>
          </p:cNvPr>
          <p:cNvSpPr>
            <a:spLocks noGrp="1"/>
          </p:cNvSpPr>
          <p:nvPr>
            <p:ph type="subTitle" idx="1"/>
          </p:nvPr>
        </p:nvSpPr>
        <p:spPr>
          <a:xfrm>
            <a:off x="707923" y="1317523"/>
            <a:ext cx="9960077" cy="5358579"/>
          </a:xfrm>
        </p:spPr>
        <p:txBody>
          <a:bodyPr>
            <a:normAutofit/>
          </a:bodyPr>
          <a:lstStyle/>
          <a:p>
            <a:pPr marL="285750" indent="-285750" algn="l">
              <a:buFont typeface="Arial" panose="020B0604020202020204" pitchFamily="34" charset="0"/>
              <a:buChar char="•"/>
            </a:pPr>
            <a:r>
              <a:rPr lang="en-IN" sz="1800" dirty="0">
                <a:solidFill>
                  <a:srgbClr val="3C4043"/>
                </a:solidFill>
                <a:latin typeface="Inter"/>
              </a:rPr>
              <a:t>Import and read the CSV file to R Studio</a:t>
            </a:r>
          </a:p>
          <a:p>
            <a:pPr algn="l"/>
            <a:r>
              <a:rPr lang="en-IN" sz="1800" dirty="0">
                <a:solidFill>
                  <a:srgbClr val="3C4043"/>
                </a:solidFill>
                <a:latin typeface="Inter"/>
              </a:rPr>
              <a:t> Data Cleaning:</a:t>
            </a:r>
          </a:p>
          <a:p>
            <a:pPr marL="285750" indent="-285750" algn="l">
              <a:buFont typeface="Arial" panose="020B0604020202020204" pitchFamily="34" charset="0"/>
              <a:buChar char="•"/>
            </a:pPr>
            <a:r>
              <a:rPr lang="en-US" sz="1800" dirty="0">
                <a:solidFill>
                  <a:srgbClr val="3C4043"/>
                </a:solidFill>
                <a:latin typeface="Inter"/>
              </a:rPr>
              <a:t>Find out the data types for all the variables </a:t>
            </a:r>
            <a:endParaRPr lang="en-IN" sz="1800" dirty="0">
              <a:solidFill>
                <a:srgbClr val="3C4043"/>
              </a:solidFill>
              <a:latin typeface="Inter"/>
            </a:endParaRPr>
          </a:p>
          <a:p>
            <a:pPr marL="285750" indent="-285750" algn="l">
              <a:buFont typeface="Arial" panose="020B0604020202020204" pitchFamily="34" charset="0"/>
              <a:buChar char="•"/>
            </a:pPr>
            <a:r>
              <a:rPr lang="en-US" sz="1800" dirty="0">
                <a:solidFill>
                  <a:srgbClr val="3C4043"/>
                </a:solidFill>
                <a:latin typeface="Inter"/>
              </a:rPr>
              <a:t>Convert the “</a:t>
            </a:r>
            <a:r>
              <a:rPr lang="en-US" sz="1800" dirty="0" err="1">
                <a:solidFill>
                  <a:srgbClr val="3C4043"/>
                </a:solidFill>
                <a:latin typeface="Inter"/>
              </a:rPr>
              <a:t>InvoiceDate</a:t>
            </a:r>
            <a:r>
              <a:rPr lang="en-US" sz="1800" dirty="0">
                <a:solidFill>
                  <a:srgbClr val="3C4043"/>
                </a:solidFill>
                <a:latin typeface="Inter"/>
              </a:rPr>
              <a:t>” column from character vector to factor vector</a:t>
            </a:r>
            <a:endParaRPr lang="en-IN" sz="1800" dirty="0">
              <a:solidFill>
                <a:srgbClr val="3C4043"/>
              </a:solidFill>
              <a:latin typeface="Inter"/>
            </a:endParaRPr>
          </a:p>
          <a:p>
            <a:pPr marL="285750" indent="-285750" algn="l" fontAlgn="base">
              <a:buFont typeface="Arial" panose="020B0604020202020204" pitchFamily="34" charset="0"/>
              <a:buChar char="•"/>
            </a:pPr>
            <a:r>
              <a:rPr lang="en-US" sz="1800" dirty="0">
                <a:solidFill>
                  <a:srgbClr val="3C4043"/>
                </a:solidFill>
                <a:latin typeface="Inter"/>
              </a:rPr>
              <a:t>Remove rows which were blank, quantity less than 1, duplicated rows.</a:t>
            </a:r>
          </a:p>
          <a:p>
            <a:pPr algn="l" fontAlgn="base"/>
            <a:r>
              <a:rPr lang="en-US" sz="1800" dirty="0">
                <a:solidFill>
                  <a:srgbClr val="3C4043"/>
                </a:solidFill>
                <a:latin typeface="Inter"/>
              </a:rPr>
              <a:t>Libraries:</a:t>
            </a:r>
          </a:p>
          <a:p>
            <a:pPr marL="285750" indent="-285750" algn="l" fontAlgn="base">
              <a:buFont typeface="Arial" panose="020B0604020202020204" pitchFamily="34" charset="0"/>
              <a:buChar char="•"/>
            </a:pPr>
            <a:r>
              <a:rPr lang="en-IN" sz="1800" dirty="0" err="1">
                <a:solidFill>
                  <a:srgbClr val="3C4043"/>
                </a:solidFill>
                <a:latin typeface="Inter"/>
              </a:rPr>
              <a:t>Tidyverse</a:t>
            </a:r>
            <a:endParaRPr lang="en-US" sz="1800" dirty="0">
              <a:solidFill>
                <a:srgbClr val="3C4043"/>
              </a:solidFill>
              <a:latin typeface="Inter"/>
            </a:endParaRPr>
          </a:p>
          <a:p>
            <a:pPr marL="285750" indent="-285750" algn="l" fontAlgn="base">
              <a:buFont typeface="Arial" panose="020B0604020202020204" pitchFamily="34" charset="0"/>
              <a:buChar char="•"/>
            </a:pPr>
            <a:r>
              <a:rPr lang="en-IN" sz="1800" dirty="0" err="1">
                <a:solidFill>
                  <a:srgbClr val="3C4043"/>
                </a:solidFill>
                <a:latin typeface="Inter"/>
              </a:rPr>
              <a:t>Ggplot</a:t>
            </a:r>
            <a:endParaRPr lang="en-US" sz="1800" dirty="0">
              <a:solidFill>
                <a:srgbClr val="3C4043"/>
              </a:solidFill>
              <a:latin typeface="Inter"/>
            </a:endParaRPr>
          </a:p>
          <a:p>
            <a:pPr marL="285750" indent="-285750" algn="l" fontAlgn="base">
              <a:buFont typeface="Arial" panose="020B0604020202020204" pitchFamily="34" charset="0"/>
              <a:buChar char="•"/>
            </a:pPr>
            <a:r>
              <a:rPr lang="en-IN" sz="1800" dirty="0" err="1">
                <a:solidFill>
                  <a:srgbClr val="3C4043"/>
                </a:solidFill>
                <a:latin typeface="Inter"/>
              </a:rPr>
              <a:t>Dplyr</a:t>
            </a:r>
            <a:endParaRPr lang="en-US" sz="1800" dirty="0">
              <a:solidFill>
                <a:srgbClr val="3C4043"/>
              </a:solidFill>
              <a:latin typeface="Inter"/>
            </a:endParaRPr>
          </a:p>
          <a:p>
            <a:pPr marL="285750" indent="-285750" algn="l" fontAlgn="base">
              <a:buFont typeface="Arial" panose="020B0604020202020204" pitchFamily="34" charset="0"/>
              <a:buChar char="•"/>
            </a:pPr>
            <a:r>
              <a:rPr lang="en-IN" sz="1800" dirty="0" err="1">
                <a:solidFill>
                  <a:srgbClr val="3C4043"/>
                </a:solidFill>
                <a:latin typeface="Inter"/>
              </a:rPr>
              <a:t>Rfm</a:t>
            </a:r>
            <a:endParaRPr lang="en-US" sz="1800" dirty="0">
              <a:solidFill>
                <a:srgbClr val="3C4043"/>
              </a:solidFill>
              <a:latin typeface="Inter"/>
            </a:endParaRPr>
          </a:p>
          <a:p>
            <a:pPr algn="l" fontAlgn="base"/>
            <a:endParaRPr lang="en-US" sz="1800" dirty="0"/>
          </a:p>
          <a:p>
            <a:pPr algn="l"/>
            <a:br>
              <a:rPr lang="en-US" sz="1800" dirty="0"/>
            </a:br>
            <a:endParaRPr lang="en-IN" sz="1800" dirty="0"/>
          </a:p>
          <a:p>
            <a:pPr marL="285750" indent="-285750" algn="l">
              <a:buFont typeface="Arial" panose="020B0604020202020204" pitchFamily="34" charset="0"/>
              <a:buChar char="•"/>
            </a:pPr>
            <a:endParaRPr lang="en-IN" sz="1800" dirty="0"/>
          </a:p>
          <a:p>
            <a:pPr marL="342900" indent="-342900" algn="l">
              <a:buFont typeface="Arial" panose="020B0604020202020204" pitchFamily="34" charset="0"/>
              <a:buChar char="•"/>
            </a:pPr>
            <a:endParaRPr lang="en-IN" sz="1800" dirty="0"/>
          </a:p>
        </p:txBody>
      </p:sp>
    </p:spTree>
    <p:extLst>
      <p:ext uri="{BB962C8B-B14F-4D97-AF65-F5344CB8AC3E}">
        <p14:creationId xmlns:p14="http://schemas.microsoft.com/office/powerpoint/2010/main" val="20355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2EA2-275F-1C4D-D329-A24CA5599F2C}"/>
              </a:ext>
            </a:extLst>
          </p:cNvPr>
          <p:cNvSpPr>
            <a:spLocks noGrp="1"/>
          </p:cNvSpPr>
          <p:nvPr>
            <p:ph type="ctrTitle"/>
          </p:nvPr>
        </p:nvSpPr>
        <p:spPr>
          <a:xfrm>
            <a:off x="265471" y="235975"/>
            <a:ext cx="10402529" cy="609600"/>
          </a:xfrm>
        </p:spPr>
        <p:txBody>
          <a:bodyPr>
            <a:noAutofit/>
          </a:bodyPr>
          <a:lstStyle/>
          <a:p>
            <a:pPr algn="ctr"/>
            <a:r>
              <a:rPr lang="en-IN" sz="4000" dirty="0"/>
              <a:t>Data Analysis</a:t>
            </a:r>
          </a:p>
        </p:txBody>
      </p:sp>
      <p:sp>
        <p:nvSpPr>
          <p:cNvPr id="3" name="Subtitle 2">
            <a:extLst>
              <a:ext uri="{FF2B5EF4-FFF2-40B4-BE49-F238E27FC236}">
                <a16:creationId xmlns:a16="http://schemas.microsoft.com/office/drawing/2014/main" id="{39F0844F-A59C-204F-1075-BA54244D055B}"/>
              </a:ext>
            </a:extLst>
          </p:cNvPr>
          <p:cNvSpPr>
            <a:spLocks noGrp="1"/>
          </p:cNvSpPr>
          <p:nvPr>
            <p:ph type="subTitle" idx="1"/>
          </p:nvPr>
        </p:nvSpPr>
        <p:spPr>
          <a:xfrm>
            <a:off x="265471" y="1071715"/>
            <a:ext cx="10402529" cy="5550309"/>
          </a:xfrm>
        </p:spPr>
        <p:txBody>
          <a:bodyPr>
            <a:normAutofit/>
          </a:bodyPr>
          <a:lstStyle/>
          <a:p>
            <a:pPr marL="342900" indent="-342900" algn="l">
              <a:buFont typeface="Arial" panose="020B0604020202020204" pitchFamily="34" charset="0"/>
              <a:buChar char="•"/>
            </a:pPr>
            <a:r>
              <a:rPr lang="en-US" dirty="0">
                <a:solidFill>
                  <a:srgbClr val="3C4043"/>
                </a:solidFill>
                <a:latin typeface="Inter"/>
              </a:rPr>
              <a:t>As this is a transaction data, we will use </a:t>
            </a:r>
            <a:r>
              <a:rPr lang="en-US" dirty="0" err="1">
                <a:solidFill>
                  <a:srgbClr val="3C4043"/>
                </a:solidFill>
                <a:latin typeface="Inter"/>
              </a:rPr>
              <a:t>rfm_table_order</a:t>
            </a:r>
            <a:r>
              <a:rPr lang="en-US" dirty="0">
                <a:solidFill>
                  <a:srgbClr val="3C4043"/>
                </a:solidFill>
                <a:latin typeface="Inter"/>
              </a:rPr>
              <a:t>. While using this function, amount or revenue column is also required. Therefore we will create a new column called “Amount” (Quantity*</a:t>
            </a:r>
            <a:r>
              <a:rPr lang="en-US" dirty="0" err="1">
                <a:solidFill>
                  <a:srgbClr val="3C4043"/>
                </a:solidFill>
                <a:latin typeface="Inter"/>
              </a:rPr>
              <a:t>UnitPrice</a:t>
            </a:r>
            <a:r>
              <a:rPr lang="en-US" dirty="0">
                <a:solidFill>
                  <a:srgbClr val="3C4043"/>
                </a:solidFill>
                <a:latin typeface="Inter"/>
              </a:rPr>
              <a:t>)</a:t>
            </a:r>
          </a:p>
          <a:p>
            <a:pPr marL="342900" indent="-342900" algn="l">
              <a:buFont typeface="Arial" panose="020B0604020202020204" pitchFamily="34" charset="0"/>
              <a:buChar char="•"/>
            </a:pPr>
            <a:r>
              <a:rPr lang="en-US" dirty="0">
                <a:solidFill>
                  <a:srgbClr val="3C4043"/>
                </a:solidFill>
                <a:latin typeface="Inter"/>
              </a:rPr>
              <a:t> Analysis date also has to be chosen for recency. Max(</a:t>
            </a:r>
            <a:r>
              <a:rPr lang="en-US" dirty="0" err="1">
                <a:solidFill>
                  <a:srgbClr val="3C4043"/>
                </a:solidFill>
                <a:latin typeface="Inter"/>
              </a:rPr>
              <a:t>InvoiceDate</a:t>
            </a:r>
            <a:r>
              <a:rPr lang="en-US" dirty="0">
                <a:solidFill>
                  <a:srgbClr val="3C4043"/>
                </a:solidFill>
                <a:latin typeface="Inter"/>
              </a:rPr>
              <a:t>) can be chosen.</a:t>
            </a:r>
          </a:p>
          <a:p>
            <a:pPr marL="342900" indent="-342900" algn="l">
              <a:buFont typeface="Arial" panose="020B0604020202020204" pitchFamily="34" charset="0"/>
              <a:buChar char="•"/>
            </a:pPr>
            <a:r>
              <a:rPr lang="en-IN" dirty="0">
                <a:solidFill>
                  <a:srgbClr val="3C4043"/>
                </a:solidFill>
                <a:latin typeface="Inter"/>
              </a:rPr>
              <a:t>Run RFM Analysis</a:t>
            </a:r>
          </a:p>
          <a:p>
            <a:pPr marL="342900" indent="-342900" algn="l">
              <a:buFont typeface="Arial" panose="020B0604020202020204" pitchFamily="34" charset="0"/>
              <a:buChar char="•"/>
            </a:pPr>
            <a:r>
              <a:rPr lang="en-US" dirty="0">
                <a:solidFill>
                  <a:srgbClr val="3C4043"/>
                </a:solidFill>
                <a:latin typeface="Inter"/>
              </a:rPr>
              <a:t>Create new segments for the customers ("Champions", "Loyal Customers", "Potential Loyalist", "New Customers", "Promising", "Need Attention", "About To Sleep", "At Risk", "Can't Lose Them", "Hibernating", "Lost") </a:t>
            </a:r>
            <a:endParaRPr lang="en-IN" dirty="0">
              <a:solidFill>
                <a:srgbClr val="3C4043"/>
              </a:solidFill>
              <a:latin typeface="Inter"/>
            </a:endParaRPr>
          </a:p>
          <a:p>
            <a:pPr marL="342900" indent="-342900" algn="l">
              <a:buFont typeface="Arial" panose="020B0604020202020204" pitchFamily="34" charset="0"/>
              <a:buChar char="•"/>
            </a:pPr>
            <a:r>
              <a:rPr lang="en-US" dirty="0">
                <a:solidFill>
                  <a:srgbClr val="3C4043"/>
                </a:solidFill>
                <a:latin typeface="Inter"/>
              </a:rPr>
              <a:t>Create minimum and maximum values for Regency, Frequency &amp; Monetary </a:t>
            </a:r>
          </a:p>
          <a:p>
            <a:pPr marL="342900" indent="-342900" algn="l">
              <a:buFont typeface="Arial" panose="020B0604020202020204" pitchFamily="34" charset="0"/>
              <a:buChar char="•"/>
            </a:pPr>
            <a:r>
              <a:rPr lang="en-US" dirty="0" err="1">
                <a:solidFill>
                  <a:srgbClr val="3C4043"/>
                </a:solidFill>
                <a:latin typeface="Inter"/>
              </a:rPr>
              <a:t>r_low</a:t>
            </a:r>
            <a:r>
              <a:rPr lang="en-US" dirty="0">
                <a:solidFill>
                  <a:srgbClr val="3C4043"/>
                </a:solidFill>
                <a:latin typeface="Inter"/>
              </a:rPr>
              <a:t>&lt;- c(4,2,3,4,3,2,2,1,1,1,1) # minimum value of recency </a:t>
            </a:r>
          </a:p>
          <a:p>
            <a:pPr marL="342900" indent="-342900" algn="l">
              <a:buFont typeface="Arial" panose="020B0604020202020204" pitchFamily="34" charset="0"/>
              <a:buChar char="•"/>
            </a:pPr>
            <a:r>
              <a:rPr lang="en-US" dirty="0" err="1">
                <a:solidFill>
                  <a:srgbClr val="3C4043"/>
                </a:solidFill>
                <a:latin typeface="Inter"/>
              </a:rPr>
              <a:t>r_high</a:t>
            </a:r>
            <a:r>
              <a:rPr lang="en-US" dirty="0">
                <a:solidFill>
                  <a:srgbClr val="3C4043"/>
                </a:solidFill>
                <a:latin typeface="Inter"/>
              </a:rPr>
              <a:t>&lt;- c(5,5,5,5,4,3,3,2,1,2,2)#maximum value of recency </a:t>
            </a:r>
          </a:p>
          <a:p>
            <a:pPr marL="342900" indent="-342900" algn="l">
              <a:buFont typeface="Arial" panose="020B0604020202020204" pitchFamily="34" charset="0"/>
              <a:buChar char="•"/>
            </a:pPr>
            <a:r>
              <a:rPr lang="en-US" dirty="0" err="1">
                <a:solidFill>
                  <a:srgbClr val="3C4043"/>
                </a:solidFill>
                <a:latin typeface="Inter"/>
              </a:rPr>
              <a:t>f_low</a:t>
            </a:r>
            <a:r>
              <a:rPr lang="en-US" dirty="0">
                <a:solidFill>
                  <a:srgbClr val="3C4043"/>
                </a:solidFill>
                <a:latin typeface="Inter"/>
              </a:rPr>
              <a:t>&lt;- c(4,3,1,1,1,2,2,2,4,1,1) # minimum value of frequency </a:t>
            </a:r>
          </a:p>
          <a:p>
            <a:pPr marL="342900" indent="-342900" algn="l">
              <a:buFont typeface="Arial" panose="020B0604020202020204" pitchFamily="34" charset="0"/>
              <a:buChar char="•"/>
            </a:pPr>
            <a:r>
              <a:rPr lang="en-US" dirty="0" err="1">
                <a:solidFill>
                  <a:srgbClr val="3C4043"/>
                </a:solidFill>
                <a:latin typeface="Inter"/>
              </a:rPr>
              <a:t>f_high</a:t>
            </a:r>
            <a:r>
              <a:rPr lang="en-US" dirty="0">
                <a:solidFill>
                  <a:srgbClr val="3C4043"/>
                </a:solidFill>
                <a:latin typeface="Inter"/>
              </a:rPr>
              <a:t>&lt;- c(5,5,3,1,1,3,2,5,5,2,2)# maximum value of frequency</a:t>
            </a:r>
          </a:p>
          <a:p>
            <a:pPr marL="342900" indent="-342900" algn="l">
              <a:buFont typeface="Arial" panose="020B0604020202020204" pitchFamily="34" charset="0"/>
              <a:buChar char="•"/>
            </a:pPr>
            <a:r>
              <a:rPr lang="en-US" dirty="0">
                <a:solidFill>
                  <a:srgbClr val="3C4043"/>
                </a:solidFill>
                <a:latin typeface="Inter"/>
              </a:rPr>
              <a:t> </a:t>
            </a:r>
            <a:r>
              <a:rPr lang="en-US" dirty="0" err="1">
                <a:solidFill>
                  <a:srgbClr val="3C4043"/>
                </a:solidFill>
                <a:latin typeface="Inter"/>
              </a:rPr>
              <a:t>m_low</a:t>
            </a:r>
            <a:r>
              <a:rPr lang="en-US" dirty="0">
                <a:solidFill>
                  <a:srgbClr val="3C4043"/>
                </a:solidFill>
                <a:latin typeface="Inter"/>
              </a:rPr>
              <a:t>&lt;- c(4,3,1,1,1,2,2,2,4,1,1)# minimum value of monetary</a:t>
            </a:r>
          </a:p>
          <a:p>
            <a:pPr marL="342900" indent="-342900" algn="l">
              <a:buFont typeface="Arial" panose="020B0604020202020204" pitchFamily="34" charset="0"/>
              <a:buChar char="•"/>
            </a:pPr>
            <a:r>
              <a:rPr lang="en-US" dirty="0">
                <a:solidFill>
                  <a:srgbClr val="3C4043"/>
                </a:solidFill>
                <a:latin typeface="Inter"/>
              </a:rPr>
              <a:t> </a:t>
            </a:r>
            <a:r>
              <a:rPr lang="en-US" dirty="0" err="1">
                <a:solidFill>
                  <a:srgbClr val="3C4043"/>
                </a:solidFill>
                <a:latin typeface="Inter"/>
              </a:rPr>
              <a:t>m_high</a:t>
            </a:r>
            <a:r>
              <a:rPr lang="en-US" dirty="0">
                <a:solidFill>
                  <a:srgbClr val="3C4043"/>
                </a:solidFill>
                <a:latin typeface="Inter"/>
              </a:rPr>
              <a:t>&lt;- c(5,5,3,1,1,3,2,5,5,2,2)# maximum value of monetary</a:t>
            </a:r>
            <a:endParaRPr lang="en-IN" dirty="0">
              <a:solidFill>
                <a:srgbClr val="3C4043"/>
              </a:solidFill>
              <a:latin typeface="Inter"/>
            </a:endParaRPr>
          </a:p>
          <a:p>
            <a:pPr algn="l"/>
            <a:endParaRPr lang="en-IN" dirty="0"/>
          </a:p>
        </p:txBody>
      </p:sp>
    </p:spTree>
    <p:extLst>
      <p:ext uri="{BB962C8B-B14F-4D97-AF65-F5344CB8AC3E}">
        <p14:creationId xmlns:p14="http://schemas.microsoft.com/office/powerpoint/2010/main" val="306786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88D6-DB54-9BF4-1E60-9E9154A77E93}"/>
              </a:ext>
            </a:extLst>
          </p:cNvPr>
          <p:cNvSpPr>
            <a:spLocks noGrp="1"/>
          </p:cNvSpPr>
          <p:nvPr>
            <p:ph type="ctrTitle"/>
          </p:nvPr>
        </p:nvSpPr>
        <p:spPr>
          <a:xfrm>
            <a:off x="865239" y="261530"/>
            <a:ext cx="9802761" cy="859348"/>
          </a:xfrm>
        </p:spPr>
        <p:txBody>
          <a:bodyPr>
            <a:normAutofit/>
          </a:bodyPr>
          <a:lstStyle/>
          <a:p>
            <a:pPr algn="ctr"/>
            <a:r>
              <a:rPr lang="en-IN" sz="4000" dirty="0"/>
              <a:t>Data Analysis</a:t>
            </a:r>
          </a:p>
        </p:txBody>
      </p:sp>
      <p:sp>
        <p:nvSpPr>
          <p:cNvPr id="3" name="Subtitle 2">
            <a:extLst>
              <a:ext uri="{FF2B5EF4-FFF2-40B4-BE49-F238E27FC236}">
                <a16:creationId xmlns:a16="http://schemas.microsoft.com/office/drawing/2014/main" id="{CCC9F227-5BA9-9278-7F3F-F787D5311CDF}"/>
              </a:ext>
            </a:extLst>
          </p:cNvPr>
          <p:cNvSpPr>
            <a:spLocks noGrp="1"/>
          </p:cNvSpPr>
          <p:nvPr>
            <p:ph type="subTitle" idx="1"/>
          </p:nvPr>
        </p:nvSpPr>
        <p:spPr>
          <a:xfrm>
            <a:off x="865239" y="1396181"/>
            <a:ext cx="9802761" cy="5200289"/>
          </a:xfrm>
        </p:spPr>
        <p:txBody>
          <a:bodyPr/>
          <a:lstStyle/>
          <a:p>
            <a:pPr marL="342900" indent="-342900" algn="l">
              <a:buFont typeface="Arial" panose="020B0604020202020204" pitchFamily="34" charset="0"/>
              <a:buChar char="•"/>
            </a:pPr>
            <a:r>
              <a:rPr lang="en-US" dirty="0">
                <a:solidFill>
                  <a:srgbClr val="3C4043"/>
                </a:solidFill>
                <a:latin typeface="Inter"/>
              </a:rPr>
              <a:t>Segments: They let us classify our customers based on the individual recency, frequency and monetary scores. </a:t>
            </a:r>
          </a:p>
          <a:p>
            <a:pPr marL="342900" indent="-342900" algn="l">
              <a:buFont typeface="Arial" panose="020B0604020202020204" pitchFamily="34" charset="0"/>
              <a:buChar char="•"/>
            </a:pPr>
            <a:endParaRPr lang="en-IN" sz="1800" dirty="0">
              <a:solidFill>
                <a:srgbClr val="3C4043"/>
              </a:solidFill>
            </a:endParaRPr>
          </a:p>
        </p:txBody>
      </p:sp>
      <p:graphicFrame>
        <p:nvGraphicFramePr>
          <p:cNvPr id="4" name="Table 3">
            <a:extLst>
              <a:ext uri="{FF2B5EF4-FFF2-40B4-BE49-F238E27FC236}">
                <a16:creationId xmlns:a16="http://schemas.microsoft.com/office/drawing/2014/main" id="{D239A336-2BC2-5BB0-4871-25993127C622}"/>
              </a:ext>
            </a:extLst>
          </p:cNvPr>
          <p:cNvGraphicFramePr>
            <a:graphicFrameLocks noGrp="1"/>
          </p:cNvGraphicFramePr>
          <p:nvPr>
            <p:extLst>
              <p:ext uri="{D42A27DB-BD31-4B8C-83A1-F6EECF244321}">
                <p14:modId xmlns:p14="http://schemas.microsoft.com/office/powerpoint/2010/main" val="3203736975"/>
              </p:ext>
            </p:extLst>
          </p:nvPr>
        </p:nvGraphicFramePr>
        <p:xfrm>
          <a:off x="1524000" y="2194247"/>
          <a:ext cx="8013290" cy="4491688"/>
        </p:xfrm>
        <a:graphic>
          <a:graphicData uri="http://schemas.openxmlformats.org/drawingml/2006/table">
            <a:tbl>
              <a:tblPr firstRow="1" firstCol="1" bandRow="1">
                <a:tableStyleId>{5C22544A-7EE6-4342-B048-85BDC9FD1C3A}</a:tableStyleId>
              </a:tblPr>
              <a:tblGrid>
                <a:gridCol w="1179871">
                  <a:extLst>
                    <a:ext uri="{9D8B030D-6E8A-4147-A177-3AD203B41FA5}">
                      <a16:colId xmlns:a16="http://schemas.microsoft.com/office/drawing/2014/main" val="1907688411"/>
                    </a:ext>
                  </a:extLst>
                </a:gridCol>
                <a:gridCol w="1966451">
                  <a:extLst>
                    <a:ext uri="{9D8B030D-6E8A-4147-A177-3AD203B41FA5}">
                      <a16:colId xmlns:a16="http://schemas.microsoft.com/office/drawing/2014/main" val="2984919026"/>
                    </a:ext>
                  </a:extLst>
                </a:gridCol>
                <a:gridCol w="2531806">
                  <a:extLst>
                    <a:ext uri="{9D8B030D-6E8A-4147-A177-3AD203B41FA5}">
                      <a16:colId xmlns:a16="http://schemas.microsoft.com/office/drawing/2014/main" val="3198126632"/>
                    </a:ext>
                  </a:extLst>
                </a:gridCol>
                <a:gridCol w="2335162">
                  <a:extLst>
                    <a:ext uri="{9D8B030D-6E8A-4147-A177-3AD203B41FA5}">
                      <a16:colId xmlns:a16="http://schemas.microsoft.com/office/drawing/2014/main" val="32431363"/>
                    </a:ext>
                  </a:extLst>
                </a:gridCol>
              </a:tblGrid>
              <a:tr h="581824">
                <a:tc>
                  <a:txBody>
                    <a:bodyPr/>
                    <a:lstStyle/>
                    <a:p>
                      <a:pPr>
                        <a:lnSpc>
                          <a:spcPct val="107000"/>
                        </a:lnSpc>
                        <a:spcAft>
                          <a:spcPts val="800"/>
                        </a:spcAft>
                      </a:pPr>
                      <a:r>
                        <a:rPr lang="en-IN" sz="85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rPr>
                        <a:t> SEGMENT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rPr>
                        <a:t>FREQUENCY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rPr>
                        <a:t>PERCENTAGE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30869"/>
                  </a:ext>
                </a:extLst>
              </a:tr>
              <a:tr h="558552">
                <a:tc>
                  <a:txBody>
                    <a:bodyPr/>
                    <a:lstStyle/>
                    <a:p>
                      <a:pPr algn="r">
                        <a:lnSpc>
                          <a:spcPct val="107000"/>
                        </a:lnSpc>
                        <a:spcAft>
                          <a:spcPts val="800"/>
                        </a:spcAft>
                      </a:pPr>
                      <a:r>
                        <a:rPr lang="en-IN" sz="1800" dirty="0">
                          <a:effectLst/>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800" dirty="0">
                          <a:effectLst/>
                        </a:rPr>
                        <a:t>Need Attention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a:effectLst/>
                        </a:rPr>
                        <a:t>117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dirty="0">
                          <a:effectLst/>
                        </a:rPr>
                        <a:t>3.597786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5834007"/>
                  </a:ext>
                </a:extLst>
              </a:tr>
              <a:tr h="558552">
                <a:tc>
                  <a:txBody>
                    <a:bodyPr/>
                    <a:lstStyle/>
                    <a:p>
                      <a:pPr algn="r">
                        <a:lnSpc>
                          <a:spcPct val="107000"/>
                        </a:lnSpc>
                        <a:spcAft>
                          <a:spcPts val="800"/>
                        </a:spcAft>
                      </a:pPr>
                      <a:r>
                        <a:rPr lang="en-IN" sz="1800" dirty="0">
                          <a:effectLst/>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800" dirty="0">
                          <a:effectLst/>
                        </a:rPr>
                        <a:t>Others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dirty="0">
                          <a:effectLst/>
                        </a:rPr>
                        <a:t>271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dirty="0">
                          <a:effectLst/>
                        </a:rPr>
                        <a:t>8.333333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0190883"/>
                  </a:ext>
                </a:extLst>
              </a:tr>
              <a:tr h="558552">
                <a:tc>
                  <a:txBody>
                    <a:bodyPr/>
                    <a:lstStyle/>
                    <a:p>
                      <a:pPr algn="r">
                        <a:lnSpc>
                          <a:spcPct val="107000"/>
                        </a:lnSpc>
                        <a:spcAft>
                          <a:spcPts val="800"/>
                        </a:spcAft>
                      </a:pPr>
                      <a:r>
                        <a:rPr lang="en-IN" sz="1800" dirty="0">
                          <a:effectLst/>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800">
                          <a:effectLst/>
                        </a:rPr>
                        <a:t>Hibernating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dirty="0">
                          <a:effectLst/>
                        </a:rPr>
                        <a:t>367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dirty="0">
                          <a:effectLst/>
                        </a:rPr>
                        <a:t>11.285363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6223376"/>
                  </a:ext>
                </a:extLst>
              </a:tr>
              <a:tr h="558552">
                <a:tc>
                  <a:txBody>
                    <a:bodyPr/>
                    <a:lstStyle/>
                    <a:p>
                      <a:pPr algn="r">
                        <a:lnSpc>
                          <a:spcPct val="107000"/>
                        </a:lnSpc>
                        <a:spcAft>
                          <a:spcPts val="800"/>
                        </a:spcAft>
                      </a:pPr>
                      <a:r>
                        <a:rPr lang="en-IN" sz="1800" dirty="0">
                          <a:effectLst/>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800">
                          <a:effectLst/>
                        </a:rPr>
                        <a:t>At Risk</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a:effectLst/>
                        </a:rPr>
                        <a:t>409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dirty="0">
                          <a:effectLst/>
                        </a:rPr>
                        <a:t>12.576876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8299556"/>
                  </a:ext>
                </a:extLst>
              </a:tr>
              <a:tr h="558552">
                <a:tc>
                  <a:txBody>
                    <a:bodyPr/>
                    <a:lstStyle/>
                    <a:p>
                      <a:pPr algn="r">
                        <a:lnSpc>
                          <a:spcPct val="107000"/>
                        </a:lnSpc>
                        <a:spcAft>
                          <a:spcPts val="800"/>
                        </a:spcAft>
                      </a:pPr>
                      <a:r>
                        <a:rPr lang="en-IN" sz="1800" dirty="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800">
                          <a:effectLst/>
                        </a:rPr>
                        <a:t>Champions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a:effectLst/>
                        </a:rPr>
                        <a:t>595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dirty="0">
                          <a:effectLst/>
                        </a:rPr>
                        <a:t>18.296433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7398048"/>
                  </a:ext>
                </a:extLst>
              </a:tr>
              <a:tr h="558552">
                <a:tc>
                  <a:txBody>
                    <a:bodyPr/>
                    <a:lstStyle/>
                    <a:p>
                      <a:pPr algn="r">
                        <a:lnSpc>
                          <a:spcPct val="107000"/>
                        </a:lnSpc>
                        <a:spcAft>
                          <a:spcPts val="800"/>
                        </a:spcAft>
                      </a:pPr>
                      <a:r>
                        <a:rPr lang="en-IN" sz="1800" dirty="0">
                          <a:effectLst/>
                        </a:rPr>
                        <a:t>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800">
                          <a:effectLst/>
                        </a:rPr>
                        <a:t>Potential Loyalist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a:effectLst/>
                        </a:rPr>
                        <a:t>634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dirty="0">
                          <a:effectLst/>
                        </a:rPr>
                        <a:t>19.495695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57306701"/>
                  </a:ext>
                </a:extLst>
              </a:tr>
              <a:tr h="558552">
                <a:tc>
                  <a:txBody>
                    <a:bodyPr/>
                    <a:lstStyle/>
                    <a:p>
                      <a:pPr algn="r">
                        <a:lnSpc>
                          <a:spcPct val="107000"/>
                        </a:lnSpc>
                        <a:spcAft>
                          <a:spcPts val="800"/>
                        </a:spcAft>
                      </a:pPr>
                      <a:r>
                        <a:rPr lang="en-IN" sz="1800" dirty="0">
                          <a:effectLst/>
                        </a:rPr>
                        <a:t>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800">
                          <a:effectLst/>
                        </a:rPr>
                        <a:t>Loyal Customers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a:effectLst/>
                        </a:rPr>
                        <a:t>859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dirty="0">
                          <a:effectLst/>
                        </a:rPr>
                        <a:t>26.414514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3414051"/>
                  </a:ext>
                </a:extLst>
              </a:tr>
            </a:tbl>
          </a:graphicData>
        </a:graphic>
      </p:graphicFrame>
    </p:spTree>
    <p:extLst>
      <p:ext uri="{BB962C8B-B14F-4D97-AF65-F5344CB8AC3E}">
        <p14:creationId xmlns:p14="http://schemas.microsoft.com/office/powerpoint/2010/main" val="248409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FF29-E165-346C-DBE7-05EA60D8E2CD}"/>
              </a:ext>
            </a:extLst>
          </p:cNvPr>
          <p:cNvSpPr>
            <a:spLocks noGrp="1"/>
          </p:cNvSpPr>
          <p:nvPr>
            <p:ph type="ctrTitle"/>
          </p:nvPr>
        </p:nvSpPr>
        <p:spPr>
          <a:xfrm>
            <a:off x="766916" y="368710"/>
            <a:ext cx="9901084" cy="752167"/>
          </a:xfrm>
        </p:spPr>
        <p:txBody>
          <a:bodyPr>
            <a:normAutofit/>
          </a:bodyPr>
          <a:lstStyle/>
          <a:p>
            <a:pPr algn="ctr"/>
            <a:r>
              <a:rPr lang="en-IN" sz="4000" dirty="0"/>
              <a:t>Conclusion &amp; Recommendations</a:t>
            </a:r>
          </a:p>
        </p:txBody>
      </p:sp>
      <p:sp>
        <p:nvSpPr>
          <p:cNvPr id="3" name="Subtitle 2">
            <a:extLst>
              <a:ext uri="{FF2B5EF4-FFF2-40B4-BE49-F238E27FC236}">
                <a16:creationId xmlns:a16="http://schemas.microsoft.com/office/drawing/2014/main" id="{E433FE52-D932-A5DC-386D-259E960D8F8E}"/>
              </a:ext>
            </a:extLst>
          </p:cNvPr>
          <p:cNvSpPr>
            <a:spLocks noGrp="1"/>
          </p:cNvSpPr>
          <p:nvPr>
            <p:ph type="subTitle" idx="1"/>
          </p:nvPr>
        </p:nvSpPr>
        <p:spPr>
          <a:xfrm>
            <a:off x="766916" y="1120877"/>
            <a:ext cx="9901084" cy="5368413"/>
          </a:xfrm>
        </p:spPr>
        <p:txBody>
          <a:bodyPr>
            <a:normAutofit/>
          </a:bodyPr>
          <a:lstStyle/>
          <a:p>
            <a:pPr marL="342900" indent="-342900" algn="l">
              <a:buFont typeface="Arial" panose="020B0604020202020204" pitchFamily="34" charset="0"/>
              <a:buChar char="•"/>
            </a:pPr>
            <a:r>
              <a:rPr lang="en-US" dirty="0">
                <a:solidFill>
                  <a:srgbClr val="3C4043"/>
                </a:solidFill>
                <a:latin typeface="Inter"/>
              </a:rPr>
              <a:t>Loyal Customers: They account for 26.4% of the total. They should be targeted via promotional activity. Potential Loyalist: They are recent customers who can be enticed with loyalty programs or membership. </a:t>
            </a:r>
          </a:p>
          <a:p>
            <a:pPr marL="342900" indent="-342900" algn="l">
              <a:buFont typeface="Arial" panose="020B0604020202020204" pitchFamily="34" charset="0"/>
              <a:buChar char="•"/>
            </a:pPr>
            <a:r>
              <a:rPr lang="en-US" dirty="0">
                <a:solidFill>
                  <a:srgbClr val="3C4043"/>
                </a:solidFill>
                <a:latin typeface="Inter"/>
              </a:rPr>
              <a:t>Potential Loyalist: They are recent customers who can be enticed with loyalty programs or membership. </a:t>
            </a:r>
          </a:p>
          <a:p>
            <a:pPr marL="342900" indent="-342900" algn="l">
              <a:buFont typeface="Arial" panose="020B0604020202020204" pitchFamily="34" charset="0"/>
              <a:buChar char="•"/>
            </a:pPr>
            <a:r>
              <a:rPr lang="en-US" dirty="0">
                <a:solidFill>
                  <a:srgbClr val="3C4043"/>
                </a:solidFill>
                <a:latin typeface="Inter"/>
              </a:rPr>
              <a:t>Champions: They are the most valuable customers who are recent, buy frequently and spend good money as well. To ensure they remain in the this segment, they need to be rewarded in terms of free vouchers, discount on new arrivals etc. They can also be promoters for your brand.</a:t>
            </a:r>
          </a:p>
          <a:p>
            <a:pPr marL="342900" indent="-342900" algn="l">
              <a:buFont typeface="Arial" panose="020B0604020202020204" pitchFamily="34" charset="0"/>
              <a:buChar char="•"/>
            </a:pPr>
            <a:r>
              <a:rPr lang="en-US" dirty="0">
                <a:solidFill>
                  <a:srgbClr val="3C4043"/>
                </a:solidFill>
                <a:latin typeface="Inter"/>
              </a:rPr>
              <a:t>At Risk: These are customers who used to purchase frequently and in big amounts but purchased a long time ago. They are at risk of may be moving to your competition. Through their past buying pattern, personalized promotion can be done to bring them back into the fold.  </a:t>
            </a:r>
          </a:p>
          <a:p>
            <a:pPr marL="342900" indent="-342900" algn="l">
              <a:buFont typeface="Arial" panose="020B0604020202020204" pitchFamily="34" charset="0"/>
              <a:buChar char="•"/>
            </a:pPr>
            <a:r>
              <a:rPr lang="en-US" dirty="0">
                <a:solidFill>
                  <a:srgbClr val="3C4043"/>
                </a:solidFill>
                <a:latin typeface="Inter"/>
              </a:rPr>
              <a:t> Hibernating: These are low spenders, who bought very rarely and very long time ago. They can be cajoled back through promotional activity.</a:t>
            </a:r>
          </a:p>
          <a:p>
            <a:pPr marL="342900" indent="-342900" algn="l">
              <a:buFont typeface="Arial" panose="020B0604020202020204" pitchFamily="34" charset="0"/>
              <a:buChar char="•"/>
            </a:pPr>
            <a:r>
              <a:rPr lang="en-US" dirty="0">
                <a:solidFill>
                  <a:srgbClr val="3C4043"/>
                </a:solidFill>
                <a:latin typeface="Inter"/>
              </a:rPr>
              <a:t>Others: These are the ones who do not fit in any of the 11 categories.</a:t>
            </a:r>
          </a:p>
          <a:p>
            <a:pPr marL="342900" indent="-342900" algn="l">
              <a:buFont typeface="Arial" panose="020B0604020202020204" pitchFamily="34" charset="0"/>
              <a:buChar char="•"/>
            </a:pPr>
            <a:r>
              <a:rPr lang="en-US" dirty="0">
                <a:solidFill>
                  <a:srgbClr val="3C4043"/>
                </a:solidFill>
                <a:latin typeface="Inter"/>
              </a:rPr>
              <a:t>Need Attention: They have above average recency, frequency and monetary values. They can be targeted through limited time offers and personalized recommendations.</a:t>
            </a:r>
            <a:endParaRPr lang="en-IN" dirty="0">
              <a:solidFill>
                <a:srgbClr val="3C4043"/>
              </a:solidFill>
              <a:latin typeface="Inter"/>
            </a:endParaRPr>
          </a:p>
        </p:txBody>
      </p:sp>
    </p:spTree>
    <p:extLst>
      <p:ext uri="{BB962C8B-B14F-4D97-AF65-F5344CB8AC3E}">
        <p14:creationId xmlns:p14="http://schemas.microsoft.com/office/powerpoint/2010/main" val="3541837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673</Words>
  <Application>Microsoft Office PowerPoint</Application>
  <PresentationFormat>Widescreen</PresentationFormat>
  <Paragraphs>83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Inter</vt:lpstr>
      <vt:lpstr>Trebuchet MS</vt:lpstr>
      <vt:lpstr>Wingdings 3</vt:lpstr>
      <vt:lpstr>Facet</vt:lpstr>
      <vt:lpstr>Customer Segmentation by RFM</vt:lpstr>
      <vt:lpstr>Data import, Data Cleaning, Use of libraries</vt:lpstr>
      <vt:lpstr>Data Analysis</vt:lpstr>
      <vt:lpstr>Data Analysis</vt:lpstr>
      <vt:lpstr>Conclusion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by RFM</dc:title>
  <dc:creator>Kirti Suvarna</dc:creator>
  <cp:lastModifiedBy>Kirti Suvarna</cp:lastModifiedBy>
  <cp:revision>4</cp:revision>
  <dcterms:created xsi:type="dcterms:W3CDTF">2023-06-03T12:23:48Z</dcterms:created>
  <dcterms:modified xsi:type="dcterms:W3CDTF">2023-06-03T13:02:46Z</dcterms:modified>
</cp:coreProperties>
</file>