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37881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281792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079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81367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596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258662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249190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80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504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9FDD46-99C0-40FF-9B48-F340669B8AA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95420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FDD46-99C0-40FF-9B48-F340669B8AA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313021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9FDD46-99C0-40FF-9B48-F340669B8AAF}"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415654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9FDD46-99C0-40FF-9B48-F340669B8AAF}"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168591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FDD46-99C0-40FF-9B48-F340669B8AAF}" type="datetimeFigureOut">
              <a:rPr lang="en-IN" smtClean="0"/>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163427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9FDD46-99C0-40FF-9B48-F340669B8AA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143979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9FDD46-99C0-40FF-9B48-F340669B8AA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C38C7-2920-4EC7-8588-F43E0076E099}" type="slidenum">
              <a:rPr lang="en-IN" smtClean="0"/>
              <a:t>‹#›</a:t>
            </a:fld>
            <a:endParaRPr lang="en-IN"/>
          </a:p>
        </p:txBody>
      </p:sp>
    </p:spTree>
    <p:extLst>
      <p:ext uri="{BB962C8B-B14F-4D97-AF65-F5344CB8AC3E}">
        <p14:creationId xmlns:p14="http://schemas.microsoft.com/office/powerpoint/2010/main" val="25474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9FDD46-99C0-40FF-9B48-F340669B8AAF}" type="datetimeFigureOut">
              <a:rPr lang="en-IN" smtClean="0"/>
              <a:t>25-08-2023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7C38C7-2920-4EC7-8588-F43E0076E099}" type="slidenum">
              <a:rPr lang="en-IN" smtClean="0"/>
              <a:t>‹#›</a:t>
            </a:fld>
            <a:endParaRPr lang="en-IN"/>
          </a:p>
        </p:txBody>
      </p:sp>
    </p:spTree>
    <p:extLst>
      <p:ext uri="{BB962C8B-B14F-4D97-AF65-F5344CB8AC3E}">
        <p14:creationId xmlns:p14="http://schemas.microsoft.com/office/powerpoint/2010/main" val="2404330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39F5-77AC-7850-ED3D-909DF2E587A8}"/>
              </a:ext>
            </a:extLst>
          </p:cNvPr>
          <p:cNvSpPr>
            <a:spLocks noGrp="1"/>
          </p:cNvSpPr>
          <p:nvPr>
            <p:ph type="title"/>
          </p:nvPr>
        </p:nvSpPr>
        <p:spPr/>
        <p:txBody>
          <a:bodyPr/>
          <a:lstStyle/>
          <a:p>
            <a:pPr algn="ctr"/>
            <a:r>
              <a:rPr lang="en-IN" dirty="0"/>
              <a:t>TIME SERIES FORECASTING USING ARIMA</a:t>
            </a:r>
          </a:p>
        </p:txBody>
      </p:sp>
      <p:sp>
        <p:nvSpPr>
          <p:cNvPr id="3" name="Content Placeholder 2">
            <a:extLst>
              <a:ext uri="{FF2B5EF4-FFF2-40B4-BE49-F238E27FC236}">
                <a16:creationId xmlns:a16="http://schemas.microsoft.com/office/drawing/2014/main" id="{2DFE2B03-ADBB-086A-9431-00DA54B6AD60}"/>
              </a:ext>
            </a:extLst>
          </p:cNvPr>
          <p:cNvSpPr>
            <a:spLocks noGrp="1"/>
          </p:cNvSpPr>
          <p:nvPr>
            <p:ph idx="1"/>
          </p:nvPr>
        </p:nvSpPr>
        <p:spPr>
          <a:xfrm>
            <a:off x="838200" y="1612490"/>
            <a:ext cx="10515600" cy="5063613"/>
          </a:xfrm>
        </p:spPr>
        <p:txBody>
          <a:bodyPr>
            <a:normAutofit fontScale="92500" lnSpcReduction="10000"/>
          </a:bodyPr>
          <a:lstStyle/>
          <a:p>
            <a:r>
              <a:rPr lang="en-IN" sz="2800" dirty="0"/>
              <a:t>Dataset consists of 1781 rows and 10 columns and covers the period from 1</a:t>
            </a:r>
            <a:r>
              <a:rPr lang="en-IN" sz="2800" baseline="30000" dirty="0"/>
              <a:t>st</a:t>
            </a:r>
            <a:r>
              <a:rPr lang="en-IN" sz="2800" dirty="0"/>
              <a:t> Jan’16 to 15</a:t>
            </a:r>
            <a:r>
              <a:rPr lang="en-IN" baseline="30000" dirty="0"/>
              <a:t>th</a:t>
            </a:r>
            <a:r>
              <a:rPr lang="en-IN" sz="2800" dirty="0"/>
              <a:t> Nov’20. We drop 8 columns and keep only 2 columns namely ‘datetime’ and ‘temp’. </a:t>
            </a:r>
          </a:p>
          <a:p>
            <a:r>
              <a:rPr lang="en-IN" sz="2800" dirty="0"/>
              <a:t>Objective: To forecast the temperature for the city of Mumbai</a:t>
            </a:r>
          </a:p>
          <a:p>
            <a:endParaRPr lang="en-IN" dirty="0"/>
          </a:p>
          <a:p>
            <a:endParaRPr lang="en-IN" sz="2800" dirty="0"/>
          </a:p>
          <a:p>
            <a:endParaRPr lang="en-IN" dirty="0"/>
          </a:p>
          <a:p>
            <a:endParaRPr lang="en-IN" sz="2800" dirty="0"/>
          </a:p>
          <a:p>
            <a:endParaRPr lang="en-IN" dirty="0"/>
          </a:p>
          <a:p>
            <a:r>
              <a:rPr lang="en-IN" sz="2800" dirty="0"/>
              <a:t>Data cleaning: </a:t>
            </a:r>
            <a:r>
              <a:rPr lang="en-US" sz="2800" dirty="0"/>
              <a:t>Formatted the ‘month’ column by using “</a:t>
            </a:r>
            <a:r>
              <a:rPr lang="en-US" sz="2800" dirty="0" err="1"/>
              <a:t>lubridate</a:t>
            </a:r>
            <a:r>
              <a:rPr lang="en-US" sz="2800" dirty="0"/>
              <a:t>” package and converted it to a date vector from character vector. There was no missing data.</a:t>
            </a:r>
          </a:p>
          <a:p>
            <a:endParaRPr lang="en-IN" sz="2800" dirty="0"/>
          </a:p>
          <a:p>
            <a:endParaRPr lang="en-IN" sz="2800" dirty="0"/>
          </a:p>
          <a:p>
            <a:endParaRPr lang="en-IN" sz="2800" dirty="0"/>
          </a:p>
          <a:p>
            <a:endParaRPr lang="en-IN" dirty="0"/>
          </a:p>
        </p:txBody>
      </p:sp>
      <p:pic>
        <p:nvPicPr>
          <p:cNvPr id="5" name="Picture 4">
            <a:extLst>
              <a:ext uri="{FF2B5EF4-FFF2-40B4-BE49-F238E27FC236}">
                <a16:creationId xmlns:a16="http://schemas.microsoft.com/office/drawing/2014/main" id="{ED563DBB-C3C8-58D2-983F-37481D648A63}"/>
              </a:ext>
            </a:extLst>
          </p:cNvPr>
          <p:cNvPicPr>
            <a:picLocks noChangeAspect="1"/>
          </p:cNvPicPr>
          <p:nvPr/>
        </p:nvPicPr>
        <p:blipFill>
          <a:blip r:embed="rId2"/>
          <a:stretch>
            <a:fillRect/>
          </a:stretch>
        </p:blipFill>
        <p:spPr>
          <a:xfrm>
            <a:off x="973394" y="3621436"/>
            <a:ext cx="10380406" cy="1501170"/>
          </a:xfrm>
          <a:prstGeom prst="rect">
            <a:avLst/>
          </a:prstGeom>
        </p:spPr>
      </p:pic>
    </p:spTree>
    <p:extLst>
      <p:ext uri="{BB962C8B-B14F-4D97-AF65-F5344CB8AC3E}">
        <p14:creationId xmlns:p14="http://schemas.microsoft.com/office/powerpoint/2010/main" val="14373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09FD-44C2-F684-0226-411ADB0D258D}"/>
              </a:ext>
            </a:extLst>
          </p:cNvPr>
          <p:cNvSpPr>
            <a:spLocks noGrp="1"/>
          </p:cNvSpPr>
          <p:nvPr>
            <p:ph type="title"/>
          </p:nvPr>
        </p:nvSpPr>
        <p:spPr>
          <a:xfrm>
            <a:off x="838200" y="365126"/>
            <a:ext cx="10515600" cy="765584"/>
          </a:xfrm>
        </p:spPr>
        <p:txBody>
          <a:bodyPr/>
          <a:lstStyle/>
          <a:p>
            <a:pPr algn="ctr"/>
            <a:r>
              <a:rPr lang="en-IN" dirty="0"/>
              <a:t>ACTUAL VS PREDICTED COMPARISON</a:t>
            </a:r>
          </a:p>
        </p:txBody>
      </p:sp>
      <p:sp>
        <p:nvSpPr>
          <p:cNvPr id="3" name="Content Placeholder 2">
            <a:extLst>
              <a:ext uri="{FF2B5EF4-FFF2-40B4-BE49-F238E27FC236}">
                <a16:creationId xmlns:a16="http://schemas.microsoft.com/office/drawing/2014/main" id="{0102A9F8-7BA8-4747-576C-E9962ADA8194}"/>
              </a:ext>
            </a:extLst>
          </p:cNvPr>
          <p:cNvSpPr>
            <a:spLocks noGrp="1"/>
          </p:cNvSpPr>
          <p:nvPr>
            <p:ph idx="1"/>
          </p:nvPr>
        </p:nvSpPr>
        <p:spPr>
          <a:xfrm>
            <a:off x="838200" y="1238865"/>
            <a:ext cx="10515600" cy="5427406"/>
          </a:xfrm>
        </p:spPr>
        <p:txBody>
          <a:bodyPr>
            <a:normAutofit lnSpcReduction="10000"/>
          </a:bodyPr>
          <a:lstStyle/>
          <a:p>
            <a:r>
              <a:rPr lang="en-IN" sz="2400" dirty="0"/>
              <a:t>We can also compare the actual vs predicted temperature for the last 5 days (from 11</a:t>
            </a:r>
            <a:r>
              <a:rPr lang="en-IN" sz="2400" baseline="30000" dirty="0"/>
              <a:t>th</a:t>
            </a:r>
            <a:r>
              <a:rPr lang="en-IN" sz="2400" dirty="0"/>
              <a:t> Nov’20 to 15</a:t>
            </a:r>
            <a:r>
              <a:rPr lang="en-IN" sz="2400" baseline="30000" dirty="0"/>
              <a:t>th</a:t>
            </a:r>
            <a:r>
              <a:rPr lang="en-IN" sz="2400" dirty="0"/>
              <a:t> Nov’20). As we can see there is a very minimal difference between the predicted and actual values</a:t>
            </a:r>
          </a:p>
          <a:p>
            <a:endParaRPr lang="en-IN" dirty="0"/>
          </a:p>
          <a:p>
            <a:endParaRPr lang="en-IN" dirty="0"/>
          </a:p>
          <a:p>
            <a:endParaRPr lang="en-IN" dirty="0"/>
          </a:p>
          <a:p>
            <a:endParaRPr lang="en-IN" dirty="0"/>
          </a:p>
          <a:p>
            <a:endParaRPr lang="en-IN" dirty="0"/>
          </a:p>
          <a:p>
            <a:endParaRPr lang="en-IN" dirty="0"/>
          </a:p>
          <a:p>
            <a:endParaRPr lang="en-US" dirty="0"/>
          </a:p>
          <a:p>
            <a:endParaRPr lang="en-US" dirty="0"/>
          </a:p>
          <a:p>
            <a:r>
              <a:rPr lang="en-US" sz="2400" dirty="0"/>
              <a:t>RMSE is 0.795, MAPE is 2.11 (accuracy is 97.89%), MAE is 0.587 which means that the predicted value deviates from the actual value only by 0.587. We can say that the model is significant.</a:t>
            </a:r>
            <a:endParaRPr lang="en-IN" sz="2400" dirty="0"/>
          </a:p>
          <a:p>
            <a:endParaRPr lang="en-IN" dirty="0"/>
          </a:p>
          <a:p>
            <a:endParaRPr lang="en-IN" dirty="0"/>
          </a:p>
        </p:txBody>
      </p:sp>
      <p:graphicFrame>
        <p:nvGraphicFramePr>
          <p:cNvPr id="4" name="Table 3">
            <a:extLst>
              <a:ext uri="{FF2B5EF4-FFF2-40B4-BE49-F238E27FC236}">
                <a16:creationId xmlns:a16="http://schemas.microsoft.com/office/drawing/2014/main" id="{2A96F61C-5FB6-5493-EFC7-95B46649E59D}"/>
              </a:ext>
            </a:extLst>
          </p:cNvPr>
          <p:cNvGraphicFramePr>
            <a:graphicFrameLocks noGrp="1"/>
          </p:cNvGraphicFramePr>
          <p:nvPr>
            <p:extLst>
              <p:ext uri="{D42A27DB-BD31-4B8C-83A1-F6EECF244321}">
                <p14:modId xmlns:p14="http://schemas.microsoft.com/office/powerpoint/2010/main" val="3457984780"/>
              </p:ext>
            </p:extLst>
          </p:nvPr>
        </p:nvGraphicFramePr>
        <p:xfrm>
          <a:off x="1406013" y="2439381"/>
          <a:ext cx="8544232" cy="2712720"/>
        </p:xfrm>
        <a:graphic>
          <a:graphicData uri="http://schemas.openxmlformats.org/drawingml/2006/table">
            <a:tbl>
              <a:tblPr/>
              <a:tblGrid>
                <a:gridCol w="1951045">
                  <a:extLst>
                    <a:ext uri="{9D8B030D-6E8A-4147-A177-3AD203B41FA5}">
                      <a16:colId xmlns:a16="http://schemas.microsoft.com/office/drawing/2014/main" val="2974045364"/>
                    </a:ext>
                  </a:extLst>
                </a:gridCol>
                <a:gridCol w="2186517">
                  <a:extLst>
                    <a:ext uri="{9D8B030D-6E8A-4147-A177-3AD203B41FA5}">
                      <a16:colId xmlns:a16="http://schemas.microsoft.com/office/drawing/2014/main" val="3691941386"/>
                    </a:ext>
                  </a:extLst>
                </a:gridCol>
                <a:gridCol w="2421987">
                  <a:extLst>
                    <a:ext uri="{9D8B030D-6E8A-4147-A177-3AD203B41FA5}">
                      <a16:colId xmlns:a16="http://schemas.microsoft.com/office/drawing/2014/main" val="1965475524"/>
                    </a:ext>
                  </a:extLst>
                </a:gridCol>
                <a:gridCol w="1984683">
                  <a:extLst>
                    <a:ext uri="{9D8B030D-6E8A-4147-A177-3AD203B41FA5}">
                      <a16:colId xmlns:a16="http://schemas.microsoft.com/office/drawing/2014/main" val="2648537961"/>
                    </a:ext>
                  </a:extLst>
                </a:gridCol>
              </a:tblGrid>
              <a:tr h="711580">
                <a:tc>
                  <a:txBody>
                    <a:bodyPr/>
                    <a:lstStyle/>
                    <a:p>
                      <a:pPr algn="l" fontAlgn="b"/>
                      <a:r>
                        <a:rPr lang="en-IN" sz="2500" b="0" i="0" u="none" strike="noStrike" dirty="0">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500" b="0" i="0" u="none" strike="noStrike" dirty="0">
                          <a:solidFill>
                            <a:srgbClr val="000000"/>
                          </a:solidFill>
                          <a:effectLst/>
                          <a:latin typeface="Calibri" panose="020F0502020204030204" pitchFamily="34" charset="0"/>
                        </a:rPr>
                        <a:t>Predicted Temperature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500" b="0" i="0" u="none" strike="noStrike" dirty="0">
                          <a:solidFill>
                            <a:srgbClr val="000000"/>
                          </a:solidFill>
                          <a:effectLst/>
                          <a:latin typeface="Calibri" panose="020F0502020204030204" pitchFamily="34" charset="0"/>
                        </a:rPr>
                        <a:t>Actual Temperature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5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406938"/>
                  </a:ext>
                </a:extLst>
              </a:tr>
              <a:tr h="366995">
                <a:tc>
                  <a:txBody>
                    <a:bodyPr/>
                    <a:lstStyle/>
                    <a:p>
                      <a:pPr algn="r" fontAlgn="b"/>
                      <a:r>
                        <a:rPr lang="en-IN" sz="2500" b="0" i="0" u="none" strike="noStrike" dirty="0">
                          <a:solidFill>
                            <a:srgbClr val="000000"/>
                          </a:solidFill>
                          <a:effectLst/>
                          <a:latin typeface="Calibri" panose="020F0502020204030204" pitchFamily="34" charset="0"/>
                        </a:rPr>
                        <a:t>11-Nov-20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28.08733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dirty="0">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0.68733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865976"/>
                  </a:ext>
                </a:extLst>
              </a:tr>
              <a:tr h="366995">
                <a:tc>
                  <a:txBody>
                    <a:bodyPr/>
                    <a:lstStyle/>
                    <a:p>
                      <a:pPr algn="r" fontAlgn="b"/>
                      <a:r>
                        <a:rPr lang="en-IN" sz="2500" b="0" i="0" u="none" strike="noStrike" dirty="0">
                          <a:solidFill>
                            <a:srgbClr val="000000"/>
                          </a:solidFill>
                          <a:effectLst/>
                          <a:latin typeface="Calibri" panose="020F0502020204030204" pitchFamily="34" charset="0"/>
                        </a:rPr>
                        <a:t>12-Nov-20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28.32768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0.32768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913609"/>
                  </a:ext>
                </a:extLst>
              </a:tr>
              <a:tr h="366995">
                <a:tc>
                  <a:txBody>
                    <a:bodyPr/>
                    <a:lstStyle/>
                    <a:p>
                      <a:pPr algn="r" fontAlgn="b"/>
                      <a:r>
                        <a:rPr lang="en-IN" sz="2500" b="0" i="0" u="none" strike="noStrike" dirty="0">
                          <a:solidFill>
                            <a:srgbClr val="000000"/>
                          </a:solidFill>
                          <a:effectLst/>
                          <a:latin typeface="Calibri" panose="020F0502020204030204" pitchFamily="34" charset="0"/>
                        </a:rPr>
                        <a:t>13-Nov-20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dirty="0">
                          <a:solidFill>
                            <a:srgbClr val="000000"/>
                          </a:solidFill>
                          <a:effectLst/>
                          <a:latin typeface="Calibri" panose="020F0502020204030204" pitchFamily="34" charset="0"/>
                        </a:rPr>
                        <a:t>28.63083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0.23083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860153"/>
                  </a:ext>
                </a:extLst>
              </a:tr>
              <a:tr h="366995">
                <a:tc>
                  <a:txBody>
                    <a:bodyPr/>
                    <a:lstStyle/>
                    <a:p>
                      <a:pPr algn="r" fontAlgn="b"/>
                      <a:r>
                        <a:rPr lang="en-IN" sz="2500" b="0" i="0" u="none" strike="noStrike" dirty="0">
                          <a:solidFill>
                            <a:srgbClr val="000000"/>
                          </a:solidFill>
                          <a:effectLst/>
                          <a:latin typeface="Calibri" panose="020F0502020204030204" pitchFamily="34" charset="0"/>
                        </a:rPr>
                        <a:t>14-Nov-20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28.69809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a:solidFill>
                            <a:srgbClr val="000000"/>
                          </a:solidFill>
                          <a:effectLst/>
                          <a:latin typeface="Calibri" panose="020F0502020204030204" pitchFamily="34" charset="0"/>
                        </a:rPr>
                        <a:t>-0.80191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042000"/>
                  </a:ext>
                </a:extLst>
              </a:tr>
              <a:tr h="366995">
                <a:tc>
                  <a:txBody>
                    <a:bodyPr/>
                    <a:lstStyle/>
                    <a:p>
                      <a:pPr algn="r" fontAlgn="b"/>
                      <a:r>
                        <a:rPr lang="en-IN" sz="2500" b="0" i="0" u="none" strike="noStrike" dirty="0">
                          <a:solidFill>
                            <a:srgbClr val="000000"/>
                          </a:solidFill>
                          <a:effectLst/>
                          <a:latin typeface="Calibri" panose="020F0502020204030204" pitchFamily="34" charset="0"/>
                        </a:rPr>
                        <a:t>15-Nov-20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dirty="0">
                          <a:solidFill>
                            <a:srgbClr val="000000"/>
                          </a:solidFill>
                          <a:effectLst/>
                          <a:latin typeface="Calibri" panose="020F0502020204030204" pitchFamily="34" charset="0"/>
                        </a:rPr>
                        <a:t>28.74088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dirty="0">
                          <a:solidFill>
                            <a:srgbClr val="000000"/>
                          </a:solidFill>
                          <a:effectLst/>
                          <a:latin typeface="Calibri" panose="020F0502020204030204" pitchFamily="34" charset="0"/>
                        </a:rPr>
                        <a:t>29.7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500" b="0" i="0" u="none" strike="noStrike" dirty="0">
                          <a:solidFill>
                            <a:srgbClr val="000000"/>
                          </a:solidFill>
                          <a:effectLst/>
                          <a:latin typeface="Calibri" panose="020F0502020204030204" pitchFamily="34" charset="0"/>
                        </a:rPr>
                        <a:t>-0.95912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204489"/>
                  </a:ext>
                </a:extLst>
              </a:tr>
            </a:tbl>
          </a:graphicData>
        </a:graphic>
      </p:graphicFrame>
    </p:spTree>
    <p:extLst>
      <p:ext uri="{BB962C8B-B14F-4D97-AF65-F5344CB8AC3E}">
        <p14:creationId xmlns:p14="http://schemas.microsoft.com/office/powerpoint/2010/main" val="27669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1619-A318-A985-5AE1-98166B3AECBB}"/>
              </a:ext>
            </a:extLst>
          </p:cNvPr>
          <p:cNvSpPr>
            <a:spLocks noGrp="1"/>
          </p:cNvSpPr>
          <p:nvPr>
            <p:ph type="title"/>
          </p:nvPr>
        </p:nvSpPr>
        <p:spPr>
          <a:xfrm>
            <a:off x="838200" y="365126"/>
            <a:ext cx="10515600" cy="726256"/>
          </a:xfrm>
        </p:spPr>
        <p:txBody>
          <a:bodyPr/>
          <a:lstStyle/>
          <a:p>
            <a:pPr algn="ctr"/>
            <a:r>
              <a:rPr lang="en-IN" dirty="0"/>
              <a:t>STATIONARY DATA</a:t>
            </a:r>
          </a:p>
        </p:txBody>
      </p:sp>
      <p:sp>
        <p:nvSpPr>
          <p:cNvPr id="3" name="Content Placeholder 2">
            <a:extLst>
              <a:ext uri="{FF2B5EF4-FFF2-40B4-BE49-F238E27FC236}">
                <a16:creationId xmlns:a16="http://schemas.microsoft.com/office/drawing/2014/main" id="{03A2A03C-50B6-CC8A-027E-7706D54E1618}"/>
              </a:ext>
            </a:extLst>
          </p:cNvPr>
          <p:cNvSpPr>
            <a:spLocks noGrp="1"/>
          </p:cNvSpPr>
          <p:nvPr>
            <p:ph idx="1"/>
          </p:nvPr>
        </p:nvSpPr>
        <p:spPr>
          <a:xfrm>
            <a:off x="838200" y="993058"/>
            <a:ext cx="10515600" cy="5183905"/>
          </a:xfrm>
        </p:spPr>
        <p:txBody>
          <a:bodyPr/>
          <a:lstStyle/>
          <a:p>
            <a:pPr>
              <a:lnSpc>
                <a:spcPct val="90000"/>
              </a:lnSpc>
            </a:pPr>
            <a:r>
              <a:rPr lang="en-IN" sz="2600" dirty="0"/>
              <a:t>We run libraries (forecast, </a:t>
            </a:r>
            <a:r>
              <a:rPr lang="en-IN" sz="2600" dirty="0" err="1"/>
              <a:t>tseries</a:t>
            </a:r>
            <a:r>
              <a:rPr lang="en-IN" sz="2600" dirty="0"/>
              <a:t>)</a:t>
            </a:r>
          </a:p>
          <a:p>
            <a:pPr>
              <a:lnSpc>
                <a:spcPct val="90000"/>
              </a:lnSpc>
            </a:pPr>
            <a:r>
              <a:rPr lang="en-IN" sz="2600" dirty="0"/>
              <a:t>ARIMA model works with only stationary data. This means the mean and variance should be constant over time. We plot the data and it looks like the data is stationary</a:t>
            </a:r>
          </a:p>
          <a:p>
            <a:endParaRPr lang="en-IN" dirty="0"/>
          </a:p>
        </p:txBody>
      </p:sp>
      <p:pic>
        <p:nvPicPr>
          <p:cNvPr id="5" name="Picture 4">
            <a:extLst>
              <a:ext uri="{FF2B5EF4-FFF2-40B4-BE49-F238E27FC236}">
                <a16:creationId xmlns:a16="http://schemas.microsoft.com/office/drawing/2014/main" id="{8B8001D2-26EC-B718-2F54-122614227F70}"/>
              </a:ext>
            </a:extLst>
          </p:cNvPr>
          <p:cNvPicPr>
            <a:picLocks noChangeAspect="1"/>
          </p:cNvPicPr>
          <p:nvPr/>
        </p:nvPicPr>
        <p:blipFill rotWithShape="1">
          <a:blip r:embed="rId2">
            <a:extLst>
              <a:ext uri="{28A0092B-C50C-407E-A947-70E740481C1C}">
                <a14:useLocalDpi xmlns:a14="http://schemas.microsoft.com/office/drawing/2010/main" val="0"/>
              </a:ext>
            </a:extLst>
          </a:blip>
          <a:srcRect t="14762"/>
          <a:stretch/>
        </p:blipFill>
        <p:spPr>
          <a:xfrm>
            <a:off x="471948" y="2989005"/>
            <a:ext cx="10881852" cy="3815889"/>
          </a:xfrm>
          <a:prstGeom prst="rect">
            <a:avLst/>
          </a:prstGeom>
        </p:spPr>
      </p:pic>
    </p:spTree>
    <p:extLst>
      <p:ext uri="{BB962C8B-B14F-4D97-AF65-F5344CB8AC3E}">
        <p14:creationId xmlns:p14="http://schemas.microsoft.com/office/powerpoint/2010/main" val="99684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5563-BC3D-B417-0165-2E6BFAB81C68}"/>
              </a:ext>
            </a:extLst>
          </p:cNvPr>
          <p:cNvSpPr>
            <a:spLocks noGrp="1"/>
          </p:cNvSpPr>
          <p:nvPr>
            <p:ph type="title"/>
          </p:nvPr>
        </p:nvSpPr>
        <p:spPr>
          <a:xfrm>
            <a:off x="838200" y="365125"/>
            <a:ext cx="10515600" cy="618101"/>
          </a:xfrm>
        </p:spPr>
        <p:txBody>
          <a:bodyPr>
            <a:normAutofit fontScale="90000"/>
          </a:bodyPr>
          <a:lstStyle/>
          <a:p>
            <a:pPr algn="ctr"/>
            <a:r>
              <a:rPr lang="en-IN" dirty="0"/>
              <a:t>STATIONARY DATA</a:t>
            </a:r>
          </a:p>
        </p:txBody>
      </p:sp>
      <p:sp>
        <p:nvSpPr>
          <p:cNvPr id="3" name="Content Placeholder 2">
            <a:extLst>
              <a:ext uri="{FF2B5EF4-FFF2-40B4-BE49-F238E27FC236}">
                <a16:creationId xmlns:a16="http://schemas.microsoft.com/office/drawing/2014/main" id="{E8719CE3-0BD4-0627-FF84-CFC36A5E73B4}"/>
              </a:ext>
            </a:extLst>
          </p:cNvPr>
          <p:cNvSpPr>
            <a:spLocks noGrp="1"/>
          </p:cNvSpPr>
          <p:nvPr>
            <p:ph idx="1"/>
          </p:nvPr>
        </p:nvSpPr>
        <p:spPr>
          <a:xfrm>
            <a:off x="838200" y="983226"/>
            <a:ext cx="10515600" cy="5193737"/>
          </a:xfrm>
        </p:spPr>
        <p:txBody>
          <a:bodyPr/>
          <a:lstStyle/>
          <a:p>
            <a:r>
              <a:rPr lang="en-IN" sz="2600" dirty="0"/>
              <a:t>One way to check if the data is stationary is to use the ADF Test (Augmented Dickey-Fuller). If the p value is less than that of alpha (0.05), then the data is stationary. We find the p value to be 0.01, so we can say that the data is stationary.</a:t>
            </a:r>
          </a:p>
          <a:p>
            <a:endParaRPr lang="en-IN" dirty="0"/>
          </a:p>
        </p:txBody>
      </p:sp>
      <p:pic>
        <p:nvPicPr>
          <p:cNvPr id="5" name="Picture 4">
            <a:extLst>
              <a:ext uri="{FF2B5EF4-FFF2-40B4-BE49-F238E27FC236}">
                <a16:creationId xmlns:a16="http://schemas.microsoft.com/office/drawing/2014/main" id="{B246EC12-77B8-D4FF-0634-F7D0FD5A812D}"/>
              </a:ext>
            </a:extLst>
          </p:cNvPr>
          <p:cNvPicPr>
            <a:picLocks noChangeAspect="1"/>
          </p:cNvPicPr>
          <p:nvPr/>
        </p:nvPicPr>
        <p:blipFill>
          <a:blip r:embed="rId2"/>
          <a:stretch>
            <a:fillRect/>
          </a:stretch>
        </p:blipFill>
        <p:spPr>
          <a:xfrm>
            <a:off x="1099831" y="2743200"/>
            <a:ext cx="10030285" cy="3749675"/>
          </a:xfrm>
          <a:prstGeom prst="rect">
            <a:avLst/>
          </a:prstGeom>
        </p:spPr>
      </p:pic>
    </p:spTree>
    <p:extLst>
      <p:ext uri="{BB962C8B-B14F-4D97-AF65-F5344CB8AC3E}">
        <p14:creationId xmlns:p14="http://schemas.microsoft.com/office/powerpoint/2010/main" val="296024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3D43-A9D5-5FE8-B06F-6CD7AB431EF6}"/>
              </a:ext>
            </a:extLst>
          </p:cNvPr>
          <p:cNvSpPr>
            <a:spLocks noGrp="1"/>
          </p:cNvSpPr>
          <p:nvPr>
            <p:ph type="title"/>
          </p:nvPr>
        </p:nvSpPr>
        <p:spPr/>
        <p:txBody>
          <a:bodyPr/>
          <a:lstStyle/>
          <a:p>
            <a:pPr algn="ctr"/>
            <a:r>
              <a:rPr lang="en-IN" dirty="0"/>
              <a:t>ARIMA (AUTO REGRESSIVE INTEGRARED MOVING AVERAGE)</a:t>
            </a:r>
          </a:p>
        </p:txBody>
      </p:sp>
      <p:sp>
        <p:nvSpPr>
          <p:cNvPr id="3" name="Content Placeholder 2">
            <a:extLst>
              <a:ext uri="{FF2B5EF4-FFF2-40B4-BE49-F238E27FC236}">
                <a16:creationId xmlns:a16="http://schemas.microsoft.com/office/drawing/2014/main" id="{D14924CA-D7B9-157D-D0AC-8318E1ECF4E9}"/>
              </a:ext>
            </a:extLst>
          </p:cNvPr>
          <p:cNvSpPr>
            <a:spLocks noGrp="1"/>
          </p:cNvSpPr>
          <p:nvPr>
            <p:ph idx="1"/>
          </p:nvPr>
        </p:nvSpPr>
        <p:spPr>
          <a:xfrm>
            <a:off x="838200" y="1825625"/>
            <a:ext cx="10515600" cy="4840646"/>
          </a:xfrm>
        </p:spPr>
        <p:txBody>
          <a:bodyPr>
            <a:normAutofit/>
          </a:bodyPr>
          <a:lstStyle/>
          <a:p>
            <a:r>
              <a:rPr lang="en-IN" sz="2600" dirty="0"/>
              <a:t>We use the </a:t>
            </a:r>
            <a:r>
              <a:rPr lang="en-IN" sz="2600" dirty="0" err="1"/>
              <a:t>auto.arima</a:t>
            </a:r>
            <a:r>
              <a:rPr lang="en-IN" sz="2600" dirty="0"/>
              <a:t> function to best fit the ARIMA model</a:t>
            </a:r>
          </a:p>
          <a:p>
            <a:endParaRPr lang="en-IN" dirty="0"/>
          </a:p>
          <a:p>
            <a:endParaRPr lang="en-IN" dirty="0"/>
          </a:p>
          <a:p>
            <a:endParaRPr lang="en-IN" dirty="0"/>
          </a:p>
          <a:p>
            <a:endParaRPr lang="en-IN" dirty="0"/>
          </a:p>
          <a:p>
            <a:endParaRPr lang="en-IN" dirty="0"/>
          </a:p>
          <a:p>
            <a:r>
              <a:rPr lang="en-IN" sz="2600" dirty="0"/>
              <a:t>ARIMA (3,0,4) indicates 3 (p) = number of periods to lag, 0(d) = differencing, 4 (q) = lag of the error component </a:t>
            </a:r>
          </a:p>
          <a:p>
            <a:r>
              <a:rPr lang="en-IN" sz="2600" dirty="0"/>
              <a:t>We create the model using the </a:t>
            </a:r>
            <a:r>
              <a:rPr lang="en-IN" sz="2600" dirty="0" err="1"/>
              <a:t>arima</a:t>
            </a:r>
            <a:r>
              <a:rPr lang="en-IN" sz="2600" dirty="0"/>
              <a:t> function and the pdq (3,0,4) values</a:t>
            </a:r>
          </a:p>
          <a:p>
            <a:endParaRPr lang="en-IN" dirty="0"/>
          </a:p>
        </p:txBody>
      </p:sp>
      <p:pic>
        <p:nvPicPr>
          <p:cNvPr id="7" name="Picture 6">
            <a:extLst>
              <a:ext uri="{FF2B5EF4-FFF2-40B4-BE49-F238E27FC236}">
                <a16:creationId xmlns:a16="http://schemas.microsoft.com/office/drawing/2014/main" id="{F5301D88-0BCC-465E-68E8-3EDBD9F7D434}"/>
              </a:ext>
            </a:extLst>
          </p:cNvPr>
          <p:cNvPicPr>
            <a:picLocks noChangeAspect="1"/>
          </p:cNvPicPr>
          <p:nvPr/>
        </p:nvPicPr>
        <p:blipFill>
          <a:blip r:embed="rId2"/>
          <a:stretch>
            <a:fillRect/>
          </a:stretch>
        </p:blipFill>
        <p:spPr>
          <a:xfrm>
            <a:off x="978938" y="2374177"/>
            <a:ext cx="10288830" cy="1912688"/>
          </a:xfrm>
          <a:prstGeom prst="rect">
            <a:avLst/>
          </a:prstGeom>
        </p:spPr>
      </p:pic>
    </p:spTree>
    <p:extLst>
      <p:ext uri="{BB962C8B-B14F-4D97-AF65-F5344CB8AC3E}">
        <p14:creationId xmlns:p14="http://schemas.microsoft.com/office/powerpoint/2010/main" val="424256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49B2-ECCF-E99D-58BD-FFB551D02DE2}"/>
              </a:ext>
            </a:extLst>
          </p:cNvPr>
          <p:cNvSpPr>
            <a:spLocks noGrp="1"/>
          </p:cNvSpPr>
          <p:nvPr>
            <p:ph type="title"/>
          </p:nvPr>
        </p:nvSpPr>
        <p:spPr>
          <a:xfrm>
            <a:off x="838200" y="365126"/>
            <a:ext cx="10515600" cy="696758"/>
          </a:xfrm>
        </p:spPr>
        <p:txBody>
          <a:bodyPr/>
          <a:lstStyle/>
          <a:p>
            <a:pPr algn="ctr"/>
            <a:r>
              <a:rPr lang="en-IN" dirty="0"/>
              <a:t>DIAGNOSTIC CHECK</a:t>
            </a:r>
          </a:p>
        </p:txBody>
      </p:sp>
      <p:sp>
        <p:nvSpPr>
          <p:cNvPr id="3" name="Content Placeholder 2">
            <a:extLst>
              <a:ext uri="{FF2B5EF4-FFF2-40B4-BE49-F238E27FC236}">
                <a16:creationId xmlns:a16="http://schemas.microsoft.com/office/drawing/2014/main" id="{EB82A2DF-BD5B-A122-6AC7-288292C13A88}"/>
              </a:ext>
            </a:extLst>
          </p:cNvPr>
          <p:cNvSpPr>
            <a:spLocks noGrp="1"/>
          </p:cNvSpPr>
          <p:nvPr>
            <p:ph idx="1"/>
          </p:nvPr>
        </p:nvSpPr>
        <p:spPr>
          <a:xfrm>
            <a:off x="838200" y="993058"/>
            <a:ext cx="10515600" cy="5604387"/>
          </a:xfrm>
        </p:spPr>
        <p:txBody>
          <a:bodyPr/>
          <a:lstStyle/>
          <a:p>
            <a:r>
              <a:rPr lang="en-US" sz="2400" dirty="0"/>
              <a:t> We run Diagnostic check options to check the residuals. Basically it means what is left over after fitting the model. Residuals are important to check if the model has adequately captured the data or not. </a:t>
            </a:r>
          </a:p>
          <a:p>
            <a:r>
              <a:rPr lang="en-US" sz="2400" dirty="0"/>
              <a:t>We use the ‘</a:t>
            </a:r>
            <a:r>
              <a:rPr lang="en-US" sz="2400" dirty="0" err="1"/>
              <a:t>acf</a:t>
            </a:r>
            <a:r>
              <a:rPr lang="en-US" sz="2400" dirty="0"/>
              <a:t>’ (Auto Correlation function) to check for any correlation amongst the residuals. When the black bar crosses the blue line, there is correlation. We find this happening around lag 6. From lag 0 to 5, there is no correlation.</a:t>
            </a:r>
          </a:p>
          <a:p>
            <a:endParaRPr lang="en-IN" dirty="0"/>
          </a:p>
        </p:txBody>
      </p:sp>
      <p:pic>
        <p:nvPicPr>
          <p:cNvPr id="5" name="Picture 4">
            <a:extLst>
              <a:ext uri="{FF2B5EF4-FFF2-40B4-BE49-F238E27FC236}">
                <a16:creationId xmlns:a16="http://schemas.microsoft.com/office/drawing/2014/main" id="{26ECA20E-C54D-8735-3F5A-822DBCD9FD67}"/>
              </a:ext>
            </a:extLst>
          </p:cNvPr>
          <p:cNvPicPr>
            <a:picLocks noChangeAspect="1"/>
          </p:cNvPicPr>
          <p:nvPr/>
        </p:nvPicPr>
        <p:blipFill rotWithShape="1">
          <a:blip r:embed="rId2">
            <a:extLst>
              <a:ext uri="{28A0092B-C50C-407E-A947-70E740481C1C}">
                <a14:useLocalDpi xmlns:a14="http://schemas.microsoft.com/office/drawing/2010/main" val="0"/>
              </a:ext>
            </a:extLst>
          </a:blip>
          <a:srcRect t="4372" r="4753"/>
          <a:stretch/>
        </p:blipFill>
        <p:spPr>
          <a:xfrm>
            <a:off x="408039" y="3824748"/>
            <a:ext cx="10515600" cy="2904510"/>
          </a:xfrm>
          <a:prstGeom prst="rect">
            <a:avLst/>
          </a:prstGeom>
        </p:spPr>
      </p:pic>
    </p:spTree>
    <p:extLst>
      <p:ext uri="{BB962C8B-B14F-4D97-AF65-F5344CB8AC3E}">
        <p14:creationId xmlns:p14="http://schemas.microsoft.com/office/powerpoint/2010/main" val="102086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82F5-BD29-6F71-FDA9-EB25EA158825}"/>
              </a:ext>
            </a:extLst>
          </p:cNvPr>
          <p:cNvSpPr>
            <a:spLocks noGrp="1"/>
          </p:cNvSpPr>
          <p:nvPr>
            <p:ph type="title"/>
          </p:nvPr>
        </p:nvSpPr>
        <p:spPr>
          <a:xfrm>
            <a:off x="838200" y="365126"/>
            <a:ext cx="10515600" cy="834410"/>
          </a:xfrm>
        </p:spPr>
        <p:txBody>
          <a:bodyPr/>
          <a:lstStyle/>
          <a:p>
            <a:pPr algn="ctr"/>
            <a:r>
              <a:rPr lang="en-IN" dirty="0"/>
              <a:t>DIAGNOSTIC CHECK</a:t>
            </a:r>
          </a:p>
        </p:txBody>
      </p:sp>
      <p:sp>
        <p:nvSpPr>
          <p:cNvPr id="3" name="Content Placeholder 2">
            <a:extLst>
              <a:ext uri="{FF2B5EF4-FFF2-40B4-BE49-F238E27FC236}">
                <a16:creationId xmlns:a16="http://schemas.microsoft.com/office/drawing/2014/main" id="{2AB356EA-632B-6F9D-F948-86B5E9927EDE}"/>
              </a:ext>
            </a:extLst>
          </p:cNvPr>
          <p:cNvSpPr>
            <a:spLocks noGrp="1"/>
          </p:cNvSpPr>
          <p:nvPr>
            <p:ph idx="1"/>
          </p:nvPr>
        </p:nvSpPr>
        <p:spPr>
          <a:xfrm>
            <a:off x="838200" y="1111045"/>
            <a:ext cx="10515600" cy="5496232"/>
          </a:xfrm>
        </p:spPr>
        <p:txBody>
          <a:bodyPr/>
          <a:lstStyle/>
          <a:p>
            <a:r>
              <a:rPr lang="en-IN" sz="2600" dirty="0"/>
              <a:t>Plot indicates the mean is constant at 0.</a:t>
            </a:r>
          </a:p>
          <a:p>
            <a:endParaRPr lang="en-IN" dirty="0"/>
          </a:p>
        </p:txBody>
      </p:sp>
      <p:pic>
        <p:nvPicPr>
          <p:cNvPr id="5" name="Picture 4">
            <a:extLst>
              <a:ext uri="{FF2B5EF4-FFF2-40B4-BE49-F238E27FC236}">
                <a16:creationId xmlns:a16="http://schemas.microsoft.com/office/drawing/2014/main" id="{46F9E2F4-3D81-CD44-2F32-C92A58C384E3}"/>
              </a:ext>
            </a:extLst>
          </p:cNvPr>
          <p:cNvPicPr>
            <a:picLocks noChangeAspect="1"/>
          </p:cNvPicPr>
          <p:nvPr/>
        </p:nvPicPr>
        <p:blipFill rotWithShape="1">
          <a:blip r:embed="rId2">
            <a:extLst>
              <a:ext uri="{28A0092B-C50C-407E-A947-70E740481C1C}">
                <a14:useLocalDpi xmlns:a14="http://schemas.microsoft.com/office/drawing/2010/main" val="0"/>
              </a:ext>
            </a:extLst>
          </a:blip>
          <a:srcRect t="12587"/>
          <a:stretch/>
        </p:blipFill>
        <p:spPr>
          <a:xfrm>
            <a:off x="924231" y="1789471"/>
            <a:ext cx="9026013" cy="4817806"/>
          </a:xfrm>
          <a:prstGeom prst="rect">
            <a:avLst/>
          </a:prstGeom>
        </p:spPr>
      </p:pic>
    </p:spTree>
    <p:extLst>
      <p:ext uri="{BB962C8B-B14F-4D97-AF65-F5344CB8AC3E}">
        <p14:creationId xmlns:p14="http://schemas.microsoft.com/office/powerpoint/2010/main" val="265215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B301-98F1-6EBD-27E7-D114169A7A00}"/>
              </a:ext>
            </a:extLst>
          </p:cNvPr>
          <p:cNvSpPr>
            <a:spLocks noGrp="1"/>
          </p:cNvSpPr>
          <p:nvPr>
            <p:ph type="title"/>
          </p:nvPr>
        </p:nvSpPr>
        <p:spPr>
          <a:xfrm>
            <a:off x="838200" y="365125"/>
            <a:ext cx="10515600" cy="775417"/>
          </a:xfrm>
        </p:spPr>
        <p:txBody>
          <a:bodyPr/>
          <a:lstStyle/>
          <a:p>
            <a:pPr algn="ctr"/>
            <a:r>
              <a:rPr lang="en-IN" dirty="0"/>
              <a:t>DIAGNOSTIC CHECK</a:t>
            </a:r>
          </a:p>
        </p:txBody>
      </p:sp>
      <p:sp>
        <p:nvSpPr>
          <p:cNvPr id="3" name="Content Placeholder 2">
            <a:extLst>
              <a:ext uri="{FF2B5EF4-FFF2-40B4-BE49-F238E27FC236}">
                <a16:creationId xmlns:a16="http://schemas.microsoft.com/office/drawing/2014/main" id="{A872E01A-B5D9-C333-99AD-9786112777E0}"/>
              </a:ext>
            </a:extLst>
          </p:cNvPr>
          <p:cNvSpPr>
            <a:spLocks noGrp="1"/>
          </p:cNvSpPr>
          <p:nvPr>
            <p:ph idx="1"/>
          </p:nvPr>
        </p:nvSpPr>
        <p:spPr>
          <a:xfrm>
            <a:off x="838200" y="1140542"/>
            <a:ext cx="10515600" cy="5456903"/>
          </a:xfrm>
        </p:spPr>
        <p:txBody>
          <a:bodyPr>
            <a:normAutofit/>
          </a:bodyPr>
          <a:lstStyle/>
          <a:p>
            <a:r>
              <a:rPr lang="en-IN" sz="2600" dirty="0"/>
              <a:t>We use ‘</a:t>
            </a:r>
            <a:r>
              <a:rPr lang="en-IN" sz="2600" dirty="0" err="1"/>
              <a:t>gghistogram</a:t>
            </a:r>
            <a:r>
              <a:rPr lang="en-IN" sz="2600" dirty="0"/>
              <a:t>’ function which indicates that the residuals are normally distributed as indicated by the bell shape</a:t>
            </a:r>
          </a:p>
        </p:txBody>
      </p:sp>
      <p:pic>
        <p:nvPicPr>
          <p:cNvPr id="5" name="Picture 4">
            <a:extLst>
              <a:ext uri="{FF2B5EF4-FFF2-40B4-BE49-F238E27FC236}">
                <a16:creationId xmlns:a16="http://schemas.microsoft.com/office/drawing/2014/main" id="{F2AD2955-CF7B-7052-F378-542454A68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291838"/>
            <a:ext cx="9987115" cy="4476750"/>
          </a:xfrm>
          <a:prstGeom prst="rect">
            <a:avLst/>
          </a:prstGeom>
        </p:spPr>
      </p:pic>
    </p:spTree>
    <p:extLst>
      <p:ext uri="{BB962C8B-B14F-4D97-AF65-F5344CB8AC3E}">
        <p14:creationId xmlns:p14="http://schemas.microsoft.com/office/powerpoint/2010/main" val="338567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405-D183-AC5F-25CA-373A3DC72156}"/>
              </a:ext>
            </a:extLst>
          </p:cNvPr>
          <p:cNvSpPr>
            <a:spLocks noGrp="1"/>
          </p:cNvSpPr>
          <p:nvPr>
            <p:ph type="title"/>
          </p:nvPr>
        </p:nvSpPr>
        <p:spPr>
          <a:xfrm>
            <a:off x="838200" y="365125"/>
            <a:ext cx="10515600" cy="795081"/>
          </a:xfrm>
        </p:spPr>
        <p:txBody>
          <a:bodyPr/>
          <a:lstStyle/>
          <a:p>
            <a:pPr algn="ctr"/>
            <a:r>
              <a:rPr lang="en-IN" dirty="0"/>
              <a:t>FORECASTING</a:t>
            </a:r>
          </a:p>
        </p:txBody>
      </p:sp>
      <p:sp>
        <p:nvSpPr>
          <p:cNvPr id="3" name="Content Placeholder 2">
            <a:extLst>
              <a:ext uri="{FF2B5EF4-FFF2-40B4-BE49-F238E27FC236}">
                <a16:creationId xmlns:a16="http://schemas.microsoft.com/office/drawing/2014/main" id="{14D5C623-89C3-2D46-FA3E-3F209A2AC6D2}"/>
              </a:ext>
            </a:extLst>
          </p:cNvPr>
          <p:cNvSpPr>
            <a:spLocks noGrp="1"/>
          </p:cNvSpPr>
          <p:nvPr>
            <p:ph idx="1"/>
          </p:nvPr>
        </p:nvSpPr>
        <p:spPr>
          <a:xfrm>
            <a:off x="838200" y="1160206"/>
            <a:ext cx="10515600" cy="5016757"/>
          </a:xfrm>
        </p:spPr>
        <p:txBody>
          <a:bodyPr>
            <a:normAutofit/>
          </a:bodyPr>
          <a:lstStyle/>
          <a:p>
            <a:r>
              <a:rPr lang="en-IN" sz="2600" dirty="0"/>
              <a:t>We will forecast the temperature values for 15 days ranging from 16</a:t>
            </a:r>
            <a:r>
              <a:rPr lang="en-IN" sz="2600" baseline="30000" dirty="0"/>
              <a:t>th</a:t>
            </a:r>
            <a:r>
              <a:rPr lang="en-IN" sz="2600" dirty="0"/>
              <a:t> Nov’20 to 30</a:t>
            </a:r>
            <a:r>
              <a:rPr lang="en-IN" sz="2600" baseline="30000" dirty="0"/>
              <a:t>th</a:t>
            </a:r>
            <a:r>
              <a:rPr lang="en-IN" sz="2600" dirty="0"/>
              <a:t> Nov’20 using the ‘forecast’ function. We get the forecasted temperature at higher and lower confidence levels of 80% and 95% as well.</a:t>
            </a:r>
          </a:p>
        </p:txBody>
      </p:sp>
      <p:pic>
        <p:nvPicPr>
          <p:cNvPr id="5" name="Picture 4">
            <a:extLst>
              <a:ext uri="{FF2B5EF4-FFF2-40B4-BE49-F238E27FC236}">
                <a16:creationId xmlns:a16="http://schemas.microsoft.com/office/drawing/2014/main" id="{EF748EFF-D7D6-1152-210E-D806A060033E}"/>
              </a:ext>
            </a:extLst>
          </p:cNvPr>
          <p:cNvPicPr>
            <a:picLocks noChangeAspect="1"/>
          </p:cNvPicPr>
          <p:nvPr/>
        </p:nvPicPr>
        <p:blipFill>
          <a:blip r:embed="rId2"/>
          <a:stretch>
            <a:fillRect/>
          </a:stretch>
        </p:blipFill>
        <p:spPr>
          <a:xfrm>
            <a:off x="1297859" y="2920180"/>
            <a:ext cx="9743768" cy="3775587"/>
          </a:xfrm>
          <a:prstGeom prst="rect">
            <a:avLst/>
          </a:prstGeom>
        </p:spPr>
      </p:pic>
    </p:spTree>
    <p:extLst>
      <p:ext uri="{BB962C8B-B14F-4D97-AF65-F5344CB8AC3E}">
        <p14:creationId xmlns:p14="http://schemas.microsoft.com/office/powerpoint/2010/main" val="267625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71F-ED62-A7E8-13E2-422CE69C240B}"/>
              </a:ext>
            </a:extLst>
          </p:cNvPr>
          <p:cNvSpPr>
            <a:spLocks noGrp="1"/>
          </p:cNvSpPr>
          <p:nvPr>
            <p:ph type="title"/>
          </p:nvPr>
        </p:nvSpPr>
        <p:spPr>
          <a:xfrm>
            <a:off x="838200" y="365125"/>
            <a:ext cx="10515600" cy="991727"/>
          </a:xfrm>
        </p:spPr>
        <p:txBody>
          <a:bodyPr/>
          <a:lstStyle/>
          <a:p>
            <a:pPr algn="ctr"/>
            <a:r>
              <a:rPr lang="en-IN" dirty="0"/>
              <a:t>PLOT THE FORECAST</a:t>
            </a:r>
          </a:p>
        </p:txBody>
      </p:sp>
      <p:sp>
        <p:nvSpPr>
          <p:cNvPr id="3" name="Content Placeholder 2">
            <a:extLst>
              <a:ext uri="{FF2B5EF4-FFF2-40B4-BE49-F238E27FC236}">
                <a16:creationId xmlns:a16="http://schemas.microsoft.com/office/drawing/2014/main" id="{DF38E485-D50A-05F1-F99B-188156911377}"/>
              </a:ext>
            </a:extLst>
          </p:cNvPr>
          <p:cNvSpPr>
            <a:spLocks noGrp="1"/>
          </p:cNvSpPr>
          <p:nvPr>
            <p:ph idx="1"/>
          </p:nvPr>
        </p:nvSpPr>
        <p:spPr>
          <a:xfrm>
            <a:off x="550605" y="1170039"/>
            <a:ext cx="11159613" cy="5437238"/>
          </a:xfrm>
        </p:spPr>
        <p:txBody>
          <a:bodyPr>
            <a:normAutofit/>
          </a:bodyPr>
          <a:lstStyle/>
          <a:p>
            <a:r>
              <a:rPr lang="en-IN" sz="2400" dirty="0"/>
              <a:t>Y axis denotes the temperature values and the x axis denotes the days. For </a:t>
            </a:r>
            <a:r>
              <a:rPr lang="en-IN" sz="2400" dirty="0" err="1"/>
              <a:t>eg</a:t>
            </a:r>
            <a:r>
              <a:rPr lang="en-IN" sz="2400" dirty="0"/>
              <a:t> 500</a:t>
            </a:r>
            <a:r>
              <a:rPr lang="en-IN" sz="2400" baseline="30000" dirty="0"/>
              <a:t>th</a:t>
            </a:r>
            <a:r>
              <a:rPr lang="en-IN" sz="2400" dirty="0"/>
              <a:t> day, 1000</a:t>
            </a:r>
            <a:r>
              <a:rPr lang="en-IN" sz="2400" baseline="30000" dirty="0"/>
              <a:t>th</a:t>
            </a:r>
            <a:r>
              <a:rPr lang="en-IN" sz="2400" dirty="0"/>
              <a:t> day. Blue line at the extreme right near the 28 value of the Y axis is the forecasted or predicted value of the temperature for the 15 days. Dark grey shaded area is the upper and lower confidence level at 80% and the light grey shaded area is the upper and lower confidence at 95%. </a:t>
            </a:r>
          </a:p>
        </p:txBody>
      </p:sp>
      <p:pic>
        <p:nvPicPr>
          <p:cNvPr id="5" name="Picture 4">
            <a:extLst>
              <a:ext uri="{FF2B5EF4-FFF2-40B4-BE49-F238E27FC236}">
                <a16:creationId xmlns:a16="http://schemas.microsoft.com/office/drawing/2014/main" id="{06B5F7D9-A7D5-2634-19B4-6DAB1084C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90" y="3087329"/>
            <a:ext cx="11299723" cy="3588773"/>
          </a:xfrm>
          <a:prstGeom prst="rect">
            <a:avLst/>
          </a:prstGeom>
        </p:spPr>
      </p:pic>
    </p:spTree>
    <p:extLst>
      <p:ext uri="{BB962C8B-B14F-4D97-AF65-F5344CB8AC3E}">
        <p14:creationId xmlns:p14="http://schemas.microsoft.com/office/powerpoint/2010/main" val="1021099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615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TIME SERIES FORECASTING USING ARIMA</vt:lpstr>
      <vt:lpstr>STATIONARY DATA</vt:lpstr>
      <vt:lpstr>STATIONARY DATA</vt:lpstr>
      <vt:lpstr>ARIMA (AUTO REGRESSIVE INTEGRARED MOVING AVERAGE)</vt:lpstr>
      <vt:lpstr>DIAGNOSTIC CHECK</vt:lpstr>
      <vt:lpstr>DIAGNOSTIC CHECK</vt:lpstr>
      <vt:lpstr>DIAGNOSTIC CHECK</vt:lpstr>
      <vt:lpstr>FORECASTING</vt:lpstr>
      <vt:lpstr>PLOT THE FORECAST</vt:lpstr>
      <vt:lpstr>ACTUAL VS PREDICTED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USING ARIMA</dc:title>
  <dc:creator>Kirti Suvarna</dc:creator>
  <cp:lastModifiedBy>Kirti Suvarna</cp:lastModifiedBy>
  <cp:revision>2</cp:revision>
  <dcterms:created xsi:type="dcterms:W3CDTF">2023-08-25T05:11:22Z</dcterms:created>
  <dcterms:modified xsi:type="dcterms:W3CDTF">2023-08-25T06:41:04Z</dcterms:modified>
</cp:coreProperties>
</file>