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E1B7D-AB78-463A-8BAD-C6CF564BADE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FD27B-3F70-48A7-A577-8D6B47BAC8E5}" type="slidenum">
              <a:rPr lang="en-IN" smtClean="0"/>
              <a:t>‹#›</a:t>
            </a:fld>
            <a:endParaRPr lang="en-IN"/>
          </a:p>
        </p:txBody>
      </p:sp>
    </p:spTree>
    <p:extLst>
      <p:ext uri="{BB962C8B-B14F-4D97-AF65-F5344CB8AC3E}">
        <p14:creationId xmlns:p14="http://schemas.microsoft.com/office/powerpoint/2010/main" val="323256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DE1B7D-AB78-463A-8BAD-C6CF564BADE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FD27B-3F70-48A7-A577-8D6B47BAC8E5}" type="slidenum">
              <a:rPr lang="en-IN" smtClean="0"/>
              <a:t>‹#›</a:t>
            </a:fld>
            <a:endParaRPr lang="en-IN"/>
          </a:p>
        </p:txBody>
      </p:sp>
    </p:spTree>
    <p:extLst>
      <p:ext uri="{BB962C8B-B14F-4D97-AF65-F5344CB8AC3E}">
        <p14:creationId xmlns:p14="http://schemas.microsoft.com/office/powerpoint/2010/main" val="2920361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DE1B7D-AB78-463A-8BAD-C6CF564BADE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FD27B-3F70-48A7-A577-8D6B47BAC8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7761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DE1B7D-AB78-463A-8BAD-C6CF564BADE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FD27B-3F70-48A7-A577-8D6B47BAC8E5}" type="slidenum">
              <a:rPr lang="en-IN" smtClean="0"/>
              <a:t>‹#›</a:t>
            </a:fld>
            <a:endParaRPr lang="en-IN"/>
          </a:p>
        </p:txBody>
      </p:sp>
    </p:spTree>
    <p:extLst>
      <p:ext uri="{BB962C8B-B14F-4D97-AF65-F5344CB8AC3E}">
        <p14:creationId xmlns:p14="http://schemas.microsoft.com/office/powerpoint/2010/main" val="402382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DE1B7D-AB78-463A-8BAD-C6CF564BADE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FD27B-3F70-48A7-A577-8D6B47BAC8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1543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DE1B7D-AB78-463A-8BAD-C6CF564BADE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FD27B-3F70-48A7-A577-8D6B47BAC8E5}" type="slidenum">
              <a:rPr lang="en-IN" smtClean="0"/>
              <a:t>‹#›</a:t>
            </a:fld>
            <a:endParaRPr lang="en-IN"/>
          </a:p>
        </p:txBody>
      </p:sp>
    </p:spTree>
    <p:extLst>
      <p:ext uri="{BB962C8B-B14F-4D97-AF65-F5344CB8AC3E}">
        <p14:creationId xmlns:p14="http://schemas.microsoft.com/office/powerpoint/2010/main" val="106800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DE1B7D-AB78-463A-8BAD-C6CF564BADE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FD27B-3F70-48A7-A577-8D6B47BAC8E5}" type="slidenum">
              <a:rPr lang="en-IN" smtClean="0"/>
              <a:t>‹#›</a:t>
            </a:fld>
            <a:endParaRPr lang="en-IN"/>
          </a:p>
        </p:txBody>
      </p:sp>
    </p:spTree>
    <p:extLst>
      <p:ext uri="{BB962C8B-B14F-4D97-AF65-F5344CB8AC3E}">
        <p14:creationId xmlns:p14="http://schemas.microsoft.com/office/powerpoint/2010/main" val="2576048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DE1B7D-AB78-463A-8BAD-C6CF564BADE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FD27B-3F70-48A7-A577-8D6B47BAC8E5}" type="slidenum">
              <a:rPr lang="en-IN" smtClean="0"/>
              <a:t>‹#›</a:t>
            </a:fld>
            <a:endParaRPr lang="en-IN"/>
          </a:p>
        </p:txBody>
      </p:sp>
    </p:spTree>
    <p:extLst>
      <p:ext uri="{BB962C8B-B14F-4D97-AF65-F5344CB8AC3E}">
        <p14:creationId xmlns:p14="http://schemas.microsoft.com/office/powerpoint/2010/main" val="349783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DE1B7D-AB78-463A-8BAD-C6CF564BADE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FD27B-3F70-48A7-A577-8D6B47BAC8E5}" type="slidenum">
              <a:rPr lang="en-IN" smtClean="0"/>
              <a:t>‹#›</a:t>
            </a:fld>
            <a:endParaRPr lang="en-IN"/>
          </a:p>
        </p:txBody>
      </p:sp>
    </p:spTree>
    <p:extLst>
      <p:ext uri="{BB962C8B-B14F-4D97-AF65-F5344CB8AC3E}">
        <p14:creationId xmlns:p14="http://schemas.microsoft.com/office/powerpoint/2010/main" val="338306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DE1B7D-AB78-463A-8BAD-C6CF564BADE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FD27B-3F70-48A7-A577-8D6B47BAC8E5}" type="slidenum">
              <a:rPr lang="en-IN" smtClean="0"/>
              <a:t>‹#›</a:t>
            </a:fld>
            <a:endParaRPr lang="en-IN"/>
          </a:p>
        </p:txBody>
      </p:sp>
    </p:spTree>
    <p:extLst>
      <p:ext uri="{BB962C8B-B14F-4D97-AF65-F5344CB8AC3E}">
        <p14:creationId xmlns:p14="http://schemas.microsoft.com/office/powerpoint/2010/main" val="148458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DE1B7D-AB78-463A-8BAD-C6CF564BADE0}"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AFD27B-3F70-48A7-A577-8D6B47BAC8E5}" type="slidenum">
              <a:rPr lang="en-IN" smtClean="0"/>
              <a:t>‹#›</a:t>
            </a:fld>
            <a:endParaRPr lang="en-IN"/>
          </a:p>
        </p:txBody>
      </p:sp>
    </p:spTree>
    <p:extLst>
      <p:ext uri="{BB962C8B-B14F-4D97-AF65-F5344CB8AC3E}">
        <p14:creationId xmlns:p14="http://schemas.microsoft.com/office/powerpoint/2010/main" val="163775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DE1B7D-AB78-463A-8BAD-C6CF564BADE0}" type="datetimeFigureOut">
              <a:rPr lang="en-IN" smtClean="0"/>
              <a:t>26-07-2023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AFD27B-3F70-48A7-A577-8D6B47BAC8E5}" type="slidenum">
              <a:rPr lang="en-IN" smtClean="0"/>
              <a:t>‹#›</a:t>
            </a:fld>
            <a:endParaRPr lang="en-IN"/>
          </a:p>
        </p:txBody>
      </p:sp>
    </p:spTree>
    <p:extLst>
      <p:ext uri="{BB962C8B-B14F-4D97-AF65-F5344CB8AC3E}">
        <p14:creationId xmlns:p14="http://schemas.microsoft.com/office/powerpoint/2010/main" val="22190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DE1B7D-AB78-463A-8BAD-C6CF564BADE0}" type="datetimeFigureOut">
              <a:rPr lang="en-IN" smtClean="0"/>
              <a:t>26-07-2023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AFD27B-3F70-48A7-A577-8D6B47BAC8E5}" type="slidenum">
              <a:rPr lang="en-IN" smtClean="0"/>
              <a:t>‹#›</a:t>
            </a:fld>
            <a:endParaRPr lang="en-IN"/>
          </a:p>
        </p:txBody>
      </p:sp>
    </p:spTree>
    <p:extLst>
      <p:ext uri="{BB962C8B-B14F-4D97-AF65-F5344CB8AC3E}">
        <p14:creationId xmlns:p14="http://schemas.microsoft.com/office/powerpoint/2010/main" val="52070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E1B7D-AB78-463A-8BAD-C6CF564BADE0}" type="datetimeFigureOut">
              <a:rPr lang="en-IN" smtClean="0"/>
              <a:t>26-07-2023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AFD27B-3F70-48A7-A577-8D6B47BAC8E5}" type="slidenum">
              <a:rPr lang="en-IN" smtClean="0"/>
              <a:t>‹#›</a:t>
            </a:fld>
            <a:endParaRPr lang="en-IN"/>
          </a:p>
        </p:txBody>
      </p:sp>
    </p:spTree>
    <p:extLst>
      <p:ext uri="{BB962C8B-B14F-4D97-AF65-F5344CB8AC3E}">
        <p14:creationId xmlns:p14="http://schemas.microsoft.com/office/powerpoint/2010/main" val="1747853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DE1B7D-AB78-463A-8BAD-C6CF564BADE0}"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AFD27B-3F70-48A7-A577-8D6B47BAC8E5}" type="slidenum">
              <a:rPr lang="en-IN" smtClean="0"/>
              <a:t>‹#›</a:t>
            </a:fld>
            <a:endParaRPr lang="en-IN"/>
          </a:p>
        </p:txBody>
      </p:sp>
    </p:spTree>
    <p:extLst>
      <p:ext uri="{BB962C8B-B14F-4D97-AF65-F5344CB8AC3E}">
        <p14:creationId xmlns:p14="http://schemas.microsoft.com/office/powerpoint/2010/main" val="2834650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AFD27B-3F70-48A7-A577-8D6B47BAC8E5}" type="slidenum">
              <a:rPr lang="en-IN" smtClean="0"/>
              <a:t>‹#›</a:t>
            </a:fld>
            <a:endParaRPr lang="en-IN"/>
          </a:p>
        </p:txBody>
      </p:sp>
      <p:sp>
        <p:nvSpPr>
          <p:cNvPr id="5" name="Date Placeholder 4"/>
          <p:cNvSpPr>
            <a:spLocks noGrp="1"/>
          </p:cNvSpPr>
          <p:nvPr>
            <p:ph type="dt" sz="half" idx="10"/>
          </p:nvPr>
        </p:nvSpPr>
        <p:spPr/>
        <p:txBody>
          <a:bodyPr/>
          <a:lstStyle/>
          <a:p>
            <a:fld id="{59DE1B7D-AB78-463A-8BAD-C6CF564BADE0}" type="datetimeFigureOut">
              <a:rPr lang="en-IN" smtClean="0"/>
              <a:t>26-07-2023</a:t>
            </a:fld>
            <a:endParaRPr lang="en-IN"/>
          </a:p>
        </p:txBody>
      </p:sp>
    </p:spTree>
    <p:extLst>
      <p:ext uri="{BB962C8B-B14F-4D97-AF65-F5344CB8AC3E}">
        <p14:creationId xmlns:p14="http://schemas.microsoft.com/office/powerpoint/2010/main" val="146249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DE1B7D-AB78-463A-8BAD-C6CF564BADE0}" type="datetimeFigureOut">
              <a:rPr lang="en-IN" smtClean="0"/>
              <a:t>26-07-2023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AFD27B-3F70-48A7-A577-8D6B47BAC8E5}" type="slidenum">
              <a:rPr lang="en-IN" smtClean="0"/>
              <a:t>‹#›</a:t>
            </a:fld>
            <a:endParaRPr lang="en-IN"/>
          </a:p>
        </p:txBody>
      </p:sp>
    </p:spTree>
    <p:extLst>
      <p:ext uri="{BB962C8B-B14F-4D97-AF65-F5344CB8AC3E}">
        <p14:creationId xmlns:p14="http://schemas.microsoft.com/office/powerpoint/2010/main" val="302005659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4F02-17F0-B7DA-7D2F-201CB8E42FBB}"/>
              </a:ext>
            </a:extLst>
          </p:cNvPr>
          <p:cNvSpPr>
            <a:spLocks noGrp="1"/>
          </p:cNvSpPr>
          <p:nvPr>
            <p:ph type="ctrTitle"/>
          </p:nvPr>
        </p:nvSpPr>
        <p:spPr>
          <a:xfrm>
            <a:off x="1524000" y="255639"/>
            <a:ext cx="9144000" cy="1101213"/>
          </a:xfrm>
        </p:spPr>
        <p:txBody>
          <a:bodyPr>
            <a:normAutofit fontScale="90000"/>
          </a:bodyPr>
          <a:lstStyle/>
          <a:p>
            <a:r>
              <a:rPr lang="en-IN" sz="4000" b="1" dirty="0">
                <a:solidFill>
                  <a:schemeClr val="tx2"/>
                </a:solidFill>
                <a:latin typeface="+mn-lt"/>
              </a:rPr>
              <a:t>TIME SERIES FORECASTING USING FACEBOOK PROPHET IN R PROGRAMMING</a:t>
            </a:r>
          </a:p>
        </p:txBody>
      </p:sp>
      <p:sp>
        <p:nvSpPr>
          <p:cNvPr id="3" name="Subtitle 2">
            <a:extLst>
              <a:ext uri="{FF2B5EF4-FFF2-40B4-BE49-F238E27FC236}">
                <a16:creationId xmlns:a16="http://schemas.microsoft.com/office/drawing/2014/main" id="{A85B88D5-4429-16AE-9A30-F4D3B56F895C}"/>
              </a:ext>
            </a:extLst>
          </p:cNvPr>
          <p:cNvSpPr>
            <a:spLocks noGrp="1"/>
          </p:cNvSpPr>
          <p:nvPr>
            <p:ph type="subTitle" idx="1"/>
          </p:nvPr>
        </p:nvSpPr>
        <p:spPr>
          <a:xfrm>
            <a:off x="1524000" y="1288025"/>
            <a:ext cx="9144000" cy="5314335"/>
          </a:xfrm>
        </p:spPr>
        <p:txBody>
          <a:bodyPr>
            <a:normAutofit/>
          </a:bodyPr>
          <a:lstStyle/>
          <a:p>
            <a:pPr marL="342900" indent="-342900" algn="l">
              <a:buFont typeface="Arial" panose="020B0604020202020204" pitchFamily="34" charset="0"/>
              <a:buChar char="•"/>
            </a:pPr>
            <a:r>
              <a:rPr lang="en-IN" sz="2000" dirty="0">
                <a:solidFill>
                  <a:srgbClr val="3C4043"/>
                </a:solidFill>
                <a:ea typeface="Inter" panose="020B0502030000000004" pitchFamily="34" charset="0"/>
              </a:rPr>
              <a:t>Dataset consists of </a:t>
            </a:r>
            <a:r>
              <a:rPr lang="en-US" sz="2000" dirty="0">
                <a:solidFill>
                  <a:srgbClr val="3C4043"/>
                </a:solidFill>
                <a:ea typeface="Inter" panose="020B0502030000000004" pitchFamily="34" charset="0"/>
              </a:rPr>
              <a:t>1827 rows and 5 variables</a:t>
            </a:r>
          </a:p>
          <a:p>
            <a:pPr marL="342900" indent="-342900" algn="l">
              <a:buFont typeface="Arial" panose="020B0604020202020204" pitchFamily="34" charset="0"/>
              <a:buChar char="•"/>
            </a:pPr>
            <a:r>
              <a:rPr lang="en-US" sz="2000" b="0" i="0" dirty="0">
                <a:solidFill>
                  <a:srgbClr val="3C4043"/>
                </a:solidFill>
                <a:effectLst/>
                <a:ea typeface="Inter" panose="020B0502030000000004" pitchFamily="34" charset="0"/>
              </a:rPr>
              <a:t>Objective: To forecast the page visits of a website</a:t>
            </a:r>
          </a:p>
          <a:p>
            <a:pPr marL="342900" indent="-342900" algn="l">
              <a:buFont typeface="Arial" panose="020B0604020202020204" pitchFamily="34" charset="0"/>
              <a:buChar char="•"/>
            </a:pPr>
            <a:endParaRPr lang="en-US" dirty="0">
              <a:solidFill>
                <a:srgbClr val="3C4043"/>
              </a:solidFill>
              <a:latin typeface="Inter" panose="020B0502030000000004" pitchFamily="34" charset="0"/>
            </a:endParaRPr>
          </a:p>
          <a:p>
            <a:pPr marL="342900" indent="-342900" algn="l">
              <a:buFont typeface="Arial" panose="020B0604020202020204" pitchFamily="34" charset="0"/>
              <a:buChar char="•"/>
            </a:pPr>
            <a:endParaRPr lang="en-US" b="0" i="0" dirty="0">
              <a:solidFill>
                <a:srgbClr val="3C4043"/>
              </a:solidFill>
              <a:effectLst/>
              <a:latin typeface="Inter" panose="020B0502030000000004" pitchFamily="34" charset="0"/>
            </a:endParaRPr>
          </a:p>
          <a:p>
            <a:pPr marL="342900" indent="-342900" algn="l">
              <a:buFont typeface="Arial" panose="020B0604020202020204" pitchFamily="34" charset="0"/>
              <a:buChar char="•"/>
            </a:pPr>
            <a:endParaRPr lang="en-US" dirty="0">
              <a:solidFill>
                <a:srgbClr val="3C4043"/>
              </a:solidFill>
              <a:latin typeface="Inter" panose="020B0502030000000004" pitchFamily="34" charset="0"/>
            </a:endParaRPr>
          </a:p>
          <a:p>
            <a:pPr marL="342900" indent="-342900" algn="l">
              <a:buFont typeface="Arial" panose="020B0604020202020204" pitchFamily="34" charset="0"/>
              <a:buChar char="•"/>
            </a:pPr>
            <a:endParaRPr lang="en-US" b="0" i="0" dirty="0">
              <a:solidFill>
                <a:srgbClr val="3C4043"/>
              </a:solidFill>
              <a:effectLst/>
              <a:latin typeface="Inter" panose="020B0502030000000004" pitchFamily="34" charset="0"/>
            </a:endParaRPr>
          </a:p>
          <a:p>
            <a:pPr marL="342900" indent="-342900" algn="l">
              <a:buFont typeface="Arial" panose="020B0604020202020204" pitchFamily="34" charset="0"/>
              <a:buChar char="•"/>
            </a:pPr>
            <a:endParaRPr lang="en-US" dirty="0">
              <a:solidFill>
                <a:srgbClr val="3C4043"/>
              </a:solidFill>
              <a:latin typeface="Inter" panose="020B0502030000000004" pitchFamily="34" charset="0"/>
            </a:endParaRPr>
          </a:p>
          <a:p>
            <a:pPr algn="l"/>
            <a:endParaRPr lang="en-US" dirty="0">
              <a:solidFill>
                <a:srgbClr val="3C4043"/>
              </a:solidFill>
              <a:latin typeface="Inter" panose="020B0502030000000004" pitchFamily="34" charset="0"/>
            </a:endParaRPr>
          </a:p>
          <a:p>
            <a:pPr marL="342900" indent="-342900" algn="l">
              <a:buFont typeface="Arial" panose="020B0604020202020204" pitchFamily="34" charset="0"/>
              <a:buChar char="•"/>
            </a:pPr>
            <a:r>
              <a:rPr lang="en-US" sz="2000" b="0" i="0" dirty="0">
                <a:solidFill>
                  <a:srgbClr val="3C4043"/>
                </a:solidFill>
                <a:effectLst/>
              </a:rPr>
              <a:t>Data cleaning: Formatted the date </a:t>
            </a:r>
            <a:r>
              <a:rPr lang="en-US" sz="2000" b="0" i="0" dirty="0" err="1">
                <a:solidFill>
                  <a:srgbClr val="3C4043"/>
                </a:solidFill>
                <a:effectLst/>
              </a:rPr>
              <a:t>Date</a:t>
            </a:r>
            <a:r>
              <a:rPr lang="en-US" sz="2000" b="0" i="0" dirty="0">
                <a:solidFill>
                  <a:srgbClr val="3C4043"/>
                </a:solidFill>
                <a:effectLst/>
              </a:rPr>
              <a:t> column by using “</a:t>
            </a:r>
            <a:r>
              <a:rPr lang="en-US" sz="2000" b="0" i="0" dirty="0" err="1">
                <a:solidFill>
                  <a:srgbClr val="3C4043"/>
                </a:solidFill>
                <a:effectLst/>
              </a:rPr>
              <a:t>lubridate</a:t>
            </a:r>
            <a:r>
              <a:rPr lang="en-US" sz="2000" b="0" i="0" dirty="0">
                <a:solidFill>
                  <a:srgbClr val="3C4043"/>
                </a:solidFill>
                <a:effectLst/>
              </a:rPr>
              <a:t>” package and convert it to a date vector from character vector. There was no missing data</a:t>
            </a:r>
          </a:p>
          <a:p>
            <a:pPr marL="342900" indent="-342900" algn="l">
              <a:buFont typeface="Arial" panose="020B0604020202020204" pitchFamily="34" charset="0"/>
              <a:buChar char="•"/>
            </a:pPr>
            <a:r>
              <a:rPr lang="en-US" sz="2000" dirty="0">
                <a:solidFill>
                  <a:srgbClr val="3C4043"/>
                </a:solidFill>
              </a:rPr>
              <a:t>Libraries used : </a:t>
            </a:r>
            <a:r>
              <a:rPr lang="en-US" sz="2000" dirty="0" err="1">
                <a:solidFill>
                  <a:srgbClr val="3C4043"/>
                </a:solidFill>
              </a:rPr>
              <a:t>dplyr</a:t>
            </a:r>
            <a:r>
              <a:rPr lang="en-US" sz="2000" dirty="0">
                <a:solidFill>
                  <a:srgbClr val="3C4043"/>
                </a:solidFill>
              </a:rPr>
              <a:t>, ggplot2, prophet, </a:t>
            </a:r>
            <a:r>
              <a:rPr lang="en-US" sz="2000" dirty="0" err="1">
                <a:solidFill>
                  <a:srgbClr val="3C4043"/>
                </a:solidFill>
              </a:rPr>
              <a:t>forecast,tidyverse</a:t>
            </a:r>
            <a:endParaRPr lang="en-US" sz="2000" dirty="0">
              <a:solidFill>
                <a:srgbClr val="3C4043"/>
              </a:solidFill>
            </a:endParaRPr>
          </a:p>
          <a:p>
            <a:pPr marL="342900" indent="-342900" algn="l">
              <a:buFont typeface="Arial" panose="020B0604020202020204" pitchFamily="34" charset="0"/>
              <a:buChar char="•"/>
            </a:pPr>
            <a:r>
              <a:rPr lang="en-US" sz="2000" dirty="0">
                <a:solidFill>
                  <a:srgbClr val="3C4043"/>
                </a:solidFill>
              </a:rPr>
              <a:t>Renamed the column Date to ‘ds’ and Visits to ‘y’</a:t>
            </a:r>
          </a:p>
          <a:p>
            <a:pPr marL="342900" indent="-342900" algn="l">
              <a:buFont typeface="Arial" panose="020B0604020202020204" pitchFamily="34" charset="0"/>
              <a:buChar char="•"/>
            </a:pPr>
            <a:endParaRPr lang="en-US" dirty="0">
              <a:solidFill>
                <a:srgbClr val="3C4043"/>
              </a:solidFill>
            </a:endParaRPr>
          </a:p>
          <a:p>
            <a:pPr marL="342900" indent="-342900" algn="l">
              <a:buFont typeface="Arial" panose="020B0604020202020204" pitchFamily="34" charset="0"/>
              <a:buChar char="•"/>
            </a:pPr>
            <a:endParaRPr lang="en-US" dirty="0">
              <a:solidFill>
                <a:srgbClr val="3C4043"/>
              </a:solidFill>
              <a:latin typeface="Inter" panose="020B0502030000000004" pitchFamily="34" charset="0"/>
            </a:endParaRPr>
          </a:p>
          <a:p>
            <a:pPr marL="342900" indent="-342900" algn="l">
              <a:buFont typeface="Arial" panose="020B0604020202020204" pitchFamily="34" charset="0"/>
              <a:buChar char="•"/>
            </a:pPr>
            <a:endParaRPr lang="en-US" dirty="0">
              <a:solidFill>
                <a:srgbClr val="3C4043"/>
              </a:solidFill>
              <a:latin typeface="Inter" panose="020B0502030000000004" pitchFamily="34" charset="0"/>
            </a:endParaRPr>
          </a:p>
          <a:p>
            <a:pPr marL="342900" indent="-342900" algn="l">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87B142A5-1D2A-836E-124F-2F55E9371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848" y="2153265"/>
            <a:ext cx="7560765" cy="2133599"/>
          </a:xfrm>
          <a:prstGeom prst="rect">
            <a:avLst/>
          </a:prstGeom>
        </p:spPr>
      </p:pic>
    </p:spTree>
    <p:extLst>
      <p:ext uri="{BB962C8B-B14F-4D97-AF65-F5344CB8AC3E}">
        <p14:creationId xmlns:p14="http://schemas.microsoft.com/office/powerpoint/2010/main" val="358933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8582-689D-5E83-031A-F661481F9158}"/>
              </a:ext>
            </a:extLst>
          </p:cNvPr>
          <p:cNvSpPr>
            <a:spLocks noGrp="1"/>
          </p:cNvSpPr>
          <p:nvPr>
            <p:ph type="title"/>
          </p:nvPr>
        </p:nvSpPr>
        <p:spPr>
          <a:xfrm>
            <a:off x="838200" y="365126"/>
            <a:ext cx="10515600" cy="745920"/>
          </a:xfrm>
        </p:spPr>
        <p:txBody>
          <a:bodyPr>
            <a:normAutofit/>
          </a:bodyPr>
          <a:lstStyle/>
          <a:p>
            <a:pPr algn="ctr"/>
            <a:r>
              <a:rPr lang="en-IN" sz="3600" b="1" dirty="0">
                <a:solidFill>
                  <a:schemeClr val="tx2"/>
                </a:solidFill>
                <a:latin typeface="+mn-lt"/>
              </a:rPr>
              <a:t>PLOT COMPONENTS INTERPRETATION</a:t>
            </a:r>
            <a:endParaRPr lang="en-IN" sz="3600" dirty="0">
              <a:solidFill>
                <a:schemeClr val="tx2"/>
              </a:solidFill>
            </a:endParaRPr>
          </a:p>
        </p:txBody>
      </p:sp>
      <p:sp>
        <p:nvSpPr>
          <p:cNvPr id="3" name="Content Placeholder 2">
            <a:extLst>
              <a:ext uri="{FF2B5EF4-FFF2-40B4-BE49-F238E27FC236}">
                <a16:creationId xmlns:a16="http://schemas.microsoft.com/office/drawing/2014/main" id="{8696957C-F9FF-0693-113E-ECADE579D923}"/>
              </a:ext>
            </a:extLst>
          </p:cNvPr>
          <p:cNvSpPr>
            <a:spLocks noGrp="1"/>
          </p:cNvSpPr>
          <p:nvPr>
            <p:ph idx="1"/>
          </p:nvPr>
        </p:nvSpPr>
        <p:spPr>
          <a:xfrm>
            <a:off x="838199" y="983226"/>
            <a:ext cx="10940845" cy="5732206"/>
          </a:xfrm>
        </p:spPr>
        <p:txBody>
          <a:bodyPr/>
          <a:lstStyle/>
          <a:p>
            <a:r>
              <a:rPr lang="en-US" sz="2000" b="0" i="0" dirty="0" err="1">
                <a:solidFill>
                  <a:srgbClr val="3C4043"/>
                </a:solidFill>
                <a:effectLst/>
              </a:rPr>
              <a:t>prophet_plot_components</a:t>
            </a:r>
            <a:r>
              <a:rPr lang="en-US" sz="2000" b="0" i="0" dirty="0">
                <a:solidFill>
                  <a:srgbClr val="3C4043"/>
                </a:solidFill>
                <a:effectLst/>
              </a:rPr>
              <a:t>(</a:t>
            </a:r>
            <a:r>
              <a:rPr lang="en-US" sz="2000" b="0" i="0" dirty="0" err="1">
                <a:solidFill>
                  <a:srgbClr val="3C4043"/>
                </a:solidFill>
                <a:effectLst/>
              </a:rPr>
              <a:t>m,forecast</a:t>
            </a:r>
            <a:r>
              <a:rPr lang="en-US" sz="2000" b="0" i="0" dirty="0">
                <a:solidFill>
                  <a:srgbClr val="3C4043"/>
                </a:solidFill>
                <a:effectLst/>
              </a:rPr>
              <a:t>)</a:t>
            </a:r>
          </a:p>
          <a:p>
            <a:pPr algn="l" fontAlgn="base">
              <a:buFont typeface="Arial" panose="020B0604020202020204" pitchFamily="34" charset="0"/>
              <a:buChar char="•"/>
            </a:pPr>
            <a:r>
              <a:rPr lang="en-US" sz="2000" b="0" i="0" dirty="0">
                <a:solidFill>
                  <a:srgbClr val="3C4043"/>
                </a:solidFill>
                <a:effectLst/>
              </a:rPr>
              <a:t>Trend indicates that the page visits remained constant from Jan'16 to Mid'17 and thereafter there was an upswing from Mid'19 to End of 2020</a:t>
            </a:r>
          </a:p>
          <a:p>
            <a:pPr algn="l" fontAlgn="base">
              <a:buFont typeface="Arial" panose="020B0604020202020204" pitchFamily="34" charset="0"/>
              <a:buChar char="•"/>
            </a:pPr>
            <a:r>
              <a:rPr lang="en-US" sz="2000" b="0" i="0" dirty="0">
                <a:solidFill>
                  <a:srgbClr val="3C4043"/>
                </a:solidFill>
                <a:effectLst/>
              </a:rPr>
              <a:t>From Holidays, we can make out that Christmas had a negative effect on page visits whereas Black Friday had a positive effect on page visits</a:t>
            </a:r>
          </a:p>
          <a:p>
            <a:pPr algn="l" fontAlgn="base">
              <a:buFont typeface="Arial" panose="020B0604020202020204" pitchFamily="34" charset="0"/>
              <a:buChar char="•"/>
            </a:pPr>
            <a:r>
              <a:rPr lang="en-US" sz="2000" b="0" i="0" dirty="0">
                <a:solidFill>
                  <a:srgbClr val="3C4043"/>
                </a:solidFill>
                <a:effectLst/>
              </a:rPr>
              <a:t>Weekly seasonality indicates that page visits tend to remain the highest from Monday to Thursday and starts going down thereafter</a:t>
            </a:r>
          </a:p>
          <a:p>
            <a:pPr algn="l" fontAlgn="base">
              <a:buFont typeface="Arial" panose="020B0604020202020204" pitchFamily="34" charset="0"/>
              <a:buChar char="•"/>
            </a:pPr>
            <a:r>
              <a:rPr lang="en-US" sz="2000" b="0" i="0" dirty="0">
                <a:solidFill>
                  <a:srgbClr val="3C4043"/>
                </a:solidFill>
                <a:effectLst/>
              </a:rPr>
              <a:t>Yearly seasonality indicates that page visits are the highest in Apr and then starts going down thereafter with Oct having reaching the bottom point</a:t>
            </a:r>
          </a:p>
          <a:p>
            <a:pPr fontAlgn="base"/>
            <a:r>
              <a:rPr lang="en-US" sz="2000" dirty="0">
                <a:solidFill>
                  <a:srgbClr val="3C4043"/>
                </a:solidFill>
              </a:rPr>
              <a:t>External regressor "Easter" has no impact on page visits</a:t>
            </a:r>
          </a:p>
          <a:p>
            <a:pPr algn="l" fontAlgn="base">
              <a:buFont typeface="Arial" panose="020B0604020202020204" pitchFamily="34" charset="0"/>
              <a:buChar char="•"/>
            </a:pPr>
            <a:endParaRPr lang="en-US" sz="2000" b="0" i="0" dirty="0">
              <a:solidFill>
                <a:srgbClr val="3C4043"/>
              </a:solidFill>
              <a:effectLst/>
            </a:endParaRPr>
          </a:p>
          <a:p>
            <a:endParaRPr lang="en-IN" dirty="0"/>
          </a:p>
        </p:txBody>
      </p:sp>
    </p:spTree>
    <p:extLst>
      <p:ext uri="{BB962C8B-B14F-4D97-AF65-F5344CB8AC3E}">
        <p14:creationId xmlns:p14="http://schemas.microsoft.com/office/powerpoint/2010/main" val="942748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23EB-C58E-40E2-6C7F-91C1450250EA}"/>
              </a:ext>
            </a:extLst>
          </p:cNvPr>
          <p:cNvSpPr>
            <a:spLocks noGrp="1"/>
          </p:cNvSpPr>
          <p:nvPr>
            <p:ph type="title"/>
          </p:nvPr>
        </p:nvSpPr>
        <p:spPr>
          <a:xfrm>
            <a:off x="838200" y="365125"/>
            <a:ext cx="10515600" cy="706591"/>
          </a:xfrm>
        </p:spPr>
        <p:txBody>
          <a:bodyPr>
            <a:normAutofit/>
          </a:bodyPr>
          <a:lstStyle/>
          <a:p>
            <a:pPr algn="ctr"/>
            <a:r>
              <a:rPr lang="en-IN" sz="3600" b="1" dirty="0">
                <a:solidFill>
                  <a:schemeClr val="tx2"/>
                </a:solidFill>
                <a:latin typeface="+mn-lt"/>
              </a:rPr>
              <a:t>PLOT TREND FORECAST</a:t>
            </a:r>
            <a:endParaRPr lang="en-IN" sz="3600" dirty="0">
              <a:solidFill>
                <a:schemeClr val="tx2"/>
              </a:solidFill>
            </a:endParaRPr>
          </a:p>
        </p:txBody>
      </p:sp>
      <p:sp>
        <p:nvSpPr>
          <p:cNvPr id="3" name="Content Placeholder 2">
            <a:extLst>
              <a:ext uri="{FF2B5EF4-FFF2-40B4-BE49-F238E27FC236}">
                <a16:creationId xmlns:a16="http://schemas.microsoft.com/office/drawing/2014/main" id="{250053C2-6B97-6C51-C004-7717EFC58FB5}"/>
              </a:ext>
            </a:extLst>
          </p:cNvPr>
          <p:cNvSpPr>
            <a:spLocks noGrp="1"/>
          </p:cNvSpPr>
          <p:nvPr>
            <p:ph idx="1"/>
          </p:nvPr>
        </p:nvSpPr>
        <p:spPr>
          <a:xfrm>
            <a:off x="838200" y="963561"/>
            <a:ext cx="10515600" cy="5213402"/>
          </a:xfrm>
        </p:spPr>
        <p:txBody>
          <a:bodyPr/>
          <a:lstStyle/>
          <a:p>
            <a:r>
              <a:rPr lang="en-US" sz="2000" b="0" i="0" dirty="0">
                <a:solidFill>
                  <a:srgbClr val="3C4043"/>
                </a:solidFill>
                <a:effectLst/>
              </a:rPr>
              <a:t>plot(</a:t>
            </a:r>
            <a:r>
              <a:rPr lang="en-US" sz="2000" b="0" i="0" dirty="0" err="1">
                <a:solidFill>
                  <a:srgbClr val="3C4043"/>
                </a:solidFill>
                <a:effectLst/>
              </a:rPr>
              <a:t>m,forecast</a:t>
            </a:r>
            <a:r>
              <a:rPr lang="en-US" sz="2000" b="0" i="0" dirty="0">
                <a:solidFill>
                  <a:srgbClr val="3C4043"/>
                </a:solidFill>
                <a:effectLst/>
              </a:rPr>
              <a:t>) + </a:t>
            </a:r>
            <a:r>
              <a:rPr lang="en-US" sz="2000" b="0" i="0" dirty="0" err="1">
                <a:solidFill>
                  <a:srgbClr val="3C4043"/>
                </a:solidFill>
                <a:effectLst/>
              </a:rPr>
              <a:t>add_changepoints_to_plot</a:t>
            </a:r>
            <a:r>
              <a:rPr lang="en-US" sz="2000" b="0" i="0" dirty="0">
                <a:solidFill>
                  <a:srgbClr val="3C4043"/>
                </a:solidFill>
                <a:effectLst/>
              </a:rPr>
              <a:t>(m)</a:t>
            </a:r>
          </a:p>
          <a:p>
            <a:r>
              <a:rPr lang="en-US" sz="2000" b="0" i="0" dirty="0">
                <a:solidFill>
                  <a:srgbClr val="3C4043"/>
                </a:solidFill>
                <a:effectLst/>
              </a:rPr>
              <a:t>Trend which is indicated by the red line starts moving upwards from Mid 2019 to 2020 onwards</a:t>
            </a:r>
          </a:p>
          <a:p>
            <a:endParaRPr lang="en-IN" dirty="0"/>
          </a:p>
        </p:txBody>
      </p:sp>
      <p:pic>
        <p:nvPicPr>
          <p:cNvPr id="5" name="Picture 4">
            <a:extLst>
              <a:ext uri="{FF2B5EF4-FFF2-40B4-BE49-F238E27FC236}">
                <a16:creationId xmlns:a16="http://schemas.microsoft.com/office/drawing/2014/main" id="{660BB1D6-22A3-6C82-6F89-23C2FAD37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65" y="2094272"/>
            <a:ext cx="10766322" cy="4763728"/>
          </a:xfrm>
          <a:prstGeom prst="rect">
            <a:avLst/>
          </a:prstGeom>
        </p:spPr>
      </p:pic>
    </p:spTree>
    <p:extLst>
      <p:ext uri="{BB962C8B-B14F-4D97-AF65-F5344CB8AC3E}">
        <p14:creationId xmlns:p14="http://schemas.microsoft.com/office/powerpoint/2010/main" val="3400655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01A3-D381-9B4A-B95D-8A69F89450E4}"/>
              </a:ext>
            </a:extLst>
          </p:cNvPr>
          <p:cNvSpPr>
            <a:spLocks noGrp="1"/>
          </p:cNvSpPr>
          <p:nvPr>
            <p:ph type="title"/>
          </p:nvPr>
        </p:nvSpPr>
        <p:spPr>
          <a:xfrm>
            <a:off x="838200" y="365126"/>
            <a:ext cx="10515600" cy="549274"/>
          </a:xfrm>
        </p:spPr>
        <p:txBody>
          <a:bodyPr>
            <a:normAutofit fontScale="90000"/>
          </a:bodyPr>
          <a:lstStyle/>
          <a:p>
            <a:pPr algn="ctr"/>
            <a:r>
              <a:rPr lang="en-IN" sz="3600" b="1" dirty="0">
                <a:solidFill>
                  <a:schemeClr val="tx2"/>
                </a:solidFill>
                <a:latin typeface="+mn-lt"/>
              </a:rPr>
              <a:t>PREDICTING ACCURACY, RMSE AND MAPE</a:t>
            </a:r>
          </a:p>
        </p:txBody>
      </p:sp>
      <p:sp>
        <p:nvSpPr>
          <p:cNvPr id="3" name="Content Placeholder 2">
            <a:extLst>
              <a:ext uri="{FF2B5EF4-FFF2-40B4-BE49-F238E27FC236}">
                <a16:creationId xmlns:a16="http://schemas.microsoft.com/office/drawing/2014/main" id="{3FEC1769-7F34-95A3-1A4D-E18FC2A0758C}"/>
              </a:ext>
            </a:extLst>
          </p:cNvPr>
          <p:cNvSpPr>
            <a:spLocks noGrp="1"/>
          </p:cNvSpPr>
          <p:nvPr>
            <p:ph idx="1"/>
          </p:nvPr>
        </p:nvSpPr>
        <p:spPr>
          <a:xfrm>
            <a:off x="838200" y="983226"/>
            <a:ext cx="10515600" cy="5193737"/>
          </a:xfrm>
        </p:spPr>
        <p:txBody>
          <a:bodyPr>
            <a:normAutofit/>
          </a:bodyPr>
          <a:lstStyle/>
          <a:p>
            <a:r>
              <a:rPr lang="en-US" sz="2400" b="0" i="0" dirty="0">
                <a:solidFill>
                  <a:srgbClr val="3C4043"/>
                </a:solidFill>
                <a:effectLst/>
              </a:rPr>
              <a:t>We check for accuracy of the model. RMSE is 241.1942 , MAPE is 9.01, Accuracy is 90.99%</a:t>
            </a:r>
          </a:p>
          <a:p>
            <a:endParaRPr lang="en-IN" sz="2400" dirty="0"/>
          </a:p>
        </p:txBody>
      </p:sp>
      <p:pic>
        <p:nvPicPr>
          <p:cNvPr id="5" name="Picture 4">
            <a:extLst>
              <a:ext uri="{FF2B5EF4-FFF2-40B4-BE49-F238E27FC236}">
                <a16:creationId xmlns:a16="http://schemas.microsoft.com/office/drawing/2014/main" id="{D609D79D-8AE0-5A04-EF55-82D400F2B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40" y="1936955"/>
            <a:ext cx="9842090" cy="4555918"/>
          </a:xfrm>
          <a:prstGeom prst="rect">
            <a:avLst/>
          </a:prstGeom>
        </p:spPr>
      </p:pic>
    </p:spTree>
    <p:extLst>
      <p:ext uri="{BB962C8B-B14F-4D97-AF65-F5344CB8AC3E}">
        <p14:creationId xmlns:p14="http://schemas.microsoft.com/office/powerpoint/2010/main" val="4006953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6DBF-8C3A-0B03-D6BE-4361286EE83A}"/>
              </a:ext>
            </a:extLst>
          </p:cNvPr>
          <p:cNvSpPr>
            <a:spLocks noGrp="1"/>
          </p:cNvSpPr>
          <p:nvPr>
            <p:ph type="title"/>
          </p:nvPr>
        </p:nvSpPr>
        <p:spPr>
          <a:xfrm>
            <a:off x="838200" y="365125"/>
            <a:ext cx="10515600" cy="814746"/>
          </a:xfrm>
        </p:spPr>
        <p:txBody>
          <a:bodyPr>
            <a:normAutofit/>
          </a:bodyPr>
          <a:lstStyle/>
          <a:p>
            <a:pPr algn="ctr"/>
            <a:r>
              <a:rPr lang="en-IN" sz="3600" b="1" dirty="0">
                <a:solidFill>
                  <a:schemeClr val="tx2"/>
                </a:solidFill>
                <a:latin typeface="+mn-lt"/>
              </a:rPr>
              <a:t>HOLIDAY EVENTS</a:t>
            </a:r>
            <a:endParaRPr lang="en-IN" sz="3600" dirty="0">
              <a:solidFill>
                <a:schemeClr val="tx2"/>
              </a:solidFill>
            </a:endParaRPr>
          </a:p>
        </p:txBody>
      </p:sp>
      <p:sp>
        <p:nvSpPr>
          <p:cNvPr id="3" name="Content Placeholder 2">
            <a:extLst>
              <a:ext uri="{FF2B5EF4-FFF2-40B4-BE49-F238E27FC236}">
                <a16:creationId xmlns:a16="http://schemas.microsoft.com/office/drawing/2014/main" id="{CFA245A7-CD78-944D-B3EE-9C88A3518D09}"/>
              </a:ext>
            </a:extLst>
          </p:cNvPr>
          <p:cNvSpPr>
            <a:spLocks noGrp="1"/>
          </p:cNvSpPr>
          <p:nvPr>
            <p:ph idx="1"/>
          </p:nvPr>
        </p:nvSpPr>
        <p:spPr>
          <a:xfrm>
            <a:off x="838200" y="1415845"/>
            <a:ext cx="10515600" cy="5442155"/>
          </a:xfrm>
        </p:spPr>
        <p:txBody>
          <a:bodyPr/>
          <a:lstStyle/>
          <a:p>
            <a:r>
              <a:rPr lang="en-US" sz="2000" b="0" i="0" dirty="0">
                <a:solidFill>
                  <a:srgbClr val="3C4043"/>
                </a:solidFill>
                <a:effectLst/>
              </a:rPr>
              <a:t>Treat "Christmas" and "</a:t>
            </a:r>
            <a:r>
              <a:rPr lang="en-US" sz="2000" b="0" i="0" dirty="0" err="1">
                <a:solidFill>
                  <a:srgbClr val="3C4043"/>
                </a:solidFill>
                <a:effectLst/>
              </a:rPr>
              <a:t>Black.Friday</a:t>
            </a:r>
            <a:r>
              <a:rPr lang="en-US" sz="2000" b="0" i="0" dirty="0">
                <a:solidFill>
                  <a:srgbClr val="3C4043"/>
                </a:solidFill>
                <a:effectLst/>
              </a:rPr>
              <a:t>" as holiday events. As the data ranges from 2016 to 2020, there will be 5 Christmas and 5 Black Friday days</a:t>
            </a:r>
          </a:p>
          <a:p>
            <a:r>
              <a:rPr lang="en-US" sz="2000" b="0" i="0" dirty="0">
                <a:solidFill>
                  <a:srgbClr val="3C4043"/>
                </a:solidFill>
                <a:effectLst/>
              </a:rPr>
              <a:t>We will look at the impact of Christmas 3 days prior and 3 days later from Christmas date on and 3 days prior and 1 day later for Black Friday on "Visits" </a:t>
            </a:r>
          </a:p>
          <a:p>
            <a:r>
              <a:rPr lang="en-US" sz="2000" dirty="0">
                <a:solidFill>
                  <a:srgbClr val="3C4043"/>
                </a:solidFill>
              </a:rPr>
              <a:t>We create two data frames called Christmas and </a:t>
            </a:r>
            <a:r>
              <a:rPr lang="en-US" sz="2000" dirty="0" err="1">
                <a:solidFill>
                  <a:srgbClr val="3C4043"/>
                </a:solidFill>
              </a:rPr>
              <a:t>Black.Friday</a:t>
            </a:r>
            <a:r>
              <a:rPr lang="en-US" sz="2000" dirty="0">
                <a:solidFill>
                  <a:srgbClr val="3C4043"/>
                </a:solidFill>
              </a:rPr>
              <a:t> and merge the two into a data frame called "holidays"</a:t>
            </a:r>
          </a:p>
          <a:p>
            <a:endParaRPr lang="en-US" sz="2400" b="0" i="0" dirty="0">
              <a:solidFill>
                <a:srgbClr val="3C4043"/>
              </a:solidFill>
              <a:effectLst/>
            </a:endParaRPr>
          </a:p>
          <a:p>
            <a:endParaRPr lang="en-US" b="0" i="0" dirty="0">
              <a:solidFill>
                <a:srgbClr val="3C4043"/>
              </a:solidFill>
              <a:effectLst/>
              <a:latin typeface="inherit"/>
            </a:endParaRPr>
          </a:p>
          <a:p>
            <a:endParaRPr lang="en-IN" dirty="0"/>
          </a:p>
        </p:txBody>
      </p:sp>
      <p:pic>
        <p:nvPicPr>
          <p:cNvPr id="5" name="Picture 4">
            <a:extLst>
              <a:ext uri="{FF2B5EF4-FFF2-40B4-BE49-F238E27FC236}">
                <a16:creationId xmlns:a16="http://schemas.microsoft.com/office/drawing/2014/main" id="{361BB4E9-6DD2-B711-2727-B6DF2A886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38" y="3706761"/>
            <a:ext cx="8780208" cy="3067664"/>
          </a:xfrm>
          <a:prstGeom prst="rect">
            <a:avLst/>
          </a:prstGeom>
        </p:spPr>
      </p:pic>
    </p:spTree>
    <p:extLst>
      <p:ext uri="{BB962C8B-B14F-4D97-AF65-F5344CB8AC3E}">
        <p14:creationId xmlns:p14="http://schemas.microsoft.com/office/powerpoint/2010/main" val="423587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F17B-514F-A19E-2F0E-D57A8E959206}"/>
              </a:ext>
            </a:extLst>
          </p:cNvPr>
          <p:cNvSpPr>
            <a:spLocks noGrp="1"/>
          </p:cNvSpPr>
          <p:nvPr>
            <p:ph type="title"/>
          </p:nvPr>
        </p:nvSpPr>
        <p:spPr>
          <a:xfrm>
            <a:off x="838200" y="365125"/>
            <a:ext cx="10515600" cy="847827"/>
          </a:xfrm>
        </p:spPr>
        <p:txBody>
          <a:bodyPr>
            <a:normAutofit/>
          </a:bodyPr>
          <a:lstStyle/>
          <a:p>
            <a:pPr algn="ctr"/>
            <a:r>
              <a:rPr lang="en-IN" sz="3600" b="1" dirty="0">
                <a:solidFill>
                  <a:schemeClr val="tx2"/>
                </a:solidFill>
                <a:latin typeface="+mn-lt"/>
              </a:rPr>
              <a:t>TRAIN AND TEST DATA</a:t>
            </a:r>
            <a:endParaRPr lang="en-IN" sz="3600" dirty="0">
              <a:solidFill>
                <a:schemeClr val="tx2"/>
              </a:solidFill>
            </a:endParaRPr>
          </a:p>
        </p:txBody>
      </p:sp>
      <p:sp>
        <p:nvSpPr>
          <p:cNvPr id="3" name="Content Placeholder 2">
            <a:extLst>
              <a:ext uri="{FF2B5EF4-FFF2-40B4-BE49-F238E27FC236}">
                <a16:creationId xmlns:a16="http://schemas.microsoft.com/office/drawing/2014/main" id="{463C7CFF-7D25-6D4E-ECE2-6E7A5D8128B9}"/>
              </a:ext>
            </a:extLst>
          </p:cNvPr>
          <p:cNvSpPr>
            <a:spLocks noGrp="1"/>
          </p:cNvSpPr>
          <p:nvPr>
            <p:ph idx="1"/>
          </p:nvPr>
        </p:nvSpPr>
        <p:spPr>
          <a:xfrm>
            <a:off x="838200" y="1376516"/>
            <a:ext cx="10515600" cy="5279923"/>
          </a:xfrm>
        </p:spPr>
        <p:txBody>
          <a:bodyPr/>
          <a:lstStyle/>
          <a:p>
            <a:r>
              <a:rPr lang="en-US" sz="2000" b="0" i="0" dirty="0">
                <a:solidFill>
                  <a:srgbClr val="3C4043"/>
                </a:solidFill>
                <a:effectLst/>
              </a:rPr>
              <a:t>We create train and test data. In train data &amp; test data, we select only 3 variables namely ‘ds’, ‘y’ , ‘Easter’. In train data, ds contains data before 2020-12-01 and test data contains data equal to and after 2020-12-01 (31 days) data</a:t>
            </a:r>
          </a:p>
          <a:p>
            <a:r>
              <a:rPr lang="en-US" sz="2400" dirty="0">
                <a:solidFill>
                  <a:srgbClr val="3C4043"/>
                </a:solidFill>
              </a:rPr>
              <a:t>         TRAIN DATA                                                TEST DATA</a:t>
            </a:r>
            <a:endParaRPr lang="en-US" sz="2400" b="0" i="0" dirty="0">
              <a:solidFill>
                <a:srgbClr val="3C4043"/>
              </a:solidFill>
              <a:effectLst/>
            </a:endParaRPr>
          </a:p>
          <a:p>
            <a:endParaRPr lang="en-IN" dirty="0"/>
          </a:p>
        </p:txBody>
      </p:sp>
      <p:pic>
        <p:nvPicPr>
          <p:cNvPr id="5" name="Picture 4">
            <a:extLst>
              <a:ext uri="{FF2B5EF4-FFF2-40B4-BE49-F238E27FC236}">
                <a16:creationId xmlns:a16="http://schemas.microsoft.com/office/drawing/2014/main" id="{2184CE32-1A45-E0E7-C4BF-E5F930E3A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949678"/>
            <a:ext cx="4707195" cy="3543198"/>
          </a:xfrm>
          <a:prstGeom prst="rect">
            <a:avLst/>
          </a:prstGeom>
        </p:spPr>
      </p:pic>
      <p:pic>
        <p:nvPicPr>
          <p:cNvPr id="7" name="Picture 6">
            <a:extLst>
              <a:ext uri="{FF2B5EF4-FFF2-40B4-BE49-F238E27FC236}">
                <a16:creationId xmlns:a16="http://schemas.microsoft.com/office/drawing/2014/main" id="{D38ADE6D-4E5F-C46C-0E95-C3C487A03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608" y="2841523"/>
            <a:ext cx="4707192" cy="3651352"/>
          </a:xfrm>
          <a:prstGeom prst="rect">
            <a:avLst/>
          </a:prstGeom>
        </p:spPr>
      </p:pic>
    </p:spTree>
    <p:extLst>
      <p:ext uri="{BB962C8B-B14F-4D97-AF65-F5344CB8AC3E}">
        <p14:creationId xmlns:p14="http://schemas.microsoft.com/office/powerpoint/2010/main" val="65350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C13D-28E7-FF71-57D6-2F508296171F}"/>
              </a:ext>
            </a:extLst>
          </p:cNvPr>
          <p:cNvSpPr>
            <a:spLocks noGrp="1"/>
          </p:cNvSpPr>
          <p:nvPr>
            <p:ph type="title"/>
          </p:nvPr>
        </p:nvSpPr>
        <p:spPr>
          <a:xfrm>
            <a:off x="838200" y="365126"/>
            <a:ext cx="10515600" cy="814746"/>
          </a:xfrm>
        </p:spPr>
        <p:txBody>
          <a:bodyPr>
            <a:normAutofit/>
          </a:bodyPr>
          <a:lstStyle/>
          <a:p>
            <a:pPr algn="ctr"/>
            <a:r>
              <a:rPr lang="en-IN" sz="3600" b="1" dirty="0">
                <a:solidFill>
                  <a:schemeClr val="tx2"/>
                </a:solidFill>
                <a:latin typeface="+mn-lt"/>
              </a:rPr>
              <a:t>USING PROPHET FUNCTION</a:t>
            </a:r>
            <a:endParaRPr lang="en-IN" sz="3600" dirty="0">
              <a:solidFill>
                <a:schemeClr val="tx2"/>
              </a:solidFill>
            </a:endParaRPr>
          </a:p>
        </p:txBody>
      </p:sp>
      <p:sp>
        <p:nvSpPr>
          <p:cNvPr id="3" name="Content Placeholder 2">
            <a:extLst>
              <a:ext uri="{FF2B5EF4-FFF2-40B4-BE49-F238E27FC236}">
                <a16:creationId xmlns:a16="http://schemas.microsoft.com/office/drawing/2014/main" id="{2E1DFAA4-880B-ED6E-9FEB-7309C42CA2E2}"/>
              </a:ext>
            </a:extLst>
          </p:cNvPr>
          <p:cNvSpPr>
            <a:spLocks noGrp="1"/>
          </p:cNvSpPr>
          <p:nvPr>
            <p:ph idx="1"/>
          </p:nvPr>
        </p:nvSpPr>
        <p:spPr>
          <a:xfrm>
            <a:off x="838200" y="1297858"/>
            <a:ext cx="10515600" cy="5407742"/>
          </a:xfrm>
        </p:spPr>
        <p:txBody>
          <a:bodyPr/>
          <a:lstStyle/>
          <a:p>
            <a:r>
              <a:rPr lang="en-US" sz="2000" b="0" i="0" dirty="0">
                <a:solidFill>
                  <a:srgbClr val="3C4043"/>
                </a:solidFill>
                <a:effectLst/>
              </a:rPr>
              <a:t>Use prophet model which will include multiple parameter. We are going with the default parameters. Thereafter, we add the external regressor "Easter"</a:t>
            </a:r>
          </a:p>
          <a:p>
            <a:endParaRPr lang="en-IN" dirty="0"/>
          </a:p>
        </p:txBody>
      </p:sp>
      <p:pic>
        <p:nvPicPr>
          <p:cNvPr id="5" name="Picture 4">
            <a:extLst>
              <a:ext uri="{FF2B5EF4-FFF2-40B4-BE49-F238E27FC236}">
                <a16:creationId xmlns:a16="http://schemas.microsoft.com/office/drawing/2014/main" id="{E5589C59-B913-70E9-5B28-C4C3310D7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542" y="2135433"/>
            <a:ext cx="9694606" cy="4452180"/>
          </a:xfrm>
          <a:prstGeom prst="rect">
            <a:avLst/>
          </a:prstGeom>
        </p:spPr>
      </p:pic>
    </p:spTree>
    <p:extLst>
      <p:ext uri="{BB962C8B-B14F-4D97-AF65-F5344CB8AC3E}">
        <p14:creationId xmlns:p14="http://schemas.microsoft.com/office/powerpoint/2010/main" val="391154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2181-B2F3-4FCE-BD1D-9029CBF0C7B0}"/>
              </a:ext>
            </a:extLst>
          </p:cNvPr>
          <p:cNvSpPr>
            <a:spLocks noGrp="1"/>
          </p:cNvSpPr>
          <p:nvPr>
            <p:ph type="title"/>
          </p:nvPr>
        </p:nvSpPr>
        <p:spPr>
          <a:xfrm>
            <a:off x="838200" y="365126"/>
            <a:ext cx="10515600" cy="903236"/>
          </a:xfrm>
        </p:spPr>
        <p:txBody>
          <a:bodyPr>
            <a:normAutofit/>
          </a:bodyPr>
          <a:lstStyle/>
          <a:p>
            <a:pPr algn="ctr"/>
            <a:r>
              <a:rPr lang="en-IN" sz="3600" b="1" dirty="0">
                <a:solidFill>
                  <a:schemeClr val="tx2"/>
                </a:solidFill>
                <a:latin typeface="+mn-lt"/>
              </a:rPr>
              <a:t>FUTURE DATA FRAME</a:t>
            </a:r>
            <a:r>
              <a:rPr lang="en-IN" sz="3600" b="1" dirty="0">
                <a:latin typeface="+mn-lt"/>
              </a:rPr>
              <a:t> </a:t>
            </a:r>
            <a:endParaRPr lang="en-IN" sz="3600" dirty="0"/>
          </a:p>
        </p:txBody>
      </p:sp>
      <p:sp>
        <p:nvSpPr>
          <p:cNvPr id="3" name="Content Placeholder 2">
            <a:extLst>
              <a:ext uri="{FF2B5EF4-FFF2-40B4-BE49-F238E27FC236}">
                <a16:creationId xmlns:a16="http://schemas.microsoft.com/office/drawing/2014/main" id="{6C7F3DAE-EE2C-10D8-98E3-A56427F64EC7}"/>
              </a:ext>
            </a:extLst>
          </p:cNvPr>
          <p:cNvSpPr>
            <a:spLocks noGrp="1"/>
          </p:cNvSpPr>
          <p:nvPr>
            <p:ph idx="1"/>
          </p:nvPr>
        </p:nvSpPr>
        <p:spPr>
          <a:xfrm>
            <a:off x="838200" y="1268362"/>
            <a:ext cx="10515600" cy="5456903"/>
          </a:xfrm>
        </p:spPr>
        <p:txBody>
          <a:bodyPr/>
          <a:lstStyle/>
          <a:p>
            <a:pPr algn="l" fontAlgn="base">
              <a:buFont typeface="Arial" panose="020B0604020202020204" pitchFamily="34" charset="0"/>
              <a:buChar char="•"/>
            </a:pPr>
            <a:r>
              <a:rPr lang="en-US" sz="2000" b="0" i="0" dirty="0">
                <a:solidFill>
                  <a:srgbClr val="3C4043"/>
                </a:solidFill>
                <a:effectLst/>
              </a:rPr>
              <a:t>We create the future data frame for forecasting and name the data frame "future". It will include "m" and 31 days of the test data. We then predict this future data frame and create a new data frame called "forecast".</a:t>
            </a:r>
          </a:p>
          <a:p>
            <a:pPr algn="l" fontAlgn="base">
              <a:buFont typeface="Arial" panose="020B0604020202020204" pitchFamily="34" charset="0"/>
              <a:buChar char="•"/>
            </a:pPr>
            <a:r>
              <a:rPr lang="en-US" sz="2000" b="0" i="0" dirty="0">
                <a:solidFill>
                  <a:srgbClr val="3C4043"/>
                </a:solidFill>
                <a:effectLst/>
              </a:rPr>
              <a:t>Forecast data frame consists of 1827 rows and 34 variables. This shows the external Regressor (Easter) value is 0 through the entire time period. This shows that "Easter" has no impact or effect on "Visits".</a:t>
            </a:r>
          </a:p>
          <a:p>
            <a:pPr marL="0" indent="0">
              <a:buNone/>
            </a:pPr>
            <a:endParaRPr lang="en-IN" dirty="0"/>
          </a:p>
        </p:txBody>
      </p:sp>
      <p:pic>
        <p:nvPicPr>
          <p:cNvPr id="5" name="Picture 4">
            <a:extLst>
              <a:ext uri="{FF2B5EF4-FFF2-40B4-BE49-F238E27FC236}">
                <a16:creationId xmlns:a16="http://schemas.microsoft.com/office/drawing/2014/main" id="{3680D01D-64B9-6FBA-B8AB-30D9CEC8B6F6}"/>
              </a:ext>
            </a:extLst>
          </p:cNvPr>
          <p:cNvPicPr>
            <a:picLocks noChangeAspect="1"/>
          </p:cNvPicPr>
          <p:nvPr/>
        </p:nvPicPr>
        <p:blipFill rotWithShape="1">
          <a:blip r:embed="rId2">
            <a:extLst>
              <a:ext uri="{28A0092B-C50C-407E-A947-70E740481C1C}">
                <a14:useLocalDpi xmlns:a14="http://schemas.microsoft.com/office/drawing/2010/main" val="0"/>
              </a:ext>
            </a:extLst>
          </a:blip>
          <a:srcRect b="61612"/>
          <a:stretch/>
        </p:blipFill>
        <p:spPr>
          <a:xfrm>
            <a:off x="1172839" y="3323303"/>
            <a:ext cx="9849121" cy="3401962"/>
          </a:xfrm>
          <a:prstGeom prst="rect">
            <a:avLst/>
          </a:prstGeom>
        </p:spPr>
      </p:pic>
    </p:spTree>
    <p:extLst>
      <p:ext uri="{BB962C8B-B14F-4D97-AF65-F5344CB8AC3E}">
        <p14:creationId xmlns:p14="http://schemas.microsoft.com/office/powerpoint/2010/main" val="621967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73B7-39C2-3973-6158-B21BA0F35531}"/>
              </a:ext>
            </a:extLst>
          </p:cNvPr>
          <p:cNvSpPr>
            <a:spLocks noGrp="1"/>
          </p:cNvSpPr>
          <p:nvPr>
            <p:ph type="title"/>
          </p:nvPr>
        </p:nvSpPr>
        <p:spPr>
          <a:xfrm>
            <a:off x="838200" y="365126"/>
            <a:ext cx="10515600" cy="873740"/>
          </a:xfrm>
        </p:spPr>
        <p:txBody>
          <a:bodyPr>
            <a:normAutofit/>
          </a:bodyPr>
          <a:lstStyle/>
          <a:p>
            <a:pPr algn="ctr"/>
            <a:r>
              <a:rPr lang="en-IN" sz="3600" b="1" dirty="0">
                <a:solidFill>
                  <a:schemeClr val="tx2"/>
                </a:solidFill>
                <a:latin typeface="+mn-lt"/>
              </a:rPr>
              <a:t>IMPACT OF CHRISTMAS ON VISITS</a:t>
            </a:r>
            <a:endParaRPr lang="en-IN" sz="3600" dirty="0">
              <a:solidFill>
                <a:schemeClr val="tx2"/>
              </a:solidFill>
            </a:endParaRPr>
          </a:p>
        </p:txBody>
      </p:sp>
      <p:sp>
        <p:nvSpPr>
          <p:cNvPr id="3" name="Content Placeholder 2">
            <a:extLst>
              <a:ext uri="{FF2B5EF4-FFF2-40B4-BE49-F238E27FC236}">
                <a16:creationId xmlns:a16="http://schemas.microsoft.com/office/drawing/2014/main" id="{90D4EFEE-0A7B-97E6-5511-D488CEAD89BD}"/>
              </a:ext>
            </a:extLst>
          </p:cNvPr>
          <p:cNvSpPr>
            <a:spLocks noGrp="1"/>
          </p:cNvSpPr>
          <p:nvPr>
            <p:ph idx="1"/>
          </p:nvPr>
        </p:nvSpPr>
        <p:spPr>
          <a:xfrm>
            <a:off x="838200" y="1238866"/>
            <a:ext cx="10515600" cy="5417573"/>
          </a:xfrm>
        </p:spPr>
        <p:txBody>
          <a:bodyPr/>
          <a:lstStyle/>
          <a:p>
            <a:r>
              <a:rPr lang="en-US" sz="2000" b="0" i="0" dirty="0">
                <a:solidFill>
                  <a:srgbClr val="3C4043"/>
                </a:solidFill>
                <a:effectLst/>
              </a:rPr>
              <a:t>We try to understand the impact of Holiday events on Visits. Below is the impact of ‘Christmas’. It indicates that ‘Christmas’ had no impact on ‘Visits’ during the year 2020.</a:t>
            </a:r>
          </a:p>
          <a:p>
            <a:endParaRPr lang="en-IN" dirty="0"/>
          </a:p>
        </p:txBody>
      </p:sp>
      <p:pic>
        <p:nvPicPr>
          <p:cNvPr id="5" name="Picture 4">
            <a:extLst>
              <a:ext uri="{FF2B5EF4-FFF2-40B4-BE49-F238E27FC236}">
                <a16:creationId xmlns:a16="http://schemas.microsoft.com/office/drawing/2014/main" id="{E5278EB6-C9AB-8A52-8E6E-5E6FDE5F9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339" y="2379405"/>
            <a:ext cx="9515145" cy="4277033"/>
          </a:xfrm>
          <a:prstGeom prst="rect">
            <a:avLst/>
          </a:prstGeom>
        </p:spPr>
      </p:pic>
    </p:spTree>
    <p:extLst>
      <p:ext uri="{BB962C8B-B14F-4D97-AF65-F5344CB8AC3E}">
        <p14:creationId xmlns:p14="http://schemas.microsoft.com/office/powerpoint/2010/main" val="375172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6902-46D7-8133-9591-CAC7EC3A977B}"/>
              </a:ext>
            </a:extLst>
          </p:cNvPr>
          <p:cNvSpPr>
            <a:spLocks noGrp="1"/>
          </p:cNvSpPr>
          <p:nvPr>
            <p:ph type="title"/>
          </p:nvPr>
        </p:nvSpPr>
        <p:spPr>
          <a:xfrm>
            <a:off x="838200" y="365126"/>
            <a:ext cx="10515600" cy="1021222"/>
          </a:xfrm>
        </p:spPr>
        <p:txBody>
          <a:bodyPr>
            <a:normAutofit/>
          </a:bodyPr>
          <a:lstStyle/>
          <a:p>
            <a:pPr algn="ctr"/>
            <a:r>
              <a:rPr lang="en-IN" sz="3600" b="1" dirty="0">
                <a:solidFill>
                  <a:schemeClr val="tx2"/>
                </a:solidFill>
                <a:latin typeface="+mn-lt"/>
              </a:rPr>
              <a:t>IMPACT OF BLACK FRIDAY ON VISITS</a:t>
            </a:r>
            <a:endParaRPr lang="en-IN" sz="3600" dirty="0">
              <a:solidFill>
                <a:schemeClr val="tx2"/>
              </a:solidFill>
            </a:endParaRPr>
          </a:p>
        </p:txBody>
      </p:sp>
      <p:sp>
        <p:nvSpPr>
          <p:cNvPr id="3" name="Content Placeholder 2">
            <a:extLst>
              <a:ext uri="{FF2B5EF4-FFF2-40B4-BE49-F238E27FC236}">
                <a16:creationId xmlns:a16="http://schemas.microsoft.com/office/drawing/2014/main" id="{845B528C-2C9D-33A4-6C59-C70A2A38A05D}"/>
              </a:ext>
            </a:extLst>
          </p:cNvPr>
          <p:cNvSpPr>
            <a:spLocks noGrp="1"/>
          </p:cNvSpPr>
          <p:nvPr>
            <p:ph idx="1"/>
          </p:nvPr>
        </p:nvSpPr>
        <p:spPr>
          <a:xfrm>
            <a:off x="838200" y="1386348"/>
            <a:ext cx="10515600" cy="5270091"/>
          </a:xfrm>
        </p:spPr>
        <p:txBody>
          <a:bodyPr/>
          <a:lstStyle/>
          <a:p>
            <a:r>
              <a:rPr lang="en-US" sz="2000" b="0" i="0" dirty="0">
                <a:solidFill>
                  <a:srgbClr val="3C4043"/>
                </a:solidFill>
                <a:effectLst/>
              </a:rPr>
              <a:t>We try to understand the impact of Holiday events on Visits. Below is the impact of ‘Black Friday’. </a:t>
            </a:r>
            <a:r>
              <a:rPr lang="en-US" sz="2000" dirty="0">
                <a:solidFill>
                  <a:srgbClr val="3C4043"/>
                </a:solidFill>
              </a:rPr>
              <a:t>It indicates that ‘Black Friday’ has a very minimal impact on ‘Visits’</a:t>
            </a:r>
            <a:endParaRPr lang="en-US" sz="2000" b="0" i="0" dirty="0">
              <a:solidFill>
                <a:srgbClr val="3C4043"/>
              </a:solidFill>
              <a:effectLst/>
            </a:endParaRPr>
          </a:p>
          <a:p>
            <a:endParaRPr lang="en-IN" dirty="0"/>
          </a:p>
        </p:txBody>
      </p:sp>
      <p:pic>
        <p:nvPicPr>
          <p:cNvPr id="5" name="Picture 4">
            <a:extLst>
              <a:ext uri="{FF2B5EF4-FFF2-40B4-BE49-F238E27FC236}">
                <a16:creationId xmlns:a16="http://schemas.microsoft.com/office/drawing/2014/main" id="{B6460A7F-AFDF-7B51-8215-B98A735AA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99" y="2222091"/>
            <a:ext cx="9980859" cy="4635910"/>
          </a:xfrm>
          <a:prstGeom prst="rect">
            <a:avLst/>
          </a:prstGeom>
        </p:spPr>
      </p:pic>
    </p:spTree>
    <p:extLst>
      <p:ext uri="{BB962C8B-B14F-4D97-AF65-F5344CB8AC3E}">
        <p14:creationId xmlns:p14="http://schemas.microsoft.com/office/powerpoint/2010/main" val="241301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A4E9-5E3E-1A50-6AC4-EB513425F64E}"/>
              </a:ext>
            </a:extLst>
          </p:cNvPr>
          <p:cNvSpPr>
            <a:spLocks noGrp="1"/>
          </p:cNvSpPr>
          <p:nvPr>
            <p:ph type="title"/>
          </p:nvPr>
        </p:nvSpPr>
        <p:spPr>
          <a:xfrm>
            <a:off x="838200" y="365126"/>
            <a:ext cx="10515600" cy="706590"/>
          </a:xfrm>
        </p:spPr>
        <p:txBody>
          <a:bodyPr>
            <a:normAutofit/>
          </a:bodyPr>
          <a:lstStyle/>
          <a:p>
            <a:pPr algn="ctr"/>
            <a:r>
              <a:rPr lang="en-IN" sz="3600" b="1" dirty="0">
                <a:solidFill>
                  <a:schemeClr val="tx2"/>
                </a:solidFill>
                <a:latin typeface="+mn-lt"/>
              </a:rPr>
              <a:t>PLOT GENERAL FORECAST</a:t>
            </a:r>
          </a:p>
        </p:txBody>
      </p:sp>
      <p:sp>
        <p:nvSpPr>
          <p:cNvPr id="3" name="Content Placeholder 2">
            <a:extLst>
              <a:ext uri="{FF2B5EF4-FFF2-40B4-BE49-F238E27FC236}">
                <a16:creationId xmlns:a16="http://schemas.microsoft.com/office/drawing/2014/main" id="{C4F15467-F5B1-6671-6D49-779173BF9B13}"/>
              </a:ext>
            </a:extLst>
          </p:cNvPr>
          <p:cNvSpPr>
            <a:spLocks noGrp="1"/>
          </p:cNvSpPr>
          <p:nvPr>
            <p:ph idx="1"/>
          </p:nvPr>
        </p:nvSpPr>
        <p:spPr>
          <a:xfrm>
            <a:off x="838200" y="1071716"/>
            <a:ext cx="10515600" cy="5105247"/>
          </a:xfrm>
        </p:spPr>
        <p:txBody>
          <a:bodyPr>
            <a:normAutofit/>
          </a:bodyPr>
          <a:lstStyle/>
          <a:p>
            <a:r>
              <a:rPr lang="en-IN" sz="2000" dirty="0"/>
              <a:t>plot(</a:t>
            </a:r>
            <a:r>
              <a:rPr lang="en-IN" sz="2000" dirty="0" err="1"/>
              <a:t>m,forecast</a:t>
            </a:r>
            <a:r>
              <a:rPr lang="en-IN" sz="2000" dirty="0"/>
              <a:t>)</a:t>
            </a:r>
          </a:p>
          <a:p>
            <a:r>
              <a:rPr lang="en-US" sz="2000" dirty="0"/>
              <a:t>Blue is predicted value(</a:t>
            </a:r>
            <a:r>
              <a:rPr lang="en-US" sz="2000" dirty="0" err="1"/>
              <a:t>yhat</a:t>
            </a:r>
            <a:r>
              <a:rPr lang="en-US" sz="2000" dirty="0"/>
              <a:t>) and black is actual value(y) and blue shaded regions are the </a:t>
            </a:r>
            <a:r>
              <a:rPr lang="en-US" sz="2000" dirty="0" err="1"/>
              <a:t>yhat_upper</a:t>
            </a:r>
            <a:r>
              <a:rPr lang="en-US" sz="2000" dirty="0"/>
              <a:t> and </a:t>
            </a:r>
            <a:r>
              <a:rPr lang="en-US" sz="2000" dirty="0" err="1"/>
              <a:t>yhat_lower</a:t>
            </a:r>
            <a:r>
              <a:rPr lang="en-US" sz="2000" dirty="0"/>
              <a:t> values (max and min predicted values)</a:t>
            </a:r>
          </a:p>
          <a:p>
            <a:endParaRPr lang="en-IN" sz="2400" dirty="0"/>
          </a:p>
        </p:txBody>
      </p:sp>
      <p:pic>
        <p:nvPicPr>
          <p:cNvPr id="5" name="Picture 4">
            <a:extLst>
              <a:ext uri="{FF2B5EF4-FFF2-40B4-BE49-F238E27FC236}">
                <a16:creationId xmlns:a16="http://schemas.microsoft.com/office/drawing/2014/main" id="{5B2F142B-634A-1314-5E96-6CB07CA1DEA8}"/>
              </a:ext>
            </a:extLst>
          </p:cNvPr>
          <p:cNvPicPr>
            <a:picLocks noChangeAspect="1"/>
          </p:cNvPicPr>
          <p:nvPr/>
        </p:nvPicPr>
        <p:blipFill rotWithShape="1">
          <a:blip r:embed="rId2">
            <a:extLst>
              <a:ext uri="{28A0092B-C50C-407E-A947-70E740481C1C}">
                <a14:useLocalDpi xmlns:a14="http://schemas.microsoft.com/office/drawing/2010/main" val="0"/>
              </a:ext>
            </a:extLst>
          </a:blip>
          <a:srcRect t="8889" b="8378"/>
          <a:stretch/>
        </p:blipFill>
        <p:spPr>
          <a:xfrm>
            <a:off x="838200" y="2399071"/>
            <a:ext cx="10262419" cy="4227871"/>
          </a:xfrm>
          <a:prstGeom prst="rect">
            <a:avLst/>
          </a:prstGeom>
        </p:spPr>
      </p:pic>
    </p:spTree>
    <p:extLst>
      <p:ext uri="{BB962C8B-B14F-4D97-AF65-F5344CB8AC3E}">
        <p14:creationId xmlns:p14="http://schemas.microsoft.com/office/powerpoint/2010/main" val="317406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FE46-47CE-9D8A-499B-17CD68ED6657}"/>
              </a:ext>
            </a:extLst>
          </p:cNvPr>
          <p:cNvSpPr>
            <a:spLocks noGrp="1"/>
          </p:cNvSpPr>
          <p:nvPr>
            <p:ph type="title"/>
          </p:nvPr>
        </p:nvSpPr>
        <p:spPr>
          <a:xfrm>
            <a:off x="838200" y="365125"/>
            <a:ext cx="10515600" cy="549275"/>
          </a:xfrm>
        </p:spPr>
        <p:txBody>
          <a:bodyPr>
            <a:noAutofit/>
          </a:bodyPr>
          <a:lstStyle/>
          <a:p>
            <a:pPr algn="ctr"/>
            <a:r>
              <a:rPr lang="en-IN" b="1" dirty="0">
                <a:solidFill>
                  <a:schemeClr val="tx2"/>
                </a:solidFill>
                <a:latin typeface="+mn-lt"/>
              </a:rPr>
              <a:t>PLOT COMPONENTS</a:t>
            </a:r>
            <a:endParaRPr lang="en-IN" dirty="0">
              <a:solidFill>
                <a:schemeClr val="tx2"/>
              </a:solidFill>
            </a:endParaRPr>
          </a:p>
        </p:txBody>
      </p:sp>
      <p:pic>
        <p:nvPicPr>
          <p:cNvPr id="5" name="Content Placeholder 4">
            <a:extLst>
              <a:ext uri="{FF2B5EF4-FFF2-40B4-BE49-F238E27FC236}">
                <a16:creationId xmlns:a16="http://schemas.microsoft.com/office/drawing/2014/main" id="{4C7D78CB-C038-C607-4157-631C7FBF4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606" y="1071716"/>
            <a:ext cx="10264878" cy="5535560"/>
          </a:xfrm>
        </p:spPr>
      </p:pic>
    </p:spTree>
    <p:extLst>
      <p:ext uri="{BB962C8B-B14F-4D97-AF65-F5344CB8AC3E}">
        <p14:creationId xmlns:p14="http://schemas.microsoft.com/office/powerpoint/2010/main" val="15992831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54</TotalTime>
  <Words>675</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inherit</vt:lpstr>
      <vt:lpstr>Inter</vt:lpstr>
      <vt:lpstr>Trebuchet MS</vt:lpstr>
      <vt:lpstr>Wingdings 3</vt:lpstr>
      <vt:lpstr>Facet</vt:lpstr>
      <vt:lpstr>TIME SERIES FORECASTING USING FACEBOOK PROPHET IN R PROGRAMMING</vt:lpstr>
      <vt:lpstr>HOLIDAY EVENTS</vt:lpstr>
      <vt:lpstr>TRAIN AND TEST DATA</vt:lpstr>
      <vt:lpstr>USING PROPHET FUNCTION</vt:lpstr>
      <vt:lpstr>FUTURE DATA FRAME </vt:lpstr>
      <vt:lpstr>IMPACT OF CHRISTMAS ON VISITS</vt:lpstr>
      <vt:lpstr>IMPACT OF BLACK FRIDAY ON VISITS</vt:lpstr>
      <vt:lpstr>PLOT GENERAL FORECAST</vt:lpstr>
      <vt:lpstr>PLOT COMPONENTS</vt:lpstr>
      <vt:lpstr>PLOT COMPONENTS INTERPRETATION</vt:lpstr>
      <vt:lpstr>PLOT TREND FORECAST</vt:lpstr>
      <vt:lpstr>PREDICTING ACCURACY, RMSE AND MAPE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USING FACEBOOK PRPOHET IN R PROGRAMMING</dc:title>
  <dc:creator>Kirti Suvarna</dc:creator>
  <cp:lastModifiedBy>Kirti Suvarna</cp:lastModifiedBy>
  <cp:revision>3</cp:revision>
  <dcterms:created xsi:type="dcterms:W3CDTF">2023-07-26T06:02:16Z</dcterms:created>
  <dcterms:modified xsi:type="dcterms:W3CDTF">2023-07-26T06:57:25Z</dcterms:modified>
</cp:coreProperties>
</file>