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4778" r:id="rId2"/>
    <p:sldId id="1010" r:id="rId3"/>
    <p:sldId id="4780" r:id="rId4"/>
    <p:sldId id="4779" r:id="rId5"/>
    <p:sldId id="4781" r:id="rId6"/>
    <p:sldId id="4782" r:id="rId7"/>
    <p:sldId id="4783" r:id="rId8"/>
    <p:sldId id="4787" r:id="rId9"/>
    <p:sldId id="4788" r:id="rId10"/>
    <p:sldId id="4789" r:id="rId11"/>
    <p:sldId id="4784" r:id="rId12"/>
    <p:sldId id="4785" r:id="rId13"/>
    <p:sldId id="4790" r:id="rId14"/>
    <p:sldId id="4791" r:id="rId15"/>
    <p:sldId id="4792" r:id="rId16"/>
    <p:sldId id="4786" r:id="rId17"/>
    <p:sldId id="4795" r:id="rId18"/>
    <p:sldId id="4794" r:id="rId19"/>
  </p:sldIdLst>
  <p:sldSz cx="12192000" cy="6858000"/>
  <p:notesSz cx="6858000" cy="9144000"/>
  <p:embeddedFontLst>
    <p:embeddedFont>
      <p:font typeface="Roboto" panose="02000000000000000000" pitchFamily="2" charset="0"/>
      <p:regular r:id="rId21"/>
      <p:bold r:id="rId22"/>
      <p:italic r:id="rId23"/>
      <p:boldItalic r:id="rId24"/>
    </p:embeddedFont>
    <p:embeddedFont>
      <p:font typeface="Roboto Light" panose="02000000000000000000" pitchFamily="2" charset="0"/>
      <p:regular r:id="rId25"/>
      <p:italic r:id="rId26"/>
    </p:embeddedFont>
    <p:embeddedFont>
      <p:font typeface="Roboto Medium" panose="02000000000000000000" pitchFamily="2"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9"/>
            <p14:sldId id="4784"/>
            <p14:sldId id="4785"/>
            <p14:sldId id="4790"/>
            <p14:sldId id="4791"/>
            <p14:sldId id="4792"/>
            <p14:sldId id="4786"/>
            <p14:sldId id="4795"/>
            <p14:sldId id="47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6" d="100"/>
          <a:sy n="66" d="100"/>
        </p:scale>
        <p:origin x="912"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17/01/2024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114460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2023</a:t>
            </a:r>
          </a:p>
          <a:p>
            <a:endParaRPr lang="en-AU" dirty="0"/>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Popular brands</a:t>
            </a:r>
          </a:p>
        </p:txBody>
      </p:sp>
      <p:pic>
        <p:nvPicPr>
          <p:cNvPr id="3" name="Picture 2">
            <a:extLst>
              <a:ext uri="{FF2B5EF4-FFF2-40B4-BE49-F238E27FC236}">
                <a16:creationId xmlns:a16="http://schemas.microsoft.com/office/drawing/2014/main" id="{4EECE0DE-DB9A-4D55-BD71-8C02E5604753}"/>
              </a:ext>
            </a:extLst>
          </p:cNvPr>
          <p:cNvPicPr>
            <a:picLocks noChangeAspect="1"/>
          </p:cNvPicPr>
          <p:nvPr/>
        </p:nvPicPr>
        <p:blipFill>
          <a:blip r:embed="rId2"/>
          <a:stretch>
            <a:fillRect/>
          </a:stretch>
        </p:blipFill>
        <p:spPr>
          <a:xfrm>
            <a:off x="1541943" y="1061707"/>
            <a:ext cx="9354856" cy="4734586"/>
          </a:xfrm>
          <a:prstGeom prst="rect">
            <a:avLst/>
          </a:prstGeom>
        </p:spPr>
      </p:pic>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spTree>
    <p:extLst>
      <p:ext uri="{BB962C8B-B14F-4D97-AF65-F5344CB8AC3E}">
        <p14:creationId xmlns:p14="http://schemas.microsoft.com/office/powerpoint/2010/main" val="28218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Correlation of the control store 77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A876954F-7FE1-465C-886E-DB06FD76BBDC}"/>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5" name="TextBox 4">
            <a:extLst>
              <a:ext uri="{FF2B5EF4-FFF2-40B4-BE49-F238E27FC236}">
                <a16:creationId xmlns:a16="http://schemas.microsoft.com/office/drawing/2014/main" id="{8730F93A-4353-4349-86B5-602261D41151}"/>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72D22-5FB1-41CA-BD0D-4E9EB04D46B3}"/>
              </a:ext>
            </a:extLst>
          </p:cNvPr>
          <p:cNvPicPr>
            <a:picLocks noChangeAspect="1"/>
          </p:cNvPicPr>
          <p:nvPr/>
        </p:nvPicPr>
        <p:blipFill>
          <a:blip r:embed="rId2"/>
          <a:stretch>
            <a:fillRect/>
          </a:stretch>
        </p:blipFill>
        <p:spPr>
          <a:xfrm>
            <a:off x="1460249" y="1158095"/>
            <a:ext cx="3391373" cy="2333951"/>
          </a:xfrm>
          <a:prstGeom prst="rect">
            <a:avLst/>
          </a:prstGeom>
        </p:spPr>
      </p:pic>
      <p:sp>
        <p:nvSpPr>
          <p:cNvPr id="2" name="Text Placeholder 1">
            <a:extLst>
              <a:ext uri="{FF2B5EF4-FFF2-40B4-BE49-F238E27FC236}">
                <a16:creationId xmlns:a16="http://schemas.microsoft.com/office/drawing/2014/main" id="{7AB4AAA1-1AAE-47FB-8610-25372A49D663}"/>
              </a:ext>
            </a:extLst>
          </p:cNvPr>
          <p:cNvSpPr>
            <a:spLocks noGrp="1"/>
          </p:cNvSpPr>
          <p:nvPr>
            <p:ph type="body" sz="quarter" idx="10"/>
          </p:nvPr>
        </p:nvSpPr>
        <p:spPr/>
        <p:txBody>
          <a:bodyPr/>
          <a:lstStyle/>
          <a:p>
            <a:r>
              <a:rPr lang="en-IN" dirty="0"/>
              <a:t>Trial store 77 vs Store 233 </a:t>
            </a:r>
          </a:p>
        </p:txBody>
      </p:sp>
      <p:pic>
        <p:nvPicPr>
          <p:cNvPr id="4" name="Picture 3">
            <a:extLst>
              <a:ext uri="{FF2B5EF4-FFF2-40B4-BE49-F238E27FC236}">
                <a16:creationId xmlns:a16="http://schemas.microsoft.com/office/drawing/2014/main" id="{73EBDE98-55D6-4347-BE9F-DA22005D713F}"/>
              </a:ext>
            </a:extLst>
          </p:cNvPr>
          <p:cNvPicPr>
            <a:picLocks noChangeAspect="1"/>
          </p:cNvPicPr>
          <p:nvPr/>
        </p:nvPicPr>
        <p:blipFill>
          <a:blip r:embed="rId3"/>
          <a:stretch>
            <a:fillRect/>
          </a:stretch>
        </p:blipFill>
        <p:spPr>
          <a:xfrm>
            <a:off x="5114896" y="1198881"/>
            <a:ext cx="3553321" cy="2372056"/>
          </a:xfrm>
          <a:prstGeom prst="rect">
            <a:avLst/>
          </a:prstGeom>
        </p:spPr>
      </p:pic>
      <p:pic>
        <p:nvPicPr>
          <p:cNvPr id="5" name="Picture 4">
            <a:extLst>
              <a:ext uri="{FF2B5EF4-FFF2-40B4-BE49-F238E27FC236}">
                <a16:creationId xmlns:a16="http://schemas.microsoft.com/office/drawing/2014/main" id="{5059D311-943C-4E1F-8AB5-F574239E0A30}"/>
              </a:ext>
            </a:extLst>
          </p:cNvPr>
          <p:cNvPicPr>
            <a:picLocks noChangeAspect="1"/>
          </p:cNvPicPr>
          <p:nvPr/>
        </p:nvPicPr>
        <p:blipFill rotWithShape="1">
          <a:blip r:embed="rId4"/>
          <a:srcRect t="-30"/>
          <a:stretch/>
        </p:blipFill>
        <p:spPr>
          <a:xfrm>
            <a:off x="1460249" y="3800672"/>
            <a:ext cx="3639058" cy="2353386"/>
          </a:xfrm>
          <a:prstGeom prst="rect">
            <a:avLst/>
          </a:prstGeom>
        </p:spPr>
      </p:pic>
      <p:pic>
        <p:nvPicPr>
          <p:cNvPr id="6" name="Picture 5">
            <a:extLst>
              <a:ext uri="{FF2B5EF4-FFF2-40B4-BE49-F238E27FC236}">
                <a16:creationId xmlns:a16="http://schemas.microsoft.com/office/drawing/2014/main" id="{D944937D-E048-40ED-BB2B-E1ADC2336CC6}"/>
              </a:ext>
            </a:extLst>
          </p:cNvPr>
          <p:cNvPicPr>
            <a:picLocks noChangeAspect="1"/>
          </p:cNvPicPr>
          <p:nvPr/>
        </p:nvPicPr>
        <p:blipFill>
          <a:blip r:embed="rId5"/>
          <a:stretch>
            <a:fillRect/>
          </a:stretch>
        </p:blipFill>
        <p:spPr>
          <a:xfrm>
            <a:off x="5210159" y="3898869"/>
            <a:ext cx="3362794" cy="2362530"/>
          </a:xfrm>
          <a:prstGeom prst="rect">
            <a:avLst/>
          </a:prstGeom>
        </p:spPr>
      </p:pic>
      <p:sp>
        <p:nvSpPr>
          <p:cNvPr id="7" name="TextBox 6">
            <a:extLst>
              <a:ext uri="{FF2B5EF4-FFF2-40B4-BE49-F238E27FC236}">
                <a16:creationId xmlns:a16="http://schemas.microsoft.com/office/drawing/2014/main"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1" name="Straight Connector 10">
            <a:extLst>
              <a:ext uri="{FF2B5EF4-FFF2-40B4-BE49-F238E27FC236}">
                <a16:creationId xmlns:a16="http://schemas.microsoft.com/office/drawing/2014/main" id="{9A737898-D2AF-46B8-9C6C-44AAE202E54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7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86 vs other stores</a:t>
            </a:r>
          </a:p>
          <a:p>
            <a:endParaRPr lang="en-IN" dirty="0"/>
          </a:p>
        </p:txBody>
      </p:sp>
      <p:pic>
        <p:nvPicPr>
          <p:cNvPr id="3" name="Picture 2">
            <a:extLst>
              <a:ext uri="{FF2B5EF4-FFF2-40B4-BE49-F238E27FC236}">
                <a16:creationId xmlns:a16="http://schemas.microsoft.com/office/drawing/2014/main"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59229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BFAD7-498B-498A-A4E9-82B1C33863DC}"/>
              </a:ext>
            </a:extLst>
          </p:cNvPr>
          <p:cNvSpPr>
            <a:spLocks noGrp="1"/>
          </p:cNvSpPr>
          <p:nvPr>
            <p:ph type="body" sz="quarter" idx="10"/>
          </p:nvPr>
        </p:nvSpPr>
        <p:spPr/>
        <p:txBody>
          <a:bodyPr/>
          <a:lstStyle/>
          <a:p>
            <a:r>
              <a:rPr lang="en-IN" dirty="0"/>
              <a:t>Trial store 86 vs Store 155 </a:t>
            </a:r>
          </a:p>
          <a:p>
            <a:endParaRPr lang="en-IN" dirty="0"/>
          </a:p>
        </p:txBody>
      </p:sp>
      <p:pic>
        <p:nvPicPr>
          <p:cNvPr id="3" name="Picture 2">
            <a:extLst>
              <a:ext uri="{FF2B5EF4-FFF2-40B4-BE49-F238E27FC236}">
                <a16:creationId xmlns:a16="http://schemas.microsoft.com/office/drawing/2014/main" id="{825EBE6F-3DF7-45DE-B2FF-AD056DC89635}"/>
              </a:ext>
            </a:extLst>
          </p:cNvPr>
          <p:cNvPicPr>
            <a:picLocks noChangeAspect="1"/>
          </p:cNvPicPr>
          <p:nvPr/>
        </p:nvPicPr>
        <p:blipFill>
          <a:blip r:embed="rId3"/>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C549A73F-23CB-40ED-87B8-F5718DEA0D30}"/>
              </a:ext>
            </a:extLst>
          </p:cNvPr>
          <p:cNvPicPr>
            <a:picLocks noChangeAspect="1"/>
          </p:cNvPicPr>
          <p:nvPr/>
        </p:nvPicPr>
        <p:blipFill>
          <a:blip r:embed="rId4"/>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id="{D6564C5E-FC0A-4B0C-B5E0-A1AD50B055B2}"/>
              </a:ext>
            </a:extLst>
          </p:cNvPr>
          <p:cNvPicPr>
            <a:picLocks noChangeAspect="1"/>
          </p:cNvPicPr>
          <p:nvPr/>
        </p:nvPicPr>
        <p:blipFill>
          <a:blip r:embed="rId5"/>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id="{D5C04ABE-8E30-488B-B8FB-4808FEBD620B}"/>
              </a:ext>
            </a:extLst>
          </p:cNvPr>
          <p:cNvPicPr>
            <a:picLocks noChangeAspect="1"/>
          </p:cNvPicPr>
          <p:nvPr/>
        </p:nvPicPr>
        <p:blipFill>
          <a:blip r:embed="rId6"/>
          <a:stretch>
            <a:fillRect/>
          </a:stretch>
        </p:blipFill>
        <p:spPr>
          <a:xfrm>
            <a:off x="5200333" y="3505208"/>
            <a:ext cx="3580393" cy="2478733"/>
          </a:xfrm>
          <a:prstGeom prst="rect">
            <a:avLst/>
          </a:prstGeom>
        </p:spPr>
      </p:pic>
      <p:cxnSp>
        <p:nvCxnSpPr>
          <p:cNvPr id="8" name="Straight Connector 7">
            <a:extLst>
              <a:ext uri="{FF2B5EF4-FFF2-40B4-BE49-F238E27FC236}">
                <a16:creationId xmlns:a16="http://schemas.microsoft.com/office/drawing/2014/main" id="{ACF71A5F-0975-4098-9DA1-EAF45BA3FE26}"/>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219407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0DC8-5EB8-4FED-9493-C055997CB1DE}"/>
              </a:ext>
            </a:extLst>
          </p:cNvPr>
          <p:cNvPicPr>
            <a:picLocks noChangeAspect="1"/>
          </p:cNvPicPr>
          <p:nvPr/>
        </p:nvPicPr>
        <p:blipFill>
          <a:blip r:embed="rId2"/>
          <a:stretch>
            <a:fillRect/>
          </a:stretch>
        </p:blipFill>
        <p:spPr>
          <a:xfrm>
            <a:off x="4793792" y="803034"/>
            <a:ext cx="3764957" cy="2706404"/>
          </a:xfrm>
          <a:prstGeom prst="rect">
            <a:avLst/>
          </a:prstGeom>
        </p:spPr>
      </p:pic>
      <p:pic>
        <p:nvPicPr>
          <p:cNvPr id="3" name="Picture 2">
            <a:extLst>
              <a:ext uri="{FF2B5EF4-FFF2-40B4-BE49-F238E27FC236}">
                <a16:creationId xmlns:a16="http://schemas.microsoft.com/office/drawing/2014/main" id="{346036A7-9FC9-46D9-985C-F43327DE5842}"/>
              </a:ext>
            </a:extLst>
          </p:cNvPr>
          <p:cNvPicPr>
            <a:picLocks noChangeAspect="1"/>
          </p:cNvPicPr>
          <p:nvPr/>
        </p:nvPicPr>
        <p:blipFill>
          <a:blip r:embed="rId3"/>
          <a:stretch>
            <a:fillRect/>
          </a:stretch>
        </p:blipFill>
        <p:spPr>
          <a:xfrm>
            <a:off x="950909" y="883473"/>
            <a:ext cx="3861073" cy="2545527"/>
          </a:xfrm>
          <a:prstGeom prst="rect">
            <a:avLst/>
          </a:prstGeom>
        </p:spPr>
      </p:pic>
      <p:pic>
        <p:nvPicPr>
          <p:cNvPr id="6" name="Picture 5">
            <a:extLst>
              <a:ext uri="{FF2B5EF4-FFF2-40B4-BE49-F238E27FC236}">
                <a16:creationId xmlns:a16="http://schemas.microsoft.com/office/drawing/2014/main" id="{5F33FFD4-BB82-4EA2-BE5A-6192781EA357}"/>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7" name="Picture 6">
            <a:extLst>
              <a:ext uri="{FF2B5EF4-FFF2-40B4-BE49-F238E27FC236}">
                <a16:creationId xmlns:a16="http://schemas.microsoft.com/office/drawing/2014/main" id="{B839C145-42A7-4149-985B-90D2C2CE3C4E}"/>
              </a:ext>
            </a:extLst>
          </p:cNvPr>
          <p:cNvPicPr>
            <a:picLocks noChangeAspect="1"/>
          </p:cNvPicPr>
          <p:nvPr/>
        </p:nvPicPr>
        <p:blipFill>
          <a:blip r:embed="rId5"/>
          <a:stretch>
            <a:fillRect/>
          </a:stretch>
        </p:blipFill>
        <p:spPr>
          <a:xfrm>
            <a:off x="4811982" y="3429000"/>
            <a:ext cx="3842883" cy="2801871"/>
          </a:xfrm>
          <a:prstGeom prst="rect">
            <a:avLst/>
          </a:prstGeom>
        </p:spPr>
      </p:pic>
      <p:cxnSp>
        <p:nvCxnSpPr>
          <p:cNvPr id="9" name="Straight Connector 8">
            <a:extLst>
              <a:ext uri="{FF2B5EF4-FFF2-40B4-BE49-F238E27FC236}">
                <a16:creationId xmlns:a16="http://schemas.microsoft.com/office/drawing/2014/main" id="{8A89357B-B785-4B25-B889-597C238B2186}"/>
              </a:ext>
            </a:extLst>
          </p:cNvPr>
          <p:cNvCxnSpPr>
            <a:cxnSpLocks/>
          </p:cNvCxnSpPr>
          <p:nvPr/>
        </p:nvCxnSpPr>
        <p:spPr>
          <a:xfrm>
            <a:off x="1196975" y="3429000"/>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3" name="TextBox 12">
            <a:extLst>
              <a:ext uri="{FF2B5EF4-FFF2-40B4-BE49-F238E27FC236}">
                <a16:creationId xmlns:a16="http://schemas.microsoft.com/office/drawing/2014/main"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15" name="Text Placeholder 14">
            <a:extLst>
              <a:ext uri="{FF2B5EF4-FFF2-40B4-BE49-F238E27FC236}">
                <a16:creationId xmlns:a16="http://schemas.microsoft.com/office/drawing/2014/main" id="{01C8E154-091B-47C8-A64F-5C9136685A6E}"/>
              </a:ext>
            </a:extLst>
          </p:cNvPr>
          <p:cNvSpPr>
            <a:spLocks noGrp="1"/>
          </p:cNvSpPr>
          <p:nvPr>
            <p:ph type="body" sz="quarter" idx="10"/>
          </p:nvPr>
        </p:nvSpPr>
        <p:spPr/>
        <p:txBody>
          <a:bodyPr/>
          <a:lstStyle/>
          <a:p>
            <a:r>
              <a:rPr lang="en-IN" dirty="0"/>
              <a:t>Trial store 88 vs Store 237 </a:t>
            </a:r>
            <a:r>
              <a:rPr lang="en-IN" sz="1400" dirty="0"/>
              <a:t>– Similarly selecting store 237 as trial store for store 88</a:t>
            </a:r>
            <a:endParaRPr lang="en-IN"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9D9AE-C19C-48AE-AFEC-F3E961E6CEB0}"/>
              </a:ext>
            </a:extLst>
          </p:cNvPr>
          <p:cNvPicPr>
            <a:picLocks noChangeAspect="1"/>
          </p:cNvPicPr>
          <p:nvPr/>
        </p:nvPicPr>
        <p:blipFill>
          <a:blip r:embed="rId2"/>
          <a:stretch>
            <a:fillRect/>
          </a:stretch>
        </p:blipFill>
        <p:spPr>
          <a:xfrm>
            <a:off x="6223767" y="1339692"/>
            <a:ext cx="5704114" cy="3987051"/>
          </a:xfrm>
          <a:prstGeom prst="rect">
            <a:avLst/>
          </a:prstGeom>
        </p:spPr>
      </p:pic>
      <p:sp>
        <p:nvSpPr>
          <p:cNvPr id="2" name="Text Placeholder 1">
            <a:extLst>
              <a:ext uri="{FF2B5EF4-FFF2-40B4-BE49-F238E27FC236}">
                <a16:creationId xmlns:a16="http://schemas.microsoft.com/office/drawing/2014/main" id="{2802E2B7-8BB5-4B42-B405-F5D711F5D826}"/>
              </a:ext>
            </a:extLst>
          </p:cNvPr>
          <p:cNvSpPr>
            <a:spLocks noGrp="1"/>
          </p:cNvSpPr>
          <p:nvPr>
            <p:ph type="body" sz="quarter" idx="10"/>
          </p:nvPr>
        </p:nvSpPr>
        <p:spPr/>
        <p:txBody>
          <a:bodyPr/>
          <a:lstStyle/>
          <a:p>
            <a:r>
              <a:rPr lang="en-US" dirty="0"/>
              <a:t>The control store were set up to measure sales whether trial store are doing better during the trial period or not.</a:t>
            </a:r>
            <a:endParaRPr lang="en-IN" dirty="0"/>
          </a:p>
        </p:txBody>
      </p:sp>
      <p:pic>
        <p:nvPicPr>
          <p:cNvPr id="3" name="Picture 2">
            <a:extLst>
              <a:ext uri="{FF2B5EF4-FFF2-40B4-BE49-F238E27FC236}">
                <a16:creationId xmlns:a16="http://schemas.microsoft.com/office/drawing/2014/main" id="{79900D88-CA61-4D9F-97C4-13C7C38A098E}"/>
              </a:ext>
            </a:extLst>
          </p:cNvPr>
          <p:cNvPicPr>
            <a:picLocks noChangeAspect="1"/>
          </p:cNvPicPr>
          <p:nvPr/>
        </p:nvPicPr>
        <p:blipFill rotWithShape="1">
          <a:blip r:embed="rId3"/>
          <a:srcRect/>
          <a:stretch/>
        </p:blipFill>
        <p:spPr>
          <a:xfrm>
            <a:off x="754743" y="1277771"/>
            <a:ext cx="5704114" cy="4182059"/>
          </a:xfrm>
          <a:prstGeom prst="rect">
            <a:avLst/>
          </a:prstGeom>
        </p:spPr>
      </p:pic>
      <p:sp>
        <p:nvSpPr>
          <p:cNvPr id="6" name="Rectangle 5">
            <a:extLst>
              <a:ext uri="{FF2B5EF4-FFF2-40B4-BE49-F238E27FC236}">
                <a16:creationId xmlns:a16="http://schemas.microsoft.com/office/drawing/2014/main" id="{D7F78A84-A7AC-482E-93B9-08694AC4D885}"/>
              </a:ext>
            </a:extLst>
          </p:cNvPr>
          <p:cNvSpPr/>
          <p:nvPr/>
        </p:nvSpPr>
        <p:spPr>
          <a:xfrm>
            <a:off x="7649029" y="1451429"/>
            <a:ext cx="2046514" cy="34834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cxnSp>
        <p:nvCxnSpPr>
          <p:cNvPr id="10" name="Straight Arrow Connector 9">
            <a:extLst>
              <a:ext uri="{FF2B5EF4-FFF2-40B4-BE49-F238E27FC236}">
                <a16:creationId xmlns:a16="http://schemas.microsoft.com/office/drawing/2014/main" id="{2892E98D-5E6D-49EF-AB6E-D6C8497F1D7A}"/>
              </a:ext>
            </a:extLst>
          </p:cNvPr>
          <p:cNvCxnSpPr>
            <a:cxnSpLocks/>
          </p:cNvCxnSpPr>
          <p:nvPr/>
        </p:nvCxnSpPr>
        <p:spPr>
          <a:xfrm flipH="1">
            <a:off x="1030515" y="5459830"/>
            <a:ext cx="5326742"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98585E-7A0D-4D69-8E8D-027963963590}"/>
              </a:ext>
            </a:extLst>
          </p:cNvPr>
          <p:cNvCxnSpPr/>
          <p:nvPr/>
        </p:nvCxnSpPr>
        <p:spPr>
          <a:xfrm>
            <a:off x="6633029" y="5459830"/>
            <a:ext cx="5181600"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A2080D-A2A2-4F9B-BEB8-1DA7218D480D}"/>
              </a:ext>
            </a:extLst>
          </p:cNvPr>
          <p:cNvSpPr txBox="1"/>
          <p:nvPr/>
        </p:nvSpPr>
        <p:spPr>
          <a:xfrm>
            <a:off x="3018971" y="5636461"/>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2018</a:t>
            </a:r>
          </a:p>
        </p:txBody>
      </p:sp>
      <p:sp>
        <p:nvSpPr>
          <p:cNvPr id="16" name="TextBox 15">
            <a:extLst>
              <a:ext uri="{FF2B5EF4-FFF2-40B4-BE49-F238E27FC236}">
                <a16:creationId xmlns:a16="http://schemas.microsoft.com/office/drawing/2014/main" id="{ACBE8388-0258-43DB-AD0F-5DFF02BDDD70}"/>
              </a:ext>
            </a:extLst>
          </p:cNvPr>
          <p:cNvSpPr txBox="1"/>
          <p:nvPr/>
        </p:nvSpPr>
        <p:spPr>
          <a:xfrm>
            <a:off x="8904514" y="5592918"/>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2019</a:t>
            </a:r>
          </a:p>
        </p:txBody>
      </p:sp>
      <p:cxnSp>
        <p:nvCxnSpPr>
          <p:cNvPr id="18" name="Connector: Curved 17">
            <a:extLst>
              <a:ext uri="{FF2B5EF4-FFF2-40B4-BE49-F238E27FC236}">
                <a16:creationId xmlns:a16="http://schemas.microsoft.com/office/drawing/2014/main" id="{F61FCE77-BE6C-4BB2-B827-73CD25F59C10}"/>
              </a:ext>
            </a:extLst>
          </p:cNvPr>
          <p:cNvCxnSpPr>
            <a:cxnSpLocks/>
          </p:cNvCxnSpPr>
          <p:nvPr/>
        </p:nvCxnSpPr>
        <p:spPr>
          <a:xfrm rot="5400000" flipH="1" flipV="1">
            <a:off x="7126516" y="5080000"/>
            <a:ext cx="1219201" cy="928916"/>
          </a:xfrm>
          <a:prstGeom prst="curvedConnector3">
            <a:avLst>
              <a:gd name="adj1" fmla="val 50000"/>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09F5FC-30EF-4C30-B6B9-B34645FD8226}"/>
              </a:ext>
            </a:extLst>
          </p:cNvPr>
          <p:cNvSpPr txBox="1"/>
          <p:nvPr/>
        </p:nvSpPr>
        <p:spPr>
          <a:xfrm>
            <a:off x="6633029" y="6154059"/>
            <a:ext cx="3062514" cy="319290"/>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Trial period</a:t>
            </a:r>
          </a:p>
        </p:txBody>
      </p:sp>
    </p:spTree>
    <p:extLst>
      <p:ext uri="{BB962C8B-B14F-4D97-AF65-F5344CB8AC3E}">
        <p14:creationId xmlns:p14="http://schemas.microsoft.com/office/powerpoint/2010/main" val="408925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219199" y="3425289"/>
            <a:ext cx="10456863" cy="1384995"/>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Kettle, Smiths, Doritos and Pringles should be kept in stocks as they are the most sold</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237 for trial stores 77, 86 and 88 respectively would be a </a:t>
            </a:r>
            <a:r>
              <a:rPr lang="en-US" sz="1400" b="0" i="0">
                <a:solidFill>
                  <a:srgbClr val="000000"/>
                </a:solidFill>
                <a:effectLst/>
                <a:latin typeface="+mj-lt"/>
              </a:rPr>
              <a:t>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417BA857-3806-4B92-A3C9-3EABCAF2060A}"/>
              </a:ext>
            </a:extLst>
          </p:cNvPr>
          <p:cNvPicPr>
            <a:picLocks noChangeAspect="1"/>
          </p:cNvPicPr>
          <p:nvPr/>
        </p:nvPicPr>
        <p:blipFill>
          <a:blip r:embed="rId3"/>
          <a:stretch>
            <a:fillRect/>
          </a:stretch>
        </p:blipFill>
        <p:spPr>
          <a:xfrm>
            <a:off x="1547834" y="1120714"/>
            <a:ext cx="9419772" cy="4616572"/>
          </a:xfrm>
          <a:prstGeom prst="rect">
            <a:avLst/>
          </a:prstGeom>
        </p:spPr>
      </p:pic>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Sales distribution </a:t>
            </a:r>
          </a:p>
        </p:txBody>
      </p:sp>
      <p:sp>
        <p:nvSpPr>
          <p:cNvPr id="11" name="TextBox 10">
            <a:extLst>
              <a:ext uri="{FF2B5EF4-FFF2-40B4-BE49-F238E27FC236}">
                <a16:creationId xmlns:a16="http://schemas.microsoft.com/office/drawing/2014/main" id="{B8F87D62-5DF7-4436-B3A3-40BA502366DE}"/>
              </a:ext>
            </a:extLst>
          </p:cNvPr>
          <p:cNvSpPr txBox="1"/>
          <p:nvPr/>
        </p:nvSpPr>
        <p:spPr>
          <a:xfrm>
            <a:off x="1726889" y="5863771"/>
            <a:ext cx="9419772" cy="203200"/>
          </a:xfrm>
          <a:prstGeom prst="rect">
            <a:avLst/>
          </a:prstGeom>
          <a:noFill/>
        </p:spPr>
        <p:txBody>
          <a:bodyPr wrap="square" lIns="0" tIns="0" rIns="0" bIns="0" rtlCol="0" anchor="t">
            <a:noAutofit/>
          </a:bodyPr>
          <a:lstStyle/>
          <a:p>
            <a:pPr algn="ctr"/>
            <a:r>
              <a:rPr lang="en-AU" sz="1200" dirty="0">
                <a:latin typeface="+mj-lt"/>
                <a:ea typeface="Roboto Light" panose="02000000000000000000" pitchFamily="2" charset="0"/>
              </a:rPr>
              <a:t>The sales  have a sudden hike n the month of December before the Christmas (except the day itself). Whereas there is no sales on 25</a:t>
            </a:r>
            <a:r>
              <a:rPr lang="en-AU" sz="1200" baseline="30000" dirty="0">
                <a:latin typeface="+mj-lt"/>
                <a:ea typeface="Roboto Light" panose="02000000000000000000" pitchFamily="2" charset="0"/>
              </a:rPr>
              <a:t>th.</a:t>
            </a:r>
            <a:endParaRPr lang="en-AU" sz="1200" dirty="0">
              <a:latin typeface="+mj-lt"/>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a:extLst>
              <a:ext uri="{FF2B5EF4-FFF2-40B4-BE49-F238E27FC236}">
                <a16:creationId xmlns:a16="http://schemas.microsoft.com/office/drawing/2014/main" id="{AB3E9A60-AD34-4ABD-BDD6-8A098CAB46D0}"/>
              </a:ext>
            </a:extLst>
          </p:cNvPr>
          <p:cNvSpPr txBox="1"/>
          <p:nvPr/>
        </p:nvSpPr>
        <p:spPr>
          <a:xfrm>
            <a:off x="1196975" y="1277771"/>
            <a:ext cx="10211254" cy="4194115"/>
          </a:xfrm>
          <a:prstGeom prst="rect">
            <a:avLst/>
          </a:prstGeom>
          <a:noFill/>
        </p:spPr>
        <p:txBody>
          <a:bodyPr wrap="square" lIns="0" tIns="0" rIns="0" bIns="0" rtlCol="0" anchor="t">
            <a:noAutofit/>
          </a:bodyPr>
          <a:lstStyle/>
          <a:p>
            <a:pPr marL="228600" indent="-228600" algn="l">
              <a:buFont typeface="+mj-lt"/>
              <a:buAutoNum type="arabicPeriod"/>
            </a:pPr>
            <a:r>
              <a:rPr lang="en-AU" sz="1600" dirty="0">
                <a:latin typeface="+mj-lt"/>
                <a:ea typeface="Roboto Light" panose="02000000000000000000" pitchFamily="2" charset="0"/>
              </a:rPr>
              <a:t>Kettle is the most popular brand followed by Smiths, Doritos and Pringles. </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600" dirty="0">
                <a:latin typeface="+mj-lt"/>
                <a:ea typeface="Roboto Light" panose="02000000000000000000" pitchFamily="2" charset="0"/>
              </a:rPr>
              <a:t>Budget older families have the maximum contribution to sales.</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a:t>
            </a:r>
            <a:r>
              <a:rPr lang="en-AU" sz="1600" dirty="0">
                <a:solidFill>
                  <a:srgbClr val="000000"/>
                </a:solidFill>
                <a:latin typeface="+mj-lt"/>
                <a:ea typeface="Roboto Light" panose="02000000000000000000" pitchFamily="2" charset="0"/>
              </a:rPr>
              <a:t> and mid-age single/couples pay more per packet than any other group.</a:t>
            </a:r>
            <a:endParaRPr lang="en-AU" sz="1600" dirty="0">
              <a:latin typeface="+mj-lt"/>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05D9BE-0718-471C-A1B7-00CAE719C7D8}"/>
              </a:ext>
            </a:extLst>
          </p:cNvPr>
          <p:cNvPicPr>
            <a:picLocks noChangeAspect="1"/>
          </p:cNvPicPr>
          <p:nvPr/>
        </p:nvPicPr>
        <p:blipFill>
          <a:blip r:embed="rId2"/>
          <a:stretch>
            <a:fillRect/>
          </a:stretch>
        </p:blipFill>
        <p:spPr>
          <a:xfrm>
            <a:off x="1506801" y="1090286"/>
            <a:ext cx="9488224" cy="4677428"/>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A2687-95C3-4DE1-A6AF-3751D447F322}"/>
              </a:ext>
            </a:extLst>
          </p:cNvPr>
          <p:cNvSpPr>
            <a:spLocks noGrp="1"/>
          </p:cNvSpPr>
          <p:nvPr>
            <p:ph type="body" sz="quarter" idx="10"/>
          </p:nvPr>
        </p:nvSpPr>
        <p:spPr>
          <a:xfrm>
            <a:off x="1196975" y="404018"/>
            <a:ext cx="10479600" cy="824400"/>
          </a:xfrm>
        </p:spPr>
        <p:txBody>
          <a:bodyPr/>
          <a:lstStyle/>
          <a:p>
            <a:r>
              <a:rPr lang="en-IN" dirty="0"/>
              <a:t>Distribution of life stage of customers</a:t>
            </a:r>
          </a:p>
        </p:txBody>
      </p:sp>
      <p:pic>
        <p:nvPicPr>
          <p:cNvPr id="6" name="Picture 5">
            <a:extLst>
              <a:ext uri="{FF2B5EF4-FFF2-40B4-BE49-F238E27FC236}">
                <a16:creationId xmlns:a16="http://schemas.microsoft.com/office/drawing/2014/main" id="{F140F1C0-5853-4DE3-8B17-5A03B58A5968}"/>
              </a:ext>
            </a:extLst>
          </p:cNvPr>
          <p:cNvPicPr>
            <a:picLocks noChangeAspect="1"/>
          </p:cNvPicPr>
          <p:nvPr/>
        </p:nvPicPr>
        <p:blipFill>
          <a:blip r:embed="rId2"/>
          <a:stretch>
            <a:fillRect/>
          </a:stretch>
        </p:blipFill>
        <p:spPr>
          <a:xfrm>
            <a:off x="2068953" y="1228418"/>
            <a:ext cx="8735644" cy="4401164"/>
          </a:xfrm>
          <a:prstGeom prst="rect">
            <a:avLst/>
          </a:prstGeom>
        </p:spPr>
      </p:pic>
      <p:sp>
        <p:nvSpPr>
          <p:cNvPr id="7" name="TextBox 6">
            <a:extLst>
              <a:ext uri="{FF2B5EF4-FFF2-40B4-BE49-F238E27FC236}">
                <a16:creationId xmlns:a16="http://schemas.microsoft.com/office/drawing/2014/main" id="{067C4623-2DD8-4220-AC51-FB4AEC458E08}"/>
              </a:ext>
            </a:extLst>
          </p:cNvPr>
          <p:cNvSpPr txBox="1"/>
          <p:nvPr/>
        </p:nvSpPr>
        <p:spPr>
          <a:xfrm>
            <a:off x="2032000" y="5747657"/>
            <a:ext cx="8824686" cy="406400"/>
          </a:xfrm>
          <a:prstGeom prst="rect">
            <a:avLst/>
          </a:prstGeom>
          <a:noFill/>
        </p:spPr>
        <p:txBody>
          <a:bodyPr wrap="square" lIns="0" tIns="0" rIns="0" bIns="0" rtlCol="0" anchor="t">
            <a:noAutofit/>
          </a:bodyPr>
          <a:lstStyle/>
          <a:p>
            <a:pPr algn="ctr"/>
            <a:r>
              <a:rPr lang="en-IN" sz="1200" dirty="0">
                <a:latin typeface="+mj-lt"/>
                <a:ea typeface="Roboto Light" panose="02000000000000000000" pitchFamily="2" charset="0"/>
              </a:rPr>
              <a:t>It can be seen that retirees, </a:t>
            </a:r>
            <a:r>
              <a:rPr lang="en-IN" sz="1200" dirty="0">
                <a:solidFill>
                  <a:srgbClr val="000000"/>
                </a:solidFill>
                <a:latin typeface="+mj-lt"/>
                <a:ea typeface="Roboto Light" panose="02000000000000000000" pitchFamily="2" charset="0"/>
              </a:rPr>
              <a:t>young singles/couples, retirees are the most common customers </a:t>
            </a:r>
            <a:endParaRPr lang="en-IN" sz="1200" dirty="0">
              <a:latin typeface="+mj-lt"/>
              <a:ea typeface="Roboto Light" panose="02000000000000000000" pitchFamily="2" charset="0"/>
            </a:endParaRPr>
          </a:p>
        </p:txBody>
      </p:sp>
    </p:spTree>
    <p:extLst>
      <p:ext uri="{BB962C8B-B14F-4D97-AF65-F5344CB8AC3E}">
        <p14:creationId xmlns:p14="http://schemas.microsoft.com/office/powerpoint/2010/main" val="171406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98E27-AD42-4976-BE49-F54FDA615D70}"/>
              </a:ext>
            </a:extLst>
          </p:cNvPr>
          <p:cNvSpPr>
            <a:spLocks noGrp="1"/>
          </p:cNvSpPr>
          <p:nvPr>
            <p:ph type="body" sz="quarter" idx="10"/>
          </p:nvPr>
        </p:nvSpPr>
        <p:spPr/>
        <p:txBody>
          <a:bodyPr/>
          <a:lstStyle/>
          <a:p>
            <a:r>
              <a:rPr lang="en-IN" dirty="0"/>
              <a:t>Average expenditure per segment</a:t>
            </a:r>
          </a:p>
        </p:txBody>
      </p:sp>
      <p:pic>
        <p:nvPicPr>
          <p:cNvPr id="3" name="Picture 2">
            <a:extLst>
              <a:ext uri="{FF2B5EF4-FFF2-40B4-BE49-F238E27FC236}">
                <a16:creationId xmlns:a16="http://schemas.microsoft.com/office/drawing/2014/main" id="{5F8768C0-A596-4CD0-A1A7-DD2D0B5BC4C0}"/>
              </a:ext>
            </a:extLst>
          </p:cNvPr>
          <p:cNvPicPr>
            <a:picLocks noChangeAspect="1"/>
          </p:cNvPicPr>
          <p:nvPr/>
        </p:nvPicPr>
        <p:blipFill>
          <a:blip r:embed="rId2"/>
          <a:stretch>
            <a:fillRect/>
          </a:stretch>
        </p:blipFill>
        <p:spPr>
          <a:xfrm>
            <a:off x="1466204" y="1075996"/>
            <a:ext cx="9259592" cy="4706007"/>
          </a:xfrm>
          <a:prstGeom prst="rect">
            <a:avLst/>
          </a:prstGeom>
        </p:spPr>
      </p:pic>
      <p:sp>
        <p:nvSpPr>
          <p:cNvPr id="4" name="TextBox 3">
            <a:extLst>
              <a:ext uri="{FF2B5EF4-FFF2-40B4-BE49-F238E27FC236}">
                <a16:creationId xmlns:a16="http://schemas.microsoft.com/office/drawing/2014/main" id="{3DCB8D5D-3ED5-4340-B908-EEA2770CD73F}"/>
              </a:ext>
            </a:extLst>
          </p:cNvPr>
          <p:cNvSpPr txBox="1"/>
          <p:nvPr/>
        </p:nvSpPr>
        <p:spPr>
          <a:xfrm>
            <a:off x="1466204" y="5907314"/>
            <a:ext cx="9259592" cy="319315"/>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15E2853-0C6B-4195-BF26-855E12E0AA0D}"/>
              </a:ext>
            </a:extLst>
          </p:cNvPr>
          <p:cNvSpPr txBox="1"/>
          <p:nvPr/>
        </p:nvSpPr>
        <p:spPr>
          <a:xfrm>
            <a:off x="1466204" y="5782003"/>
            <a:ext cx="9259592" cy="44462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also spend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1778149036"/>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7001</TotalTime>
  <Words>1004</Words>
  <Application>Microsoft Office PowerPoint</Application>
  <PresentationFormat>Widescreen</PresentationFormat>
  <Paragraphs>87</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 Light</vt:lpstr>
      <vt:lpstr>Arial</vt:lpstr>
      <vt:lpstr>Roboto</vt:lpstr>
      <vt:lpstr>Calibri</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2020550129.vikram</cp:lastModifiedBy>
  <cp:revision>490</cp:revision>
  <dcterms:created xsi:type="dcterms:W3CDTF">2018-02-07T23:23:24Z</dcterms:created>
  <dcterms:modified xsi:type="dcterms:W3CDTF">2024-01-16T18:47:17Z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