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6" r:id="rId1"/>
    <p:sldMasterId id="2147484149" r:id="rId2"/>
    <p:sldMasterId id="2147484799" r:id="rId3"/>
  </p:sldMasterIdLst>
  <p:sldIdLst>
    <p:sldId id="294" r:id="rId4"/>
    <p:sldId id="280" r:id="rId5"/>
    <p:sldId id="305" r:id="rId6"/>
    <p:sldId id="282" r:id="rId7"/>
    <p:sldId id="287" r:id="rId8"/>
    <p:sldId id="286" r:id="rId9"/>
    <p:sldId id="285" r:id="rId10"/>
    <p:sldId id="284" r:id="rId11"/>
    <p:sldId id="262" r:id="rId12"/>
    <p:sldId id="264" r:id="rId13"/>
    <p:sldId id="297" r:id="rId14"/>
    <p:sldId id="298" r:id="rId15"/>
    <p:sldId id="295" r:id="rId16"/>
    <p:sldId id="296" r:id="rId17"/>
    <p:sldId id="300" r:id="rId18"/>
    <p:sldId id="301" r:id="rId19"/>
    <p:sldId id="289" r:id="rId20"/>
    <p:sldId id="290" r:id="rId21"/>
    <p:sldId id="291" r:id="rId22"/>
    <p:sldId id="292" r:id="rId23"/>
    <p:sldId id="275" r:id="rId24"/>
    <p:sldId id="271" r:id="rId25"/>
    <p:sldId id="3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1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6327"/>
  </p:normalViewPr>
  <p:slideViewPr>
    <p:cSldViewPr snapToGrid="0">
      <p:cViewPr varScale="1">
        <p:scale>
          <a:sx n="72" d="100"/>
          <a:sy n="72" d="100"/>
        </p:scale>
        <p:origin x="1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ubuffalo-my.sharepoint.com/personal/manojpal_buffalo_edu/Documents/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[project.xlsx]Sheet3!PivotTable30</c:name>
    <c:fmtId val="32"/>
  </c:pivotSource>
  <c:chart>
    <c:title>
      <c:tx>
        <c:rich>
          <a:bodyPr rot="0" spcFirstLastPara="1" vertOverflow="ellipsis" vert="horz" wrap="square" anchor="ctr" anchorCtr="1"/>
          <a:lstStyle/>
          <a:p>
            <a:pPr algn="ctr">
              <a:defRPr sz="2800" b="0" i="0" u="none" strike="noStrike" kern="1200" spc="0" baseline="0">
                <a:solidFill>
                  <a:schemeClr val="tx1">
                    <a:lumMod val="65000"/>
                    <a:lumOff val="35000"/>
                  </a:schemeClr>
                </a:solidFill>
                <a:latin typeface="+mn-lt"/>
                <a:ea typeface="+mn-ea"/>
                <a:cs typeface="+mn-cs"/>
              </a:defRPr>
            </a:pPr>
            <a:r>
              <a:rPr lang="en-US" sz="2800" b="1" dirty="0"/>
              <a:t>Average of Measures by Model</a:t>
            </a:r>
          </a:p>
        </c:rich>
      </c:tx>
      <c:layout>
        <c:manualLayout>
          <c:xMode val="edge"/>
          <c:yMode val="edge"/>
          <c:x val="0.12724156554133739"/>
          <c:y val="3.4836100880466514E-2"/>
        </c:manualLayout>
      </c:layout>
      <c:overlay val="0"/>
      <c:spPr>
        <a:noFill/>
        <a:ln>
          <a:noFill/>
        </a:ln>
        <a:effectLst/>
      </c:spPr>
      <c:txPr>
        <a:bodyPr rot="0" spcFirstLastPara="1" vertOverflow="ellipsis" vert="horz" wrap="square" anchor="ctr" anchorCtr="1"/>
        <a:lstStyle/>
        <a:p>
          <a:pPr algn="ct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5020765075571"/>
          <c:y val="0.27640549489170851"/>
          <c:w val="0.87415424493644345"/>
          <c:h val="0.5201804388381106"/>
        </c:manualLayout>
      </c:layout>
      <c:barChart>
        <c:barDir val="col"/>
        <c:grouping val="clustered"/>
        <c:varyColors val="0"/>
        <c:ser>
          <c:idx val="0"/>
          <c:order val="0"/>
          <c:tx>
            <c:strRef>
              <c:f>Sheet3!$B$3:$B$5</c:f>
              <c:strCache>
                <c:ptCount val="1"/>
                <c:pt idx="0">
                  <c:v>Train - Average of Accuracy</c:v>
                </c:pt>
              </c:strCache>
            </c:strRef>
          </c:tx>
          <c:spPr>
            <a:solidFill>
              <a:schemeClr val="accent1"/>
            </a:solidFill>
            <a:ln>
              <a:noFill/>
            </a:ln>
            <a:effectLst/>
          </c:spPr>
          <c:invertIfNegative val="0"/>
          <c:cat>
            <c:strRef>
              <c:f>Sheet3!$A$6:$A$9</c:f>
              <c:strCache>
                <c:ptCount val="4"/>
                <c:pt idx="0">
                  <c:v>Logistic</c:v>
                </c:pt>
                <c:pt idx="1">
                  <c:v>decision tree</c:v>
                </c:pt>
                <c:pt idx="2">
                  <c:v>boosting</c:v>
                </c:pt>
                <c:pt idx="3">
                  <c:v>bagging</c:v>
                </c:pt>
              </c:strCache>
            </c:strRef>
          </c:cat>
          <c:val>
            <c:numRef>
              <c:f>Sheet3!$B$6:$B$9</c:f>
              <c:numCache>
                <c:formatCode>0.00%</c:formatCode>
                <c:ptCount val="4"/>
                <c:pt idx="0">
                  <c:v>0.97951193333333331</c:v>
                </c:pt>
                <c:pt idx="1">
                  <c:v>0.98070060000000003</c:v>
                </c:pt>
                <c:pt idx="2">
                  <c:v>0.98228186666666673</c:v>
                </c:pt>
                <c:pt idx="3">
                  <c:v>0.99991913333333338</c:v>
                </c:pt>
              </c:numCache>
            </c:numRef>
          </c:val>
          <c:extLst>
            <c:ext xmlns:c16="http://schemas.microsoft.com/office/drawing/2014/chart" uri="{C3380CC4-5D6E-409C-BE32-E72D297353CC}">
              <c16:uniqueId val="{00000000-4699-4BAE-8985-A8516C120A89}"/>
            </c:ext>
          </c:extLst>
        </c:ser>
        <c:ser>
          <c:idx val="1"/>
          <c:order val="1"/>
          <c:tx>
            <c:strRef>
              <c:f>Sheet3!$C$3:$C$5</c:f>
              <c:strCache>
                <c:ptCount val="1"/>
                <c:pt idx="0">
                  <c:v>Train - Average of Sensitivity</c:v>
                </c:pt>
              </c:strCache>
            </c:strRef>
          </c:tx>
          <c:spPr>
            <a:solidFill>
              <a:schemeClr val="accent2"/>
            </a:solidFill>
            <a:ln>
              <a:noFill/>
            </a:ln>
            <a:effectLst/>
          </c:spPr>
          <c:invertIfNegative val="0"/>
          <c:cat>
            <c:strRef>
              <c:f>Sheet3!$A$6:$A$9</c:f>
              <c:strCache>
                <c:ptCount val="4"/>
                <c:pt idx="0">
                  <c:v>Logistic</c:v>
                </c:pt>
                <c:pt idx="1">
                  <c:v>decision tree</c:v>
                </c:pt>
                <c:pt idx="2">
                  <c:v>boosting</c:v>
                </c:pt>
                <c:pt idx="3">
                  <c:v>bagging</c:v>
                </c:pt>
              </c:strCache>
            </c:strRef>
          </c:cat>
          <c:val>
            <c:numRef>
              <c:f>Sheet3!$C$6:$C$9</c:f>
              <c:numCache>
                <c:formatCode>0.00%</c:formatCode>
                <c:ptCount val="4"/>
                <c:pt idx="0">
                  <c:v>0.99172070000000012</c:v>
                </c:pt>
                <c:pt idx="1">
                  <c:v>0.99043076666666663</c:v>
                </c:pt>
                <c:pt idx="2">
                  <c:v>0.99119629999999992</c:v>
                </c:pt>
                <c:pt idx="3">
                  <c:v>0.99996509999999994</c:v>
                </c:pt>
              </c:numCache>
            </c:numRef>
          </c:val>
          <c:extLst>
            <c:ext xmlns:c16="http://schemas.microsoft.com/office/drawing/2014/chart" uri="{C3380CC4-5D6E-409C-BE32-E72D297353CC}">
              <c16:uniqueId val="{00000001-4699-4BAE-8985-A8516C120A89}"/>
            </c:ext>
          </c:extLst>
        </c:ser>
        <c:ser>
          <c:idx val="2"/>
          <c:order val="2"/>
          <c:tx>
            <c:strRef>
              <c:f>Sheet3!$D$3:$D$5</c:f>
              <c:strCache>
                <c:ptCount val="1"/>
                <c:pt idx="0">
                  <c:v>Train - Average of Specificity</c:v>
                </c:pt>
              </c:strCache>
            </c:strRef>
          </c:tx>
          <c:spPr>
            <a:solidFill>
              <a:schemeClr val="accent3"/>
            </a:solidFill>
            <a:ln>
              <a:noFill/>
            </a:ln>
            <a:effectLst/>
          </c:spPr>
          <c:invertIfNegative val="0"/>
          <c:cat>
            <c:strRef>
              <c:f>Sheet3!$A$6:$A$9</c:f>
              <c:strCache>
                <c:ptCount val="4"/>
                <c:pt idx="0">
                  <c:v>Logistic</c:v>
                </c:pt>
                <c:pt idx="1">
                  <c:v>decision tree</c:v>
                </c:pt>
                <c:pt idx="2">
                  <c:v>boosting</c:v>
                </c:pt>
                <c:pt idx="3">
                  <c:v>bagging</c:v>
                </c:pt>
              </c:strCache>
            </c:strRef>
          </c:cat>
          <c:val>
            <c:numRef>
              <c:f>Sheet3!$D$6:$D$9</c:f>
              <c:numCache>
                <c:formatCode>0.00%</c:formatCode>
                <c:ptCount val="4"/>
                <c:pt idx="0">
                  <c:v>0.66187946666666664</c:v>
                </c:pt>
                <c:pt idx="1">
                  <c:v>0.72755366666666665</c:v>
                </c:pt>
                <c:pt idx="2">
                  <c:v>0.75033703333333335</c:v>
                </c:pt>
                <c:pt idx="3">
                  <c:v>0.99872326666666666</c:v>
                </c:pt>
              </c:numCache>
            </c:numRef>
          </c:val>
          <c:extLst>
            <c:ext xmlns:c16="http://schemas.microsoft.com/office/drawing/2014/chart" uri="{C3380CC4-5D6E-409C-BE32-E72D297353CC}">
              <c16:uniqueId val="{00000002-4699-4BAE-8985-A8516C120A89}"/>
            </c:ext>
          </c:extLst>
        </c:ser>
        <c:ser>
          <c:idx val="3"/>
          <c:order val="3"/>
          <c:tx>
            <c:strRef>
              <c:f>Sheet3!$E$3:$E$5</c:f>
              <c:strCache>
                <c:ptCount val="1"/>
                <c:pt idx="0">
                  <c:v>Test - Average of Accuracy</c:v>
                </c:pt>
              </c:strCache>
            </c:strRef>
          </c:tx>
          <c:spPr>
            <a:solidFill>
              <a:schemeClr val="accent4"/>
            </a:solidFill>
            <a:ln>
              <a:noFill/>
            </a:ln>
            <a:effectLst/>
          </c:spPr>
          <c:invertIfNegative val="0"/>
          <c:cat>
            <c:strRef>
              <c:f>Sheet3!$A$6:$A$9</c:f>
              <c:strCache>
                <c:ptCount val="4"/>
                <c:pt idx="0">
                  <c:v>Logistic</c:v>
                </c:pt>
                <c:pt idx="1">
                  <c:v>decision tree</c:v>
                </c:pt>
                <c:pt idx="2">
                  <c:v>boosting</c:v>
                </c:pt>
                <c:pt idx="3">
                  <c:v>bagging</c:v>
                </c:pt>
              </c:strCache>
            </c:strRef>
          </c:cat>
          <c:val>
            <c:numRef>
              <c:f>Sheet3!$E$6:$E$9</c:f>
              <c:numCache>
                <c:formatCode>0.00%</c:formatCode>
                <c:ptCount val="4"/>
                <c:pt idx="0">
                  <c:v>0.97939869999999996</c:v>
                </c:pt>
                <c:pt idx="1">
                  <c:v>0.98059990000000008</c:v>
                </c:pt>
                <c:pt idx="2">
                  <c:v>0.98156593333333342</c:v>
                </c:pt>
                <c:pt idx="3">
                  <c:v>0.98174236666666659</c:v>
                </c:pt>
              </c:numCache>
            </c:numRef>
          </c:val>
          <c:extLst>
            <c:ext xmlns:c16="http://schemas.microsoft.com/office/drawing/2014/chart" uri="{C3380CC4-5D6E-409C-BE32-E72D297353CC}">
              <c16:uniqueId val="{00000003-4699-4BAE-8985-A8516C120A89}"/>
            </c:ext>
          </c:extLst>
        </c:ser>
        <c:ser>
          <c:idx val="4"/>
          <c:order val="4"/>
          <c:tx>
            <c:strRef>
              <c:f>Sheet3!$F$3:$F$5</c:f>
              <c:strCache>
                <c:ptCount val="1"/>
                <c:pt idx="0">
                  <c:v>Test - Average of Sensitivity</c:v>
                </c:pt>
              </c:strCache>
            </c:strRef>
          </c:tx>
          <c:spPr>
            <a:solidFill>
              <a:schemeClr val="accent5"/>
            </a:solidFill>
            <a:ln>
              <a:noFill/>
            </a:ln>
            <a:effectLst/>
          </c:spPr>
          <c:invertIfNegative val="0"/>
          <c:cat>
            <c:strRef>
              <c:f>Sheet3!$A$6:$A$9</c:f>
              <c:strCache>
                <c:ptCount val="4"/>
                <c:pt idx="0">
                  <c:v>Logistic</c:v>
                </c:pt>
                <c:pt idx="1">
                  <c:v>decision tree</c:v>
                </c:pt>
                <c:pt idx="2">
                  <c:v>boosting</c:v>
                </c:pt>
                <c:pt idx="3">
                  <c:v>bagging</c:v>
                </c:pt>
              </c:strCache>
            </c:strRef>
          </c:cat>
          <c:val>
            <c:numRef>
              <c:f>Sheet3!$F$6:$F$9</c:f>
              <c:numCache>
                <c:formatCode>0.00%</c:formatCode>
                <c:ptCount val="4"/>
                <c:pt idx="0">
                  <c:v>0.99167003333333337</c:v>
                </c:pt>
                <c:pt idx="1">
                  <c:v>0.9903521999999999</c:v>
                </c:pt>
                <c:pt idx="2">
                  <c:v>0.99067499999999997</c:v>
                </c:pt>
                <c:pt idx="3">
                  <c:v>0.99042200000000002</c:v>
                </c:pt>
              </c:numCache>
            </c:numRef>
          </c:val>
          <c:extLst>
            <c:ext xmlns:c16="http://schemas.microsoft.com/office/drawing/2014/chart" uri="{C3380CC4-5D6E-409C-BE32-E72D297353CC}">
              <c16:uniqueId val="{00000004-4699-4BAE-8985-A8516C120A89}"/>
            </c:ext>
          </c:extLst>
        </c:ser>
        <c:ser>
          <c:idx val="5"/>
          <c:order val="5"/>
          <c:tx>
            <c:strRef>
              <c:f>Sheet3!$G$3:$G$5</c:f>
              <c:strCache>
                <c:ptCount val="1"/>
                <c:pt idx="0">
                  <c:v>Test - Average of Specificity</c:v>
                </c:pt>
              </c:strCache>
            </c:strRef>
          </c:tx>
          <c:spPr>
            <a:solidFill>
              <a:schemeClr val="accent6"/>
            </a:solidFill>
            <a:ln>
              <a:noFill/>
            </a:ln>
            <a:effectLst/>
          </c:spPr>
          <c:invertIfNegative val="0"/>
          <c:cat>
            <c:strRef>
              <c:f>Sheet3!$A$6:$A$9</c:f>
              <c:strCache>
                <c:ptCount val="4"/>
                <c:pt idx="0">
                  <c:v>Logistic</c:v>
                </c:pt>
                <c:pt idx="1">
                  <c:v>decision tree</c:v>
                </c:pt>
                <c:pt idx="2">
                  <c:v>boosting</c:v>
                </c:pt>
                <c:pt idx="3">
                  <c:v>bagging</c:v>
                </c:pt>
              </c:strCache>
            </c:strRef>
          </c:cat>
          <c:val>
            <c:numRef>
              <c:f>Sheet3!$G$6:$G$9</c:f>
              <c:numCache>
                <c:formatCode>0.00%</c:formatCode>
                <c:ptCount val="4"/>
                <c:pt idx="0">
                  <c:v>0.66412493333333333</c:v>
                </c:pt>
                <c:pt idx="1">
                  <c:v>0.73007446666666664</c:v>
                </c:pt>
                <c:pt idx="2">
                  <c:v>0.74764400000000009</c:v>
                </c:pt>
                <c:pt idx="3">
                  <c:v>0.75876423333333332</c:v>
                </c:pt>
              </c:numCache>
            </c:numRef>
          </c:val>
          <c:extLst>
            <c:ext xmlns:c16="http://schemas.microsoft.com/office/drawing/2014/chart" uri="{C3380CC4-5D6E-409C-BE32-E72D297353CC}">
              <c16:uniqueId val="{00000005-4699-4BAE-8985-A8516C120A89}"/>
            </c:ext>
          </c:extLst>
        </c:ser>
        <c:dLbls>
          <c:showLegendKey val="0"/>
          <c:showVal val="0"/>
          <c:showCatName val="0"/>
          <c:showSerName val="0"/>
          <c:showPercent val="0"/>
          <c:showBubbleSize val="0"/>
        </c:dLbls>
        <c:gapWidth val="219"/>
        <c:overlap val="-27"/>
        <c:axId val="259704960"/>
        <c:axId val="611316752"/>
      </c:barChart>
      <c:catAx>
        <c:axId val="259704960"/>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b="1"/>
                  <a:t>MODEL</a:t>
                </a:r>
              </a:p>
            </c:rich>
          </c:tx>
          <c:layout>
            <c:manualLayout>
              <c:xMode val="edge"/>
              <c:yMode val="edge"/>
              <c:x val="0.36899723351960234"/>
              <c:y val="0.91863297072252537"/>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11316752"/>
        <c:crosses val="autoZero"/>
        <c:auto val="1"/>
        <c:lblAlgn val="ctr"/>
        <c:lblOffset val="100"/>
        <c:noMultiLvlLbl val="0"/>
      </c:catAx>
      <c:valAx>
        <c:axId val="61131675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59704960"/>
        <c:crosses val="autoZero"/>
        <c:crossBetween val="between"/>
      </c:valAx>
      <c:spPr>
        <a:noFill/>
        <a:ln>
          <a:noFill/>
        </a:ln>
        <a:effectLst/>
      </c:spPr>
    </c:plotArea>
    <c:legend>
      <c:legendPos val="t"/>
      <c:layout>
        <c:manualLayout>
          <c:xMode val="edge"/>
          <c:yMode val="edge"/>
          <c:x val="2.4824330039339669E-2"/>
          <c:y val="0.1268756132351293"/>
          <c:w val="0.94582274103485886"/>
          <c:h val="0.11193078247849532"/>
        </c:manualLayout>
      </c:layout>
      <c:overlay val="1"/>
      <c:spPr>
        <a:noFill/>
        <a:ln>
          <a:noFill/>
        </a:ln>
        <a:effectLst>
          <a:outerShdw blurRad="50800" dist="50800" dir="5400000" sx="7000" sy="7000" algn="ctr" rotWithShape="0">
            <a:srgbClr val="000000">
              <a:alpha val="43137"/>
            </a:srgbClr>
          </a:outerShdw>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Nchapters</a:t>
            </a:r>
            <a:r>
              <a:rPr lang="en-US" baseline="0"/>
              <a:t> Prediction</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Sheet1!$W$2</c:f>
              <c:strCache>
                <c:ptCount val="1"/>
                <c:pt idx="0">
                  <c:v>Train 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Lbl>
              <c:idx val="0"/>
              <c:layout>
                <c:manualLayout>
                  <c:x val="-1.9440326191612772E-17"/>
                  <c:y val="-2.4803317856560123E-2"/>
                </c:manualLayout>
              </c:layout>
              <c:showLegendKey val="0"/>
              <c:showVal val="1"/>
              <c:showCatName val="0"/>
              <c:showSerName val="0"/>
              <c:showPercent val="0"/>
              <c:showBubbleSize val="0"/>
              <c:extLst>
                <c:ext xmlns:c15="http://schemas.microsoft.com/office/drawing/2012/chart" uri="{CE6537A1-D6FC-4f65-9D91-7224C49458BB}">
                  <c15:layout>
                    <c:manualLayout>
                      <c:w val="4.571348797379976E-2"/>
                      <c:h val="3.1534125157506393E-2"/>
                    </c:manualLayout>
                  </c15:layout>
                </c:ext>
                <c:ext xmlns:c16="http://schemas.microsoft.com/office/drawing/2014/chart" uri="{C3380CC4-5D6E-409C-BE32-E72D297353CC}">
                  <c16:uniqueId val="{00000009-AACD-41A2-87FA-BBCB85491FDC}"/>
                </c:ext>
              </c:extLst>
            </c:dLbl>
            <c:dLbl>
              <c:idx val="1"/>
              <c:layout>
                <c:manualLayout>
                  <c:x val="0"/>
                  <c:y val="-6.76454123360730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ACD-41A2-87FA-BBCB85491FDC}"/>
                </c:ext>
              </c:extLst>
            </c:dLbl>
            <c:dLbl>
              <c:idx val="2"/>
              <c:layout>
                <c:manualLayout>
                  <c:x val="0"/>
                  <c:y val="-6.76454123360730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CD-41A2-87FA-BBCB85491FDC}"/>
                </c:ext>
              </c:extLst>
            </c:dLbl>
            <c:dLbl>
              <c:idx val="3"/>
              <c:layout>
                <c:manualLayout>
                  <c:x val="0"/>
                  <c:y val="-3.60775532459056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ACD-41A2-87FA-BBCB85491FD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Sheet1!$V$3:$V$6</c:f>
              <c:strCache>
                <c:ptCount val="4"/>
                <c:pt idx="0">
                  <c:v>Linear Regression</c:v>
                </c:pt>
                <c:pt idx="1">
                  <c:v>Multi Linear Regression</c:v>
                </c:pt>
                <c:pt idx="2">
                  <c:v>Ridge Regression</c:v>
                </c:pt>
                <c:pt idx="3">
                  <c:v>Lasso Regression</c:v>
                </c:pt>
              </c:strCache>
            </c:strRef>
          </c:cat>
          <c:val>
            <c:numRef>
              <c:f>Sheet1!$W$3:$W$6</c:f>
              <c:numCache>
                <c:formatCode>0%</c:formatCode>
                <c:ptCount val="4"/>
                <c:pt idx="0">
                  <c:v>0.50960930000000004</c:v>
                </c:pt>
                <c:pt idx="1">
                  <c:v>0.56816319999999998</c:v>
                </c:pt>
                <c:pt idx="2">
                  <c:v>0.56699299999999997</c:v>
                </c:pt>
                <c:pt idx="3">
                  <c:v>0.56813919999999996</c:v>
                </c:pt>
              </c:numCache>
            </c:numRef>
          </c:val>
          <c:extLst>
            <c:ext xmlns:c16="http://schemas.microsoft.com/office/drawing/2014/chart" uri="{C3380CC4-5D6E-409C-BE32-E72D297353CC}">
              <c16:uniqueId val="{00000000-AACD-41A2-87FA-BBCB85491FDC}"/>
            </c:ext>
          </c:extLst>
        </c:ser>
        <c:ser>
          <c:idx val="1"/>
          <c:order val="1"/>
          <c:tx>
            <c:strRef>
              <c:f>Sheet1!$X$2</c:f>
              <c:strCache>
                <c:ptCount val="1"/>
                <c:pt idx="0">
                  <c:v>Test Accuracy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Lbl>
              <c:idx val="0"/>
              <c:layout>
                <c:manualLayout>
                  <c:x val="0"/>
                  <c:y val="-4.73517886352511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ACD-41A2-87FA-BBCB85491FDC}"/>
                </c:ext>
              </c:extLst>
            </c:dLbl>
            <c:dLbl>
              <c:idx val="1"/>
              <c:layout>
                <c:manualLayout>
                  <c:x val="2.1207873565003469E-3"/>
                  <c:y val="-1.35290824672146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CD-41A2-87FA-BBCB85491FDC}"/>
                </c:ext>
              </c:extLst>
            </c:dLbl>
            <c:dLbl>
              <c:idx val="2"/>
              <c:layout>
                <c:manualLayout>
                  <c:x val="8.4831494260013095E-3"/>
                  <c:y val="-2.48033178565601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CD-41A2-87FA-BBCB85491FDC}"/>
                </c:ext>
              </c:extLst>
            </c:dLbl>
            <c:dLbl>
              <c:idx val="3"/>
              <c:layout>
                <c:manualLayout>
                  <c:x val="4.2415747130006938E-3"/>
                  <c:y val="-2.48033178565601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CD-41A2-87FA-BBCB85491FD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Sheet1!$V$3:$V$6</c:f>
              <c:strCache>
                <c:ptCount val="4"/>
                <c:pt idx="0">
                  <c:v>Linear Regression</c:v>
                </c:pt>
                <c:pt idx="1">
                  <c:v>Multi Linear Regression</c:v>
                </c:pt>
                <c:pt idx="2">
                  <c:v>Ridge Regression</c:v>
                </c:pt>
                <c:pt idx="3">
                  <c:v>Lasso Regression</c:v>
                </c:pt>
              </c:strCache>
            </c:strRef>
          </c:cat>
          <c:val>
            <c:numRef>
              <c:f>Sheet1!$X$3:$X$6</c:f>
              <c:numCache>
                <c:formatCode>0%</c:formatCode>
                <c:ptCount val="4"/>
                <c:pt idx="0">
                  <c:v>0.51582499999999998</c:v>
                </c:pt>
                <c:pt idx="1">
                  <c:v>0.57463140000000001</c:v>
                </c:pt>
                <c:pt idx="2">
                  <c:v>0.57096670000000005</c:v>
                </c:pt>
                <c:pt idx="3">
                  <c:v>0.5746097</c:v>
                </c:pt>
              </c:numCache>
            </c:numRef>
          </c:val>
          <c:extLst>
            <c:ext xmlns:c16="http://schemas.microsoft.com/office/drawing/2014/chart" uri="{C3380CC4-5D6E-409C-BE32-E72D297353CC}">
              <c16:uniqueId val="{00000001-AACD-41A2-87FA-BBCB85491FDC}"/>
            </c:ext>
          </c:extLst>
        </c:ser>
        <c:dLbls>
          <c:showLegendKey val="0"/>
          <c:showVal val="1"/>
          <c:showCatName val="0"/>
          <c:showSerName val="0"/>
          <c:showPercent val="0"/>
          <c:showBubbleSize val="0"/>
        </c:dLbls>
        <c:gapWidth val="150"/>
        <c:shape val="box"/>
        <c:axId val="1880211615"/>
        <c:axId val="1880214495"/>
        <c:axId val="0"/>
      </c:bar3DChart>
      <c:catAx>
        <c:axId val="18802116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214495"/>
        <c:crosses val="autoZero"/>
        <c:auto val="1"/>
        <c:lblAlgn val="ctr"/>
        <c:lblOffset val="100"/>
        <c:noMultiLvlLbl val="0"/>
      </c:catAx>
      <c:valAx>
        <c:axId val="18802144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211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Sheet1!$H$1</c:f>
              <c:strCache>
                <c:ptCount val="1"/>
                <c:pt idx="0">
                  <c:v>Accuracy</c:v>
                </c:pt>
              </c:strCache>
            </c:strRef>
          </c:tx>
          <c:spPr>
            <a:solidFill>
              <a:schemeClr val="accent2"/>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75B3-2B46-ABD9-45CA696020F8}"/>
              </c:ext>
            </c:extLst>
          </c:dPt>
          <c:dPt>
            <c:idx val="1"/>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3-75B3-2B46-ABD9-45CA696020F8}"/>
              </c:ext>
            </c:extLst>
          </c:dPt>
          <c:cat>
            <c:strRef>
              <c:f>Sheet1!$G$2:$G$3</c:f>
              <c:strCache>
                <c:ptCount val="2"/>
                <c:pt idx="0">
                  <c:v>MLR</c:v>
                </c:pt>
                <c:pt idx="1">
                  <c:v>RIDGE</c:v>
                </c:pt>
              </c:strCache>
            </c:strRef>
          </c:cat>
          <c:val>
            <c:numRef>
              <c:f>Sheet1!$H$2:$H$3</c:f>
              <c:numCache>
                <c:formatCode>0.00%</c:formatCode>
                <c:ptCount val="2"/>
                <c:pt idx="0">
                  <c:v>2.2599999999999999E-2</c:v>
                </c:pt>
                <c:pt idx="1">
                  <c:v>3.04E-2</c:v>
                </c:pt>
              </c:numCache>
            </c:numRef>
          </c:val>
          <c:extLst>
            <c:ext xmlns:c16="http://schemas.microsoft.com/office/drawing/2014/chart" uri="{C3380CC4-5D6E-409C-BE32-E72D297353CC}">
              <c16:uniqueId val="{00000004-75B3-2B46-ABD9-45CA696020F8}"/>
            </c:ext>
          </c:extLst>
        </c:ser>
        <c:dLbls>
          <c:showLegendKey val="0"/>
          <c:showVal val="0"/>
          <c:showCatName val="0"/>
          <c:showSerName val="0"/>
          <c:showPercent val="0"/>
          <c:showBubbleSize val="0"/>
        </c:dLbls>
        <c:gapWidth val="219"/>
        <c:overlap val="-27"/>
        <c:axId val="931922048"/>
        <c:axId val="632405280"/>
      </c:barChart>
      <c:catAx>
        <c:axId val="93192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405280"/>
        <c:crosses val="autoZero"/>
        <c:auto val="1"/>
        <c:lblAlgn val="ctr"/>
        <c:lblOffset val="100"/>
        <c:noMultiLvlLbl val="0"/>
      </c:catAx>
      <c:valAx>
        <c:axId val="6324052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922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GB" sz="1400" b="1" i="0" u="none" strike="noStrike" kern="1200" cap="none" spc="20" baseline="0" dirty="0">
                <a:solidFill>
                  <a:sysClr val="windowText" lastClr="000000">
                    <a:lumMod val="50000"/>
                    <a:lumOff val="50000"/>
                  </a:sysClr>
                </a:solidFill>
              </a:rPr>
              <a:t>RMSE_VALUES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Sheet1!$J$2</c:f>
              <c:strCache>
                <c:ptCount val="1"/>
                <c:pt idx="0">
                  <c:v>MLR</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Sheet1!$K$1:$L$1</c:f>
              <c:strCache>
                <c:ptCount val="2"/>
                <c:pt idx="0">
                  <c:v>rmse_train</c:v>
                </c:pt>
                <c:pt idx="1">
                  <c:v>rmse_test</c:v>
                </c:pt>
              </c:strCache>
            </c:strRef>
          </c:cat>
          <c:val>
            <c:numRef>
              <c:f>Sheet1!$K$2:$L$2</c:f>
              <c:numCache>
                <c:formatCode>General</c:formatCode>
                <c:ptCount val="2"/>
                <c:pt idx="0">
                  <c:v>0.98290719999999998</c:v>
                </c:pt>
                <c:pt idx="1">
                  <c:v>1.0109060000000001</c:v>
                </c:pt>
              </c:numCache>
            </c:numRef>
          </c:val>
          <c:extLst>
            <c:ext xmlns:c16="http://schemas.microsoft.com/office/drawing/2014/chart" uri="{C3380CC4-5D6E-409C-BE32-E72D297353CC}">
              <c16:uniqueId val="{00000000-9103-1345-8A02-0E1072F91FDE}"/>
            </c:ext>
          </c:extLst>
        </c:ser>
        <c:ser>
          <c:idx val="1"/>
          <c:order val="1"/>
          <c:tx>
            <c:strRef>
              <c:f>Sheet1!$J$3</c:f>
              <c:strCache>
                <c:ptCount val="1"/>
                <c:pt idx="0">
                  <c:v>RIDGE</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Sheet1!$K$1:$L$1</c:f>
              <c:strCache>
                <c:ptCount val="2"/>
                <c:pt idx="0">
                  <c:v>rmse_train</c:v>
                </c:pt>
                <c:pt idx="1">
                  <c:v>rmse_test</c:v>
                </c:pt>
              </c:strCache>
            </c:strRef>
          </c:cat>
          <c:val>
            <c:numRef>
              <c:f>Sheet1!$K$3:$L$3</c:f>
              <c:numCache>
                <c:formatCode>General</c:formatCode>
                <c:ptCount val="2"/>
                <c:pt idx="0">
                  <c:v>0.18879770000000001</c:v>
                </c:pt>
                <c:pt idx="1">
                  <c:v>0.1942518</c:v>
                </c:pt>
              </c:numCache>
            </c:numRef>
          </c:val>
          <c:extLst>
            <c:ext xmlns:c16="http://schemas.microsoft.com/office/drawing/2014/chart" uri="{C3380CC4-5D6E-409C-BE32-E72D297353CC}">
              <c16:uniqueId val="{00000001-9103-1345-8A02-0E1072F91FDE}"/>
            </c:ext>
          </c:extLst>
        </c:ser>
        <c:dLbls>
          <c:showLegendKey val="0"/>
          <c:showVal val="0"/>
          <c:showCatName val="0"/>
          <c:showSerName val="0"/>
          <c:showPercent val="0"/>
          <c:showBubbleSize val="0"/>
        </c:dLbls>
        <c:gapWidth val="100"/>
        <c:overlap val="-24"/>
        <c:axId val="544990384"/>
        <c:axId val="1990943776"/>
      </c:barChart>
      <c:catAx>
        <c:axId val="54499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990943776"/>
        <c:crosses val="autoZero"/>
        <c:auto val="1"/>
        <c:lblAlgn val="ctr"/>
        <c:lblOffset val="100"/>
        <c:noMultiLvlLbl val="0"/>
      </c:catAx>
      <c:valAx>
        <c:axId val="1990943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54499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RESULTS</a:t>
            </a:r>
          </a:p>
        </c:rich>
      </c:tx>
      <c:layout>
        <c:manualLayout>
          <c:xMode val="edge"/>
          <c:yMode val="edge"/>
          <c:x val="0.43383193897637801"/>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R-SQUARED</c:v>
                </c:pt>
              </c:strCache>
            </c:strRef>
          </c:tx>
          <c:spPr>
            <a:solidFill>
              <a:schemeClr val="accent1"/>
            </a:solidFill>
            <a:ln>
              <a:noFill/>
            </a:ln>
            <a:effectLst/>
            <a:sp3d/>
          </c:spPr>
          <c:invertIfNegative val="0"/>
          <c:cat>
            <c:strRef>
              <c:f>Sheet1!$A$2:$A$4</c:f>
              <c:strCache>
                <c:ptCount val="3"/>
                <c:pt idx="0">
                  <c:v>Multiple Regression Model</c:v>
                </c:pt>
                <c:pt idx="1">
                  <c:v>Ridge Regression</c:v>
                </c:pt>
                <c:pt idx="2">
                  <c:v>Lasso Regression</c:v>
                </c:pt>
              </c:strCache>
            </c:strRef>
          </c:cat>
          <c:val>
            <c:numRef>
              <c:f>Sheet1!$B$2:$B$4</c:f>
              <c:numCache>
                <c:formatCode>General</c:formatCode>
                <c:ptCount val="3"/>
                <c:pt idx="0">
                  <c:v>0.79140860000000002</c:v>
                </c:pt>
                <c:pt idx="1">
                  <c:v>0.78917060000000006</c:v>
                </c:pt>
                <c:pt idx="2">
                  <c:v>0.79137630000000003</c:v>
                </c:pt>
              </c:numCache>
            </c:numRef>
          </c:val>
          <c:extLst>
            <c:ext xmlns:c16="http://schemas.microsoft.com/office/drawing/2014/chart" uri="{C3380CC4-5D6E-409C-BE32-E72D297353CC}">
              <c16:uniqueId val="{00000000-9282-D745-BBB6-E7EB2BBE0E10}"/>
            </c:ext>
          </c:extLst>
        </c:ser>
        <c:ser>
          <c:idx val="1"/>
          <c:order val="1"/>
          <c:tx>
            <c:strRef>
              <c:f>Sheet1!$C$1</c:f>
              <c:strCache>
                <c:ptCount val="1"/>
                <c:pt idx="0">
                  <c:v>RMSE_TRAIN</c:v>
                </c:pt>
              </c:strCache>
            </c:strRef>
          </c:tx>
          <c:spPr>
            <a:solidFill>
              <a:schemeClr val="accent2"/>
            </a:solidFill>
            <a:ln>
              <a:noFill/>
            </a:ln>
            <a:effectLst/>
            <a:sp3d/>
          </c:spPr>
          <c:invertIfNegative val="0"/>
          <c:dPt>
            <c:idx val="0"/>
            <c:invertIfNegative val="0"/>
            <c:bubble3D val="0"/>
            <c:spPr>
              <a:solidFill>
                <a:srgbClr val="FF4127"/>
              </a:solidFill>
              <a:ln>
                <a:noFill/>
              </a:ln>
              <a:effectLst/>
              <a:sp3d/>
            </c:spPr>
            <c:extLst>
              <c:ext xmlns:c16="http://schemas.microsoft.com/office/drawing/2014/chart" uri="{C3380CC4-5D6E-409C-BE32-E72D297353CC}">
                <c16:uniqueId val="{00000001-C53F-964B-8189-3CE0D3C6C144}"/>
              </c:ext>
            </c:extLst>
          </c:dPt>
          <c:dPt>
            <c:idx val="1"/>
            <c:invertIfNegative val="0"/>
            <c:bubble3D val="0"/>
            <c:spPr>
              <a:solidFill>
                <a:srgbClr val="FF4127">
                  <a:alpha val="93803"/>
                </a:srgbClr>
              </a:solidFill>
              <a:ln>
                <a:noFill/>
              </a:ln>
              <a:effectLst/>
              <a:sp3d/>
            </c:spPr>
            <c:extLst>
              <c:ext xmlns:c16="http://schemas.microsoft.com/office/drawing/2014/chart" uri="{C3380CC4-5D6E-409C-BE32-E72D297353CC}">
                <c16:uniqueId val="{00000000-C53F-964B-8189-3CE0D3C6C144}"/>
              </c:ext>
            </c:extLst>
          </c:dPt>
          <c:dPt>
            <c:idx val="2"/>
            <c:invertIfNegative val="0"/>
            <c:bubble3D val="0"/>
            <c:spPr>
              <a:solidFill>
                <a:srgbClr val="FF4127"/>
              </a:solidFill>
              <a:ln>
                <a:noFill/>
              </a:ln>
              <a:effectLst/>
              <a:sp3d/>
            </c:spPr>
            <c:extLst>
              <c:ext xmlns:c16="http://schemas.microsoft.com/office/drawing/2014/chart" uri="{C3380CC4-5D6E-409C-BE32-E72D297353CC}">
                <c16:uniqueId val="{00000002-C53F-964B-8189-3CE0D3C6C144}"/>
              </c:ext>
            </c:extLst>
          </c:dPt>
          <c:cat>
            <c:strRef>
              <c:f>Sheet1!$A$2:$A$4</c:f>
              <c:strCache>
                <c:ptCount val="3"/>
                <c:pt idx="0">
                  <c:v>Multiple Regression Model</c:v>
                </c:pt>
                <c:pt idx="1">
                  <c:v>Ridge Regression</c:v>
                </c:pt>
                <c:pt idx="2">
                  <c:v>Lasso Regression</c:v>
                </c:pt>
              </c:strCache>
            </c:strRef>
          </c:cat>
          <c:val>
            <c:numRef>
              <c:f>Sheet1!$C$2:$C$4</c:f>
              <c:numCache>
                <c:formatCode>General</c:formatCode>
                <c:ptCount val="3"/>
                <c:pt idx="0">
                  <c:v>0.45624189999999998</c:v>
                </c:pt>
                <c:pt idx="1">
                  <c:v>5.040559</c:v>
                </c:pt>
                <c:pt idx="2">
                  <c:v>5.0141220000000004</c:v>
                </c:pt>
              </c:numCache>
            </c:numRef>
          </c:val>
          <c:extLst>
            <c:ext xmlns:c16="http://schemas.microsoft.com/office/drawing/2014/chart" uri="{C3380CC4-5D6E-409C-BE32-E72D297353CC}">
              <c16:uniqueId val="{00000001-9282-D745-BBB6-E7EB2BBE0E10}"/>
            </c:ext>
          </c:extLst>
        </c:ser>
        <c:ser>
          <c:idx val="2"/>
          <c:order val="2"/>
          <c:tx>
            <c:strRef>
              <c:f>Sheet1!$D$1</c:f>
              <c:strCache>
                <c:ptCount val="1"/>
                <c:pt idx="0">
                  <c:v>RMSE_TEST</c:v>
                </c:pt>
              </c:strCache>
            </c:strRef>
          </c:tx>
          <c:spPr>
            <a:solidFill>
              <a:schemeClr val="accent3"/>
            </a:solidFill>
            <a:ln>
              <a:noFill/>
            </a:ln>
            <a:effectLst/>
            <a:sp3d/>
          </c:spPr>
          <c:invertIfNegative val="0"/>
          <c:cat>
            <c:strRef>
              <c:f>Sheet1!$A$2:$A$4</c:f>
              <c:strCache>
                <c:ptCount val="3"/>
                <c:pt idx="0">
                  <c:v>Multiple Regression Model</c:v>
                </c:pt>
                <c:pt idx="1">
                  <c:v>Ridge Regression</c:v>
                </c:pt>
                <c:pt idx="2">
                  <c:v>Lasso Regression</c:v>
                </c:pt>
              </c:strCache>
            </c:strRef>
          </c:cat>
          <c:val>
            <c:numRef>
              <c:f>Sheet1!$D$2:$D$4</c:f>
              <c:numCache>
                <c:formatCode>General</c:formatCode>
                <c:ptCount val="3"/>
                <c:pt idx="0">
                  <c:v>0.45948109999999998</c:v>
                </c:pt>
                <c:pt idx="1">
                  <c:v>5.0837260000000004</c:v>
                </c:pt>
                <c:pt idx="2">
                  <c:v>5.049893</c:v>
                </c:pt>
              </c:numCache>
            </c:numRef>
          </c:val>
          <c:extLst>
            <c:ext xmlns:c16="http://schemas.microsoft.com/office/drawing/2014/chart" uri="{C3380CC4-5D6E-409C-BE32-E72D297353CC}">
              <c16:uniqueId val="{00000002-9282-D745-BBB6-E7EB2BBE0E10}"/>
            </c:ext>
          </c:extLst>
        </c:ser>
        <c:dLbls>
          <c:showLegendKey val="0"/>
          <c:showVal val="0"/>
          <c:showCatName val="0"/>
          <c:showSerName val="0"/>
          <c:showPercent val="0"/>
          <c:showBubbleSize val="0"/>
        </c:dLbls>
        <c:gapWidth val="150"/>
        <c:shape val="box"/>
        <c:axId val="554965936"/>
        <c:axId val="215753504"/>
        <c:axId val="0"/>
      </c:bar3DChart>
      <c:catAx>
        <c:axId val="5549659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5753504"/>
        <c:crosses val="autoZero"/>
        <c:auto val="1"/>
        <c:lblAlgn val="ctr"/>
        <c:lblOffset val="100"/>
        <c:noMultiLvlLbl val="0"/>
      </c:catAx>
      <c:valAx>
        <c:axId val="21575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4965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59C89-DFD7-495C-A8F9-AEE321A1519F}" type="doc">
      <dgm:prSet loTypeId="urn:microsoft.com/office/officeart/2018/2/layout/Icon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FF0883AD-141B-4FE5-A640-5C327F6FB958}">
      <dgm:prSet custT="1"/>
      <dgm:spPr/>
      <dgm:t>
        <a:bodyPr/>
        <a:lstStyle/>
        <a:p>
          <a:pPr>
            <a:lnSpc>
              <a:spcPct val="100000"/>
            </a:lnSpc>
          </a:pPr>
          <a:r>
            <a:rPr lang="en-IN" sz="1400" dirty="0">
              <a:solidFill>
                <a:schemeClr val="tx1"/>
              </a:solidFill>
            </a:rPr>
            <a:t>Specific : How activity of student effects the completion of course ?</a:t>
          </a:r>
          <a:endParaRPr lang="en-US" sz="1400" dirty="0">
            <a:solidFill>
              <a:schemeClr val="tx1"/>
            </a:solidFill>
          </a:endParaRPr>
        </a:p>
      </dgm:t>
    </dgm:pt>
    <dgm:pt modelId="{95C85B89-3A16-4DD0-872B-59CD14F3EE7E}" type="parTrans" cxnId="{F42BE174-6E11-4670-93E5-85588AD6E1AD}">
      <dgm:prSet/>
      <dgm:spPr/>
      <dgm:t>
        <a:bodyPr/>
        <a:lstStyle/>
        <a:p>
          <a:endParaRPr lang="en-US"/>
        </a:p>
      </dgm:t>
    </dgm:pt>
    <dgm:pt modelId="{A3245C47-63D6-4A53-8EAB-8EFA07899BE7}" type="sibTrans" cxnId="{F42BE174-6E11-4670-93E5-85588AD6E1AD}">
      <dgm:prSet/>
      <dgm:spPr/>
      <dgm:t>
        <a:bodyPr/>
        <a:lstStyle/>
        <a:p>
          <a:endParaRPr lang="en-US"/>
        </a:p>
      </dgm:t>
    </dgm:pt>
    <dgm:pt modelId="{2861E0CB-FCB0-4986-9195-40F4EFD7F162}">
      <dgm:prSet custT="1"/>
      <dgm:spPr>
        <a:noFill/>
        <a:ln>
          <a:noFill/>
        </a:ln>
        <a:effectLst/>
      </dgm:spPr>
      <dgm:t>
        <a:bodyPr spcFirstLastPara="0" vert="horz" wrap="square" lIns="0" tIns="0" rIns="0" bIns="0" numCol="1" spcCol="1270" anchor="t" anchorCtr="0"/>
        <a:lstStyle/>
        <a:p>
          <a:pPr marL="0" lvl="0" indent="0" algn="ctr" defTabSz="488950">
            <a:lnSpc>
              <a:spcPct val="100000"/>
            </a:lnSpc>
            <a:spcBef>
              <a:spcPct val="0"/>
            </a:spcBef>
            <a:spcAft>
              <a:spcPct val="35000"/>
            </a:spcAft>
            <a:buNone/>
          </a:pPr>
          <a:r>
            <a:rPr lang="en-IN" sz="1400" kern="1200" dirty="0">
              <a:solidFill>
                <a:prstClr val="black"/>
              </a:solidFill>
              <a:latin typeface="Calibri" panose="020F0502020204030204"/>
              <a:ea typeface="+mn-ea"/>
              <a:cs typeface="+mn-cs"/>
            </a:rPr>
            <a:t>Measurable : How number of videos watched describes the participation of the learner ?</a:t>
          </a:r>
          <a:endParaRPr lang="en-US" sz="1400" kern="1200" dirty="0">
            <a:solidFill>
              <a:prstClr val="black"/>
            </a:solidFill>
            <a:latin typeface="Calibri" panose="020F0502020204030204"/>
            <a:ea typeface="+mn-ea"/>
            <a:cs typeface="+mn-cs"/>
          </a:endParaRPr>
        </a:p>
      </dgm:t>
    </dgm:pt>
    <dgm:pt modelId="{D3DF7810-EF48-40EA-A44F-84C1D96AD3AC}" type="parTrans" cxnId="{5AC6819C-0E55-4C79-A4A1-8CF9BCCAB5DD}">
      <dgm:prSet/>
      <dgm:spPr/>
      <dgm:t>
        <a:bodyPr/>
        <a:lstStyle/>
        <a:p>
          <a:endParaRPr lang="en-US"/>
        </a:p>
      </dgm:t>
    </dgm:pt>
    <dgm:pt modelId="{DDBD5D75-896F-4DBB-A5BD-55FF74294871}" type="sibTrans" cxnId="{5AC6819C-0E55-4C79-A4A1-8CF9BCCAB5DD}">
      <dgm:prSet/>
      <dgm:spPr/>
      <dgm:t>
        <a:bodyPr/>
        <a:lstStyle/>
        <a:p>
          <a:endParaRPr lang="en-US"/>
        </a:p>
      </dgm:t>
    </dgm:pt>
    <dgm:pt modelId="{5F132117-4C55-4282-90EA-04E8157CCDDE}">
      <dgm:prSet custT="1"/>
      <dgm:spPr/>
      <dgm:t>
        <a:bodyPr/>
        <a:lstStyle/>
        <a:p>
          <a:pPr marL="0" lvl="0" indent="0" algn="ctr" defTabSz="488950">
            <a:lnSpc>
              <a:spcPct val="100000"/>
            </a:lnSpc>
            <a:spcBef>
              <a:spcPct val="0"/>
            </a:spcBef>
            <a:spcAft>
              <a:spcPct val="35000"/>
            </a:spcAft>
            <a:buNone/>
          </a:pPr>
          <a:r>
            <a:rPr lang="en-IN" sz="1400" kern="1200" dirty="0">
              <a:solidFill>
                <a:prstClr val="black"/>
              </a:solidFill>
              <a:latin typeface="Calibri" panose="020F0502020204030204"/>
              <a:ea typeface="+mn-ea"/>
              <a:cs typeface="+mn-cs"/>
            </a:rPr>
            <a:t>Achievable : How many chapters completed by the learner ?</a:t>
          </a:r>
          <a:br>
            <a:rPr lang="en-IN" sz="1400" kern="1200" dirty="0">
              <a:solidFill>
                <a:prstClr val="black"/>
              </a:solidFill>
              <a:latin typeface="Calibri" panose="020F0502020204030204"/>
              <a:ea typeface="+mn-ea"/>
              <a:cs typeface="+mn-cs"/>
            </a:rPr>
          </a:br>
          <a:endParaRPr lang="en-US" sz="1400" kern="1200" dirty="0">
            <a:solidFill>
              <a:prstClr val="black"/>
            </a:solidFill>
            <a:latin typeface="Calibri" panose="020F0502020204030204"/>
            <a:ea typeface="+mn-ea"/>
            <a:cs typeface="+mn-cs"/>
          </a:endParaRPr>
        </a:p>
      </dgm:t>
    </dgm:pt>
    <dgm:pt modelId="{414F4C69-0E8B-45D1-B5B3-0BD7650CDB89}" type="parTrans" cxnId="{ED857876-DA1B-4730-A8AB-E9CAC8C339AE}">
      <dgm:prSet/>
      <dgm:spPr/>
      <dgm:t>
        <a:bodyPr/>
        <a:lstStyle/>
        <a:p>
          <a:endParaRPr lang="en-US"/>
        </a:p>
      </dgm:t>
    </dgm:pt>
    <dgm:pt modelId="{A514EF20-6E66-4D64-AA7C-68CA0C0527F2}" type="sibTrans" cxnId="{ED857876-DA1B-4730-A8AB-E9CAC8C339AE}">
      <dgm:prSet/>
      <dgm:spPr/>
      <dgm:t>
        <a:bodyPr/>
        <a:lstStyle/>
        <a:p>
          <a:endParaRPr lang="en-US"/>
        </a:p>
      </dgm:t>
    </dgm:pt>
    <dgm:pt modelId="{D1358EF9-E414-4322-AE01-178592E17D18}">
      <dgm:prSet custT="1"/>
      <dgm:spPr/>
      <dgm:t>
        <a:bodyPr/>
        <a:lstStyle/>
        <a:p>
          <a:pPr>
            <a:lnSpc>
              <a:spcPct val="100000"/>
            </a:lnSpc>
          </a:pPr>
          <a:r>
            <a:rPr lang="en-IN" sz="1400" dirty="0">
              <a:solidFill>
                <a:schemeClr val="tx1"/>
              </a:solidFill>
            </a:rPr>
            <a:t>Relevant :How frequently user has posted relevant to the course ?</a:t>
          </a:r>
          <a:br>
            <a:rPr lang="en-IN" sz="1400" dirty="0">
              <a:solidFill>
                <a:schemeClr val="tx1"/>
              </a:solidFill>
            </a:rPr>
          </a:br>
          <a:endParaRPr lang="en-US" sz="1400" dirty="0">
            <a:solidFill>
              <a:schemeClr val="tx1"/>
            </a:solidFill>
          </a:endParaRPr>
        </a:p>
      </dgm:t>
    </dgm:pt>
    <dgm:pt modelId="{D40CC2F6-1F98-48B6-907A-0D6D871A2DB2}" type="parTrans" cxnId="{5BD4E708-4D67-4F10-9765-D7EB829E9690}">
      <dgm:prSet/>
      <dgm:spPr/>
      <dgm:t>
        <a:bodyPr/>
        <a:lstStyle/>
        <a:p>
          <a:endParaRPr lang="en-US"/>
        </a:p>
      </dgm:t>
    </dgm:pt>
    <dgm:pt modelId="{CDFE6F51-B8FD-49DD-BC0F-8E8F4A23C7D5}" type="sibTrans" cxnId="{5BD4E708-4D67-4F10-9765-D7EB829E9690}">
      <dgm:prSet/>
      <dgm:spPr/>
      <dgm:t>
        <a:bodyPr/>
        <a:lstStyle/>
        <a:p>
          <a:endParaRPr lang="en-US"/>
        </a:p>
      </dgm:t>
    </dgm:pt>
    <dgm:pt modelId="{15362287-CFE3-4C6B-93E9-0409ADDED25B}">
      <dgm:prSet/>
      <dgm:spPr/>
      <dgm:t>
        <a:bodyPr/>
        <a:lstStyle/>
        <a:p>
          <a:pPr>
            <a:lnSpc>
              <a:spcPct val="100000"/>
            </a:lnSpc>
          </a:pPr>
          <a:r>
            <a:rPr lang="en-IN" dirty="0">
              <a:solidFill>
                <a:schemeClr val="tx1"/>
              </a:solidFill>
            </a:rPr>
            <a:t>Timely : How long user is  learning logging in to the account ?</a:t>
          </a:r>
          <a:br>
            <a:rPr lang="en-IN" dirty="0">
              <a:solidFill>
                <a:schemeClr val="tx1"/>
              </a:solidFill>
            </a:rPr>
          </a:br>
          <a:endParaRPr lang="en-US" dirty="0">
            <a:solidFill>
              <a:schemeClr val="tx1"/>
            </a:solidFill>
          </a:endParaRPr>
        </a:p>
      </dgm:t>
    </dgm:pt>
    <dgm:pt modelId="{F466D247-D1F7-4272-91B3-A2ED61742D00}" type="parTrans" cxnId="{2EF37A43-3536-4C06-8CBE-D6DBA2BD20CD}">
      <dgm:prSet/>
      <dgm:spPr/>
      <dgm:t>
        <a:bodyPr/>
        <a:lstStyle/>
        <a:p>
          <a:endParaRPr lang="en-US"/>
        </a:p>
      </dgm:t>
    </dgm:pt>
    <dgm:pt modelId="{A4506752-217A-4109-8F31-24DC5C602F76}" type="sibTrans" cxnId="{2EF37A43-3536-4C06-8CBE-D6DBA2BD20CD}">
      <dgm:prSet/>
      <dgm:spPr/>
      <dgm:t>
        <a:bodyPr/>
        <a:lstStyle/>
        <a:p>
          <a:endParaRPr lang="en-US"/>
        </a:p>
      </dgm:t>
    </dgm:pt>
    <dgm:pt modelId="{4545AC07-792F-42C1-B2F2-E811E737C3FC}" type="pres">
      <dgm:prSet presAssocID="{17659C89-DFD7-495C-A8F9-AEE321A1519F}" presName="root" presStyleCnt="0">
        <dgm:presLayoutVars>
          <dgm:dir/>
          <dgm:resizeHandles val="exact"/>
        </dgm:presLayoutVars>
      </dgm:prSet>
      <dgm:spPr/>
    </dgm:pt>
    <dgm:pt modelId="{A1DEABC0-797E-41AB-868C-73F5A580BDE0}" type="pres">
      <dgm:prSet presAssocID="{FF0883AD-141B-4FE5-A640-5C327F6FB958}" presName="compNode" presStyleCnt="0"/>
      <dgm:spPr/>
    </dgm:pt>
    <dgm:pt modelId="{EF763C43-7C15-47A5-B117-4DDE38111281}" type="pres">
      <dgm:prSet presAssocID="{FF0883AD-141B-4FE5-A640-5C327F6FB9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AABF5471-7C1E-4D3D-8118-D56CB5A70A9F}" type="pres">
      <dgm:prSet presAssocID="{FF0883AD-141B-4FE5-A640-5C327F6FB958}" presName="spaceRect" presStyleCnt="0"/>
      <dgm:spPr/>
    </dgm:pt>
    <dgm:pt modelId="{687215F7-3C1B-497D-937B-E2A77CC18764}" type="pres">
      <dgm:prSet presAssocID="{FF0883AD-141B-4FE5-A640-5C327F6FB958}" presName="textRect" presStyleLbl="revTx" presStyleIdx="0" presStyleCnt="5">
        <dgm:presLayoutVars>
          <dgm:chMax val="1"/>
          <dgm:chPref val="1"/>
        </dgm:presLayoutVars>
      </dgm:prSet>
      <dgm:spPr/>
    </dgm:pt>
    <dgm:pt modelId="{000ED874-8B01-498D-BE1C-7FA67C9F7BE7}" type="pres">
      <dgm:prSet presAssocID="{A3245C47-63D6-4A53-8EAB-8EFA07899BE7}" presName="sibTrans" presStyleCnt="0"/>
      <dgm:spPr/>
    </dgm:pt>
    <dgm:pt modelId="{18894A45-13B9-470B-A8BA-6EA0868DBEAE}" type="pres">
      <dgm:prSet presAssocID="{2861E0CB-FCB0-4986-9195-40F4EFD7F162}" presName="compNode" presStyleCnt="0"/>
      <dgm:spPr/>
    </dgm:pt>
    <dgm:pt modelId="{F20DE621-DAF9-44DE-BB85-FD3B37882478}" type="pres">
      <dgm:prSet presAssocID="{2861E0CB-FCB0-4986-9195-40F4EFD7F1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D3463D64-BDF6-4DC1-B563-E4DD41CE6807}" type="pres">
      <dgm:prSet presAssocID="{2861E0CB-FCB0-4986-9195-40F4EFD7F162}" presName="spaceRect" presStyleCnt="0"/>
      <dgm:spPr/>
    </dgm:pt>
    <dgm:pt modelId="{65912AB4-FDC5-41B9-92F7-476AB5ED9132}" type="pres">
      <dgm:prSet presAssocID="{2861E0CB-FCB0-4986-9195-40F4EFD7F162}" presName="textRect" presStyleLbl="revTx" presStyleIdx="1" presStyleCnt="5">
        <dgm:presLayoutVars>
          <dgm:chMax val="1"/>
          <dgm:chPref val="1"/>
        </dgm:presLayoutVars>
      </dgm:prSet>
      <dgm:spPr>
        <a:xfrm>
          <a:off x="2211499" y="1667231"/>
          <a:ext cx="1800000" cy="720000"/>
        </a:xfrm>
        <a:prstGeom prst="rect">
          <a:avLst/>
        </a:prstGeom>
      </dgm:spPr>
    </dgm:pt>
    <dgm:pt modelId="{38B7991C-97F0-4CF6-97FC-94009E4A567B}" type="pres">
      <dgm:prSet presAssocID="{DDBD5D75-896F-4DBB-A5BD-55FF74294871}" presName="sibTrans" presStyleCnt="0"/>
      <dgm:spPr/>
    </dgm:pt>
    <dgm:pt modelId="{6B9D03D4-C9A7-4BBD-BA6F-6B5CDF12CC7F}" type="pres">
      <dgm:prSet presAssocID="{5F132117-4C55-4282-90EA-04E8157CCDDE}" presName="compNode" presStyleCnt="0"/>
      <dgm:spPr/>
    </dgm:pt>
    <dgm:pt modelId="{83746DB3-5468-45A2-B062-52268911E2FC}" type="pres">
      <dgm:prSet presAssocID="{5F132117-4C55-4282-90EA-04E8157CCD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25C22EF-9981-4451-92DB-B61EA5893197}" type="pres">
      <dgm:prSet presAssocID="{5F132117-4C55-4282-90EA-04E8157CCDDE}" presName="spaceRect" presStyleCnt="0"/>
      <dgm:spPr/>
    </dgm:pt>
    <dgm:pt modelId="{928EFD64-7E88-4A45-B168-416C0806CDD1}" type="pres">
      <dgm:prSet presAssocID="{5F132117-4C55-4282-90EA-04E8157CCDDE}" presName="textRect" presStyleLbl="revTx" presStyleIdx="2" presStyleCnt="5">
        <dgm:presLayoutVars>
          <dgm:chMax val="1"/>
          <dgm:chPref val="1"/>
        </dgm:presLayoutVars>
      </dgm:prSet>
      <dgm:spPr/>
    </dgm:pt>
    <dgm:pt modelId="{B774A667-E6C9-4850-A4A4-9AAC8DB8021D}" type="pres">
      <dgm:prSet presAssocID="{A514EF20-6E66-4D64-AA7C-68CA0C0527F2}" presName="sibTrans" presStyleCnt="0"/>
      <dgm:spPr/>
    </dgm:pt>
    <dgm:pt modelId="{9E5FF944-4D25-43A0-BB4F-B01185C6D04C}" type="pres">
      <dgm:prSet presAssocID="{D1358EF9-E414-4322-AE01-178592E17D18}" presName="compNode" presStyleCnt="0"/>
      <dgm:spPr/>
    </dgm:pt>
    <dgm:pt modelId="{19611ED4-5B6F-4DC2-A346-2D9BBB83FA23}" type="pres">
      <dgm:prSet presAssocID="{D1358EF9-E414-4322-AE01-178592E17D1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DAF91F07-CE3C-487F-A0ED-FB7F3F4342BC}" type="pres">
      <dgm:prSet presAssocID="{D1358EF9-E414-4322-AE01-178592E17D18}" presName="spaceRect" presStyleCnt="0"/>
      <dgm:spPr/>
    </dgm:pt>
    <dgm:pt modelId="{48F5FC4F-6015-4F9C-81D1-7D06A1E39EDD}" type="pres">
      <dgm:prSet presAssocID="{D1358EF9-E414-4322-AE01-178592E17D18}" presName="textRect" presStyleLbl="revTx" presStyleIdx="3" presStyleCnt="5">
        <dgm:presLayoutVars>
          <dgm:chMax val="1"/>
          <dgm:chPref val="1"/>
        </dgm:presLayoutVars>
      </dgm:prSet>
      <dgm:spPr/>
    </dgm:pt>
    <dgm:pt modelId="{71FE8838-AB9C-4CA5-B177-D477AB8052C0}" type="pres">
      <dgm:prSet presAssocID="{CDFE6F51-B8FD-49DD-BC0F-8E8F4A23C7D5}" presName="sibTrans" presStyleCnt="0"/>
      <dgm:spPr/>
    </dgm:pt>
    <dgm:pt modelId="{759EB5FE-0439-4631-9BC5-5D2D719AB0AC}" type="pres">
      <dgm:prSet presAssocID="{15362287-CFE3-4C6B-93E9-0409ADDED25B}" presName="compNode" presStyleCnt="0"/>
      <dgm:spPr/>
    </dgm:pt>
    <dgm:pt modelId="{3060BA63-B694-4619-A4E0-ABF9EA5C418B}" type="pres">
      <dgm:prSet presAssocID="{15362287-CFE3-4C6B-93E9-0409ADDED2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r tree"/>
        </a:ext>
      </dgm:extLst>
    </dgm:pt>
    <dgm:pt modelId="{4A79BC97-FD44-42F5-9FAF-F91420957316}" type="pres">
      <dgm:prSet presAssocID="{15362287-CFE3-4C6B-93E9-0409ADDED25B}" presName="spaceRect" presStyleCnt="0"/>
      <dgm:spPr/>
    </dgm:pt>
    <dgm:pt modelId="{747F69F7-DEEB-4E44-982D-4377E9D9BE5D}" type="pres">
      <dgm:prSet presAssocID="{15362287-CFE3-4C6B-93E9-0409ADDED25B}" presName="textRect" presStyleLbl="revTx" presStyleIdx="4" presStyleCnt="5">
        <dgm:presLayoutVars>
          <dgm:chMax val="1"/>
          <dgm:chPref val="1"/>
        </dgm:presLayoutVars>
      </dgm:prSet>
      <dgm:spPr/>
    </dgm:pt>
  </dgm:ptLst>
  <dgm:cxnLst>
    <dgm:cxn modelId="{5BD4E708-4D67-4F10-9765-D7EB829E9690}" srcId="{17659C89-DFD7-495C-A8F9-AEE321A1519F}" destId="{D1358EF9-E414-4322-AE01-178592E17D18}" srcOrd="3" destOrd="0" parTransId="{D40CC2F6-1F98-48B6-907A-0D6D871A2DB2}" sibTransId="{CDFE6F51-B8FD-49DD-BC0F-8E8F4A23C7D5}"/>
    <dgm:cxn modelId="{DBEE3A09-9AA3-B041-BC6F-3CC198303266}" type="presOf" srcId="{17659C89-DFD7-495C-A8F9-AEE321A1519F}" destId="{4545AC07-792F-42C1-B2F2-E811E737C3FC}" srcOrd="0" destOrd="0" presId="urn:microsoft.com/office/officeart/2018/2/layout/IconLabelList"/>
    <dgm:cxn modelId="{2EF37A43-3536-4C06-8CBE-D6DBA2BD20CD}" srcId="{17659C89-DFD7-495C-A8F9-AEE321A1519F}" destId="{15362287-CFE3-4C6B-93E9-0409ADDED25B}" srcOrd="4" destOrd="0" parTransId="{F466D247-D1F7-4272-91B3-A2ED61742D00}" sibTransId="{A4506752-217A-4109-8F31-24DC5C602F76}"/>
    <dgm:cxn modelId="{FD19D64D-7D03-A540-B295-416569381EE0}" type="presOf" srcId="{FF0883AD-141B-4FE5-A640-5C327F6FB958}" destId="{687215F7-3C1B-497D-937B-E2A77CC18764}" srcOrd="0" destOrd="0" presId="urn:microsoft.com/office/officeart/2018/2/layout/IconLabelList"/>
    <dgm:cxn modelId="{F42BE174-6E11-4670-93E5-85588AD6E1AD}" srcId="{17659C89-DFD7-495C-A8F9-AEE321A1519F}" destId="{FF0883AD-141B-4FE5-A640-5C327F6FB958}" srcOrd="0" destOrd="0" parTransId="{95C85B89-3A16-4DD0-872B-59CD14F3EE7E}" sibTransId="{A3245C47-63D6-4A53-8EAB-8EFA07899BE7}"/>
    <dgm:cxn modelId="{ED857876-DA1B-4730-A8AB-E9CAC8C339AE}" srcId="{17659C89-DFD7-495C-A8F9-AEE321A1519F}" destId="{5F132117-4C55-4282-90EA-04E8157CCDDE}" srcOrd="2" destOrd="0" parTransId="{414F4C69-0E8B-45D1-B5B3-0BD7650CDB89}" sibTransId="{A514EF20-6E66-4D64-AA7C-68CA0C0527F2}"/>
    <dgm:cxn modelId="{8C675584-FDD9-7E4C-8DA6-0D1AAB24BAB2}" type="presOf" srcId="{2861E0CB-FCB0-4986-9195-40F4EFD7F162}" destId="{65912AB4-FDC5-41B9-92F7-476AB5ED9132}" srcOrd="0" destOrd="0" presId="urn:microsoft.com/office/officeart/2018/2/layout/IconLabelList"/>
    <dgm:cxn modelId="{5AC6819C-0E55-4C79-A4A1-8CF9BCCAB5DD}" srcId="{17659C89-DFD7-495C-A8F9-AEE321A1519F}" destId="{2861E0CB-FCB0-4986-9195-40F4EFD7F162}" srcOrd="1" destOrd="0" parTransId="{D3DF7810-EF48-40EA-A44F-84C1D96AD3AC}" sibTransId="{DDBD5D75-896F-4DBB-A5BD-55FF74294871}"/>
    <dgm:cxn modelId="{543B98C9-EE7A-8B46-948B-B493E7884FAA}" type="presOf" srcId="{15362287-CFE3-4C6B-93E9-0409ADDED25B}" destId="{747F69F7-DEEB-4E44-982D-4377E9D9BE5D}" srcOrd="0" destOrd="0" presId="urn:microsoft.com/office/officeart/2018/2/layout/IconLabelList"/>
    <dgm:cxn modelId="{8D8D07E1-711D-DB4F-89CA-7A5B5601DD4A}" type="presOf" srcId="{D1358EF9-E414-4322-AE01-178592E17D18}" destId="{48F5FC4F-6015-4F9C-81D1-7D06A1E39EDD}" srcOrd="0" destOrd="0" presId="urn:microsoft.com/office/officeart/2018/2/layout/IconLabelList"/>
    <dgm:cxn modelId="{80202FF0-801C-9D4D-B39B-EF38247FD95F}" type="presOf" srcId="{5F132117-4C55-4282-90EA-04E8157CCDDE}" destId="{928EFD64-7E88-4A45-B168-416C0806CDD1}" srcOrd="0" destOrd="0" presId="urn:microsoft.com/office/officeart/2018/2/layout/IconLabelList"/>
    <dgm:cxn modelId="{C7FDC217-073F-5E48-A0BE-E8198F1CAA67}" type="presParOf" srcId="{4545AC07-792F-42C1-B2F2-E811E737C3FC}" destId="{A1DEABC0-797E-41AB-868C-73F5A580BDE0}" srcOrd="0" destOrd="0" presId="urn:microsoft.com/office/officeart/2018/2/layout/IconLabelList"/>
    <dgm:cxn modelId="{137B2475-EDF0-6443-BF2C-DB61AF06004C}" type="presParOf" srcId="{A1DEABC0-797E-41AB-868C-73F5A580BDE0}" destId="{EF763C43-7C15-47A5-B117-4DDE38111281}" srcOrd="0" destOrd="0" presId="urn:microsoft.com/office/officeart/2018/2/layout/IconLabelList"/>
    <dgm:cxn modelId="{FCDB9F5F-1802-094A-813E-1CCAE16D9C92}" type="presParOf" srcId="{A1DEABC0-797E-41AB-868C-73F5A580BDE0}" destId="{AABF5471-7C1E-4D3D-8118-D56CB5A70A9F}" srcOrd="1" destOrd="0" presId="urn:microsoft.com/office/officeart/2018/2/layout/IconLabelList"/>
    <dgm:cxn modelId="{CFCD9B3A-CE0F-EF4F-899B-45ABFE409094}" type="presParOf" srcId="{A1DEABC0-797E-41AB-868C-73F5A580BDE0}" destId="{687215F7-3C1B-497D-937B-E2A77CC18764}" srcOrd="2" destOrd="0" presId="urn:microsoft.com/office/officeart/2018/2/layout/IconLabelList"/>
    <dgm:cxn modelId="{614B06DA-0036-2245-98D4-473C48A1988E}" type="presParOf" srcId="{4545AC07-792F-42C1-B2F2-E811E737C3FC}" destId="{000ED874-8B01-498D-BE1C-7FA67C9F7BE7}" srcOrd="1" destOrd="0" presId="urn:microsoft.com/office/officeart/2018/2/layout/IconLabelList"/>
    <dgm:cxn modelId="{4F303077-8A83-164F-A72A-55A5D1EEBD5C}" type="presParOf" srcId="{4545AC07-792F-42C1-B2F2-E811E737C3FC}" destId="{18894A45-13B9-470B-A8BA-6EA0868DBEAE}" srcOrd="2" destOrd="0" presId="urn:microsoft.com/office/officeart/2018/2/layout/IconLabelList"/>
    <dgm:cxn modelId="{20935430-B82C-BA45-92D7-1EE5ECA33FB2}" type="presParOf" srcId="{18894A45-13B9-470B-A8BA-6EA0868DBEAE}" destId="{F20DE621-DAF9-44DE-BB85-FD3B37882478}" srcOrd="0" destOrd="0" presId="urn:microsoft.com/office/officeart/2018/2/layout/IconLabelList"/>
    <dgm:cxn modelId="{31907230-C7FE-A94E-84F8-4F31CC4CDFFB}" type="presParOf" srcId="{18894A45-13B9-470B-A8BA-6EA0868DBEAE}" destId="{D3463D64-BDF6-4DC1-B563-E4DD41CE6807}" srcOrd="1" destOrd="0" presId="urn:microsoft.com/office/officeart/2018/2/layout/IconLabelList"/>
    <dgm:cxn modelId="{428DF9BD-E04D-0448-B004-E4138CE65BEA}" type="presParOf" srcId="{18894A45-13B9-470B-A8BA-6EA0868DBEAE}" destId="{65912AB4-FDC5-41B9-92F7-476AB5ED9132}" srcOrd="2" destOrd="0" presId="urn:microsoft.com/office/officeart/2018/2/layout/IconLabelList"/>
    <dgm:cxn modelId="{CA1D32F3-E334-9047-B0E4-247B5AD6DBDB}" type="presParOf" srcId="{4545AC07-792F-42C1-B2F2-E811E737C3FC}" destId="{38B7991C-97F0-4CF6-97FC-94009E4A567B}" srcOrd="3" destOrd="0" presId="urn:microsoft.com/office/officeart/2018/2/layout/IconLabelList"/>
    <dgm:cxn modelId="{E65BA63C-A4EB-7141-B232-7F4532CC79CD}" type="presParOf" srcId="{4545AC07-792F-42C1-B2F2-E811E737C3FC}" destId="{6B9D03D4-C9A7-4BBD-BA6F-6B5CDF12CC7F}" srcOrd="4" destOrd="0" presId="urn:microsoft.com/office/officeart/2018/2/layout/IconLabelList"/>
    <dgm:cxn modelId="{4F7DC4C1-640B-024B-A489-AB68EDB18F34}" type="presParOf" srcId="{6B9D03D4-C9A7-4BBD-BA6F-6B5CDF12CC7F}" destId="{83746DB3-5468-45A2-B062-52268911E2FC}" srcOrd="0" destOrd="0" presId="urn:microsoft.com/office/officeart/2018/2/layout/IconLabelList"/>
    <dgm:cxn modelId="{28E7722E-2548-6C41-B2A9-C7F1C2C70D7D}" type="presParOf" srcId="{6B9D03D4-C9A7-4BBD-BA6F-6B5CDF12CC7F}" destId="{925C22EF-9981-4451-92DB-B61EA5893197}" srcOrd="1" destOrd="0" presId="urn:microsoft.com/office/officeart/2018/2/layout/IconLabelList"/>
    <dgm:cxn modelId="{C661AFB1-E781-5C4E-A575-F933ABFE408D}" type="presParOf" srcId="{6B9D03D4-C9A7-4BBD-BA6F-6B5CDF12CC7F}" destId="{928EFD64-7E88-4A45-B168-416C0806CDD1}" srcOrd="2" destOrd="0" presId="urn:microsoft.com/office/officeart/2018/2/layout/IconLabelList"/>
    <dgm:cxn modelId="{D9CA39BB-DF16-2C4E-86B1-CF68B7EEB843}" type="presParOf" srcId="{4545AC07-792F-42C1-B2F2-E811E737C3FC}" destId="{B774A667-E6C9-4850-A4A4-9AAC8DB8021D}" srcOrd="5" destOrd="0" presId="urn:microsoft.com/office/officeart/2018/2/layout/IconLabelList"/>
    <dgm:cxn modelId="{90FCC57F-DBA3-7849-B7AF-CE07FC666148}" type="presParOf" srcId="{4545AC07-792F-42C1-B2F2-E811E737C3FC}" destId="{9E5FF944-4D25-43A0-BB4F-B01185C6D04C}" srcOrd="6" destOrd="0" presId="urn:microsoft.com/office/officeart/2018/2/layout/IconLabelList"/>
    <dgm:cxn modelId="{648B5A21-0739-BD4E-915E-C58C449ECBFF}" type="presParOf" srcId="{9E5FF944-4D25-43A0-BB4F-B01185C6D04C}" destId="{19611ED4-5B6F-4DC2-A346-2D9BBB83FA23}" srcOrd="0" destOrd="0" presId="urn:microsoft.com/office/officeart/2018/2/layout/IconLabelList"/>
    <dgm:cxn modelId="{F19979FB-E42B-8D43-9E41-F15258FBD03A}" type="presParOf" srcId="{9E5FF944-4D25-43A0-BB4F-B01185C6D04C}" destId="{DAF91F07-CE3C-487F-A0ED-FB7F3F4342BC}" srcOrd="1" destOrd="0" presId="urn:microsoft.com/office/officeart/2018/2/layout/IconLabelList"/>
    <dgm:cxn modelId="{2FC5357A-C3AA-974E-BC6C-AE2B30A5C584}" type="presParOf" srcId="{9E5FF944-4D25-43A0-BB4F-B01185C6D04C}" destId="{48F5FC4F-6015-4F9C-81D1-7D06A1E39EDD}" srcOrd="2" destOrd="0" presId="urn:microsoft.com/office/officeart/2018/2/layout/IconLabelList"/>
    <dgm:cxn modelId="{2C80783E-C177-6F4A-A723-ED68DD320DE5}" type="presParOf" srcId="{4545AC07-792F-42C1-B2F2-E811E737C3FC}" destId="{71FE8838-AB9C-4CA5-B177-D477AB8052C0}" srcOrd="7" destOrd="0" presId="urn:microsoft.com/office/officeart/2018/2/layout/IconLabelList"/>
    <dgm:cxn modelId="{624184B8-F7CB-2D4B-BF6D-A3936A19CE0B}" type="presParOf" srcId="{4545AC07-792F-42C1-B2F2-E811E737C3FC}" destId="{759EB5FE-0439-4631-9BC5-5D2D719AB0AC}" srcOrd="8" destOrd="0" presId="urn:microsoft.com/office/officeart/2018/2/layout/IconLabelList"/>
    <dgm:cxn modelId="{BAFA06AC-7CAA-0D49-9073-DFA13CB24DD7}" type="presParOf" srcId="{759EB5FE-0439-4631-9BC5-5D2D719AB0AC}" destId="{3060BA63-B694-4619-A4E0-ABF9EA5C418B}" srcOrd="0" destOrd="0" presId="urn:microsoft.com/office/officeart/2018/2/layout/IconLabelList"/>
    <dgm:cxn modelId="{577390B3-EBAF-2D45-A4A9-6EC323BAC9F7}" type="presParOf" srcId="{759EB5FE-0439-4631-9BC5-5D2D719AB0AC}" destId="{4A79BC97-FD44-42F5-9FAF-F91420957316}" srcOrd="1" destOrd="0" presId="urn:microsoft.com/office/officeart/2018/2/layout/IconLabelList"/>
    <dgm:cxn modelId="{1B65D926-CB2A-2A4F-8B53-DCE216F0D81E}" type="presParOf" srcId="{759EB5FE-0439-4631-9BC5-5D2D719AB0AC}" destId="{747F69F7-DEEB-4E44-982D-4377E9D9BE5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36E617-781E-4126-8D2C-21E5C2D15615}"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BEEBAB75-38FC-4521-A5F3-F2AE6A836953}">
      <dgm:prSet/>
      <dgm:spPr/>
      <dgm:t>
        <a:bodyPr/>
        <a:lstStyle/>
        <a:p>
          <a:pPr>
            <a:lnSpc>
              <a:spcPct val="100000"/>
            </a:lnSpc>
          </a:pPr>
          <a:r>
            <a:rPr lang="en-US" dirty="0"/>
            <a:t>This dataset is at the level of one row per-person, per-course. So, for example, if one individual enrolled in three </a:t>
          </a:r>
          <a:r>
            <a:rPr lang="en-US" dirty="0" err="1"/>
            <a:t>MITx</a:t>
          </a:r>
          <a:r>
            <a:rPr lang="en-US" dirty="0"/>
            <a:t> or </a:t>
          </a:r>
          <a:r>
            <a:rPr lang="en-US" dirty="0" err="1"/>
            <a:t>HarvardX</a:t>
          </a:r>
          <a:r>
            <a:rPr lang="en-US" dirty="0"/>
            <a:t> courses during the period covered by the dataset (for this release, Fall 2012, Spring 2013, and Summer 2013), that person would have three rows associated with their </a:t>
          </a:r>
          <a:r>
            <a:rPr lang="en-US" dirty="0" err="1"/>
            <a:t>userID</a:t>
          </a:r>
          <a:r>
            <a:rPr lang="en-US" dirty="0"/>
            <a:t>. </a:t>
          </a:r>
        </a:p>
      </dgm:t>
    </dgm:pt>
    <dgm:pt modelId="{44E2298A-D684-43B6-8BCB-E53EE2589D2E}" type="parTrans" cxnId="{B347DFD0-A626-4B1D-9287-EAC3592618EF}">
      <dgm:prSet/>
      <dgm:spPr/>
      <dgm:t>
        <a:bodyPr/>
        <a:lstStyle/>
        <a:p>
          <a:endParaRPr lang="en-US"/>
        </a:p>
      </dgm:t>
    </dgm:pt>
    <dgm:pt modelId="{10D2AFC7-8F7D-40AA-A496-6E705101860F}" type="sibTrans" cxnId="{B347DFD0-A626-4B1D-9287-EAC3592618EF}">
      <dgm:prSet/>
      <dgm:spPr/>
      <dgm:t>
        <a:bodyPr/>
        <a:lstStyle/>
        <a:p>
          <a:endParaRPr lang="en-US"/>
        </a:p>
      </dgm:t>
    </dgm:pt>
    <dgm:pt modelId="{49E2F8A9-9239-493E-B938-FB73C265266D}">
      <dgm:prSet custT="1"/>
      <dgm:spPr/>
      <dgm:t>
        <a:bodyPr/>
        <a:lstStyle/>
        <a:p>
          <a:pPr>
            <a:lnSpc>
              <a:spcPct val="100000"/>
            </a:lnSpc>
          </a:pPr>
          <a:r>
            <a:rPr lang="en-US" sz="1400" dirty="0"/>
            <a:t>The raw data set has 4,16,921 records divided into 21 columns. Columns are classified into three categories as Informative, Categorical &amp; Numerical columns.</a:t>
          </a:r>
        </a:p>
        <a:p>
          <a:pPr>
            <a:lnSpc>
              <a:spcPct val="100000"/>
            </a:lnSpc>
          </a:pPr>
          <a:r>
            <a:rPr lang="en-US" sz="1400" dirty="0"/>
            <a:t>Data consists of some inconsistent records(outliers). </a:t>
          </a:r>
        </a:p>
      </dgm:t>
    </dgm:pt>
    <dgm:pt modelId="{6AA12B37-87EB-4A38-B39B-DAC69CEDCFC3}" type="parTrans" cxnId="{DE69B031-5704-4AB3-BA68-1EFC8B921479}">
      <dgm:prSet/>
      <dgm:spPr/>
      <dgm:t>
        <a:bodyPr/>
        <a:lstStyle/>
        <a:p>
          <a:endParaRPr lang="en-US"/>
        </a:p>
      </dgm:t>
    </dgm:pt>
    <dgm:pt modelId="{09A129F4-0591-40EF-9910-2270C462B7C1}" type="sibTrans" cxnId="{DE69B031-5704-4AB3-BA68-1EFC8B921479}">
      <dgm:prSet/>
      <dgm:spPr/>
      <dgm:t>
        <a:bodyPr/>
        <a:lstStyle/>
        <a:p>
          <a:endParaRPr lang="en-US"/>
        </a:p>
      </dgm:t>
    </dgm:pt>
    <dgm:pt modelId="{007678EC-0B40-42E7-A819-BEB4D09C9030}" type="pres">
      <dgm:prSet presAssocID="{D836E617-781E-4126-8D2C-21E5C2D15615}" presName="root" presStyleCnt="0">
        <dgm:presLayoutVars>
          <dgm:dir/>
          <dgm:resizeHandles val="exact"/>
        </dgm:presLayoutVars>
      </dgm:prSet>
      <dgm:spPr/>
    </dgm:pt>
    <dgm:pt modelId="{15F7E909-EE42-4402-A341-DE8C75A74F16}" type="pres">
      <dgm:prSet presAssocID="{BEEBAB75-38FC-4521-A5F3-F2AE6A836953}" presName="compNode" presStyleCnt="0"/>
      <dgm:spPr/>
    </dgm:pt>
    <dgm:pt modelId="{891A8F80-6090-4991-9715-65C8EA1ED7A4}" type="pres">
      <dgm:prSet presAssocID="{BEEBAB75-38FC-4521-A5F3-F2AE6A836953}" presName="bgRect" presStyleLbl="bgShp" presStyleIdx="0" presStyleCnt="2" custScaleY="154878"/>
      <dgm:spPr/>
    </dgm:pt>
    <dgm:pt modelId="{EC2A3212-64FE-4D23-BCD1-C50B90EA861F}" type="pres">
      <dgm:prSet presAssocID="{BEEBAB75-38FC-4521-A5F3-F2AE6A836953}" presName="iconRect" presStyleLbl="node1" presStyleIdx="0" presStyleCnt="2" custScaleX="123957" custScaleY="1566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BC78D5B-36BA-4CC1-8AD9-596733366C75}" type="pres">
      <dgm:prSet presAssocID="{BEEBAB75-38FC-4521-A5F3-F2AE6A836953}" presName="spaceRect" presStyleCnt="0"/>
      <dgm:spPr/>
    </dgm:pt>
    <dgm:pt modelId="{A9D940C1-AAD5-48D5-81DD-7D3E9BCA34A6}" type="pres">
      <dgm:prSet presAssocID="{BEEBAB75-38FC-4521-A5F3-F2AE6A836953}" presName="parTx" presStyleLbl="revTx" presStyleIdx="0" presStyleCnt="2">
        <dgm:presLayoutVars>
          <dgm:chMax val="0"/>
          <dgm:chPref val="0"/>
        </dgm:presLayoutVars>
      </dgm:prSet>
      <dgm:spPr/>
    </dgm:pt>
    <dgm:pt modelId="{07F29A42-E26C-4932-BBE7-1F5661493CB4}" type="pres">
      <dgm:prSet presAssocID="{10D2AFC7-8F7D-40AA-A496-6E705101860F}" presName="sibTrans" presStyleCnt="0"/>
      <dgm:spPr/>
    </dgm:pt>
    <dgm:pt modelId="{35F24BD0-1752-4334-A8CB-CD170120FEB6}" type="pres">
      <dgm:prSet presAssocID="{49E2F8A9-9239-493E-B938-FB73C265266D}" presName="compNode" presStyleCnt="0"/>
      <dgm:spPr/>
    </dgm:pt>
    <dgm:pt modelId="{A60FDFAE-1CBD-4F7C-B4F0-4929BA4B4904}" type="pres">
      <dgm:prSet presAssocID="{49E2F8A9-9239-493E-B938-FB73C265266D}" presName="bgRect" presStyleLbl="bgShp" presStyleIdx="1" presStyleCnt="2"/>
      <dgm:spPr/>
    </dgm:pt>
    <dgm:pt modelId="{6B399949-8AFF-454F-B7F8-748522B30CDE}" type="pres">
      <dgm:prSet presAssocID="{49E2F8A9-9239-493E-B938-FB73C265266D}" presName="iconRect" presStyleLbl="node1" presStyleIdx="1" presStyleCnt="2" custScaleX="148049" custScaleY="13037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EE73DAE-0D09-45CA-89D4-9C1B2DEDE8F8}" type="pres">
      <dgm:prSet presAssocID="{49E2F8A9-9239-493E-B938-FB73C265266D}" presName="spaceRect" presStyleCnt="0"/>
      <dgm:spPr/>
    </dgm:pt>
    <dgm:pt modelId="{206458FA-9966-4DE9-A664-9BBE5CBC6CC0}" type="pres">
      <dgm:prSet presAssocID="{49E2F8A9-9239-493E-B938-FB73C265266D}" presName="parTx" presStyleLbl="revTx" presStyleIdx="1" presStyleCnt="2" custScaleY="121374">
        <dgm:presLayoutVars>
          <dgm:chMax val="0"/>
          <dgm:chPref val="0"/>
        </dgm:presLayoutVars>
      </dgm:prSet>
      <dgm:spPr/>
    </dgm:pt>
  </dgm:ptLst>
  <dgm:cxnLst>
    <dgm:cxn modelId="{888D2121-BAE3-9042-8D32-177B1A3CA762}" type="presOf" srcId="{BEEBAB75-38FC-4521-A5F3-F2AE6A836953}" destId="{A9D940C1-AAD5-48D5-81DD-7D3E9BCA34A6}" srcOrd="0" destOrd="0" presId="urn:microsoft.com/office/officeart/2018/2/layout/IconVerticalSolidList"/>
    <dgm:cxn modelId="{DE69B031-5704-4AB3-BA68-1EFC8B921479}" srcId="{D836E617-781E-4126-8D2C-21E5C2D15615}" destId="{49E2F8A9-9239-493E-B938-FB73C265266D}" srcOrd="1" destOrd="0" parTransId="{6AA12B37-87EB-4A38-B39B-DAC69CEDCFC3}" sibTransId="{09A129F4-0591-40EF-9910-2270C462B7C1}"/>
    <dgm:cxn modelId="{AA35BF3D-91CD-3140-8E1E-CCE8AC388B02}" type="presOf" srcId="{49E2F8A9-9239-493E-B938-FB73C265266D}" destId="{206458FA-9966-4DE9-A664-9BBE5CBC6CC0}" srcOrd="0" destOrd="0" presId="urn:microsoft.com/office/officeart/2018/2/layout/IconVerticalSolidList"/>
    <dgm:cxn modelId="{B347DFD0-A626-4B1D-9287-EAC3592618EF}" srcId="{D836E617-781E-4126-8D2C-21E5C2D15615}" destId="{BEEBAB75-38FC-4521-A5F3-F2AE6A836953}" srcOrd="0" destOrd="0" parTransId="{44E2298A-D684-43B6-8BCB-E53EE2589D2E}" sibTransId="{10D2AFC7-8F7D-40AA-A496-6E705101860F}"/>
    <dgm:cxn modelId="{3897E7D8-1CDF-4C46-99EF-0BD10794E219}" type="presOf" srcId="{D836E617-781E-4126-8D2C-21E5C2D15615}" destId="{007678EC-0B40-42E7-A819-BEB4D09C9030}" srcOrd="0" destOrd="0" presId="urn:microsoft.com/office/officeart/2018/2/layout/IconVerticalSolidList"/>
    <dgm:cxn modelId="{9E7D9EF2-3776-CA42-855D-6082E7DBE068}" type="presParOf" srcId="{007678EC-0B40-42E7-A819-BEB4D09C9030}" destId="{15F7E909-EE42-4402-A341-DE8C75A74F16}" srcOrd="0" destOrd="0" presId="urn:microsoft.com/office/officeart/2018/2/layout/IconVerticalSolidList"/>
    <dgm:cxn modelId="{30FE8270-A047-C74B-825A-A51439618F35}" type="presParOf" srcId="{15F7E909-EE42-4402-A341-DE8C75A74F16}" destId="{891A8F80-6090-4991-9715-65C8EA1ED7A4}" srcOrd="0" destOrd="0" presId="urn:microsoft.com/office/officeart/2018/2/layout/IconVerticalSolidList"/>
    <dgm:cxn modelId="{70EF8AA3-405C-EA46-8201-27CA46C0742C}" type="presParOf" srcId="{15F7E909-EE42-4402-A341-DE8C75A74F16}" destId="{EC2A3212-64FE-4D23-BCD1-C50B90EA861F}" srcOrd="1" destOrd="0" presId="urn:microsoft.com/office/officeart/2018/2/layout/IconVerticalSolidList"/>
    <dgm:cxn modelId="{5DB6F511-EE4E-1C48-9051-2C4B2063D1DB}" type="presParOf" srcId="{15F7E909-EE42-4402-A341-DE8C75A74F16}" destId="{1BC78D5B-36BA-4CC1-8AD9-596733366C75}" srcOrd="2" destOrd="0" presId="urn:microsoft.com/office/officeart/2018/2/layout/IconVerticalSolidList"/>
    <dgm:cxn modelId="{998D23E4-6124-0442-82FC-BB396DC72A67}" type="presParOf" srcId="{15F7E909-EE42-4402-A341-DE8C75A74F16}" destId="{A9D940C1-AAD5-48D5-81DD-7D3E9BCA34A6}" srcOrd="3" destOrd="0" presId="urn:microsoft.com/office/officeart/2018/2/layout/IconVerticalSolidList"/>
    <dgm:cxn modelId="{F4E97A04-2A13-7543-94E1-962C4C0AEF7A}" type="presParOf" srcId="{007678EC-0B40-42E7-A819-BEB4D09C9030}" destId="{07F29A42-E26C-4932-BBE7-1F5661493CB4}" srcOrd="1" destOrd="0" presId="urn:microsoft.com/office/officeart/2018/2/layout/IconVerticalSolidList"/>
    <dgm:cxn modelId="{F54E2DEA-9DA6-5248-A62D-24EDEE56D21D}" type="presParOf" srcId="{007678EC-0B40-42E7-A819-BEB4D09C9030}" destId="{35F24BD0-1752-4334-A8CB-CD170120FEB6}" srcOrd="2" destOrd="0" presId="urn:microsoft.com/office/officeart/2018/2/layout/IconVerticalSolidList"/>
    <dgm:cxn modelId="{CA19F70F-C330-BE4B-AE62-FD5EEB8851CC}" type="presParOf" srcId="{35F24BD0-1752-4334-A8CB-CD170120FEB6}" destId="{A60FDFAE-1CBD-4F7C-B4F0-4929BA4B4904}" srcOrd="0" destOrd="0" presId="urn:microsoft.com/office/officeart/2018/2/layout/IconVerticalSolidList"/>
    <dgm:cxn modelId="{28665C0B-29BF-1240-8F1E-3C288568FD26}" type="presParOf" srcId="{35F24BD0-1752-4334-A8CB-CD170120FEB6}" destId="{6B399949-8AFF-454F-B7F8-748522B30CDE}" srcOrd="1" destOrd="0" presId="urn:microsoft.com/office/officeart/2018/2/layout/IconVerticalSolidList"/>
    <dgm:cxn modelId="{80A2AA9B-AE64-D447-B90E-0807E9918F8B}" type="presParOf" srcId="{35F24BD0-1752-4334-A8CB-CD170120FEB6}" destId="{2EE73DAE-0D09-45CA-89D4-9C1B2DEDE8F8}" srcOrd="2" destOrd="0" presId="urn:microsoft.com/office/officeart/2018/2/layout/IconVerticalSolidList"/>
    <dgm:cxn modelId="{A20EBAE9-EF8B-D04E-B62C-A2084961AC3E}" type="presParOf" srcId="{35F24BD0-1752-4334-A8CB-CD170120FEB6}" destId="{206458FA-9966-4DE9-A664-9BBE5CBC6CC0}" srcOrd="3" destOrd="0" presId="urn:microsoft.com/office/officeart/2018/2/layout/IconVerticalSolidList"/>
  </dgm:cxnLst>
  <dgm:bg>
    <a:noFill/>
  </dgm:bg>
  <dgm:whole>
    <a:ln>
      <a:gradFill flip="none" rotWithShape="1">
        <a:gsLst>
          <a:gs pos="0">
            <a:schemeClr val="accent3">
              <a:lumMod val="0"/>
              <a:lumOff val="10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0A1AFA-084D-482B-824E-A107C4D8CAEF}" type="doc">
      <dgm:prSet loTypeId="urn:microsoft.com/office/officeart/2005/8/layout/vList5" loCatId="list" qsTypeId="urn:microsoft.com/office/officeart/2005/8/quickstyle/simple4" qsCatId="simple" csTypeId="urn:microsoft.com/office/officeart/2005/8/colors/accent6_2" csCatId="accent6" phldr="1"/>
      <dgm:spPr/>
      <dgm:t>
        <a:bodyPr/>
        <a:lstStyle/>
        <a:p>
          <a:endParaRPr lang="en-US"/>
        </a:p>
      </dgm:t>
    </dgm:pt>
    <dgm:pt modelId="{A4EB9DA2-F642-4A75-A98B-44770274F6E6}">
      <dgm:prSet phldrT="[Text]"/>
      <dgm:spPr/>
      <dgm:t>
        <a:bodyPr/>
        <a:lstStyle/>
        <a:p>
          <a:r>
            <a:rPr lang="en-US" b="1" dirty="0"/>
            <a:t>Semester </a:t>
          </a:r>
        </a:p>
      </dgm:t>
    </dgm:pt>
    <dgm:pt modelId="{EC8EE977-29D7-488F-ABD3-AF4209E9006E}" type="parTrans" cxnId="{AED8A85C-0C93-41B8-BFFB-BA600F1FCDB7}">
      <dgm:prSet/>
      <dgm:spPr/>
      <dgm:t>
        <a:bodyPr/>
        <a:lstStyle/>
        <a:p>
          <a:endParaRPr lang="en-US"/>
        </a:p>
      </dgm:t>
    </dgm:pt>
    <dgm:pt modelId="{C28E2465-610B-49D2-8691-F3C4EF24A57F}" type="sibTrans" cxnId="{AED8A85C-0C93-41B8-BFFB-BA600F1FCDB7}">
      <dgm:prSet/>
      <dgm:spPr/>
      <dgm:t>
        <a:bodyPr/>
        <a:lstStyle/>
        <a:p>
          <a:endParaRPr lang="en-US"/>
        </a:p>
      </dgm:t>
    </dgm:pt>
    <dgm:pt modelId="{C532EF5F-1446-40F0-8B59-08C74A851D11}">
      <dgm:prSet phldrT="[Text]"/>
      <dgm:spPr/>
      <dgm:t>
        <a:bodyPr/>
        <a:lstStyle/>
        <a:p>
          <a:r>
            <a:rPr lang="en-US" dirty="0"/>
            <a:t>Semester of course</a:t>
          </a:r>
        </a:p>
      </dgm:t>
    </dgm:pt>
    <dgm:pt modelId="{517886FC-1EC2-48EE-9120-B7DC9F799EB0}" type="parTrans" cxnId="{7697B099-5599-42AA-BEB0-6DD57B60C0D3}">
      <dgm:prSet/>
      <dgm:spPr/>
      <dgm:t>
        <a:bodyPr/>
        <a:lstStyle/>
        <a:p>
          <a:endParaRPr lang="en-US"/>
        </a:p>
      </dgm:t>
    </dgm:pt>
    <dgm:pt modelId="{E0928F5D-5E6B-4728-8932-78AC57FCEC0B}" type="sibTrans" cxnId="{7697B099-5599-42AA-BEB0-6DD57B60C0D3}">
      <dgm:prSet/>
      <dgm:spPr/>
      <dgm:t>
        <a:bodyPr/>
        <a:lstStyle/>
        <a:p>
          <a:endParaRPr lang="en-US"/>
        </a:p>
      </dgm:t>
    </dgm:pt>
    <dgm:pt modelId="{E6820686-B18B-4DC8-A249-0890ADF3E2CA}">
      <dgm:prSet phldrT="[Text]"/>
      <dgm:spPr/>
      <dgm:t>
        <a:bodyPr/>
        <a:lstStyle/>
        <a:p>
          <a:r>
            <a:rPr lang="en-US" b="1" dirty="0"/>
            <a:t>Viewed </a:t>
          </a:r>
        </a:p>
      </dgm:t>
    </dgm:pt>
    <dgm:pt modelId="{6B6E5FFA-D8F0-4EBA-BCB5-88608954D4DC}" type="parTrans" cxnId="{29E950B8-8022-47D3-BC22-CBC57036FA4B}">
      <dgm:prSet/>
      <dgm:spPr/>
      <dgm:t>
        <a:bodyPr/>
        <a:lstStyle/>
        <a:p>
          <a:endParaRPr lang="en-US"/>
        </a:p>
      </dgm:t>
    </dgm:pt>
    <dgm:pt modelId="{27F64AB2-7A95-40AB-86A9-3B2B03AA745B}" type="sibTrans" cxnId="{29E950B8-8022-47D3-BC22-CBC57036FA4B}">
      <dgm:prSet/>
      <dgm:spPr/>
      <dgm:t>
        <a:bodyPr/>
        <a:lstStyle/>
        <a:p>
          <a:endParaRPr lang="en-US"/>
        </a:p>
      </dgm:t>
    </dgm:pt>
    <dgm:pt modelId="{10C1E89F-3C52-4097-90FA-D9A0678A6B54}">
      <dgm:prSet phldrT="[Text]"/>
      <dgm:spPr/>
      <dgm:t>
        <a:bodyPr/>
        <a:lstStyle/>
        <a:p>
          <a:r>
            <a:rPr lang="en-US" dirty="0"/>
            <a:t>0/1; Anyone who accessed the ‘Courseware’ tab</a:t>
          </a:r>
        </a:p>
      </dgm:t>
    </dgm:pt>
    <dgm:pt modelId="{E6889C28-D8EB-4A77-991D-727D2AB30CB5}" type="parTrans" cxnId="{4FBC2D03-5481-46BB-8C2E-C057F376C2B4}">
      <dgm:prSet/>
      <dgm:spPr/>
      <dgm:t>
        <a:bodyPr/>
        <a:lstStyle/>
        <a:p>
          <a:endParaRPr lang="en-US"/>
        </a:p>
      </dgm:t>
    </dgm:pt>
    <dgm:pt modelId="{D007AC10-8DFF-407A-9C90-A046AF1F0FAD}" type="sibTrans" cxnId="{4FBC2D03-5481-46BB-8C2E-C057F376C2B4}">
      <dgm:prSet/>
      <dgm:spPr/>
      <dgm:t>
        <a:bodyPr/>
        <a:lstStyle/>
        <a:p>
          <a:endParaRPr lang="en-US"/>
        </a:p>
      </dgm:t>
    </dgm:pt>
    <dgm:pt modelId="{B803E95C-AB2F-4AA1-BCF1-863F922350D5}">
      <dgm:prSet phldrT="[Text]"/>
      <dgm:spPr/>
      <dgm:t>
        <a:bodyPr/>
        <a:lstStyle/>
        <a:p>
          <a:r>
            <a:rPr lang="en-US" b="1" dirty="0"/>
            <a:t>Explored </a:t>
          </a:r>
        </a:p>
      </dgm:t>
    </dgm:pt>
    <dgm:pt modelId="{1A513B1A-A9B9-4E36-888E-559B3907FB17}" type="parTrans" cxnId="{2434D514-0F9B-443F-AE50-35CD193F51DE}">
      <dgm:prSet/>
      <dgm:spPr/>
      <dgm:t>
        <a:bodyPr/>
        <a:lstStyle/>
        <a:p>
          <a:endParaRPr lang="en-US"/>
        </a:p>
      </dgm:t>
    </dgm:pt>
    <dgm:pt modelId="{74111DB3-729E-4121-99FD-E0441541F19A}" type="sibTrans" cxnId="{2434D514-0F9B-443F-AE50-35CD193F51DE}">
      <dgm:prSet/>
      <dgm:spPr/>
      <dgm:t>
        <a:bodyPr/>
        <a:lstStyle/>
        <a:p>
          <a:endParaRPr lang="en-US"/>
        </a:p>
      </dgm:t>
    </dgm:pt>
    <dgm:pt modelId="{3569E324-E906-43ED-B73F-FB16AA25D0AD}">
      <dgm:prSet phldrT="[Text]"/>
      <dgm:spPr/>
      <dgm:t>
        <a:bodyPr/>
        <a:lstStyle/>
        <a:p>
          <a:r>
            <a:rPr lang="en-US" b="1" dirty="0"/>
            <a:t>Certified</a:t>
          </a:r>
        </a:p>
      </dgm:t>
    </dgm:pt>
    <dgm:pt modelId="{FC68348D-4016-4FA4-849C-04F4229FF9A0}" type="parTrans" cxnId="{C08C17E6-9C4B-429A-8039-5598CA74D3D5}">
      <dgm:prSet/>
      <dgm:spPr/>
      <dgm:t>
        <a:bodyPr/>
        <a:lstStyle/>
        <a:p>
          <a:endParaRPr lang="en-US"/>
        </a:p>
      </dgm:t>
    </dgm:pt>
    <dgm:pt modelId="{256D094D-A053-45F8-823C-8AB7B7AD5171}" type="sibTrans" cxnId="{C08C17E6-9C4B-429A-8039-5598CA74D3D5}">
      <dgm:prSet/>
      <dgm:spPr/>
      <dgm:t>
        <a:bodyPr/>
        <a:lstStyle/>
        <a:p>
          <a:endParaRPr lang="en-US"/>
        </a:p>
      </dgm:t>
    </dgm:pt>
    <dgm:pt modelId="{EB85D69C-1BAC-45D2-820B-8BE331E3AB22}">
      <dgm:prSet phldrT="[Text]"/>
      <dgm:spPr/>
      <dgm:t>
        <a:bodyPr/>
        <a:lstStyle/>
        <a:p>
          <a:r>
            <a:rPr lang="en-US" b="0" i="0" u="none" dirty="0"/>
            <a:t>0/1; Anyone who accessed at least half of the chapters in the courseware</a:t>
          </a:r>
          <a:endParaRPr lang="en-US" dirty="0"/>
        </a:p>
      </dgm:t>
    </dgm:pt>
    <dgm:pt modelId="{7B7716B7-67FA-4A8B-85F9-D619F8136DD4}" type="parTrans" cxnId="{8F66B9C8-054B-4537-AC66-9E3C3DCA585F}">
      <dgm:prSet/>
      <dgm:spPr/>
      <dgm:t>
        <a:bodyPr/>
        <a:lstStyle/>
        <a:p>
          <a:endParaRPr lang="en-US"/>
        </a:p>
      </dgm:t>
    </dgm:pt>
    <dgm:pt modelId="{0BA80E3B-7C8C-44FD-913B-DAE6B19DBE1C}" type="sibTrans" cxnId="{8F66B9C8-054B-4537-AC66-9E3C3DCA585F}">
      <dgm:prSet/>
      <dgm:spPr/>
      <dgm:t>
        <a:bodyPr/>
        <a:lstStyle/>
        <a:p>
          <a:endParaRPr lang="en-US"/>
        </a:p>
      </dgm:t>
    </dgm:pt>
    <dgm:pt modelId="{E30B560A-02EE-404F-9C8F-FDE6A8AAC08D}">
      <dgm:prSet phldrT="[Text]"/>
      <dgm:spPr/>
      <dgm:t>
        <a:bodyPr/>
        <a:lstStyle/>
        <a:p>
          <a:r>
            <a:rPr lang="en-US" b="1" dirty="0"/>
            <a:t>LOE_DI </a:t>
          </a:r>
        </a:p>
      </dgm:t>
    </dgm:pt>
    <dgm:pt modelId="{FDD6B737-5E5C-4DFB-86AC-BBD8215047AF}" type="parTrans" cxnId="{96E0D511-16E5-4ED6-B49B-251CEBE8552E}">
      <dgm:prSet/>
      <dgm:spPr/>
      <dgm:t>
        <a:bodyPr/>
        <a:lstStyle/>
        <a:p>
          <a:endParaRPr lang="en-US"/>
        </a:p>
      </dgm:t>
    </dgm:pt>
    <dgm:pt modelId="{63A7BFA6-1E58-4147-9476-C0FD9A7E362D}" type="sibTrans" cxnId="{96E0D511-16E5-4ED6-B49B-251CEBE8552E}">
      <dgm:prSet/>
      <dgm:spPr/>
      <dgm:t>
        <a:bodyPr/>
        <a:lstStyle/>
        <a:p>
          <a:endParaRPr lang="en-US"/>
        </a:p>
      </dgm:t>
    </dgm:pt>
    <dgm:pt modelId="{EA06F445-A548-4F6E-97E9-FE51E8336957}">
      <dgm:prSet phldrT="[Text]"/>
      <dgm:spPr/>
      <dgm:t>
        <a:bodyPr/>
        <a:lstStyle/>
        <a:p>
          <a:r>
            <a:rPr lang="en-US" b="0" i="0" u="none" dirty="0"/>
            <a:t>0/1; Anyone who earned a certificate. Certificates are based on course grades and depending on the course.</a:t>
          </a:r>
          <a:endParaRPr lang="en-US" b="0" dirty="0"/>
        </a:p>
      </dgm:t>
    </dgm:pt>
    <dgm:pt modelId="{C8A172EA-09FA-4BA3-93E3-A92181EB0003}" type="parTrans" cxnId="{AD583A96-1210-427F-BB9D-B4B511D684CD}">
      <dgm:prSet/>
      <dgm:spPr/>
      <dgm:t>
        <a:bodyPr/>
        <a:lstStyle/>
        <a:p>
          <a:endParaRPr lang="en-US"/>
        </a:p>
      </dgm:t>
    </dgm:pt>
    <dgm:pt modelId="{E01B7DD3-EE8E-4E59-AB12-DD64B134AA80}" type="sibTrans" cxnId="{AD583A96-1210-427F-BB9D-B4B511D684CD}">
      <dgm:prSet/>
      <dgm:spPr/>
      <dgm:t>
        <a:bodyPr/>
        <a:lstStyle/>
        <a:p>
          <a:endParaRPr lang="en-US"/>
        </a:p>
      </dgm:t>
    </dgm:pt>
    <dgm:pt modelId="{80B79E02-E004-42D6-9677-B4D93E7069FE}">
      <dgm:prSet phldrT="[Text]"/>
      <dgm:spPr/>
      <dgm:t>
        <a:bodyPr/>
        <a:lstStyle/>
        <a:p>
          <a:r>
            <a:rPr lang="en-US" b="0" i="0" u="none" dirty="0"/>
            <a:t>Level of education completed.</a:t>
          </a:r>
          <a:endParaRPr lang="en-US" b="1" dirty="0"/>
        </a:p>
      </dgm:t>
    </dgm:pt>
    <dgm:pt modelId="{524EB60E-20AF-49D5-ABAD-0A06FEBA4737}" type="parTrans" cxnId="{8A069FD1-C0FB-45A1-B88E-89441C80C928}">
      <dgm:prSet/>
      <dgm:spPr/>
      <dgm:t>
        <a:bodyPr/>
        <a:lstStyle/>
        <a:p>
          <a:endParaRPr lang="en-US"/>
        </a:p>
      </dgm:t>
    </dgm:pt>
    <dgm:pt modelId="{B16F904A-392C-477F-9054-86B9DCFEA342}" type="sibTrans" cxnId="{8A069FD1-C0FB-45A1-B88E-89441C80C928}">
      <dgm:prSet/>
      <dgm:spPr/>
      <dgm:t>
        <a:bodyPr/>
        <a:lstStyle/>
        <a:p>
          <a:endParaRPr lang="en-US"/>
        </a:p>
      </dgm:t>
    </dgm:pt>
    <dgm:pt modelId="{FD56EDC4-4D6C-4A94-849F-C957D1CE506A}" type="pres">
      <dgm:prSet presAssocID="{DD0A1AFA-084D-482B-824E-A107C4D8CAEF}" presName="Name0" presStyleCnt="0">
        <dgm:presLayoutVars>
          <dgm:dir/>
          <dgm:animLvl val="lvl"/>
          <dgm:resizeHandles val="exact"/>
        </dgm:presLayoutVars>
      </dgm:prSet>
      <dgm:spPr/>
    </dgm:pt>
    <dgm:pt modelId="{DB0C15E1-DC14-4983-A7B8-97800EE06526}" type="pres">
      <dgm:prSet presAssocID="{A4EB9DA2-F642-4A75-A98B-44770274F6E6}" presName="linNode" presStyleCnt="0"/>
      <dgm:spPr/>
    </dgm:pt>
    <dgm:pt modelId="{D9846E4B-67F5-4857-A23E-2714E5BA2420}" type="pres">
      <dgm:prSet presAssocID="{A4EB9DA2-F642-4A75-A98B-44770274F6E6}" presName="parentText" presStyleLbl="node1" presStyleIdx="0" presStyleCnt="5">
        <dgm:presLayoutVars>
          <dgm:chMax val="1"/>
          <dgm:bulletEnabled val="1"/>
        </dgm:presLayoutVars>
      </dgm:prSet>
      <dgm:spPr/>
    </dgm:pt>
    <dgm:pt modelId="{323429A0-8FB0-482B-98DD-A9683FF371D7}" type="pres">
      <dgm:prSet presAssocID="{A4EB9DA2-F642-4A75-A98B-44770274F6E6}" presName="descendantText" presStyleLbl="alignAccFollowNode1" presStyleIdx="0" presStyleCnt="5" custLinFactNeighborX="0">
        <dgm:presLayoutVars>
          <dgm:bulletEnabled val="1"/>
        </dgm:presLayoutVars>
      </dgm:prSet>
      <dgm:spPr/>
    </dgm:pt>
    <dgm:pt modelId="{6BEA8D42-80F5-48F5-AA0D-510379DA3957}" type="pres">
      <dgm:prSet presAssocID="{C28E2465-610B-49D2-8691-F3C4EF24A57F}" presName="sp" presStyleCnt="0"/>
      <dgm:spPr/>
    </dgm:pt>
    <dgm:pt modelId="{7E5E6495-DD6B-47A8-9BC1-FD590CC1AE5C}" type="pres">
      <dgm:prSet presAssocID="{E6820686-B18B-4DC8-A249-0890ADF3E2CA}" presName="linNode" presStyleCnt="0"/>
      <dgm:spPr/>
    </dgm:pt>
    <dgm:pt modelId="{F89309BA-C1A8-42EB-B7FE-D32B4536D642}" type="pres">
      <dgm:prSet presAssocID="{E6820686-B18B-4DC8-A249-0890ADF3E2CA}" presName="parentText" presStyleLbl="node1" presStyleIdx="1" presStyleCnt="5">
        <dgm:presLayoutVars>
          <dgm:chMax val="1"/>
          <dgm:bulletEnabled val="1"/>
        </dgm:presLayoutVars>
      </dgm:prSet>
      <dgm:spPr/>
    </dgm:pt>
    <dgm:pt modelId="{12B1A94D-7E71-4ED0-B564-4302692F8E63}" type="pres">
      <dgm:prSet presAssocID="{E6820686-B18B-4DC8-A249-0890ADF3E2CA}" presName="descendantText" presStyleLbl="alignAccFollowNode1" presStyleIdx="1" presStyleCnt="5">
        <dgm:presLayoutVars>
          <dgm:bulletEnabled val="1"/>
        </dgm:presLayoutVars>
      </dgm:prSet>
      <dgm:spPr/>
    </dgm:pt>
    <dgm:pt modelId="{3D055CEE-A276-4CEB-83E0-D27AA65FAD8B}" type="pres">
      <dgm:prSet presAssocID="{27F64AB2-7A95-40AB-86A9-3B2B03AA745B}" presName="sp" presStyleCnt="0"/>
      <dgm:spPr/>
    </dgm:pt>
    <dgm:pt modelId="{3FFBF4F1-6B46-4EEA-B44D-D713D2788132}" type="pres">
      <dgm:prSet presAssocID="{B803E95C-AB2F-4AA1-BCF1-863F922350D5}" presName="linNode" presStyleCnt="0"/>
      <dgm:spPr/>
    </dgm:pt>
    <dgm:pt modelId="{64806B69-1BCE-47E4-9EA9-37805EB2F6E7}" type="pres">
      <dgm:prSet presAssocID="{B803E95C-AB2F-4AA1-BCF1-863F922350D5}" presName="parentText" presStyleLbl="node1" presStyleIdx="2" presStyleCnt="5">
        <dgm:presLayoutVars>
          <dgm:chMax val="1"/>
          <dgm:bulletEnabled val="1"/>
        </dgm:presLayoutVars>
      </dgm:prSet>
      <dgm:spPr/>
    </dgm:pt>
    <dgm:pt modelId="{786B7C47-41CE-4BE1-B7C8-C7391358BBA0}" type="pres">
      <dgm:prSet presAssocID="{B803E95C-AB2F-4AA1-BCF1-863F922350D5}" presName="descendantText" presStyleLbl="alignAccFollowNode1" presStyleIdx="2" presStyleCnt="5">
        <dgm:presLayoutVars>
          <dgm:bulletEnabled val="1"/>
        </dgm:presLayoutVars>
      </dgm:prSet>
      <dgm:spPr/>
    </dgm:pt>
    <dgm:pt modelId="{0D0BC09D-D76C-450C-940A-7F169E23EECA}" type="pres">
      <dgm:prSet presAssocID="{74111DB3-729E-4121-99FD-E0441541F19A}" presName="sp" presStyleCnt="0"/>
      <dgm:spPr/>
    </dgm:pt>
    <dgm:pt modelId="{F730373F-C9DD-4966-A28F-064B9A69AD54}" type="pres">
      <dgm:prSet presAssocID="{3569E324-E906-43ED-B73F-FB16AA25D0AD}" presName="linNode" presStyleCnt="0"/>
      <dgm:spPr/>
    </dgm:pt>
    <dgm:pt modelId="{BDC739D3-0F40-49A7-80FE-4824EF397940}" type="pres">
      <dgm:prSet presAssocID="{3569E324-E906-43ED-B73F-FB16AA25D0AD}" presName="parentText" presStyleLbl="node1" presStyleIdx="3" presStyleCnt="5">
        <dgm:presLayoutVars>
          <dgm:chMax val="1"/>
          <dgm:bulletEnabled val="1"/>
        </dgm:presLayoutVars>
      </dgm:prSet>
      <dgm:spPr/>
    </dgm:pt>
    <dgm:pt modelId="{AED4CEA8-5696-4682-AA85-643996EC9E41}" type="pres">
      <dgm:prSet presAssocID="{3569E324-E906-43ED-B73F-FB16AA25D0AD}" presName="descendantText" presStyleLbl="alignAccFollowNode1" presStyleIdx="3" presStyleCnt="5">
        <dgm:presLayoutVars>
          <dgm:bulletEnabled val="1"/>
        </dgm:presLayoutVars>
      </dgm:prSet>
      <dgm:spPr/>
    </dgm:pt>
    <dgm:pt modelId="{491EBFF0-30BC-4E5B-B4C9-FD27C4DEC408}" type="pres">
      <dgm:prSet presAssocID="{256D094D-A053-45F8-823C-8AB7B7AD5171}" presName="sp" presStyleCnt="0"/>
      <dgm:spPr/>
    </dgm:pt>
    <dgm:pt modelId="{7D4379AE-0CA1-41D9-92F2-AD469A58D38B}" type="pres">
      <dgm:prSet presAssocID="{E30B560A-02EE-404F-9C8F-FDE6A8AAC08D}" presName="linNode" presStyleCnt="0"/>
      <dgm:spPr/>
    </dgm:pt>
    <dgm:pt modelId="{7B01E659-7926-40AB-A51D-7E250347017E}" type="pres">
      <dgm:prSet presAssocID="{E30B560A-02EE-404F-9C8F-FDE6A8AAC08D}" presName="parentText" presStyleLbl="node1" presStyleIdx="4" presStyleCnt="5">
        <dgm:presLayoutVars>
          <dgm:chMax val="1"/>
          <dgm:bulletEnabled val="1"/>
        </dgm:presLayoutVars>
      </dgm:prSet>
      <dgm:spPr/>
    </dgm:pt>
    <dgm:pt modelId="{C203D24B-62CA-4FC9-8959-06A344816C38}" type="pres">
      <dgm:prSet presAssocID="{E30B560A-02EE-404F-9C8F-FDE6A8AAC08D}" presName="descendantText" presStyleLbl="alignAccFollowNode1" presStyleIdx="4" presStyleCnt="5">
        <dgm:presLayoutVars>
          <dgm:bulletEnabled val="1"/>
        </dgm:presLayoutVars>
      </dgm:prSet>
      <dgm:spPr/>
    </dgm:pt>
  </dgm:ptLst>
  <dgm:cxnLst>
    <dgm:cxn modelId="{4FBC2D03-5481-46BB-8C2E-C057F376C2B4}" srcId="{E6820686-B18B-4DC8-A249-0890ADF3E2CA}" destId="{10C1E89F-3C52-4097-90FA-D9A0678A6B54}" srcOrd="0" destOrd="0" parTransId="{E6889C28-D8EB-4A77-991D-727D2AB30CB5}" sibTransId="{D007AC10-8DFF-407A-9C90-A046AF1F0FAD}"/>
    <dgm:cxn modelId="{81D7910B-795B-463D-9810-AB4C51A51765}" type="presOf" srcId="{10C1E89F-3C52-4097-90FA-D9A0678A6B54}" destId="{12B1A94D-7E71-4ED0-B564-4302692F8E63}" srcOrd="0" destOrd="0" presId="urn:microsoft.com/office/officeart/2005/8/layout/vList5"/>
    <dgm:cxn modelId="{96E0D511-16E5-4ED6-B49B-251CEBE8552E}" srcId="{DD0A1AFA-084D-482B-824E-A107C4D8CAEF}" destId="{E30B560A-02EE-404F-9C8F-FDE6A8AAC08D}" srcOrd="4" destOrd="0" parTransId="{FDD6B737-5E5C-4DFB-86AC-BBD8215047AF}" sibTransId="{63A7BFA6-1E58-4147-9476-C0FD9A7E362D}"/>
    <dgm:cxn modelId="{2434D514-0F9B-443F-AE50-35CD193F51DE}" srcId="{DD0A1AFA-084D-482B-824E-A107C4D8CAEF}" destId="{B803E95C-AB2F-4AA1-BCF1-863F922350D5}" srcOrd="2" destOrd="0" parTransId="{1A513B1A-A9B9-4E36-888E-559B3907FB17}" sibTransId="{74111DB3-729E-4121-99FD-E0441541F19A}"/>
    <dgm:cxn modelId="{4E84262F-0C33-4A29-859A-278F7663D050}" type="presOf" srcId="{EA06F445-A548-4F6E-97E9-FE51E8336957}" destId="{AED4CEA8-5696-4682-AA85-643996EC9E41}" srcOrd="0" destOrd="0" presId="urn:microsoft.com/office/officeart/2005/8/layout/vList5"/>
    <dgm:cxn modelId="{71E8613E-A57F-4176-A8C3-99241E1515E1}" type="presOf" srcId="{B803E95C-AB2F-4AA1-BCF1-863F922350D5}" destId="{64806B69-1BCE-47E4-9EA9-37805EB2F6E7}" srcOrd="0" destOrd="0" presId="urn:microsoft.com/office/officeart/2005/8/layout/vList5"/>
    <dgm:cxn modelId="{AED8A85C-0C93-41B8-BFFB-BA600F1FCDB7}" srcId="{DD0A1AFA-084D-482B-824E-A107C4D8CAEF}" destId="{A4EB9DA2-F642-4A75-A98B-44770274F6E6}" srcOrd="0" destOrd="0" parTransId="{EC8EE977-29D7-488F-ABD3-AF4209E9006E}" sibTransId="{C28E2465-610B-49D2-8691-F3C4EF24A57F}"/>
    <dgm:cxn modelId="{BDE1D073-53A3-40BD-8ABF-DEFBE83F5AC3}" type="presOf" srcId="{EB85D69C-1BAC-45D2-820B-8BE331E3AB22}" destId="{786B7C47-41CE-4BE1-B7C8-C7391358BBA0}" srcOrd="0" destOrd="0" presId="urn:microsoft.com/office/officeart/2005/8/layout/vList5"/>
    <dgm:cxn modelId="{6347AF76-05B3-435A-8321-3D460B722D6A}" type="presOf" srcId="{A4EB9DA2-F642-4A75-A98B-44770274F6E6}" destId="{D9846E4B-67F5-4857-A23E-2714E5BA2420}" srcOrd="0" destOrd="0" presId="urn:microsoft.com/office/officeart/2005/8/layout/vList5"/>
    <dgm:cxn modelId="{AD583A96-1210-427F-BB9D-B4B511D684CD}" srcId="{3569E324-E906-43ED-B73F-FB16AA25D0AD}" destId="{EA06F445-A548-4F6E-97E9-FE51E8336957}" srcOrd="0" destOrd="0" parTransId="{C8A172EA-09FA-4BA3-93E3-A92181EB0003}" sibTransId="{E01B7DD3-EE8E-4E59-AB12-DD64B134AA80}"/>
    <dgm:cxn modelId="{7697B099-5599-42AA-BEB0-6DD57B60C0D3}" srcId="{A4EB9DA2-F642-4A75-A98B-44770274F6E6}" destId="{C532EF5F-1446-40F0-8B59-08C74A851D11}" srcOrd="0" destOrd="0" parTransId="{517886FC-1EC2-48EE-9120-B7DC9F799EB0}" sibTransId="{E0928F5D-5E6B-4728-8932-78AC57FCEC0B}"/>
    <dgm:cxn modelId="{009997A8-51E4-40F3-8910-116A58D9815F}" type="presOf" srcId="{E30B560A-02EE-404F-9C8F-FDE6A8AAC08D}" destId="{7B01E659-7926-40AB-A51D-7E250347017E}" srcOrd="0" destOrd="0" presId="urn:microsoft.com/office/officeart/2005/8/layout/vList5"/>
    <dgm:cxn modelId="{29E950B8-8022-47D3-BC22-CBC57036FA4B}" srcId="{DD0A1AFA-084D-482B-824E-A107C4D8CAEF}" destId="{E6820686-B18B-4DC8-A249-0890ADF3E2CA}" srcOrd="1" destOrd="0" parTransId="{6B6E5FFA-D8F0-4EBA-BCB5-88608954D4DC}" sibTransId="{27F64AB2-7A95-40AB-86A9-3B2B03AA745B}"/>
    <dgm:cxn modelId="{87AAAEBD-AD90-403F-9CF6-405E404C6AA8}" type="presOf" srcId="{E6820686-B18B-4DC8-A249-0890ADF3E2CA}" destId="{F89309BA-C1A8-42EB-B7FE-D32B4536D642}" srcOrd="0" destOrd="0" presId="urn:microsoft.com/office/officeart/2005/8/layout/vList5"/>
    <dgm:cxn modelId="{D5708BC5-D64C-43E2-ABF1-A8BFF6B0D873}" type="presOf" srcId="{DD0A1AFA-084D-482B-824E-A107C4D8CAEF}" destId="{FD56EDC4-4D6C-4A94-849F-C957D1CE506A}" srcOrd="0" destOrd="0" presId="urn:microsoft.com/office/officeart/2005/8/layout/vList5"/>
    <dgm:cxn modelId="{8F66B9C8-054B-4537-AC66-9E3C3DCA585F}" srcId="{B803E95C-AB2F-4AA1-BCF1-863F922350D5}" destId="{EB85D69C-1BAC-45D2-820B-8BE331E3AB22}" srcOrd="0" destOrd="0" parTransId="{7B7716B7-67FA-4A8B-85F9-D619F8136DD4}" sibTransId="{0BA80E3B-7C8C-44FD-913B-DAE6B19DBE1C}"/>
    <dgm:cxn modelId="{F53BFDCA-6A67-4DD4-8737-24B3F35C5B25}" type="presOf" srcId="{C532EF5F-1446-40F0-8B59-08C74A851D11}" destId="{323429A0-8FB0-482B-98DD-A9683FF371D7}" srcOrd="0" destOrd="0" presId="urn:microsoft.com/office/officeart/2005/8/layout/vList5"/>
    <dgm:cxn modelId="{8A069FD1-C0FB-45A1-B88E-89441C80C928}" srcId="{E30B560A-02EE-404F-9C8F-FDE6A8AAC08D}" destId="{80B79E02-E004-42D6-9677-B4D93E7069FE}" srcOrd="0" destOrd="0" parTransId="{524EB60E-20AF-49D5-ABAD-0A06FEBA4737}" sibTransId="{B16F904A-392C-477F-9054-86B9DCFEA342}"/>
    <dgm:cxn modelId="{C08C17E6-9C4B-429A-8039-5598CA74D3D5}" srcId="{DD0A1AFA-084D-482B-824E-A107C4D8CAEF}" destId="{3569E324-E906-43ED-B73F-FB16AA25D0AD}" srcOrd="3" destOrd="0" parTransId="{FC68348D-4016-4FA4-849C-04F4229FF9A0}" sibTransId="{256D094D-A053-45F8-823C-8AB7B7AD5171}"/>
    <dgm:cxn modelId="{B26030F7-0449-4D5B-B235-FD126153EA53}" type="presOf" srcId="{3569E324-E906-43ED-B73F-FB16AA25D0AD}" destId="{BDC739D3-0F40-49A7-80FE-4824EF397940}" srcOrd="0" destOrd="0" presId="urn:microsoft.com/office/officeart/2005/8/layout/vList5"/>
    <dgm:cxn modelId="{1B5E44FF-4881-4A16-8468-949D954276A9}" type="presOf" srcId="{80B79E02-E004-42D6-9677-B4D93E7069FE}" destId="{C203D24B-62CA-4FC9-8959-06A344816C38}" srcOrd="0" destOrd="0" presId="urn:microsoft.com/office/officeart/2005/8/layout/vList5"/>
    <dgm:cxn modelId="{9A89F3DB-9E1F-424C-9337-D34B69088248}" type="presParOf" srcId="{FD56EDC4-4D6C-4A94-849F-C957D1CE506A}" destId="{DB0C15E1-DC14-4983-A7B8-97800EE06526}" srcOrd="0" destOrd="0" presId="urn:microsoft.com/office/officeart/2005/8/layout/vList5"/>
    <dgm:cxn modelId="{45077469-204A-4F39-A41A-12BBADF017C5}" type="presParOf" srcId="{DB0C15E1-DC14-4983-A7B8-97800EE06526}" destId="{D9846E4B-67F5-4857-A23E-2714E5BA2420}" srcOrd="0" destOrd="0" presId="urn:microsoft.com/office/officeart/2005/8/layout/vList5"/>
    <dgm:cxn modelId="{654A4432-E480-485B-936E-86EDDF73F6CC}" type="presParOf" srcId="{DB0C15E1-DC14-4983-A7B8-97800EE06526}" destId="{323429A0-8FB0-482B-98DD-A9683FF371D7}" srcOrd="1" destOrd="0" presId="urn:microsoft.com/office/officeart/2005/8/layout/vList5"/>
    <dgm:cxn modelId="{D371DCBC-1367-4CD7-B119-87828B98201E}" type="presParOf" srcId="{FD56EDC4-4D6C-4A94-849F-C957D1CE506A}" destId="{6BEA8D42-80F5-48F5-AA0D-510379DA3957}" srcOrd="1" destOrd="0" presId="urn:microsoft.com/office/officeart/2005/8/layout/vList5"/>
    <dgm:cxn modelId="{260C1B81-B882-40EB-9B13-D61D50B7DEEF}" type="presParOf" srcId="{FD56EDC4-4D6C-4A94-849F-C957D1CE506A}" destId="{7E5E6495-DD6B-47A8-9BC1-FD590CC1AE5C}" srcOrd="2" destOrd="0" presId="urn:microsoft.com/office/officeart/2005/8/layout/vList5"/>
    <dgm:cxn modelId="{69BAD809-18E6-458A-B3C0-0BA39DAB144C}" type="presParOf" srcId="{7E5E6495-DD6B-47A8-9BC1-FD590CC1AE5C}" destId="{F89309BA-C1A8-42EB-B7FE-D32B4536D642}" srcOrd="0" destOrd="0" presId="urn:microsoft.com/office/officeart/2005/8/layout/vList5"/>
    <dgm:cxn modelId="{57865344-E4CF-49DA-BF40-4C49A723C9E9}" type="presParOf" srcId="{7E5E6495-DD6B-47A8-9BC1-FD590CC1AE5C}" destId="{12B1A94D-7E71-4ED0-B564-4302692F8E63}" srcOrd="1" destOrd="0" presId="urn:microsoft.com/office/officeart/2005/8/layout/vList5"/>
    <dgm:cxn modelId="{74FC250B-F125-4EE8-B9E4-6259B55B6080}" type="presParOf" srcId="{FD56EDC4-4D6C-4A94-849F-C957D1CE506A}" destId="{3D055CEE-A276-4CEB-83E0-D27AA65FAD8B}" srcOrd="3" destOrd="0" presId="urn:microsoft.com/office/officeart/2005/8/layout/vList5"/>
    <dgm:cxn modelId="{D545416A-5A7D-48F4-9EF5-FBA0DC3F399E}" type="presParOf" srcId="{FD56EDC4-4D6C-4A94-849F-C957D1CE506A}" destId="{3FFBF4F1-6B46-4EEA-B44D-D713D2788132}" srcOrd="4" destOrd="0" presId="urn:microsoft.com/office/officeart/2005/8/layout/vList5"/>
    <dgm:cxn modelId="{66A13ED4-2892-468C-9C37-AA427C2CFA7C}" type="presParOf" srcId="{3FFBF4F1-6B46-4EEA-B44D-D713D2788132}" destId="{64806B69-1BCE-47E4-9EA9-37805EB2F6E7}" srcOrd="0" destOrd="0" presId="urn:microsoft.com/office/officeart/2005/8/layout/vList5"/>
    <dgm:cxn modelId="{DE6ADE6E-9113-45F9-A274-95341D5D53D2}" type="presParOf" srcId="{3FFBF4F1-6B46-4EEA-B44D-D713D2788132}" destId="{786B7C47-41CE-4BE1-B7C8-C7391358BBA0}" srcOrd="1" destOrd="0" presId="urn:microsoft.com/office/officeart/2005/8/layout/vList5"/>
    <dgm:cxn modelId="{72547660-8F09-48E4-BFCA-A80F7DD58628}" type="presParOf" srcId="{FD56EDC4-4D6C-4A94-849F-C957D1CE506A}" destId="{0D0BC09D-D76C-450C-940A-7F169E23EECA}" srcOrd="5" destOrd="0" presId="urn:microsoft.com/office/officeart/2005/8/layout/vList5"/>
    <dgm:cxn modelId="{FF96EFCA-58D1-4939-A441-C4170E3B4BAD}" type="presParOf" srcId="{FD56EDC4-4D6C-4A94-849F-C957D1CE506A}" destId="{F730373F-C9DD-4966-A28F-064B9A69AD54}" srcOrd="6" destOrd="0" presId="urn:microsoft.com/office/officeart/2005/8/layout/vList5"/>
    <dgm:cxn modelId="{A90B7E15-1BA7-452C-BC11-F26247559743}" type="presParOf" srcId="{F730373F-C9DD-4966-A28F-064B9A69AD54}" destId="{BDC739D3-0F40-49A7-80FE-4824EF397940}" srcOrd="0" destOrd="0" presId="urn:microsoft.com/office/officeart/2005/8/layout/vList5"/>
    <dgm:cxn modelId="{430368C3-B958-43FB-8ABD-029ED918B70C}" type="presParOf" srcId="{F730373F-C9DD-4966-A28F-064B9A69AD54}" destId="{AED4CEA8-5696-4682-AA85-643996EC9E41}" srcOrd="1" destOrd="0" presId="urn:microsoft.com/office/officeart/2005/8/layout/vList5"/>
    <dgm:cxn modelId="{DF84C2F2-1605-45D0-A230-E7888B86435D}" type="presParOf" srcId="{FD56EDC4-4D6C-4A94-849F-C957D1CE506A}" destId="{491EBFF0-30BC-4E5B-B4C9-FD27C4DEC408}" srcOrd="7" destOrd="0" presId="urn:microsoft.com/office/officeart/2005/8/layout/vList5"/>
    <dgm:cxn modelId="{499DEC00-666F-44CC-A9BE-CED042F27C46}" type="presParOf" srcId="{FD56EDC4-4D6C-4A94-849F-C957D1CE506A}" destId="{7D4379AE-0CA1-41D9-92F2-AD469A58D38B}" srcOrd="8" destOrd="0" presId="urn:microsoft.com/office/officeart/2005/8/layout/vList5"/>
    <dgm:cxn modelId="{A5E47C34-10EE-415C-B589-A44526EAB9B3}" type="presParOf" srcId="{7D4379AE-0CA1-41D9-92F2-AD469A58D38B}" destId="{7B01E659-7926-40AB-A51D-7E250347017E}" srcOrd="0" destOrd="0" presId="urn:microsoft.com/office/officeart/2005/8/layout/vList5"/>
    <dgm:cxn modelId="{AD37EF7B-5BD4-4B8A-8401-C771B96A67F5}" type="presParOf" srcId="{7D4379AE-0CA1-41D9-92F2-AD469A58D38B}" destId="{C203D24B-62CA-4FC9-8959-06A344816C3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0A1AFA-084D-482B-824E-A107C4D8CAEF}" type="doc">
      <dgm:prSet loTypeId="urn:microsoft.com/office/officeart/2005/8/layout/vList5" loCatId="list" qsTypeId="urn:microsoft.com/office/officeart/2005/8/quickstyle/simple4" qsCatId="simple" csTypeId="urn:microsoft.com/office/officeart/2005/8/colors/accent4_2" csCatId="accent4" phldr="1"/>
      <dgm:spPr/>
      <dgm:t>
        <a:bodyPr/>
        <a:lstStyle/>
        <a:p>
          <a:endParaRPr lang="en-US"/>
        </a:p>
      </dgm:t>
    </dgm:pt>
    <dgm:pt modelId="{66145389-C48B-4B16-9848-A5D6A621D1A0}">
      <dgm:prSet phldrT="[Text]" custT="1"/>
      <dgm:spPr/>
      <dgm:t>
        <a:bodyPr/>
        <a:lstStyle/>
        <a:p>
          <a:r>
            <a:rPr lang="en-US" sz="3000" b="1" dirty="0"/>
            <a:t>Grades</a:t>
          </a:r>
        </a:p>
      </dgm:t>
    </dgm:pt>
    <dgm:pt modelId="{B0088701-8AD8-4843-BD09-8AEE3FA0DAB6}" type="parTrans" cxnId="{6EE2AA8C-38DD-4F9B-9F19-C7C77AAABFDA}">
      <dgm:prSet/>
      <dgm:spPr/>
      <dgm:t>
        <a:bodyPr/>
        <a:lstStyle/>
        <a:p>
          <a:endParaRPr lang="en-US"/>
        </a:p>
      </dgm:t>
    </dgm:pt>
    <dgm:pt modelId="{3C3E52A5-2AEE-423B-8F6C-105238958386}" type="sibTrans" cxnId="{6EE2AA8C-38DD-4F9B-9F19-C7C77AAABFDA}">
      <dgm:prSet/>
      <dgm:spPr/>
      <dgm:t>
        <a:bodyPr/>
        <a:lstStyle/>
        <a:p>
          <a:endParaRPr lang="en-US"/>
        </a:p>
      </dgm:t>
    </dgm:pt>
    <dgm:pt modelId="{CE8B0483-7CBF-41AF-B098-ADE944118199}">
      <dgm:prSet phldrT="[Text]"/>
      <dgm:spPr/>
      <dgm:t>
        <a:bodyPr/>
        <a:lstStyle/>
        <a:p>
          <a:r>
            <a:rPr lang="en-US" dirty="0"/>
            <a:t>Final grade in the course, ranges from 0 to 1</a:t>
          </a:r>
        </a:p>
      </dgm:t>
    </dgm:pt>
    <dgm:pt modelId="{C57494AF-D403-47CE-9184-2318B5AF9D00}" type="parTrans" cxnId="{4D4B5813-E8D8-4C76-8AA7-097595A3BF03}">
      <dgm:prSet/>
      <dgm:spPr/>
      <dgm:t>
        <a:bodyPr/>
        <a:lstStyle/>
        <a:p>
          <a:endParaRPr lang="en-US"/>
        </a:p>
      </dgm:t>
    </dgm:pt>
    <dgm:pt modelId="{F3F3C12B-4C59-4D6C-BFC1-1B596D42688E}" type="sibTrans" cxnId="{4D4B5813-E8D8-4C76-8AA7-097595A3BF03}">
      <dgm:prSet/>
      <dgm:spPr/>
      <dgm:t>
        <a:bodyPr/>
        <a:lstStyle/>
        <a:p>
          <a:endParaRPr lang="en-US"/>
        </a:p>
      </dgm:t>
    </dgm:pt>
    <dgm:pt modelId="{A4EB9DA2-F642-4A75-A98B-44770274F6E6}">
      <dgm:prSet phldrT="[Text]"/>
      <dgm:spPr/>
      <dgm:t>
        <a:bodyPr/>
        <a:lstStyle/>
        <a:p>
          <a:r>
            <a:rPr lang="en-US" b="1" dirty="0" err="1"/>
            <a:t>nevents</a:t>
          </a:r>
          <a:endParaRPr lang="en-US" b="1" dirty="0"/>
        </a:p>
      </dgm:t>
    </dgm:pt>
    <dgm:pt modelId="{EC8EE977-29D7-488F-ABD3-AF4209E9006E}" type="parTrans" cxnId="{AED8A85C-0C93-41B8-BFFB-BA600F1FCDB7}">
      <dgm:prSet/>
      <dgm:spPr/>
      <dgm:t>
        <a:bodyPr/>
        <a:lstStyle/>
        <a:p>
          <a:endParaRPr lang="en-US"/>
        </a:p>
      </dgm:t>
    </dgm:pt>
    <dgm:pt modelId="{C28E2465-610B-49D2-8691-F3C4EF24A57F}" type="sibTrans" cxnId="{AED8A85C-0C93-41B8-BFFB-BA600F1FCDB7}">
      <dgm:prSet/>
      <dgm:spPr/>
      <dgm:t>
        <a:bodyPr/>
        <a:lstStyle/>
        <a:p>
          <a:endParaRPr lang="en-US"/>
        </a:p>
      </dgm:t>
    </dgm:pt>
    <dgm:pt modelId="{C532EF5F-1446-40F0-8B59-08C74A851D11}">
      <dgm:prSet phldrT="[Text]"/>
      <dgm:spPr/>
      <dgm:t>
        <a:bodyPr/>
        <a:lstStyle/>
        <a:p>
          <a:r>
            <a:rPr lang="en-US" dirty="0"/>
            <a:t>Number of interactions with the course</a:t>
          </a:r>
        </a:p>
      </dgm:t>
    </dgm:pt>
    <dgm:pt modelId="{517886FC-1EC2-48EE-9120-B7DC9F799EB0}" type="parTrans" cxnId="{7697B099-5599-42AA-BEB0-6DD57B60C0D3}">
      <dgm:prSet/>
      <dgm:spPr/>
      <dgm:t>
        <a:bodyPr/>
        <a:lstStyle/>
        <a:p>
          <a:endParaRPr lang="en-US"/>
        </a:p>
      </dgm:t>
    </dgm:pt>
    <dgm:pt modelId="{E0928F5D-5E6B-4728-8932-78AC57FCEC0B}" type="sibTrans" cxnId="{7697B099-5599-42AA-BEB0-6DD57B60C0D3}">
      <dgm:prSet/>
      <dgm:spPr/>
      <dgm:t>
        <a:bodyPr/>
        <a:lstStyle/>
        <a:p>
          <a:endParaRPr lang="en-US"/>
        </a:p>
      </dgm:t>
    </dgm:pt>
    <dgm:pt modelId="{E6820686-B18B-4DC8-A249-0890ADF3E2CA}">
      <dgm:prSet phldrT="[Text]"/>
      <dgm:spPr/>
      <dgm:t>
        <a:bodyPr/>
        <a:lstStyle/>
        <a:p>
          <a:r>
            <a:rPr lang="en-US" b="1" dirty="0" err="1"/>
            <a:t>ndays_act</a:t>
          </a:r>
          <a:r>
            <a:rPr lang="en-US" b="1" dirty="0"/>
            <a:t> </a:t>
          </a:r>
        </a:p>
      </dgm:t>
    </dgm:pt>
    <dgm:pt modelId="{6B6E5FFA-D8F0-4EBA-BCB5-88608954D4DC}" type="parTrans" cxnId="{29E950B8-8022-47D3-BC22-CBC57036FA4B}">
      <dgm:prSet/>
      <dgm:spPr/>
      <dgm:t>
        <a:bodyPr/>
        <a:lstStyle/>
        <a:p>
          <a:endParaRPr lang="en-US"/>
        </a:p>
      </dgm:t>
    </dgm:pt>
    <dgm:pt modelId="{27F64AB2-7A95-40AB-86A9-3B2B03AA745B}" type="sibTrans" cxnId="{29E950B8-8022-47D3-BC22-CBC57036FA4B}">
      <dgm:prSet/>
      <dgm:spPr/>
      <dgm:t>
        <a:bodyPr/>
        <a:lstStyle/>
        <a:p>
          <a:endParaRPr lang="en-US"/>
        </a:p>
      </dgm:t>
    </dgm:pt>
    <dgm:pt modelId="{10C1E89F-3C52-4097-90FA-D9A0678A6B54}">
      <dgm:prSet phldrT="[Text]"/>
      <dgm:spPr/>
      <dgm:t>
        <a:bodyPr/>
        <a:lstStyle/>
        <a:p>
          <a:r>
            <a:rPr lang="en-US" b="0" i="0" u="none" dirty="0"/>
            <a:t>Number of unique days student interacted with course</a:t>
          </a:r>
          <a:endParaRPr lang="en-US" dirty="0"/>
        </a:p>
      </dgm:t>
    </dgm:pt>
    <dgm:pt modelId="{E6889C28-D8EB-4A77-991D-727D2AB30CB5}" type="parTrans" cxnId="{4FBC2D03-5481-46BB-8C2E-C057F376C2B4}">
      <dgm:prSet/>
      <dgm:spPr/>
      <dgm:t>
        <a:bodyPr/>
        <a:lstStyle/>
        <a:p>
          <a:endParaRPr lang="en-US"/>
        </a:p>
      </dgm:t>
    </dgm:pt>
    <dgm:pt modelId="{D007AC10-8DFF-407A-9C90-A046AF1F0FAD}" type="sibTrans" cxnId="{4FBC2D03-5481-46BB-8C2E-C057F376C2B4}">
      <dgm:prSet/>
      <dgm:spPr/>
      <dgm:t>
        <a:bodyPr/>
        <a:lstStyle/>
        <a:p>
          <a:endParaRPr lang="en-US"/>
        </a:p>
      </dgm:t>
    </dgm:pt>
    <dgm:pt modelId="{B803E95C-AB2F-4AA1-BCF1-863F922350D5}">
      <dgm:prSet phldrT="[Text]"/>
      <dgm:spPr/>
      <dgm:t>
        <a:bodyPr/>
        <a:lstStyle/>
        <a:p>
          <a:r>
            <a:rPr lang="en-US" b="1" dirty="0" err="1"/>
            <a:t>nplay_video</a:t>
          </a:r>
          <a:endParaRPr lang="en-US" b="1" dirty="0"/>
        </a:p>
      </dgm:t>
    </dgm:pt>
    <dgm:pt modelId="{1A513B1A-A9B9-4E36-888E-559B3907FB17}" type="parTrans" cxnId="{2434D514-0F9B-443F-AE50-35CD193F51DE}">
      <dgm:prSet/>
      <dgm:spPr/>
      <dgm:t>
        <a:bodyPr/>
        <a:lstStyle/>
        <a:p>
          <a:endParaRPr lang="en-US"/>
        </a:p>
      </dgm:t>
    </dgm:pt>
    <dgm:pt modelId="{74111DB3-729E-4121-99FD-E0441541F19A}" type="sibTrans" cxnId="{2434D514-0F9B-443F-AE50-35CD193F51DE}">
      <dgm:prSet/>
      <dgm:spPr/>
      <dgm:t>
        <a:bodyPr/>
        <a:lstStyle/>
        <a:p>
          <a:endParaRPr lang="en-US"/>
        </a:p>
      </dgm:t>
    </dgm:pt>
    <dgm:pt modelId="{3569E324-E906-43ED-B73F-FB16AA25D0AD}">
      <dgm:prSet phldrT="[Text]"/>
      <dgm:spPr/>
      <dgm:t>
        <a:bodyPr/>
        <a:lstStyle/>
        <a:p>
          <a:r>
            <a:rPr lang="en-US" b="1" dirty="0" err="1"/>
            <a:t>n_chapters</a:t>
          </a:r>
          <a:endParaRPr lang="en-US" b="1" dirty="0"/>
        </a:p>
      </dgm:t>
    </dgm:pt>
    <dgm:pt modelId="{FC68348D-4016-4FA4-849C-04F4229FF9A0}" type="parTrans" cxnId="{C08C17E6-9C4B-429A-8039-5598CA74D3D5}">
      <dgm:prSet/>
      <dgm:spPr/>
      <dgm:t>
        <a:bodyPr/>
        <a:lstStyle/>
        <a:p>
          <a:endParaRPr lang="en-US"/>
        </a:p>
      </dgm:t>
    </dgm:pt>
    <dgm:pt modelId="{256D094D-A053-45F8-823C-8AB7B7AD5171}" type="sibTrans" cxnId="{C08C17E6-9C4B-429A-8039-5598CA74D3D5}">
      <dgm:prSet/>
      <dgm:spPr/>
      <dgm:t>
        <a:bodyPr/>
        <a:lstStyle/>
        <a:p>
          <a:endParaRPr lang="en-US"/>
        </a:p>
      </dgm:t>
    </dgm:pt>
    <dgm:pt modelId="{EB85D69C-1BAC-45D2-820B-8BE331E3AB22}">
      <dgm:prSet phldrT="[Text]"/>
      <dgm:spPr/>
      <dgm:t>
        <a:bodyPr/>
        <a:lstStyle/>
        <a:p>
          <a:r>
            <a:rPr lang="en-US" dirty="0"/>
            <a:t>Number of play video events of the course that student interacted.</a:t>
          </a:r>
        </a:p>
      </dgm:t>
    </dgm:pt>
    <dgm:pt modelId="{7B7716B7-67FA-4A8B-85F9-D619F8136DD4}" type="parTrans" cxnId="{8F66B9C8-054B-4537-AC66-9E3C3DCA585F}">
      <dgm:prSet/>
      <dgm:spPr/>
      <dgm:t>
        <a:bodyPr/>
        <a:lstStyle/>
        <a:p>
          <a:endParaRPr lang="en-US"/>
        </a:p>
      </dgm:t>
    </dgm:pt>
    <dgm:pt modelId="{0BA80E3B-7C8C-44FD-913B-DAE6B19DBE1C}" type="sibTrans" cxnId="{8F66B9C8-054B-4537-AC66-9E3C3DCA585F}">
      <dgm:prSet/>
      <dgm:spPr/>
      <dgm:t>
        <a:bodyPr/>
        <a:lstStyle/>
        <a:p>
          <a:endParaRPr lang="en-US"/>
        </a:p>
      </dgm:t>
    </dgm:pt>
    <dgm:pt modelId="{E30B560A-02EE-404F-9C8F-FDE6A8AAC08D}">
      <dgm:prSet phldrT="[Text]"/>
      <dgm:spPr/>
      <dgm:t>
        <a:bodyPr/>
        <a:lstStyle/>
        <a:p>
          <a:r>
            <a:rPr lang="en-US" b="1" dirty="0" err="1"/>
            <a:t>nforum_posts</a:t>
          </a:r>
          <a:endParaRPr lang="en-US" b="1" dirty="0"/>
        </a:p>
      </dgm:t>
    </dgm:pt>
    <dgm:pt modelId="{FDD6B737-5E5C-4DFB-86AC-BBD8215047AF}" type="parTrans" cxnId="{96E0D511-16E5-4ED6-B49B-251CEBE8552E}">
      <dgm:prSet/>
      <dgm:spPr/>
      <dgm:t>
        <a:bodyPr/>
        <a:lstStyle/>
        <a:p>
          <a:endParaRPr lang="en-US"/>
        </a:p>
      </dgm:t>
    </dgm:pt>
    <dgm:pt modelId="{63A7BFA6-1E58-4147-9476-C0FD9A7E362D}" type="sibTrans" cxnId="{96E0D511-16E5-4ED6-B49B-251CEBE8552E}">
      <dgm:prSet/>
      <dgm:spPr/>
      <dgm:t>
        <a:bodyPr/>
        <a:lstStyle/>
        <a:p>
          <a:endParaRPr lang="en-US"/>
        </a:p>
      </dgm:t>
    </dgm:pt>
    <dgm:pt modelId="{EA06F445-A548-4F6E-97E9-FE51E8336957}">
      <dgm:prSet phldrT="[Text]"/>
      <dgm:spPr/>
      <dgm:t>
        <a:bodyPr/>
        <a:lstStyle/>
        <a:p>
          <a:r>
            <a:rPr lang="en-US" b="0" dirty="0"/>
            <a:t>Number of chapters (within the Courseware) with which the student interacted.</a:t>
          </a:r>
        </a:p>
      </dgm:t>
    </dgm:pt>
    <dgm:pt modelId="{C8A172EA-09FA-4BA3-93E3-A92181EB0003}" type="parTrans" cxnId="{AD583A96-1210-427F-BB9D-B4B511D684CD}">
      <dgm:prSet/>
      <dgm:spPr/>
      <dgm:t>
        <a:bodyPr/>
        <a:lstStyle/>
        <a:p>
          <a:endParaRPr lang="en-US"/>
        </a:p>
      </dgm:t>
    </dgm:pt>
    <dgm:pt modelId="{E01B7DD3-EE8E-4E59-AB12-DD64B134AA80}" type="sibTrans" cxnId="{AD583A96-1210-427F-BB9D-B4B511D684CD}">
      <dgm:prSet/>
      <dgm:spPr/>
      <dgm:t>
        <a:bodyPr/>
        <a:lstStyle/>
        <a:p>
          <a:endParaRPr lang="en-US"/>
        </a:p>
      </dgm:t>
    </dgm:pt>
    <dgm:pt modelId="{80B79E02-E004-42D6-9677-B4D93E7069FE}">
      <dgm:prSet phldrT="[Text]"/>
      <dgm:spPr/>
      <dgm:t>
        <a:bodyPr/>
        <a:lstStyle/>
        <a:p>
          <a:r>
            <a:rPr lang="en-US" dirty="0"/>
            <a:t>Number of posts to the Discussion Forum.</a:t>
          </a:r>
          <a:endParaRPr lang="en-US" b="1" dirty="0"/>
        </a:p>
      </dgm:t>
    </dgm:pt>
    <dgm:pt modelId="{524EB60E-20AF-49D5-ABAD-0A06FEBA4737}" type="parTrans" cxnId="{8A069FD1-C0FB-45A1-B88E-89441C80C928}">
      <dgm:prSet/>
      <dgm:spPr/>
      <dgm:t>
        <a:bodyPr/>
        <a:lstStyle/>
        <a:p>
          <a:endParaRPr lang="en-US"/>
        </a:p>
      </dgm:t>
    </dgm:pt>
    <dgm:pt modelId="{B16F904A-392C-477F-9054-86B9DCFEA342}" type="sibTrans" cxnId="{8A069FD1-C0FB-45A1-B88E-89441C80C928}">
      <dgm:prSet/>
      <dgm:spPr/>
      <dgm:t>
        <a:bodyPr/>
        <a:lstStyle/>
        <a:p>
          <a:endParaRPr lang="en-US"/>
        </a:p>
      </dgm:t>
    </dgm:pt>
    <dgm:pt modelId="{FD56EDC4-4D6C-4A94-849F-C957D1CE506A}" type="pres">
      <dgm:prSet presAssocID="{DD0A1AFA-084D-482B-824E-A107C4D8CAEF}" presName="Name0" presStyleCnt="0">
        <dgm:presLayoutVars>
          <dgm:dir/>
          <dgm:animLvl val="lvl"/>
          <dgm:resizeHandles val="exact"/>
        </dgm:presLayoutVars>
      </dgm:prSet>
      <dgm:spPr/>
    </dgm:pt>
    <dgm:pt modelId="{D4B8F0CB-C2D9-47E0-99C5-0D48FA95B1F2}" type="pres">
      <dgm:prSet presAssocID="{66145389-C48B-4B16-9848-A5D6A621D1A0}" presName="linNode" presStyleCnt="0"/>
      <dgm:spPr/>
    </dgm:pt>
    <dgm:pt modelId="{953FE9D1-45C8-48BB-B99C-41693BDD243A}" type="pres">
      <dgm:prSet presAssocID="{66145389-C48B-4B16-9848-A5D6A621D1A0}" presName="parentText" presStyleLbl="node1" presStyleIdx="0" presStyleCnt="6">
        <dgm:presLayoutVars>
          <dgm:chMax val="1"/>
          <dgm:bulletEnabled val="1"/>
        </dgm:presLayoutVars>
      </dgm:prSet>
      <dgm:spPr/>
    </dgm:pt>
    <dgm:pt modelId="{36CDB3DB-4153-4A01-BBB4-39D7E93DA542}" type="pres">
      <dgm:prSet presAssocID="{66145389-C48B-4B16-9848-A5D6A621D1A0}" presName="descendantText" presStyleLbl="alignAccFollowNode1" presStyleIdx="0" presStyleCnt="6">
        <dgm:presLayoutVars>
          <dgm:bulletEnabled val="1"/>
        </dgm:presLayoutVars>
      </dgm:prSet>
      <dgm:spPr/>
    </dgm:pt>
    <dgm:pt modelId="{714920FA-013F-4A91-94C7-BBDFAADDDDA8}" type="pres">
      <dgm:prSet presAssocID="{3C3E52A5-2AEE-423B-8F6C-105238958386}" presName="sp" presStyleCnt="0"/>
      <dgm:spPr/>
    </dgm:pt>
    <dgm:pt modelId="{DB0C15E1-DC14-4983-A7B8-97800EE06526}" type="pres">
      <dgm:prSet presAssocID="{A4EB9DA2-F642-4A75-A98B-44770274F6E6}" presName="linNode" presStyleCnt="0"/>
      <dgm:spPr/>
    </dgm:pt>
    <dgm:pt modelId="{D9846E4B-67F5-4857-A23E-2714E5BA2420}" type="pres">
      <dgm:prSet presAssocID="{A4EB9DA2-F642-4A75-A98B-44770274F6E6}" presName="parentText" presStyleLbl="node1" presStyleIdx="1" presStyleCnt="6">
        <dgm:presLayoutVars>
          <dgm:chMax val="1"/>
          <dgm:bulletEnabled val="1"/>
        </dgm:presLayoutVars>
      </dgm:prSet>
      <dgm:spPr/>
    </dgm:pt>
    <dgm:pt modelId="{323429A0-8FB0-482B-98DD-A9683FF371D7}" type="pres">
      <dgm:prSet presAssocID="{A4EB9DA2-F642-4A75-A98B-44770274F6E6}" presName="descendantText" presStyleLbl="alignAccFollowNode1" presStyleIdx="1" presStyleCnt="6" custLinFactNeighborX="0">
        <dgm:presLayoutVars>
          <dgm:bulletEnabled val="1"/>
        </dgm:presLayoutVars>
      </dgm:prSet>
      <dgm:spPr/>
    </dgm:pt>
    <dgm:pt modelId="{6BEA8D42-80F5-48F5-AA0D-510379DA3957}" type="pres">
      <dgm:prSet presAssocID="{C28E2465-610B-49D2-8691-F3C4EF24A57F}" presName="sp" presStyleCnt="0"/>
      <dgm:spPr/>
    </dgm:pt>
    <dgm:pt modelId="{7E5E6495-DD6B-47A8-9BC1-FD590CC1AE5C}" type="pres">
      <dgm:prSet presAssocID="{E6820686-B18B-4DC8-A249-0890ADF3E2CA}" presName="linNode" presStyleCnt="0"/>
      <dgm:spPr/>
    </dgm:pt>
    <dgm:pt modelId="{F89309BA-C1A8-42EB-B7FE-D32B4536D642}" type="pres">
      <dgm:prSet presAssocID="{E6820686-B18B-4DC8-A249-0890ADF3E2CA}" presName="parentText" presStyleLbl="node1" presStyleIdx="2" presStyleCnt="6">
        <dgm:presLayoutVars>
          <dgm:chMax val="1"/>
          <dgm:bulletEnabled val="1"/>
        </dgm:presLayoutVars>
      </dgm:prSet>
      <dgm:spPr/>
    </dgm:pt>
    <dgm:pt modelId="{12B1A94D-7E71-4ED0-B564-4302692F8E63}" type="pres">
      <dgm:prSet presAssocID="{E6820686-B18B-4DC8-A249-0890ADF3E2CA}" presName="descendantText" presStyleLbl="alignAccFollowNode1" presStyleIdx="2" presStyleCnt="6">
        <dgm:presLayoutVars>
          <dgm:bulletEnabled val="1"/>
        </dgm:presLayoutVars>
      </dgm:prSet>
      <dgm:spPr/>
    </dgm:pt>
    <dgm:pt modelId="{3D055CEE-A276-4CEB-83E0-D27AA65FAD8B}" type="pres">
      <dgm:prSet presAssocID="{27F64AB2-7A95-40AB-86A9-3B2B03AA745B}" presName="sp" presStyleCnt="0"/>
      <dgm:spPr/>
    </dgm:pt>
    <dgm:pt modelId="{3FFBF4F1-6B46-4EEA-B44D-D713D2788132}" type="pres">
      <dgm:prSet presAssocID="{B803E95C-AB2F-4AA1-BCF1-863F922350D5}" presName="linNode" presStyleCnt="0"/>
      <dgm:spPr/>
    </dgm:pt>
    <dgm:pt modelId="{64806B69-1BCE-47E4-9EA9-37805EB2F6E7}" type="pres">
      <dgm:prSet presAssocID="{B803E95C-AB2F-4AA1-BCF1-863F922350D5}" presName="parentText" presStyleLbl="node1" presStyleIdx="3" presStyleCnt="6">
        <dgm:presLayoutVars>
          <dgm:chMax val="1"/>
          <dgm:bulletEnabled val="1"/>
        </dgm:presLayoutVars>
      </dgm:prSet>
      <dgm:spPr/>
    </dgm:pt>
    <dgm:pt modelId="{786B7C47-41CE-4BE1-B7C8-C7391358BBA0}" type="pres">
      <dgm:prSet presAssocID="{B803E95C-AB2F-4AA1-BCF1-863F922350D5}" presName="descendantText" presStyleLbl="alignAccFollowNode1" presStyleIdx="3" presStyleCnt="6">
        <dgm:presLayoutVars>
          <dgm:bulletEnabled val="1"/>
        </dgm:presLayoutVars>
      </dgm:prSet>
      <dgm:spPr/>
    </dgm:pt>
    <dgm:pt modelId="{0D0BC09D-D76C-450C-940A-7F169E23EECA}" type="pres">
      <dgm:prSet presAssocID="{74111DB3-729E-4121-99FD-E0441541F19A}" presName="sp" presStyleCnt="0"/>
      <dgm:spPr/>
    </dgm:pt>
    <dgm:pt modelId="{F730373F-C9DD-4966-A28F-064B9A69AD54}" type="pres">
      <dgm:prSet presAssocID="{3569E324-E906-43ED-B73F-FB16AA25D0AD}" presName="linNode" presStyleCnt="0"/>
      <dgm:spPr/>
    </dgm:pt>
    <dgm:pt modelId="{BDC739D3-0F40-49A7-80FE-4824EF397940}" type="pres">
      <dgm:prSet presAssocID="{3569E324-E906-43ED-B73F-FB16AA25D0AD}" presName="parentText" presStyleLbl="node1" presStyleIdx="4" presStyleCnt="6">
        <dgm:presLayoutVars>
          <dgm:chMax val="1"/>
          <dgm:bulletEnabled val="1"/>
        </dgm:presLayoutVars>
      </dgm:prSet>
      <dgm:spPr/>
    </dgm:pt>
    <dgm:pt modelId="{AED4CEA8-5696-4682-AA85-643996EC9E41}" type="pres">
      <dgm:prSet presAssocID="{3569E324-E906-43ED-B73F-FB16AA25D0AD}" presName="descendantText" presStyleLbl="alignAccFollowNode1" presStyleIdx="4" presStyleCnt="6">
        <dgm:presLayoutVars>
          <dgm:bulletEnabled val="1"/>
        </dgm:presLayoutVars>
      </dgm:prSet>
      <dgm:spPr/>
    </dgm:pt>
    <dgm:pt modelId="{491EBFF0-30BC-4E5B-B4C9-FD27C4DEC408}" type="pres">
      <dgm:prSet presAssocID="{256D094D-A053-45F8-823C-8AB7B7AD5171}" presName="sp" presStyleCnt="0"/>
      <dgm:spPr/>
    </dgm:pt>
    <dgm:pt modelId="{7D4379AE-0CA1-41D9-92F2-AD469A58D38B}" type="pres">
      <dgm:prSet presAssocID="{E30B560A-02EE-404F-9C8F-FDE6A8AAC08D}" presName="linNode" presStyleCnt="0"/>
      <dgm:spPr/>
    </dgm:pt>
    <dgm:pt modelId="{7B01E659-7926-40AB-A51D-7E250347017E}" type="pres">
      <dgm:prSet presAssocID="{E30B560A-02EE-404F-9C8F-FDE6A8AAC08D}" presName="parentText" presStyleLbl="node1" presStyleIdx="5" presStyleCnt="6">
        <dgm:presLayoutVars>
          <dgm:chMax val="1"/>
          <dgm:bulletEnabled val="1"/>
        </dgm:presLayoutVars>
      </dgm:prSet>
      <dgm:spPr/>
    </dgm:pt>
    <dgm:pt modelId="{C203D24B-62CA-4FC9-8959-06A344816C38}" type="pres">
      <dgm:prSet presAssocID="{E30B560A-02EE-404F-9C8F-FDE6A8AAC08D}" presName="descendantText" presStyleLbl="alignAccFollowNode1" presStyleIdx="5" presStyleCnt="6">
        <dgm:presLayoutVars>
          <dgm:bulletEnabled val="1"/>
        </dgm:presLayoutVars>
      </dgm:prSet>
      <dgm:spPr/>
    </dgm:pt>
  </dgm:ptLst>
  <dgm:cxnLst>
    <dgm:cxn modelId="{4FBC2D03-5481-46BB-8C2E-C057F376C2B4}" srcId="{E6820686-B18B-4DC8-A249-0890ADF3E2CA}" destId="{10C1E89F-3C52-4097-90FA-D9A0678A6B54}" srcOrd="0" destOrd="0" parTransId="{E6889C28-D8EB-4A77-991D-727D2AB30CB5}" sibTransId="{D007AC10-8DFF-407A-9C90-A046AF1F0FAD}"/>
    <dgm:cxn modelId="{81D7910B-795B-463D-9810-AB4C51A51765}" type="presOf" srcId="{10C1E89F-3C52-4097-90FA-D9A0678A6B54}" destId="{12B1A94D-7E71-4ED0-B564-4302692F8E63}" srcOrd="0" destOrd="0" presId="urn:microsoft.com/office/officeart/2005/8/layout/vList5"/>
    <dgm:cxn modelId="{96E0D511-16E5-4ED6-B49B-251CEBE8552E}" srcId="{DD0A1AFA-084D-482B-824E-A107C4D8CAEF}" destId="{E30B560A-02EE-404F-9C8F-FDE6A8AAC08D}" srcOrd="5" destOrd="0" parTransId="{FDD6B737-5E5C-4DFB-86AC-BBD8215047AF}" sibTransId="{63A7BFA6-1E58-4147-9476-C0FD9A7E362D}"/>
    <dgm:cxn modelId="{4D4B5813-E8D8-4C76-8AA7-097595A3BF03}" srcId="{66145389-C48B-4B16-9848-A5D6A621D1A0}" destId="{CE8B0483-7CBF-41AF-B098-ADE944118199}" srcOrd="0" destOrd="0" parTransId="{C57494AF-D403-47CE-9184-2318B5AF9D00}" sibTransId="{F3F3C12B-4C59-4D6C-BFC1-1B596D42688E}"/>
    <dgm:cxn modelId="{2434D514-0F9B-443F-AE50-35CD193F51DE}" srcId="{DD0A1AFA-084D-482B-824E-A107C4D8CAEF}" destId="{B803E95C-AB2F-4AA1-BCF1-863F922350D5}" srcOrd="3" destOrd="0" parTransId="{1A513B1A-A9B9-4E36-888E-559B3907FB17}" sibTransId="{74111DB3-729E-4121-99FD-E0441541F19A}"/>
    <dgm:cxn modelId="{4E84262F-0C33-4A29-859A-278F7663D050}" type="presOf" srcId="{EA06F445-A548-4F6E-97E9-FE51E8336957}" destId="{AED4CEA8-5696-4682-AA85-643996EC9E41}" srcOrd="0" destOrd="0" presId="urn:microsoft.com/office/officeart/2005/8/layout/vList5"/>
    <dgm:cxn modelId="{71E8613E-A57F-4176-A8C3-99241E1515E1}" type="presOf" srcId="{B803E95C-AB2F-4AA1-BCF1-863F922350D5}" destId="{64806B69-1BCE-47E4-9EA9-37805EB2F6E7}" srcOrd="0" destOrd="0" presId="urn:microsoft.com/office/officeart/2005/8/layout/vList5"/>
    <dgm:cxn modelId="{AED8A85C-0C93-41B8-BFFB-BA600F1FCDB7}" srcId="{DD0A1AFA-084D-482B-824E-A107C4D8CAEF}" destId="{A4EB9DA2-F642-4A75-A98B-44770274F6E6}" srcOrd="1" destOrd="0" parTransId="{EC8EE977-29D7-488F-ABD3-AF4209E9006E}" sibTransId="{C28E2465-610B-49D2-8691-F3C4EF24A57F}"/>
    <dgm:cxn modelId="{67FB166D-CD7B-427F-9801-7113AB781965}" type="presOf" srcId="{CE8B0483-7CBF-41AF-B098-ADE944118199}" destId="{36CDB3DB-4153-4A01-BBB4-39D7E93DA542}" srcOrd="0" destOrd="0" presId="urn:microsoft.com/office/officeart/2005/8/layout/vList5"/>
    <dgm:cxn modelId="{BDE1D073-53A3-40BD-8ABF-DEFBE83F5AC3}" type="presOf" srcId="{EB85D69C-1BAC-45D2-820B-8BE331E3AB22}" destId="{786B7C47-41CE-4BE1-B7C8-C7391358BBA0}" srcOrd="0" destOrd="0" presId="urn:microsoft.com/office/officeart/2005/8/layout/vList5"/>
    <dgm:cxn modelId="{6347AF76-05B3-435A-8321-3D460B722D6A}" type="presOf" srcId="{A4EB9DA2-F642-4A75-A98B-44770274F6E6}" destId="{D9846E4B-67F5-4857-A23E-2714E5BA2420}" srcOrd="0" destOrd="0" presId="urn:microsoft.com/office/officeart/2005/8/layout/vList5"/>
    <dgm:cxn modelId="{6EE2AA8C-38DD-4F9B-9F19-C7C77AAABFDA}" srcId="{DD0A1AFA-084D-482B-824E-A107C4D8CAEF}" destId="{66145389-C48B-4B16-9848-A5D6A621D1A0}" srcOrd="0" destOrd="0" parTransId="{B0088701-8AD8-4843-BD09-8AEE3FA0DAB6}" sibTransId="{3C3E52A5-2AEE-423B-8F6C-105238958386}"/>
    <dgm:cxn modelId="{AD583A96-1210-427F-BB9D-B4B511D684CD}" srcId="{3569E324-E906-43ED-B73F-FB16AA25D0AD}" destId="{EA06F445-A548-4F6E-97E9-FE51E8336957}" srcOrd="0" destOrd="0" parTransId="{C8A172EA-09FA-4BA3-93E3-A92181EB0003}" sibTransId="{E01B7DD3-EE8E-4E59-AB12-DD64B134AA80}"/>
    <dgm:cxn modelId="{7697B099-5599-42AA-BEB0-6DD57B60C0D3}" srcId="{A4EB9DA2-F642-4A75-A98B-44770274F6E6}" destId="{C532EF5F-1446-40F0-8B59-08C74A851D11}" srcOrd="0" destOrd="0" parTransId="{517886FC-1EC2-48EE-9120-B7DC9F799EB0}" sibTransId="{E0928F5D-5E6B-4728-8932-78AC57FCEC0B}"/>
    <dgm:cxn modelId="{009997A8-51E4-40F3-8910-116A58D9815F}" type="presOf" srcId="{E30B560A-02EE-404F-9C8F-FDE6A8AAC08D}" destId="{7B01E659-7926-40AB-A51D-7E250347017E}" srcOrd="0" destOrd="0" presId="urn:microsoft.com/office/officeart/2005/8/layout/vList5"/>
    <dgm:cxn modelId="{29E950B8-8022-47D3-BC22-CBC57036FA4B}" srcId="{DD0A1AFA-084D-482B-824E-A107C4D8CAEF}" destId="{E6820686-B18B-4DC8-A249-0890ADF3E2CA}" srcOrd="2" destOrd="0" parTransId="{6B6E5FFA-D8F0-4EBA-BCB5-88608954D4DC}" sibTransId="{27F64AB2-7A95-40AB-86A9-3B2B03AA745B}"/>
    <dgm:cxn modelId="{87AAAEBD-AD90-403F-9CF6-405E404C6AA8}" type="presOf" srcId="{E6820686-B18B-4DC8-A249-0890ADF3E2CA}" destId="{F89309BA-C1A8-42EB-B7FE-D32B4536D642}" srcOrd="0" destOrd="0" presId="urn:microsoft.com/office/officeart/2005/8/layout/vList5"/>
    <dgm:cxn modelId="{499432C1-97F1-4F4F-8FD0-69945669432E}" type="presOf" srcId="{66145389-C48B-4B16-9848-A5D6A621D1A0}" destId="{953FE9D1-45C8-48BB-B99C-41693BDD243A}" srcOrd="0" destOrd="0" presId="urn:microsoft.com/office/officeart/2005/8/layout/vList5"/>
    <dgm:cxn modelId="{D5708BC5-D64C-43E2-ABF1-A8BFF6B0D873}" type="presOf" srcId="{DD0A1AFA-084D-482B-824E-A107C4D8CAEF}" destId="{FD56EDC4-4D6C-4A94-849F-C957D1CE506A}" srcOrd="0" destOrd="0" presId="urn:microsoft.com/office/officeart/2005/8/layout/vList5"/>
    <dgm:cxn modelId="{8F66B9C8-054B-4537-AC66-9E3C3DCA585F}" srcId="{B803E95C-AB2F-4AA1-BCF1-863F922350D5}" destId="{EB85D69C-1BAC-45D2-820B-8BE331E3AB22}" srcOrd="0" destOrd="0" parTransId="{7B7716B7-67FA-4A8B-85F9-D619F8136DD4}" sibTransId="{0BA80E3B-7C8C-44FD-913B-DAE6B19DBE1C}"/>
    <dgm:cxn modelId="{F53BFDCA-6A67-4DD4-8737-24B3F35C5B25}" type="presOf" srcId="{C532EF5F-1446-40F0-8B59-08C74A851D11}" destId="{323429A0-8FB0-482B-98DD-A9683FF371D7}" srcOrd="0" destOrd="0" presId="urn:microsoft.com/office/officeart/2005/8/layout/vList5"/>
    <dgm:cxn modelId="{8A069FD1-C0FB-45A1-B88E-89441C80C928}" srcId="{E30B560A-02EE-404F-9C8F-FDE6A8AAC08D}" destId="{80B79E02-E004-42D6-9677-B4D93E7069FE}" srcOrd="0" destOrd="0" parTransId="{524EB60E-20AF-49D5-ABAD-0A06FEBA4737}" sibTransId="{B16F904A-392C-477F-9054-86B9DCFEA342}"/>
    <dgm:cxn modelId="{C08C17E6-9C4B-429A-8039-5598CA74D3D5}" srcId="{DD0A1AFA-084D-482B-824E-A107C4D8CAEF}" destId="{3569E324-E906-43ED-B73F-FB16AA25D0AD}" srcOrd="4" destOrd="0" parTransId="{FC68348D-4016-4FA4-849C-04F4229FF9A0}" sibTransId="{256D094D-A053-45F8-823C-8AB7B7AD5171}"/>
    <dgm:cxn modelId="{B26030F7-0449-4D5B-B235-FD126153EA53}" type="presOf" srcId="{3569E324-E906-43ED-B73F-FB16AA25D0AD}" destId="{BDC739D3-0F40-49A7-80FE-4824EF397940}" srcOrd="0" destOrd="0" presId="urn:microsoft.com/office/officeart/2005/8/layout/vList5"/>
    <dgm:cxn modelId="{1B5E44FF-4881-4A16-8468-949D954276A9}" type="presOf" srcId="{80B79E02-E004-42D6-9677-B4D93E7069FE}" destId="{C203D24B-62CA-4FC9-8959-06A344816C38}" srcOrd="0" destOrd="0" presId="urn:microsoft.com/office/officeart/2005/8/layout/vList5"/>
    <dgm:cxn modelId="{DF119C9C-2AB1-45DE-8C10-20CEA4474803}" type="presParOf" srcId="{FD56EDC4-4D6C-4A94-849F-C957D1CE506A}" destId="{D4B8F0CB-C2D9-47E0-99C5-0D48FA95B1F2}" srcOrd="0" destOrd="0" presId="urn:microsoft.com/office/officeart/2005/8/layout/vList5"/>
    <dgm:cxn modelId="{090EF74C-C0E7-4455-BB97-99F3BBB87D46}" type="presParOf" srcId="{D4B8F0CB-C2D9-47E0-99C5-0D48FA95B1F2}" destId="{953FE9D1-45C8-48BB-B99C-41693BDD243A}" srcOrd="0" destOrd="0" presId="urn:microsoft.com/office/officeart/2005/8/layout/vList5"/>
    <dgm:cxn modelId="{53DE1B58-079B-4D4A-AA09-5F023E509C60}" type="presParOf" srcId="{D4B8F0CB-C2D9-47E0-99C5-0D48FA95B1F2}" destId="{36CDB3DB-4153-4A01-BBB4-39D7E93DA542}" srcOrd="1" destOrd="0" presId="urn:microsoft.com/office/officeart/2005/8/layout/vList5"/>
    <dgm:cxn modelId="{F60319C4-7401-4F02-A5D2-3B705088AD48}" type="presParOf" srcId="{FD56EDC4-4D6C-4A94-849F-C957D1CE506A}" destId="{714920FA-013F-4A91-94C7-BBDFAADDDDA8}" srcOrd="1" destOrd="0" presId="urn:microsoft.com/office/officeart/2005/8/layout/vList5"/>
    <dgm:cxn modelId="{9A89F3DB-9E1F-424C-9337-D34B69088248}" type="presParOf" srcId="{FD56EDC4-4D6C-4A94-849F-C957D1CE506A}" destId="{DB0C15E1-DC14-4983-A7B8-97800EE06526}" srcOrd="2" destOrd="0" presId="urn:microsoft.com/office/officeart/2005/8/layout/vList5"/>
    <dgm:cxn modelId="{45077469-204A-4F39-A41A-12BBADF017C5}" type="presParOf" srcId="{DB0C15E1-DC14-4983-A7B8-97800EE06526}" destId="{D9846E4B-67F5-4857-A23E-2714E5BA2420}" srcOrd="0" destOrd="0" presId="urn:microsoft.com/office/officeart/2005/8/layout/vList5"/>
    <dgm:cxn modelId="{654A4432-E480-485B-936E-86EDDF73F6CC}" type="presParOf" srcId="{DB0C15E1-DC14-4983-A7B8-97800EE06526}" destId="{323429A0-8FB0-482B-98DD-A9683FF371D7}" srcOrd="1" destOrd="0" presId="urn:microsoft.com/office/officeart/2005/8/layout/vList5"/>
    <dgm:cxn modelId="{D371DCBC-1367-4CD7-B119-87828B98201E}" type="presParOf" srcId="{FD56EDC4-4D6C-4A94-849F-C957D1CE506A}" destId="{6BEA8D42-80F5-48F5-AA0D-510379DA3957}" srcOrd="3" destOrd="0" presId="urn:microsoft.com/office/officeart/2005/8/layout/vList5"/>
    <dgm:cxn modelId="{260C1B81-B882-40EB-9B13-D61D50B7DEEF}" type="presParOf" srcId="{FD56EDC4-4D6C-4A94-849F-C957D1CE506A}" destId="{7E5E6495-DD6B-47A8-9BC1-FD590CC1AE5C}" srcOrd="4" destOrd="0" presId="urn:microsoft.com/office/officeart/2005/8/layout/vList5"/>
    <dgm:cxn modelId="{69BAD809-18E6-458A-B3C0-0BA39DAB144C}" type="presParOf" srcId="{7E5E6495-DD6B-47A8-9BC1-FD590CC1AE5C}" destId="{F89309BA-C1A8-42EB-B7FE-D32B4536D642}" srcOrd="0" destOrd="0" presId="urn:microsoft.com/office/officeart/2005/8/layout/vList5"/>
    <dgm:cxn modelId="{57865344-E4CF-49DA-BF40-4C49A723C9E9}" type="presParOf" srcId="{7E5E6495-DD6B-47A8-9BC1-FD590CC1AE5C}" destId="{12B1A94D-7E71-4ED0-B564-4302692F8E63}" srcOrd="1" destOrd="0" presId="urn:microsoft.com/office/officeart/2005/8/layout/vList5"/>
    <dgm:cxn modelId="{74FC250B-F125-4EE8-B9E4-6259B55B6080}" type="presParOf" srcId="{FD56EDC4-4D6C-4A94-849F-C957D1CE506A}" destId="{3D055CEE-A276-4CEB-83E0-D27AA65FAD8B}" srcOrd="5" destOrd="0" presId="urn:microsoft.com/office/officeart/2005/8/layout/vList5"/>
    <dgm:cxn modelId="{D545416A-5A7D-48F4-9EF5-FBA0DC3F399E}" type="presParOf" srcId="{FD56EDC4-4D6C-4A94-849F-C957D1CE506A}" destId="{3FFBF4F1-6B46-4EEA-B44D-D713D2788132}" srcOrd="6" destOrd="0" presId="urn:microsoft.com/office/officeart/2005/8/layout/vList5"/>
    <dgm:cxn modelId="{66A13ED4-2892-468C-9C37-AA427C2CFA7C}" type="presParOf" srcId="{3FFBF4F1-6B46-4EEA-B44D-D713D2788132}" destId="{64806B69-1BCE-47E4-9EA9-37805EB2F6E7}" srcOrd="0" destOrd="0" presId="urn:microsoft.com/office/officeart/2005/8/layout/vList5"/>
    <dgm:cxn modelId="{DE6ADE6E-9113-45F9-A274-95341D5D53D2}" type="presParOf" srcId="{3FFBF4F1-6B46-4EEA-B44D-D713D2788132}" destId="{786B7C47-41CE-4BE1-B7C8-C7391358BBA0}" srcOrd="1" destOrd="0" presId="urn:microsoft.com/office/officeart/2005/8/layout/vList5"/>
    <dgm:cxn modelId="{72547660-8F09-48E4-BFCA-A80F7DD58628}" type="presParOf" srcId="{FD56EDC4-4D6C-4A94-849F-C957D1CE506A}" destId="{0D0BC09D-D76C-450C-940A-7F169E23EECA}" srcOrd="7" destOrd="0" presId="urn:microsoft.com/office/officeart/2005/8/layout/vList5"/>
    <dgm:cxn modelId="{FF96EFCA-58D1-4939-A441-C4170E3B4BAD}" type="presParOf" srcId="{FD56EDC4-4D6C-4A94-849F-C957D1CE506A}" destId="{F730373F-C9DD-4966-A28F-064B9A69AD54}" srcOrd="8" destOrd="0" presId="urn:microsoft.com/office/officeart/2005/8/layout/vList5"/>
    <dgm:cxn modelId="{A90B7E15-1BA7-452C-BC11-F26247559743}" type="presParOf" srcId="{F730373F-C9DD-4966-A28F-064B9A69AD54}" destId="{BDC739D3-0F40-49A7-80FE-4824EF397940}" srcOrd="0" destOrd="0" presId="urn:microsoft.com/office/officeart/2005/8/layout/vList5"/>
    <dgm:cxn modelId="{430368C3-B958-43FB-8ABD-029ED918B70C}" type="presParOf" srcId="{F730373F-C9DD-4966-A28F-064B9A69AD54}" destId="{AED4CEA8-5696-4682-AA85-643996EC9E41}" srcOrd="1" destOrd="0" presId="urn:microsoft.com/office/officeart/2005/8/layout/vList5"/>
    <dgm:cxn modelId="{DF84C2F2-1605-45D0-A230-E7888B86435D}" type="presParOf" srcId="{FD56EDC4-4D6C-4A94-849F-C957D1CE506A}" destId="{491EBFF0-30BC-4E5B-B4C9-FD27C4DEC408}" srcOrd="9" destOrd="0" presId="urn:microsoft.com/office/officeart/2005/8/layout/vList5"/>
    <dgm:cxn modelId="{499DEC00-666F-44CC-A9BE-CED042F27C46}" type="presParOf" srcId="{FD56EDC4-4D6C-4A94-849F-C957D1CE506A}" destId="{7D4379AE-0CA1-41D9-92F2-AD469A58D38B}" srcOrd="10" destOrd="0" presId="urn:microsoft.com/office/officeart/2005/8/layout/vList5"/>
    <dgm:cxn modelId="{A5E47C34-10EE-415C-B589-A44526EAB9B3}" type="presParOf" srcId="{7D4379AE-0CA1-41D9-92F2-AD469A58D38B}" destId="{7B01E659-7926-40AB-A51D-7E250347017E}" srcOrd="0" destOrd="0" presId="urn:microsoft.com/office/officeart/2005/8/layout/vList5"/>
    <dgm:cxn modelId="{AD37EF7B-5BD4-4B8A-8401-C771B96A67F5}" type="presParOf" srcId="{7D4379AE-0CA1-41D9-92F2-AD469A58D38B}" destId="{C203D24B-62CA-4FC9-8959-06A344816C3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0A1AFA-084D-482B-824E-A107C4D8CAEF}" type="doc">
      <dgm:prSet loTypeId="urn:microsoft.com/office/officeart/2005/8/layout/vList5" loCatId="list" qsTypeId="urn:microsoft.com/office/officeart/2005/8/quickstyle/simple4" qsCatId="simple" csTypeId="urn:microsoft.com/office/officeart/2005/8/colors/accent2_2" csCatId="accent2" phldr="1"/>
      <dgm:spPr/>
      <dgm:t>
        <a:bodyPr/>
        <a:lstStyle/>
        <a:p>
          <a:endParaRPr lang="en-US"/>
        </a:p>
      </dgm:t>
    </dgm:pt>
    <dgm:pt modelId="{66145389-C48B-4B16-9848-A5D6A621D1A0}">
      <dgm:prSet phldrT="[Text]" custT="1"/>
      <dgm:spPr/>
      <dgm:t>
        <a:bodyPr/>
        <a:lstStyle/>
        <a:p>
          <a:r>
            <a:rPr lang="en-US" sz="3000" b="1" dirty="0"/>
            <a:t>Institute</a:t>
          </a:r>
        </a:p>
      </dgm:t>
    </dgm:pt>
    <dgm:pt modelId="{B0088701-8AD8-4843-BD09-8AEE3FA0DAB6}" type="parTrans" cxnId="{6EE2AA8C-38DD-4F9B-9F19-C7C77AAABFDA}">
      <dgm:prSet/>
      <dgm:spPr/>
      <dgm:t>
        <a:bodyPr/>
        <a:lstStyle/>
        <a:p>
          <a:endParaRPr lang="en-US"/>
        </a:p>
      </dgm:t>
    </dgm:pt>
    <dgm:pt modelId="{3C3E52A5-2AEE-423B-8F6C-105238958386}" type="sibTrans" cxnId="{6EE2AA8C-38DD-4F9B-9F19-C7C77AAABFDA}">
      <dgm:prSet/>
      <dgm:spPr/>
      <dgm:t>
        <a:bodyPr/>
        <a:lstStyle/>
        <a:p>
          <a:endParaRPr lang="en-US"/>
        </a:p>
      </dgm:t>
    </dgm:pt>
    <dgm:pt modelId="{CE8B0483-7CBF-41AF-B098-ADE944118199}">
      <dgm:prSet phldrT="[Text]"/>
      <dgm:spPr/>
      <dgm:t>
        <a:bodyPr/>
        <a:lstStyle/>
        <a:p>
          <a:r>
            <a:rPr lang="en-US" dirty="0"/>
            <a:t>Course Provider institute </a:t>
          </a:r>
          <a:r>
            <a:rPr lang="en-US" dirty="0" err="1"/>
            <a:t>eg</a:t>
          </a:r>
          <a:r>
            <a:rPr lang="en-US" dirty="0"/>
            <a:t>: MIT, </a:t>
          </a:r>
          <a:r>
            <a:rPr lang="en-US" dirty="0" err="1"/>
            <a:t>HarvardX</a:t>
          </a:r>
          <a:endParaRPr lang="en-US" dirty="0"/>
        </a:p>
      </dgm:t>
    </dgm:pt>
    <dgm:pt modelId="{C57494AF-D403-47CE-9184-2318B5AF9D00}" type="parTrans" cxnId="{4D4B5813-E8D8-4C76-8AA7-097595A3BF03}">
      <dgm:prSet/>
      <dgm:spPr/>
      <dgm:t>
        <a:bodyPr/>
        <a:lstStyle/>
        <a:p>
          <a:endParaRPr lang="en-US"/>
        </a:p>
      </dgm:t>
    </dgm:pt>
    <dgm:pt modelId="{F3F3C12B-4C59-4D6C-BFC1-1B596D42688E}" type="sibTrans" cxnId="{4D4B5813-E8D8-4C76-8AA7-097595A3BF03}">
      <dgm:prSet/>
      <dgm:spPr/>
      <dgm:t>
        <a:bodyPr/>
        <a:lstStyle/>
        <a:p>
          <a:endParaRPr lang="en-US"/>
        </a:p>
      </dgm:t>
    </dgm:pt>
    <dgm:pt modelId="{A4EB9DA2-F642-4A75-A98B-44770274F6E6}">
      <dgm:prSet phldrT="[Text]"/>
      <dgm:spPr/>
      <dgm:t>
        <a:bodyPr/>
        <a:lstStyle/>
        <a:p>
          <a:r>
            <a:rPr lang="en-US" b="1" dirty="0" err="1"/>
            <a:t>Course_id</a:t>
          </a:r>
          <a:endParaRPr lang="en-US" b="1" dirty="0"/>
        </a:p>
      </dgm:t>
    </dgm:pt>
    <dgm:pt modelId="{EC8EE977-29D7-488F-ABD3-AF4209E9006E}" type="parTrans" cxnId="{AED8A85C-0C93-41B8-BFFB-BA600F1FCDB7}">
      <dgm:prSet/>
      <dgm:spPr/>
      <dgm:t>
        <a:bodyPr/>
        <a:lstStyle/>
        <a:p>
          <a:endParaRPr lang="en-US"/>
        </a:p>
      </dgm:t>
    </dgm:pt>
    <dgm:pt modelId="{C28E2465-610B-49D2-8691-F3C4EF24A57F}" type="sibTrans" cxnId="{AED8A85C-0C93-41B8-BFFB-BA600F1FCDB7}">
      <dgm:prSet/>
      <dgm:spPr/>
      <dgm:t>
        <a:bodyPr/>
        <a:lstStyle/>
        <a:p>
          <a:endParaRPr lang="en-US"/>
        </a:p>
      </dgm:t>
    </dgm:pt>
    <dgm:pt modelId="{C532EF5F-1446-40F0-8B59-08C74A851D11}">
      <dgm:prSet phldrT="[Text]"/>
      <dgm:spPr/>
      <dgm:t>
        <a:bodyPr/>
        <a:lstStyle/>
        <a:p>
          <a:r>
            <a:rPr lang="en-US" dirty="0"/>
            <a:t>ID of the Course </a:t>
          </a:r>
        </a:p>
      </dgm:t>
    </dgm:pt>
    <dgm:pt modelId="{517886FC-1EC2-48EE-9120-B7DC9F799EB0}" type="parTrans" cxnId="{7697B099-5599-42AA-BEB0-6DD57B60C0D3}">
      <dgm:prSet/>
      <dgm:spPr/>
      <dgm:t>
        <a:bodyPr/>
        <a:lstStyle/>
        <a:p>
          <a:endParaRPr lang="en-US"/>
        </a:p>
      </dgm:t>
    </dgm:pt>
    <dgm:pt modelId="{E0928F5D-5E6B-4728-8932-78AC57FCEC0B}" type="sibTrans" cxnId="{7697B099-5599-42AA-BEB0-6DD57B60C0D3}">
      <dgm:prSet/>
      <dgm:spPr/>
      <dgm:t>
        <a:bodyPr/>
        <a:lstStyle/>
        <a:p>
          <a:endParaRPr lang="en-US"/>
        </a:p>
      </dgm:t>
    </dgm:pt>
    <dgm:pt modelId="{E6820686-B18B-4DC8-A249-0890ADF3E2CA}">
      <dgm:prSet phldrT="[Text]"/>
      <dgm:spPr/>
      <dgm:t>
        <a:bodyPr/>
        <a:lstStyle/>
        <a:p>
          <a:r>
            <a:rPr lang="en-US" b="1" dirty="0" err="1"/>
            <a:t>Userid_DI</a:t>
          </a:r>
          <a:endParaRPr lang="en-US" b="1" dirty="0"/>
        </a:p>
      </dgm:t>
    </dgm:pt>
    <dgm:pt modelId="{6B6E5FFA-D8F0-4EBA-BCB5-88608954D4DC}" type="parTrans" cxnId="{29E950B8-8022-47D3-BC22-CBC57036FA4B}">
      <dgm:prSet/>
      <dgm:spPr/>
      <dgm:t>
        <a:bodyPr/>
        <a:lstStyle/>
        <a:p>
          <a:endParaRPr lang="en-US"/>
        </a:p>
      </dgm:t>
    </dgm:pt>
    <dgm:pt modelId="{27F64AB2-7A95-40AB-86A9-3B2B03AA745B}" type="sibTrans" cxnId="{29E950B8-8022-47D3-BC22-CBC57036FA4B}">
      <dgm:prSet/>
      <dgm:spPr/>
      <dgm:t>
        <a:bodyPr/>
        <a:lstStyle/>
        <a:p>
          <a:endParaRPr lang="en-US"/>
        </a:p>
      </dgm:t>
    </dgm:pt>
    <dgm:pt modelId="{10C1E89F-3C52-4097-90FA-D9A0678A6B54}">
      <dgm:prSet phldrT="[Text]"/>
      <dgm:spPr/>
      <dgm:t>
        <a:bodyPr/>
        <a:lstStyle/>
        <a:p>
          <a:r>
            <a:rPr lang="en-US" dirty="0"/>
            <a:t>ID of each User</a:t>
          </a:r>
        </a:p>
      </dgm:t>
    </dgm:pt>
    <dgm:pt modelId="{E6889C28-D8EB-4A77-991D-727D2AB30CB5}" type="parTrans" cxnId="{4FBC2D03-5481-46BB-8C2E-C057F376C2B4}">
      <dgm:prSet/>
      <dgm:spPr/>
      <dgm:t>
        <a:bodyPr/>
        <a:lstStyle/>
        <a:p>
          <a:endParaRPr lang="en-US"/>
        </a:p>
      </dgm:t>
    </dgm:pt>
    <dgm:pt modelId="{D007AC10-8DFF-407A-9C90-A046AF1F0FAD}" type="sibTrans" cxnId="{4FBC2D03-5481-46BB-8C2E-C057F376C2B4}">
      <dgm:prSet/>
      <dgm:spPr/>
      <dgm:t>
        <a:bodyPr/>
        <a:lstStyle/>
        <a:p>
          <a:endParaRPr lang="en-US"/>
        </a:p>
      </dgm:t>
    </dgm:pt>
    <dgm:pt modelId="{B803E95C-AB2F-4AA1-BCF1-863F922350D5}">
      <dgm:prSet phldrT="[Text]"/>
      <dgm:spPr/>
      <dgm:t>
        <a:bodyPr/>
        <a:lstStyle/>
        <a:p>
          <a:r>
            <a:rPr lang="en-US" b="1" dirty="0" err="1"/>
            <a:t>Final_cc_country</a:t>
          </a:r>
          <a:endParaRPr lang="en-US" b="1" dirty="0"/>
        </a:p>
      </dgm:t>
    </dgm:pt>
    <dgm:pt modelId="{1A513B1A-A9B9-4E36-888E-559B3907FB17}" type="parTrans" cxnId="{2434D514-0F9B-443F-AE50-35CD193F51DE}">
      <dgm:prSet/>
      <dgm:spPr/>
      <dgm:t>
        <a:bodyPr/>
        <a:lstStyle/>
        <a:p>
          <a:endParaRPr lang="en-US"/>
        </a:p>
      </dgm:t>
    </dgm:pt>
    <dgm:pt modelId="{74111DB3-729E-4121-99FD-E0441541F19A}" type="sibTrans" cxnId="{2434D514-0F9B-443F-AE50-35CD193F51DE}">
      <dgm:prSet/>
      <dgm:spPr/>
      <dgm:t>
        <a:bodyPr/>
        <a:lstStyle/>
        <a:p>
          <a:endParaRPr lang="en-US"/>
        </a:p>
      </dgm:t>
    </dgm:pt>
    <dgm:pt modelId="{3569E324-E906-43ED-B73F-FB16AA25D0AD}">
      <dgm:prSet phldrT="[Text]"/>
      <dgm:spPr/>
      <dgm:t>
        <a:bodyPr/>
        <a:lstStyle/>
        <a:p>
          <a:r>
            <a:rPr lang="en-US" b="1" dirty="0"/>
            <a:t>Gender</a:t>
          </a:r>
        </a:p>
      </dgm:t>
    </dgm:pt>
    <dgm:pt modelId="{FC68348D-4016-4FA4-849C-04F4229FF9A0}" type="parTrans" cxnId="{C08C17E6-9C4B-429A-8039-5598CA74D3D5}">
      <dgm:prSet/>
      <dgm:spPr/>
      <dgm:t>
        <a:bodyPr/>
        <a:lstStyle/>
        <a:p>
          <a:endParaRPr lang="en-US"/>
        </a:p>
      </dgm:t>
    </dgm:pt>
    <dgm:pt modelId="{256D094D-A053-45F8-823C-8AB7B7AD5171}" type="sibTrans" cxnId="{C08C17E6-9C4B-429A-8039-5598CA74D3D5}">
      <dgm:prSet/>
      <dgm:spPr/>
      <dgm:t>
        <a:bodyPr/>
        <a:lstStyle/>
        <a:p>
          <a:endParaRPr lang="en-US"/>
        </a:p>
      </dgm:t>
    </dgm:pt>
    <dgm:pt modelId="{EB85D69C-1BAC-45D2-820B-8BE331E3AB22}">
      <dgm:prSet phldrT="[Text]"/>
      <dgm:spPr/>
      <dgm:t>
        <a:bodyPr/>
        <a:lstStyle/>
        <a:p>
          <a:r>
            <a:rPr lang="en-US" dirty="0"/>
            <a:t>User IP address/Address</a:t>
          </a:r>
        </a:p>
      </dgm:t>
    </dgm:pt>
    <dgm:pt modelId="{7B7716B7-67FA-4A8B-85F9-D619F8136DD4}" type="parTrans" cxnId="{8F66B9C8-054B-4537-AC66-9E3C3DCA585F}">
      <dgm:prSet/>
      <dgm:spPr/>
      <dgm:t>
        <a:bodyPr/>
        <a:lstStyle/>
        <a:p>
          <a:endParaRPr lang="en-US"/>
        </a:p>
      </dgm:t>
    </dgm:pt>
    <dgm:pt modelId="{0BA80E3B-7C8C-44FD-913B-DAE6B19DBE1C}" type="sibTrans" cxnId="{8F66B9C8-054B-4537-AC66-9E3C3DCA585F}">
      <dgm:prSet/>
      <dgm:spPr/>
      <dgm:t>
        <a:bodyPr/>
        <a:lstStyle/>
        <a:p>
          <a:endParaRPr lang="en-US"/>
        </a:p>
      </dgm:t>
    </dgm:pt>
    <dgm:pt modelId="{E30B560A-02EE-404F-9C8F-FDE6A8AAC08D}">
      <dgm:prSet phldrT="[Text]"/>
      <dgm:spPr/>
      <dgm:t>
        <a:bodyPr/>
        <a:lstStyle/>
        <a:p>
          <a:r>
            <a:rPr lang="en-US" b="1" dirty="0" err="1"/>
            <a:t>Start_time_DI</a:t>
          </a:r>
          <a:endParaRPr lang="en-US" b="1" dirty="0"/>
        </a:p>
      </dgm:t>
    </dgm:pt>
    <dgm:pt modelId="{FDD6B737-5E5C-4DFB-86AC-BBD8215047AF}" type="parTrans" cxnId="{96E0D511-16E5-4ED6-B49B-251CEBE8552E}">
      <dgm:prSet/>
      <dgm:spPr/>
      <dgm:t>
        <a:bodyPr/>
        <a:lstStyle/>
        <a:p>
          <a:endParaRPr lang="en-US"/>
        </a:p>
      </dgm:t>
    </dgm:pt>
    <dgm:pt modelId="{63A7BFA6-1E58-4147-9476-C0FD9A7E362D}" type="sibTrans" cxnId="{96E0D511-16E5-4ED6-B49B-251CEBE8552E}">
      <dgm:prSet/>
      <dgm:spPr/>
      <dgm:t>
        <a:bodyPr/>
        <a:lstStyle/>
        <a:p>
          <a:endParaRPr lang="en-US"/>
        </a:p>
      </dgm:t>
    </dgm:pt>
    <dgm:pt modelId="{2504816A-D562-4DEF-B5BA-6B62DF17897C}">
      <dgm:prSet phldrT="[Text]"/>
      <dgm:spPr/>
      <dgm:t>
        <a:bodyPr/>
        <a:lstStyle/>
        <a:p>
          <a:r>
            <a:rPr lang="en-US" b="1" dirty="0" err="1"/>
            <a:t>Last_event_DI</a:t>
          </a:r>
          <a:endParaRPr lang="en-US" b="1" dirty="0"/>
        </a:p>
      </dgm:t>
    </dgm:pt>
    <dgm:pt modelId="{4DD2F3AE-D1DC-4A8F-B470-D5AA4E9D3E9A}" type="parTrans" cxnId="{73B52B3D-2CD0-424D-87E6-5C37E521670A}">
      <dgm:prSet/>
      <dgm:spPr/>
      <dgm:t>
        <a:bodyPr/>
        <a:lstStyle/>
        <a:p>
          <a:endParaRPr lang="en-US"/>
        </a:p>
      </dgm:t>
    </dgm:pt>
    <dgm:pt modelId="{7EDB1797-2F3C-4C1A-B6C4-96AB7C77503F}" type="sibTrans" cxnId="{73B52B3D-2CD0-424D-87E6-5C37E521670A}">
      <dgm:prSet/>
      <dgm:spPr/>
      <dgm:t>
        <a:bodyPr/>
        <a:lstStyle/>
        <a:p>
          <a:endParaRPr lang="en-US"/>
        </a:p>
      </dgm:t>
    </dgm:pt>
    <dgm:pt modelId="{9C905A54-0E8E-46BF-A83C-EF64F317A45E}">
      <dgm:prSet phldrT="[Text]"/>
      <dgm:spPr/>
      <dgm:t>
        <a:bodyPr/>
        <a:lstStyle/>
        <a:p>
          <a:r>
            <a:rPr lang="en-US" b="1" dirty="0"/>
            <a:t>Age</a:t>
          </a:r>
        </a:p>
      </dgm:t>
    </dgm:pt>
    <dgm:pt modelId="{12635B75-50EF-433F-BCB1-5E078D12330D}" type="parTrans" cxnId="{FA01AE69-3545-4457-957F-DBEDEA864B45}">
      <dgm:prSet/>
      <dgm:spPr/>
      <dgm:t>
        <a:bodyPr/>
        <a:lstStyle/>
        <a:p>
          <a:endParaRPr lang="en-US"/>
        </a:p>
      </dgm:t>
    </dgm:pt>
    <dgm:pt modelId="{C51CE79C-6D3E-406B-AB15-166B3C9A2250}" type="sibTrans" cxnId="{FA01AE69-3545-4457-957F-DBEDEA864B45}">
      <dgm:prSet/>
      <dgm:spPr/>
      <dgm:t>
        <a:bodyPr/>
        <a:lstStyle/>
        <a:p>
          <a:endParaRPr lang="en-US"/>
        </a:p>
      </dgm:t>
    </dgm:pt>
    <dgm:pt modelId="{EA06F445-A548-4F6E-97E9-FE51E8336957}">
      <dgm:prSet phldrT="[Text]"/>
      <dgm:spPr/>
      <dgm:t>
        <a:bodyPr/>
        <a:lstStyle/>
        <a:p>
          <a:r>
            <a:rPr lang="en-US" b="0" dirty="0"/>
            <a:t>Gender of the User</a:t>
          </a:r>
        </a:p>
      </dgm:t>
    </dgm:pt>
    <dgm:pt modelId="{C8A172EA-09FA-4BA3-93E3-A92181EB0003}" type="parTrans" cxnId="{AD583A96-1210-427F-BB9D-B4B511D684CD}">
      <dgm:prSet/>
      <dgm:spPr/>
      <dgm:t>
        <a:bodyPr/>
        <a:lstStyle/>
        <a:p>
          <a:endParaRPr lang="en-US"/>
        </a:p>
      </dgm:t>
    </dgm:pt>
    <dgm:pt modelId="{E01B7DD3-EE8E-4E59-AB12-DD64B134AA80}" type="sibTrans" cxnId="{AD583A96-1210-427F-BB9D-B4B511D684CD}">
      <dgm:prSet/>
      <dgm:spPr/>
      <dgm:t>
        <a:bodyPr/>
        <a:lstStyle/>
        <a:p>
          <a:endParaRPr lang="en-US"/>
        </a:p>
      </dgm:t>
    </dgm:pt>
    <dgm:pt modelId="{80B79E02-E004-42D6-9677-B4D93E7069FE}">
      <dgm:prSet phldrT="[Text]"/>
      <dgm:spPr/>
      <dgm:t>
        <a:bodyPr/>
        <a:lstStyle/>
        <a:p>
          <a:r>
            <a:rPr lang="en-US" dirty="0"/>
            <a:t>Date of Course registration</a:t>
          </a:r>
          <a:endParaRPr lang="en-US" b="1" dirty="0"/>
        </a:p>
      </dgm:t>
    </dgm:pt>
    <dgm:pt modelId="{524EB60E-20AF-49D5-ABAD-0A06FEBA4737}" type="parTrans" cxnId="{8A069FD1-C0FB-45A1-B88E-89441C80C928}">
      <dgm:prSet/>
      <dgm:spPr/>
      <dgm:t>
        <a:bodyPr/>
        <a:lstStyle/>
        <a:p>
          <a:endParaRPr lang="en-US"/>
        </a:p>
      </dgm:t>
    </dgm:pt>
    <dgm:pt modelId="{B16F904A-392C-477F-9054-86B9DCFEA342}" type="sibTrans" cxnId="{8A069FD1-C0FB-45A1-B88E-89441C80C928}">
      <dgm:prSet/>
      <dgm:spPr/>
      <dgm:t>
        <a:bodyPr/>
        <a:lstStyle/>
        <a:p>
          <a:endParaRPr lang="en-US"/>
        </a:p>
      </dgm:t>
    </dgm:pt>
    <dgm:pt modelId="{7B37D785-D49D-4C37-9248-EB2D99FF1CE3}">
      <dgm:prSet phldrT="[Text]"/>
      <dgm:spPr/>
      <dgm:t>
        <a:bodyPr/>
        <a:lstStyle/>
        <a:p>
          <a:r>
            <a:rPr lang="en-US" dirty="0"/>
            <a:t>Date of last interaction with course</a:t>
          </a:r>
          <a:endParaRPr lang="en-US" b="1" dirty="0"/>
        </a:p>
      </dgm:t>
    </dgm:pt>
    <dgm:pt modelId="{43DBA7FF-74AD-4A3C-8E8F-4EDBD33AACBB}" type="parTrans" cxnId="{BF5FCA01-94A1-4699-B821-030505E85AF9}">
      <dgm:prSet/>
      <dgm:spPr/>
      <dgm:t>
        <a:bodyPr/>
        <a:lstStyle/>
        <a:p>
          <a:endParaRPr lang="en-US"/>
        </a:p>
      </dgm:t>
    </dgm:pt>
    <dgm:pt modelId="{43BABD73-8A9A-4D79-8407-66CE83310E4C}" type="sibTrans" cxnId="{BF5FCA01-94A1-4699-B821-030505E85AF9}">
      <dgm:prSet/>
      <dgm:spPr/>
      <dgm:t>
        <a:bodyPr/>
        <a:lstStyle/>
        <a:p>
          <a:endParaRPr lang="en-US"/>
        </a:p>
      </dgm:t>
    </dgm:pt>
    <dgm:pt modelId="{46E28835-5636-4575-8D0A-6185DC40A37A}">
      <dgm:prSet phldrT="[Text]"/>
      <dgm:spPr/>
      <dgm:t>
        <a:bodyPr/>
        <a:lstStyle/>
        <a:p>
          <a:r>
            <a:rPr lang="en-US" b="0" dirty="0"/>
            <a:t>Age of the</a:t>
          </a:r>
          <a:r>
            <a:rPr lang="en-US" b="1" dirty="0"/>
            <a:t> </a:t>
          </a:r>
          <a:r>
            <a:rPr lang="en-US" b="0" dirty="0"/>
            <a:t>User</a:t>
          </a:r>
        </a:p>
      </dgm:t>
    </dgm:pt>
    <dgm:pt modelId="{5D5C2D97-49EC-4F45-8099-D2041873A903}" type="parTrans" cxnId="{7E15A047-93A4-4C06-A83C-8670270571E6}">
      <dgm:prSet/>
      <dgm:spPr/>
      <dgm:t>
        <a:bodyPr/>
        <a:lstStyle/>
        <a:p>
          <a:endParaRPr lang="en-US"/>
        </a:p>
      </dgm:t>
    </dgm:pt>
    <dgm:pt modelId="{52DF4FBA-D98A-4516-B21F-733A8379F6E3}" type="sibTrans" cxnId="{7E15A047-93A4-4C06-A83C-8670270571E6}">
      <dgm:prSet/>
      <dgm:spPr/>
      <dgm:t>
        <a:bodyPr/>
        <a:lstStyle/>
        <a:p>
          <a:endParaRPr lang="en-US"/>
        </a:p>
      </dgm:t>
    </dgm:pt>
    <dgm:pt modelId="{E1A65D4D-D25C-4CFB-9760-87FB54FA9289}">
      <dgm:prSet phldrT="[Text]"/>
      <dgm:spPr/>
      <dgm:t>
        <a:bodyPr/>
        <a:lstStyle/>
        <a:p>
          <a:r>
            <a:rPr lang="en-US" b="1" dirty="0"/>
            <a:t>Year</a:t>
          </a:r>
        </a:p>
      </dgm:t>
    </dgm:pt>
    <dgm:pt modelId="{09FA0894-67DB-46B5-92E9-6489C46DC5A8}" type="parTrans" cxnId="{E51E76FE-92F2-4AF4-8DAD-81505F1EBF09}">
      <dgm:prSet/>
      <dgm:spPr/>
      <dgm:t>
        <a:bodyPr/>
        <a:lstStyle/>
        <a:p>
          <a:endParaRPr lang="en-US"/>
        </a:p>
      </dgm:t>
    </dgm:pt>
    <dgm:pt modelId="{E6E873C5-D5FB-402D-9190-890AA8A3C252}" type="sibTrans" cxnId="{E51E76FE-92F2-4AF4-8DAD-81505F1EBF09}">
      <dgm:prSet/>
      <dgm:spPr/>
      <dgm:t>
        <a:bodyPr/>
        <a:lstStyle/>
        <a:p>
          <a:endParaRPr lang="en-US"/>
        </a:p>
      </dgm:t>
    </dgm:pt>
    <dgm:pt modelId="{96E8322A-E362-4CCF-98C1-1C0CB24422F8}">
      <dgm:prSet phldrT="[Text]"/>
      <dgm:spPr/>
      <dgm:t>
        <a:bodyPr/>
        <a:lstStyle/>
        <a:p>
          <a:r>
            <a:rPr lang="en-US" b="0" dirty="0"/>
            <a:t>Year of the Course</a:t>
          </a:r>
        </a:p>
      </dgm:t>
    </dgm:pt>
    <dgm:pt modelId="{C145FBB3-C998-4837-83C8-C164724508AA}" type="parTrans" cxnId="{784D4054-F811-4639-9D10-B7AE54AA8F86}">
      <dgm:prSet/>
      <dgm:spPr/>
      <dgm:t>
        <a:bodyPr/>
        <a:lstStyle/>
        <a:p>
          <a:endParaRPr lang="en-US"/>
        </a:p>
      </dgm:t>
    </dgm:pt>
    <dgm:pt modelId="{8727BBC0-D29D-465D-A6F2-3F5C4DB899A3}" type="sibTrans" cxnId="{784D4054-F811-4639-9D10-B7AE54AA8F86}">
      <dgm:prSet/>
      <dgm:spPr/>
      <dgm:t>
        <a:bodyPr/>
        <a:lstStyle/>
        <a:p>
          <a:endParaRPr lang="en-US"/>
        </a:p>
      </dgm:t>
    </dgm:pt>
    <dgm:pt modelId="{FD56EDC4-4D6C-4A94-849F-C957D1CE506A}" type="pres">
      <dgm:prSet presAssocID="{DD0A1AFA-084D-482B-824E-A107C4D8CAEF}" presName="Name0" presStyleCnt="0">
        <dgm:presLayoutVars>
          <dgm:dir/>
          <dgm:animLvl val="lvl"/>
          <dgm:resizeHandles val="exact"/>
        </dgm:presLayoutVars>
      </dgm:prSet>
      <dgm:spPr/>
    </dgm:pt>
    <dgm:pt modelId="{D4B8F0CB-C2D9-47E0-99C5-0D48FA95B1F2}" type="pres">
      <dgm:prSet presAssocID="{66145389-C48B-4B16-9848-A5D6A621D1A0}" presName="linNode" presStyleCnt="0"/>
      <dgm:spPr/>
    </dgm:pt>
    <dgm:pt modelId="{953FE9D1-45C8-48BB-B99C-41693BDD243A}" type="pres">
      <dgm:prSet presAssocID="{66145389-C48B-4B16-9848-A5D6A621D1A0}" presName="parentText" presStyleLbl="node1" presStyleIdx="0" presStyleCnt="9">
        <dgm:presLayoutVars>
          <dgm:chMax val="1"/>
          <dgm:bulletEnabled val="1"/>
        </dgm:presLayoutVars>
      </dgm:prSet>
      <dgm:spPr/>
    </dgm:pt>
    <dgm:pt modelId="{36CDB3DB-4153-4A01-BBB4-39D7E93DA542}" type="pres">
      <dgm:prSet presAssocID="{66145389-C48B-4B16-9848-A5D6A621D1A0}" presName="descendantText" presStyleLbl="alignAccFollowNode1" presStyleIdx="0" presStyleCnt="9">
        <dgm:presLayoutVars>
          <dgm:bulletEnabled val="1"/>
        </dgm:presLayoutVars>
      </dgm:prSet>
      <dgm:spPr/>
    </dgm:pt>
    <dgm:pt modelId="{714920FA-013F-4A91-94C7-BBDFAADDDDA8}" type="pres">
      <dgm:prSet presAssocID="{3C3E52A5-2AEE-423B-8F6C-105238958386}" presName="sp" presStyleCnt="0"/>
      <dgm:spPr/>
    </dgm:pt>
    <dgm:pt modelId="{DB0C15E1-DC14-4983-A7B8-97800EE06526}" type="pres">
      <dgm:prSet presAssocID="{A4EB9DA2-F642-4A75-A98B-44770274F6E6}" presName="linNode" presStyleCnt="0"/>
      <dgm:spPr/>
    </dgm:pt>
    <dgm:pt modelId="{D9846E4B-67F5-4857-A23E-2714E5BA2420}" type="pres">
      <dgm:prSet presAssocID="{A4EB9DA2-F642-4A75-A98B-44770274F6E6}" presName="parentText" presStyleLbl="node1" presStyleIdx="1" presStyleCnt="9">
        <dgm:presLayoutVars>
          <dgm:chMax val="1"/>
          <dgm:bulletEnabled val="1"/>
        </dgm:presLayoutVars>
      </dgm:prSet>
      <dgm:spPr/>
    </dgm:pt>
    <dgm:pt modelId="{323429A0-8FB0-482B-98DD-A9683FF371D7}" type="pres">
      <dgm:prSet presAssocID="{A4EB9DA2-F642-4A75-A98B-44770274F6E6}" presName="descendantText" presStyleLbl="alignAccFollowNode1" presStyleIdx="1" presStyleCnt="9" custLinFactNeighborX="0">
        <dgm:presLayoutVars>
          <dgm:bulletEnabled val="1"/>
        </dgm:presLayoutVars>
      </dgm:prSet>
      <dgm:spPr/>
    </dgm:pt>
    <dgm:pt modelId="{6BEA8D42-80F5-48F5-AA0D-510379DA3957}" type="pres">
      <dgm:prSet presAssocID="{C28E2465-610B-49D2-8691-F3C4EF24A57F}" presName="sp" presStyleCnt="0"/>
      <dgm:spPr/>
    </dgm:pt>
    <dgm:pt modelId="{7E5E6495-DD6B-47A8-9BC1-FD590CC1AE5C}" type="pres">
      <dgm:prSet presAssocID="{E6820686-B18B-4DC8-A249-0890ADF3E2CA}" presName="linNode" presStyleCnt="0"/>
      <dgm:spPr/>
    </dgm:pt>
    <dgm:pt modelId="{F89309BA-C1A8-42EB-B7FE-D32B4536D642}" type="pres">
      <dgm:prSet presAssocID="{E6820686-B18B-4DC8-A249-0890ADF3E2CA}" presName="parentText" presStyleLbl="node1" presStyleIdx="2" presStyleCnt="9">
        <dgm:presLayoutVars>
          <dgm:chMax val="1"/>
          <dgm:bulletEnabled val="1"/>
        </dgm:presLayoutVars>
      </dgm:prSet>
      <dgm:spPr/>
    </dgm:pt>
    <dgm:pt modelId="{12B1A94D-7E71-4ED0-B564-4302692F8E63}" type="pres">
      <dgm:prSet presAssocID="{E6820686-B18B-4DC8-A249-0890ADF3E2CA}" presName="descendantText" presStyleLbl="alignAccFollowNode1" presStyleIdx="2" presStyleCnt="9">
        <dgm:presLayoutVars>
          <dgm:bulletEnabled val="1"/>
        </dgm:presLayoutVars>
      </dgm:prSet>
      <dgm:spPr/>
    </dgm:pt>
    <dgm:pt modelId="{3D055CEE-A276-4CEB-83E0-D27AA65FAD8B}" type="pres">
      <dgm:prSet presAssocID="{27F64AB2-7A95-40AB-86A9-3B2B03AA745B}" presName="sp" presStyleCnt="0"/>
      <dgm:spPr/>
    </dgm:pt>
    <dgm:pt modelId="{3FFBF4F1-6B46-4EEA-B44D-D713D2788132}" type="pres">
      <dgm:prSet presAssocID="{B803E95C-AB2F-4AA1-BCF1-863F922350D5}" presName="linNode" presStyleCnt="0"/>
      <dgm:spPr/>
    </dgm:pt>
    <dgm:pt modelId="{64806B69-1BCE-47E4-9EA9-37805EB2F6E7}" type="pres">
      <dgm:prSet presAssocID="{B803E95C-AB2F-4AA1-BCF1-863F922350D5}" presName="parentText" presStyleLbl="node1" presStyleIdx="3" presStyleCnt="9">
        <dgm:presLayoutVars>
          <dgm:chMax val="1"/>
          <dgm:bulletEnabled val="1"/>
        </dgm:presLayoutVars>
      </dgm:prSet>
      <dgm:spPr/>
    </dgm:pt>
    <dgm:pt modelId="{786B7C47-41CE-4BE1-B7C8-C7391358BBA0}" type="pres">
      <dgm:prSet presAssocID="{B803E95C-AB2F-4AA1-BCF1-863F922350D5}" presName="descendantText" presStyleLbl="alignAccFollowNode1" presStyleIdx="3" presStyleCnt="9">
        <dgm:presLayoutVars>
          <dgm:bulletEnabled val="1"/>
        </dgm:presLayoutVars>
      </dgm:prSet>
      <dgm:spPr/>
    </dgm:pt>
    <dgm:pt modelId="{0D0BC09D-D76C-450C-940A-7F169E23EECA}" type="pres">
      <dgm:prSet presAssocID="{74111DB3-729E-4121-99FD-E0441541F19A}" presName="sp" presStyleCnt="0"/>
      <dgm:spPr/>
    </dgm:pt>
    <dgm:pt modelId="{F730373F-C9DD-4966-A28F-064B9A69AD54}" type="pres">
      <dgm:prSet presAssocID="{3569E324-E906-43ED-B73F-FB16AA25D0AD}" presName="linNode" presStyleCnt="0"/>
      <dgm:spPr/>
    </dgm:pt>
    <dgm:pt modelId="{BDC739D3-0F40-49A7-80FE-4824EF397940}" type="pres">
      <dgm:prSet presAssocID="{3569E324-E906-43ED-B73F-FB16AA25D0AD}" presName="parentText" presStyleLbl="node1" presStyleIdx="4" presStyleCnt="9">
        <dgm:presLayoutVars>
          <dgm:chMax val="1"/>
          <dgm:bulletEnabled val="1"/>
        </dgm:presLayoutVars>
      </dgm:prSet>
      <dgm:spPr/>
    </dgm:pt>
    <dgm:pt modelId="{AED4CEA8-5696-4682-AA85-643996EC9E41}" type="pres">
      <dgm:prSet presAssocID="{3569E324-E906-43ED-B73F-FB16AA25D0AD}" presName="descendantText" presStyleLbl="alignAccFollowNode1" presStyleIdx="4" presStyleCnt="9">
        <dgm:presLayoutVars>
          <dgm:bulletEnabled val="1"/>
        </dgm:presLayoutVars>
      </dgm:prSet>
      <dgm:spPr/>
    </dgm:pt>
    <dgm:pt modelId="{491EBFF0-30BC-4E5B-B4C9-FD27C4DEC408}" type="pres">
      <dgm:prSet presAssocID="{256D094D-A053-45F8-823C-8AB7B7AD5171}" presName="sp" presStyleCnt="0"/>
      <dgm:spPr/>
    </dgm:pt>
    <dgm:pt modelId="{7D4379AE-0CA1-41D9-92F2-AD469A58D38B}" type="pres">
      <dgm:prSet presAssocID="{E30B560A-02EE-404F-9C8F-FDE6A8AAC08D}" presName="linNode" presStyleCnt="0"/>
      <dgm:spPr/>
    </dgm:pt>
    <dgm:pt modelId="{7B01E659-7926-40AB-A51D-7E250347017E}" type="pres">
      <dgm:prSet presAssocID="{E30B560A-02EE-404F-9C8F-FDE6A8AAC08D}" presName="parentText" presStyleLbl="node1" presStyleIdx="5" presStyleCnt="9">
        <dgm:presLayoutVars>
          <dgm:chMax val="1"/>
          <dgm:bulletEnabled val="1"/>
        </dgm:presLayoutVars>
      </dgm:prSet>
      <dgm:spPr/>
    </dgm:pt>
    <dgm:pt modelId="{C203D24B-62CA-4FC9-8959-06A344816C38}" type="pres">
      <dgm:prSet presAssocID="{E30B560A-02EE-404F-9C8F-FDE6A8AAC08D}" presName="descendantText" presStyleLbl="alignAccFollowNode1" presStyleIdx="5" presStyleCnt="9">
        <dgm:presLayoutVars>
          <dgm:bulletEnabled val="1"/>
        </dgm:presLayoutVars>
      </dgm:prSet>
      <dgm:spPr/>
    </dgm:pt>
    <dgm:pt modelId="{048B62E8-F671-4773-9B11-E7BF2880B7EA}" type="pres">
      <dgm:prSet presAssocID="{63A7BFA6-1E58-4147-9476-C0FD9A7E362D}" presName="sp" presStyleCnt="0"/>
      <dgm:spPr/>
    </dgm:pt>
    <dgm:pt modelId="{FBF346A6-ACCD-424E-ABCE-58EC52DA713F}" type="pres">
      <dgm:prSet presAssocID="{2504816A-D562-4DEF-B5BA-6B62DF17897C}" presName="linNode" presStyleCnt="0"/>
      <dgm:spPr/>
    </dgm:pt>
    <dgm:pt modelId="{43009CDD-A44B-4862-8C57-66E646BB21C7}" type="pres">
      <dgm:prSet presAssocID="{2504816A-D562-4DEF-B5BA-6B62DF17897C}" presName="parentText" presStyleLbl="node1" presStyleIdx="6" presStyleCnt="9">
        <dgm:presLayoutVars>
          <dgm:chMax val="1"/>
          <dgm:bulletEnabled val="1"/>
        </dgm:presLayoutVars>
      </dgm:prSet>
      <dgm:spPr/>
    </dgm:pt>
    <dgm:pt modelId="{F7B0700C-6A7A-478C-A34D-9C1D49F60323}" type="pres">
      <dgm:prSet presAssocID="{2504816A-D562-4DEF-B5BA-6B62DF17897C}" presName="descendantText" presStyleLbl="alignAccFollowNode1" presStyleIdx="6" presStyleCnt="9">
        <dgm:presLayoutVars>
          <dgm:bulletEnabled val="1"/>
        </dgm:presLayoutVars>
      </dgm:prSet>
      <dgm:spPr/>
    </dgm:pt>
    <dgm:pt modelId="{C6733A2D-49D6-4B68-BD79-B00A0D9C5C96}" type="pres">
      <dgm:prSet presAssocID="{7EDB1797-2F3C-4C1A-B6C4-96AB7C77503F}" presName="sp" presStyleCnt="0"/>
      <dgm:spPr/>
    </dgm:pt>
    <dgm:pt modelId="{B33BC16A-A43D-4391-8656-203B4D0491E8}" type="pres">
      <dgm:prSet presAssocID="{9C905A54-0E8E-46BF-A83C-EF64F317A45E}" presName="linNode" presStyleCnt="0"/>
      <dgm:spPr/>
    </dgm:pt>
    <dgm:pt modelId="{5F15376C-5BB7-48BD-937C-6F448ADECEF1}" type="pres">
      <dgm:prSet presAssocID="{9C905A54-0E8E-46BF-A83C-EF64F317A45E}" presName="parentText" presStyleLbl="node1" presStyleIdx="7" presStyleCnt="9">
        <dgm:presLayoutVars>
          <dgm:chMax val="1"/>
          <dgm:bulletEnabled val="1"/>
        </dgm:presLayoutVars>
      </dgm:prSet>
      <dgm:spPr/>
    </dgm:pt>
    <dgm:pt modelId="{DEB49934-9929-48B6-B13E-1088D7336B39}" type="pres">
      <dgm:prSet presAssocID="{9C905A54-0E8E-46BF-A83C-EF64F317A45E}" presName="descendantText" presStyleLbl="alignAccFollowNode1" presStyleIdx="7" presStyleCnt="9">
        <dgm:presLayoutVars>
          <dgm:bulletEnabled val="1"/>
        </dgm:presLayoutVars>
      </dgm:prSet>
      <dgm:spPr/>
    </dgm:pt>
    <dgm:pt modelId="{A1F8F2E6-A793-483C-9C0E-8FDA3ED0150B}" type="pres">
      <dgm:prSet presAssocID="{C51CE79C-6D3E-406B-AB15-166B3C9A2250}" presName="sp" presStyleCnt="0"/>
      <dgm:spPr/>
    </dgm:pt>
    <dgm:pt modelId="{D3423342-92AB-46EF-A049-A2725B3DFE59}" type="pres">
      <dgm:prSet presAssocID="{E1A65D4D-D25C-4CFB-9760-87FB54FA9289}" presName="linNode" presStyleCnt="0"/>
      <dgm:spPr/>
    </dgm:pt>
    <dgm:pt modelId="{7896E13F-0A0B-4055-B739-ACD473D35291}" type="pres">
      <dgm:prSet presAssocID="{E1A65D4D-D25C-4CFB-9760-87FB54FA9289}" presName="parentText" presStyleLbl="node1" presStyleIdx="8" presStyleCnt="9">
        <dgm:presLayoutVars>
          <dgm:chMax val="1"/>
          <dgm:bulletEnabled val="1"/>
        </dgm:presLayoutVars>
      </dgm:prSet>
      <dgm:spPr/>
    </dgm:pt>
    <dgm:pt modelId="{5D34ADD9-4625-4A10-A2A8-F3BB474D34BF}" type="pres">
      <dgm:prSet presAssocID="{E1A65D4D-D25C-4CFB-9760-87FB54FA9289}" presName="descendantText" presStyleLbl="alignAccFollowNode1" presStyleIdx="8" presStyleCnt="9">
        <dgm:presLayoutVars>
          <dgm:bulletEnabled val="1"/>
        </dgm:presLayoutVars>
      </dgm:prSet>
      <dgm:spPr/>
    </dgm:pt>
  </dgm:ptLst>
  <dgm:cxnLst>
    <dgm:cxn modelId="{BF5FCA01-94A1-4699-B821-030505E85AF9}" srcId="{2504816A-D562-4DEF-B5BA-6B62DF17897C}" destId="{7B37D785-D49D-4C37-9248-EB2D99FF1CE3}" srcOrd="0" destOrd="0" parTransId="{43DBA7FF-74AD-4A3C-8E8F-4EDBD33AACBB}" sibTransId="{43BABD73-8A9A-4D79-8407-66CE83310E4C}"/>
    <dgm:cxn modelId="{FE797E02-FF23-4799-B6B9-06C606BB0DEE}" type="presOf" srcId="{E1A65D4D-D25C-4CFB-9760-87FB54FA9289}" destId="{7896E13F-0A0B-4055-B739-ACD473D35291}" srcOrd="0" destOrd="0" presId="urn:microsoft.com/office/officeart/2005/8/layout/vList5"/>
    <dgm:cxn modelId="{4FBC2D03-5481-46BB-8C2E-C057F376C2B4}" srcId="{E6820686-B18B-4DC8-A249-0890ADF3E2CA}" destId="{10C1E89F-3C52-4097-90FA-D9A0678A6B54}" srcOrd="0" destOrd="0" parTransId="{E6889C28-D8EB-4A77-991D-727D2AB30CB5}" sibTransId="{D007AC10-8DFF-407A-9C90-A046AF1F0FAD}"/>
    <dgm:cxn modelId="{41555109-4B1A-4690-BF78-D578D5E4E3DD}" type="presOf" srcId="{7B37D785-D49D-4C37-9248-EB2D99FF1CE3}" destId="{F7B0700C-6A7A-478C-A34D-9C1D49F60323}" srcOrd="0" destOrd="0" presId="urn:microsoft.com/office/officeart/2005/8/layout/vList5"/>
    <dgm:cxn modelId="{81D7910B-795B-463D-9810-AB4C51A51765}" type="presOf" srcId="{10C1E89F-3C52-4097-90FA-D9A0678A6B54}" destId="{12B1A94D-7E71-4ED0-B564-4302692F8E63}" srcOrd="0" destOrd="0" presId="urn:microsoft.com/office/officeart/2005/8/layout/vList5"/>
    <dgm:cxn modelId="{96E0D511-16E5-4ED6-B49B-251CEBE8552E}" srcId="{DD0A1AFA-084D-482B-824E-A107C4D8CAEF}" destId="{E30B560A-02EE-404F-9C8F-FDE6A8AAC08D}" srcOrd="5" destOrd="0" parTransId="{FDD6B737-5E5C-4DFB-86AC-BBD8215047AF}" sibTransId="{63A7BFA6-1E58-4147-9476-C0FD9A7E362D}"/>
    <dgm:cxn modelId="{4D4B5813-E8D8-4C76-8AA7-097595A3BF03}" srcId="{66145389-C48B-4B16-9848-A5D6A621D1A0}" destId="{CE8B0483-7CBF-41AF-B098-ADE944118199}" srcOrd="0" destOrd="0" parTransId="{C57494AF-D403-47CE-9184-2318B5AF9D00}" sibTransId="{F3F3C12B-4C59-4D6C-BFC1-1B596D42688E}"/>
    <dgm:cxn modelId="{2434D514-0F9B-443F-AE50-35CD193F51DE}" srcId="{DD0A1AFA-084D-482B-824E-A107C4D8CAEF}" destId="{B803E95C-AB2F-4AA1-BCF1-863F922350D5}" srcOrd="3" destOrd="0" parTransId="{1A513B1A-A9B9-4E36-888E-559B3907FB17}" sibTransId="{74111DB3-729E-4121-99FD-E0441541F19A}"/>
    <dgm:cxn modelId="{4E84262F-0C33-4A29-859A-278F7663D050}" type="presOf" srcId="{EA06F445-A548-4F6E-97E9-FE51E8336957}" destId="{AED4CEA8-5696-4682-AA85-643996EC9E41}" srcOrd="0" destOrd="0" presId="urn:microsoft.com/office/officeart/2005/8/layout/vList5"/>
    <dgm:cxn modelId="{73B52B3D-2CD0-424D-87E6-5C37E521670A}" srcId="{DD0A1AFA-084D-482B-824E-A107C4D8CAEF}" destId="{2504816A-D562-4DEF-B5BA-6B62DF17897C}" srcOrd="6" destOrd="0" parTransId="{4DD2F3AE-D1DC-4A8F-B470-D5AA4E9D3E9A}" sibTransId="{7EDB1797-2F3C-4C1A-B6C4-96AB7C77503F}"/>
    <dgm:cxn modelId="{71E8613E-A57F-4176-A8C3-99241E1515E1}" type="presOf" srcId="{B803E95C-AB2F-4AA1-BCF1-863F922350D5}" destId="{64806B69-1BCE-47E4-9EA9-37805EB2F6E7}" srcOrd="0" destOrd="0" presId="urn:microsoft.com/office/officeart/2005/8/layout/vList5"/>
    <dgm:cxn modelId="{AED8A85C-0C93-41B8-BFFB-BA600F1FCDB7}" srcId="{DD0A1AFA-084D-482B-824E-A107C4D8CAEF}" destId="{A4EB9DA2-F642-4A75-A98B-44770274F6E6}" srcOrd="1" destOrd="0" parTransId="{EC8EE977-29D7-488F-ABD3-AF4209E9006E}" sibTransId="{C28E2465-610B-49D2-8691-F3C4EF24A57F}"/>
    <dgm:cxn modelId="{7E15A047-93A4-4C06-A83C-8670270571E6}" srcId="{9C905A54-0E8E-46BF-A83C-EF64F317A45E}" destId="{46E28835-5636-4575-8D0A-6185DC40A37A}" srcOrd="0" destOrd="0" parTransId="{5D5C2D97-49EC-4F45-8099-D2041873A903}" sibTransId="{52DF4FBA-D98A-4516-B21F-733A8379F6E3}"/>
    <dgm:cxn modelId="{FA01AE69-3545-4457-957F-DBEDEA864B45}" srcId="{DD0A1AFA-084D-482B-824E-A107C4D8CAEF}" destId="{9C905A54-0E8E-46BF-A83C-EF64F317A45E}" srcOrd="7" destOrd="0" parTransId="{12635B75-50EF-433F-BCB1-5E078D12330D}" sibTransId="{C51CE79C-6D3E-406B-AB15-166B3C9A2250}"/>
    <dgm:cxn modelId="{67FB166D-CD7B-427F-9801-7113AB781965}" type="presOf" srcId="{CE8B0483-7CBF-41AF-B098-ADE944118199}" destId="{36CDB3DB-4153-4A01-BBB4-39D7E93DA542}" srcOrd="0" destOrd="0" presId="urn:microsoft.com/office/officeart/2005/8/layout/vList5"/>
    <dgm:cxn modelId="{BDE1D073-53A3-40BD-8ABF-DEFBE83F5AC3}" type="presOf" srcId="{EB85D69C-1BAC-45D2-820B-8BE331E3AB22}" destId="{786B7C47-41CE-4BE1-B7C8-C7391358BBA0}" srcOrd="0" destOrd="0" presId="urn:microsoft.com/office/officeart/2005/8/layout/vList5"/>
    <dgm:cxn modelId="{784D4054-F811-4639-9D10-B7AE54AA8F86}" srcId="{E1A65D4D-D25C-4CFB-9760-87FB54FA9289}" destId="{96E8322A-E362-4CCF-98C1-1C0CB24422F8}" srcOrd="0" destOrd="0" parTransId="{C145FBB3-C998-4837-83C8-C164724508AA}" sibTransId="{8727BBC0-D29D-465D-A6F2-3F5C4DB899A3}"/>
    <dgm:cxn modelId="{3205BE74-BAC6-4633-9E16-64E148C990B0}" type="presOf" srcId="{46E28835-5636-4575-8D0A-6185DC40A37A}" destId="{DEB49934-9929-48B6-B13E-1088D7336B39}" srcOrd="0" destOrd="0" presId="urn:microsoft.com/office/officeart/2005/8/layout/vList5"/>
    <dgm:cxn modelId="{6347AF76-05B3-435A-8321-3D460B722D6A}" type="presOf" srcId="{A4EB9DA2-F642-4A75-A98B-44770274F6E6}" destId="{D9846E4B-67F5-4857-A23E-2714E5BA2420}" srcOrd="0" destOrd="0" presId="urn:microsoft.com/office/officeart/2005/8/layout/vList5"/>
    <dgm:cxn modelId="{2A4BF282-7879-4957-947B-76AA31E85BB5}" type="presOf" srcId="{9C905A54-0E8E-46BF-A83C-EF64F317A45E}" destId="{5F15376C-5BB7-48BD-937C-6F448ADECEF1}" srcOrd="0" destOrd="0" presId="urn:microsoft.com/office/officeart/2005/8/layout/vList5"/>
    <dgm:cxn modelId="{6EE2AA8C-38DD-4F9B-9F19-C7C77AAABFDA}" srcId="{DD0A1AFA-084D-482B-824E-A107C4D8CAEF}" destId="{66145389-C48B-4B16-9848-A5D6A621D1A0}" srcOrd="0" destOrd="0" parTransId="{B0088701-8AD8-4843-BD09-8AEE3FA0DAB6}" sibTransId="{3C3E52A5-2AEE-423B-8F6C-105238958386}"/>
    <dgm:cxn modelId="{6A746D8E-A1E9-4318-950F-8AF518F0FB4B}" type="presOf" srcId="{96E8322A-E362-4CCF-98C1-1C0CB24422F8}" destId="{5D34ADD9-4625-4A10-A2A8-F3BB474D34BF}" srcOrd="0" destOrd="0" presId="urn:microsoft.com/office/officeart/2005/8/layout/vList5"/>
    <dgm:cxn modelId="{FFFE2391-781D-4162-9A38-AD5866E94176}" type="presOf" srcId="{2504816A-D562-4DEF-B5BA-6B62DF17897C}" destId="{43009CDD-A44B-4862-8C57-66E646BB21C7}" srcOrd="0" destOrd="0" presId="urn:microsoft.com/office/officeart/2005/8/layout/vList5"/>
    <dgm:cxn modelId="{AD583A96-1210-427F-BB9D-B4B511D684CD}" srcId="{3569E324-E906-43ED-B73F-FB16AA25D0AD}" destId="{EA06F445-A548-4F6E-97E9-FE51E8336957}" srcOrd="0" destOrd="0" parTransId="{C8A172EA-09FA-4BA3-93E3-A92181EB0003}" sibTransId="{E01B7DD3-EE8E-4E59-AB12-DD64B134AA80}"/>
    <dgm:cxn modelId="{7697B099-5599-42AA-BEB0-6DD57B60C0D3}" srcId="{A4EB9DA2-F642-4A75-A98B-44770274F6E6}" destId="{C532EF5F-1446-40F0-8B59-08C74A851D11}" srcOrd="0" destOrd="0" parTransId="{517886FC-1EC2-48EE-9120-B7DC9F799EB0}" sibTransId="{E0928F5D-5E6B-4728-8932-78AC57FCEC0B}"/>
    <dgm:cxn modelId="{009997A8-51E4-40F3-8910-116A58D9815F}" type="presOf" srcId="{E30B560A-02EE-404F-9C8F-FDE6A8AAC08D}" destId="{7B01E659-7926-40AB-A51D-7E250347017E}" srcOrd="0" destOrd="0" presId="urn:microsoft.com/office/officeart/2005/8/layout/vList5"/>
    <dgm:cxn modelId="{29E950B8-8022-47D3-BC22-CBC57036FA4B}" srcId="{DD0A1AFA-084D-482B-824E-A107C4D8CAEF}" destId="{E6820686-B18B-4DC8-A249-0890ADF3E2CA}" srcOrd="2" destOrd="0" parTransId="{6B6E5FFA-D8F0-4EBA-BCB5-88608954D4DC}" sibTransId="{27F64AB2-7A95-40AB-86A9-3B2B03AA745B}"/>
    <dgm:cxn modelId="{87AAAEBD-AD90-403F-9CF6-405E404C6AA8}" type="presOf" srcId="{E6820686-B18B-4DC8-A249-0890ADF3E2CA}" destId="{F89309BA-C1A8-42EB-B7FE-D32B4536D642}" srcOrd="0" destOrd="0" presId="urn:microsoft.com/office/officeart/2005/8/layout/vList5"/>
    <dgm:cxn modelId="{499432C1-97F1-4F4F-8FD0-69945669432E}" type="presOf" srcId="{66145389-C48B-4B16-9848-A5D6A621D1A0}" destId="{953FE9D1-45C8-48BB-B99C-41693BDD243A}" srcOrd="0" destOrd="0" presId="urn:microsoft.com/office/officeart/2005/8/layout/vList5"/>
    <dgm:cxn modelId="{D5708BC5-D64C-43E2-ABF1-A8BFF6B0D873}" type="presOf" srcId="{DD0A1AFA-084D-482B-824E-A107C4D8CAEF}" destId="{FD56EDC4-4D6C-4A94-849F-C957D1CE506A}" srcOrd="0" destOrd="0" presId="urn:microsoft.com/office/officeart/2005/8/layout/vList5"/>
    <dgm:cxn modelId="{8F66B9C8-054B-4537-AC66-9E3C3DCA585F}" srcId="{B803E95C-AB2F-4AA1-BCF1-863F922350D5}" destId="{EB85D69C-1BAC-45D2-820B-8BE331E3AB22}" srcOrd="0" destOrd="0" parTransId="{7B7716B7-67FA-4A8B-85F9-D619F8136DD4}" sibTransId="{0BA80E3B-7C8C-44FD-913B-DAE6B19DBE1C}"/>
    <dgm:cxn modelId="{F53BFDCA-6A67-4DD4-8737-24B3F35C5B25}" type="presOf" srcId="{C532EF5F-1446-40F0-8B59-08C74A851D11}" destId="{323429A0-8FB0-482B-98DD-A9683FF371D7}" srcOrd="0" destOrd="0" presId="urn:microsoft.com/office/officeart/2005/8/layout/vList5"/>
    <dgm:cxn modelId="{8A069FD1-C0FB-45A1-B88E-89441C80C928}" srcId="{E30B560A-02EE-404F-9C8F-FDE6A8AAC08D}" destId="{80B79E02-E004-42D6-9677-B4D93E7069FE}" srcOrd="0" destOrd="0" parTransId="{524EB60E-20AF-49D5-ABAD-0A06FEBA4737}" sibTransId="{B16F904A-392C-477F-9054-86B9DCFEA342}"/>
    <dgm:cxn modelId="{C08C17E6-9C4B-429A-8039-5598CA74D3D5}" srcId="{DD0A1AFA-084D-482B-824E-A107C4D8CAEF}" destId="{3569E324-E906-43ED-B73F-FB16AA25D0AD}" srcOrd="4" destOrd="0" parTransId="{FC68348D-4016-4FA4-849C-04F4229FF9A0}" sibTransId="{256D094D-A053-45F8-823C-8AB7B7AD5171}"/>
    <dgm:cxn modelId="{B26030F7-0449-4D5B-B235-FD126153EA53}" type="presOf" srcId="{3569E324-E906-43ED-B73F-FB16AA25D0AD}" destId="{BDC739D3-0F40-49A7-80FE-4824EF397940}" srcOrd="0" destOrd="0" presId="urn:microsoft.com/office/officeart/2005/8/layout/vList5"/>
    <dgm:cxn modelId="{E51E76FE-92F2-4AF4-8DAD-81505F1EBF09}" srcId="{DD0A1AFA-084D-482B-824E-A107C4D8CAEF}" destId="{E1A65D4D-D25C-4CFB-9760-87FB54FA9289}" srcOrd="8" destOrd="0" parTransId="{09FA0894-67DB-46B5-92E9-6489C46DC5A8}" sibTransId="{E6E873C5-D5FB-402D-9190-890AA8A3C252}"/>
    <dgm:cxn modelId="{1B5E44FF-4881-4A16-8468-949D954276A9}" type="presOf" srcId="{80B79E02-E004-42D6-9677-B4D93E7069FE}" destId="{C203D24B-62CA-4FC9-8959-06A344816C38}" srcOrd="0" destOrd="0" presId="urn:microsoft.com/office/officeart/2005/8/layout/vList5"/>
    <dgm:cxn modelId="{DF119C9C-2AB1-45DE-8C10-20CEA4474803}" type="presParOf" srcId="{FD56EDC4-4D6C-4A94-849F-C957D1CE506A}" destId="{D4B8F0CB-C2D9-47E0-99C5-0D48FA95B1F2}" srcOrd="0" destOrd="0" presId="urn:microsoft.com/office/officeart/2005/8/layout/vList5"/>
    <dgm:cxn modelId="{090EF74C-C0E7-4455-BB97-99F3BBB87D46}" type="presParOf" srcId="{D4B8F0CB-C2D9-47E0-99C5-0D48FA95B1F2}" destId="{953FE9D1-45C8-48BB-B99C-41693BDD243A}" srcOrd="0" destOrd="0" presId="urn:microsoft.com/office/officeart/2005/8/layout/vList5"/>
    <dgm:cxn modelId="{53DE1B58-079B-4D4A-AA09-5F023E509C60}" type="presParOf" srcId="{D4B8F0CB-C2D9-47E0-99C5-0D48FA95B1F2}" destId="{36CDB3DB-4153-4A01-BBB4-39D7E93DA542}" srcOrd="1" destOrd="0" presId="urn:microsoft.com/office/officeart/2005/8/layout/vList5"/>
    <dgm:cxn modelId="{F60319C4-7401-4F02-A5D2-3B705088AD48}" type="presParOf" srcId="{FD56EDC4-4D6C-4A94-849F-C957D1CE506A}" destId="{714920FA-013F-4A91-94C7-BBDFAADDDDA8}" srcOrd="1" destOrd="0" presId="urn:microsoft.com/office/officeart/2005/8/layout/vList5"/>
    <dgm:cxn modelId="{9A89F3DB-9E1F-424C-9337-D34B69088248}" type="presParOf" srcId="{FD56EDC4-4D6C-4A94-849F-C957D1CE506A}" destId="{DB0C15E1-DC14-4983-A7B8-97800EE06526}" srcOrd="2" destOrd="0" presId="urn:microsoft.com/office/officeart/2005/8/layout/vList5"/>
    <dgm:cxn modelId="{45077469-204A-4F39-A41A-12BBADF017C5}" type="presParOf" srcId="{DB0C15E1-DC14-4983-A7B8-97800EE06526}" destId="{D9846E4B-67F5-4857-A23E-2714E5BA2420}" srcOrd="0" destOrd="0" presId="urn:microsoft.com/office/officeart/2005/8/layout/vList5"/>
    <dgm:cxn modelId="{654A4432-E480-485B-936E-86EDDF73F6CC}" type="presParOf" srcId="{DB0C15E1-DC14-4983-A7B8-97800EE06526}" destId="{323429A0-8FB0-482B-98DD-A9683FF371D7}" srcOrd="1" destOrd="0" presId="urn:microsoft.com/office/officeart/2005/8/layout/vList5"/>
    <dgm:cxn modelId="{D371DCBC-1367-4CD7-B119-87828B98201E}" type="presParOf" srcId="{FD56EDC4-4D6C-4A94-849F-C957D1CE506A}" destId="{6BEA8D42-80F5-48F5-AA0D-510379DA3957}" srcOrd="3" destOrd="0" presId="urn:microsoft.com/office/officeart/2005/8/layout/vList5"/>
    <dgm:cxn modelId="{260C1B81-B882-40EB-9B13-D61D50B7DEEF}" type="presParOf" srcId="{FD56EDC4-4D6C-4A94-849F-C957D1CE506A}" destId="{7E5E6495-DD6B-47A8-9BC1-FD590CC1AE5C}" srcOrd="4" destOrd="0" presId="urn:microsoft.com/office/officeart/2005/8/layout/vList5"/>
    <dgm:cxn modelId="{69BAD809-18E6-458A-B3C0-0BA39DAB144C}" type="presParOf" srcId="{7E5E6495-DD6B-47A8-9BC1-FD590CC1AE5C}" destId="{F89309BA-C1A8-42EB-B7FE-D32B4536D642}" srcOrd="0" destOrd="0" presId="urn:microsoft.com/office/officeart/2005/8/layout/vList5"/>
    <dgm:cxn modelId="{57865344-E4CF-49DA-BF40-4C49A723C9E9}" type="presParOf" srcId="{7E5E6495-DD6B-47A8-9BC1-FD590CC1AE5C}" destId="{12B1A94D-7E71-4ED0-B564-4302692F8E63}" srcOrd="1" destOrd="0" presId="urn:microsoft.com/office/officeart/2005/8/layout/vList5"/>
    <dgm:cxn modelId="{74FC250B-F125-4EE8-B9E4-6259B55B6080}" type="presParOf" srcId="{FD56EDC4-4D6C-4A94-849F-C957D1CE506A}" destId="{3D055CEE-A276-4CEB-83E0-D27AA65FAD8B}" srcOrd="5" destOrd="0" presId="urn:microsoft.com/office/officeart/2005/8/layout/vList5"/>
    <dgm:cxn modelId="{D545416A-5A7D-48F4-9EF5-FBA0DC3F399E}" type="presParOf" srcId="{FD56EDC4-4D6C-4A94-849F-C957D1CE506A}" destId="{3FFBF4F1-6B46-4EEA-B44D-D713D2788132}" srcOrd="6" destOrd="0" presId="urn:microsoft.com/office/officeart/2005/8/layout/vList5"/>
    <dgm:cxn modelId="{66A13ED4-2892-468C-9C37-AA427C2CFA7C}" type="presParOf" srcId="{3FFBF4F1-6B46-4EEA-B44D-D713D2788132}" destId="{64806B69-1BCE-47E4-9EA9-37805EB2F6E7}" srcOrd="0" destOrd="0" presId="urn:microsoft.com/office/officeart/2005/8/layout/vList5"/>
    <dgm:cxn modelId="{DE6ADE6E-9113-45F9-A274-95341D5D53D2}" type="presParOf" srcId="{3FFBF4F1-6B46-4EEA-B44D-D713D2788132}" destId="{786B7C47-41CE-4BE1-B7C8-C7391358BBA0}" srcOrd="1" destOrd="0" presId="urn:microsoft.com/office/officeart/2005/8/layout/vList5"/>
    <dgm:cxn modelId="{72547660-8F09-48E4-BFCA-A80F7DD58628}" type="presParOf" srcId="{FD56EDC4-4D6C-4A94-849F-C957D1CE506A}" destId="{0D0BC09D-D76C-450C-940A-7F169E23EECA}" srcOrd="7" destOrd="0" presId="urn:microsoft.com/office/officeart/2005/8/layout/vList5"/>
    <dgm:cxn modelId="{FF96EFCA-58D1-4939-A441-C4170E3B4BAD}" type="presParOf" srcId="{FD56EDC4-4D6C-4A94-849F-C957D1CE506A}" destId="{F730373F-C9DD-4966-A28F-064B9A69AD54}" srcOrd="8" destOrd="0" presId="urn:microsoft.com/office/officeart/2005/8/layout/vList5"/>
    <dgm:cxn modelId="{A90B7E15-1BA7-452C-BC11-F26247559743}" type="presParOf" srcId="{F730373F-C9DD-4966-A28F-064B9A69AD54}" destId="{BDC739D3-0F40-49A7-80FE-4824EF397940}" srcOrd="0" destOrd="0" presId="urn:microsoft.com/office/officeart/2005/8/layout/vList5"/>
    <dgm:cxn modelId="{430368C3-B958-43FB-8ABD-029ED918B70C}" type="presParOf" srcId="{F730373F-C9DD-4966-A28F-064B9A69AD54}" destId="{AED4CEA8-5696-4682-AA85-643996EC9E41}" srcOrd="1" destOrd="0" presId="urn:microsoft.com/office/officeart/2005/8/layout/vList5"/>
    <dgm:cxn modelId="{DF84C2F2-1605-45D0-A230-E7888B86435D}" type="presParOf" srcId="{FD56EDC4-4D6C-4A94-849F-C957D1CE506A}" destId="{491EBFF0-30BC-4E5B-B4C9-FD27C4DEC408}" srcOrd="9" destOrd="0" presId="urn:microsoft.com/office/officeart/2005/8/layout/vList5"/>
    <dgm:cxn modelId="{499DEC00-666F-44CC-A9BE-CED042F27C46}" type="presParOf" srcId="{FD56EDC4-4D6C-4A94-849F-C957D1CE506A}" destId="{7D4379AE-0CA1-41D9-92F2-AD469A58D38B}" srcOrd="10" destOrd="0" presId="urn:microsoft.com/office/officeart/2005/8/layout/vList5"/>
    <dgm:cxn modelId="{A5E47C34-10EE-415C-B589-A44526EAB9B3}" type="presParOf" srcId="{7D4379AE-0CA1-41D9-92F2-AD469A58D38B}" destId="{7B01E659-7926-40AB-A51D-7E250347017E}" srcOrd="0" destOrd="0" presId="urn:microsoft.com/office/officeart/2005/8/layout/vList5"/>
    <dgm:cxn modelId="{AD37EF7B-5BD4-4B8A-8401-C771B96A67F5}" type="presParOf" srcId="{7D4379AE-0CA1-41D9-92F2-AD469A58D38B}" destId="{C203D24B-62CA-4FC9-8959-06A344816C38}" srcOrd="1" destOrd="0" presId="urn:microsoft.com/office/officeart/2005/8/layout/vList5"/>
    <dgm:cxn modelId="{CCD59C08-BE30-4D50-89B6-FE9B8CF94C9E}" type="presParOf" srcId="{FD56EDC4-4D6C-4A94-849F-C957D1CE506A}" destId="{048B62E8-F671-4773-9B11-E7BF2880B7EA}" srcOrd="11" destOrd="0" presId="urn:microsoft.com/office/officeart/2005/8/layout/vList5"/>
    <dgm:cxn modelId="{8929A308-227B-4B2F-B754-FA3316510182}" type="presParOf" srcId="{FD56EDC4-4D6C-4A94-849F-C957D1CE506A}" destId="{FBF346A6-ACCD-424E-ABCE-58EC52DA713F}" srcOrd="12" destOrd="0" presId="urn:microsoft.com/office/officeart/2005/8/layout/vList5"/>
    <dgm:cxn modelId="{B46A0888-6FE4-4B32-A0F2-8728D8975060}" type="presParOf" srcId="{FBF346A6-ACCD-424E-ABCE-58EC52DA713F}" destId="{43009CDD-A44B-4862-8C57-66E646BB21C7}" srcOrd="0" destOrd="0" presId="urn:microsoft.com/office/officeart/2005/8/layout/vList5"/>
    <dgm:cxn modelId="{359FEAE6-D86D-4793-A87A-403ACB3132BF}" type="presParOf" srcId="{FBF346A6-ACCD-424E-ABCE-58EC52DA713F}" destId="{F7B0700C-6A7A-478C-A34D-9C1D49F60323}" srcOrd="1" destOrd="0" presId="urn:microsoft.com/office/officeart/2005/8/layout/vList5"/>
    <dgm:cxn modelId="{44499A0B-835C-44F2-97B9-7C18E9D8D539}" type="presParOf" srcId="{FD56EDC4-4D6C-4A94-849F-C957D1CE506A}" destId="{C6733A2D-49D6-4B68-BD79-B00A0D9C5C96}" srcOrd="13" destOrd="0" presId="urn:microsoft.com/office/officeart/2005/8/layout/vList5"/>
    <dgm:cxn modelId="{74D62290-29B1-4E89-948B-F302E8034D76}" type="presParOf" srcId="{FD56EDC4-4D6C-4A94-849F-C957D1CE506A}" destId="{B33BC16A-A43D-4391-8656-203B4D0491E8}" srcOrd="14" destOrd="0" presId="urn:microsoft.com/office/officeart/2005/8/layout/vList5"/>
    <dgm:cxn modelId="{74319EC4-8A50-49EE-80EE-034F33DB8C47}" type="presParOf" srcId="{B33BC16A-A43D-4391-8656-203B4D0491E8}" destId="{5F15376C-5BB7-48BD-937C-6F448ADECEF1}" srcOrd="0" destOrd="0" presId="urn:microsoft.com/office/officeart/2005/8/layout/vList5"/>
    <dgm:cxn modelId="{FB258E0F-E5FF-4106-917B-3FFABAC63E02}" type="presParOf" srcId="{B33BC16A-A43D-4391-8656-203B4D0491E8}" destId="{DEB49934-9929-48B6-B13E-1088D7336B39}" srcOrd="1" destOrd="0" presId="urn:microsoft.com/office/officeart/2005/8/layout/vList5"/>
    <dgm:cxn modelId="{26CDEB02-DBEC-47EC-B0C9-1EDDAE622CC9}" type="presParOf" srcId="{FD56EDC4-4D6C-4A94-849F-C957D1CE506A}" destId="{A1F8F2E6-A793-483C-9C0E-8FDA3ED0150B}" srcOrd="15" destOrd="0" presId="urn:microsoft.com/office/officeart/2005/8/layout/vList5"/>
    <dgm:cxn modelId="{E8B3BC4D-6A64-4DD0-AC01-911DA4047F4A}" type="presParOf" srcId="{FD56EDC4-4D6C-4A94-849F-C957D1CE506A}" destId="{D3423342-92AB-46EF-A049-A2725B3DFE59}" srcOrd="16" destOrd="0" presId="urn:microsoft.com/office/officeart/2005/8/layout/vList5"/>
    <dgm:cxn modelId="{E75DDFF3-B8E0-44AB-8F1A-3A2693BC4F28}" type="presParOf" srcId="{D3423342-92AB-46EF-A049-A2725B3DFE59}" destId="{7896E13F-0A0B-4055-B739-ACD473D35291}" srcOrd="0" destOrd="0" presId="urn:microsoft.com/office/officeart/2005/8/layout/vList5"/>
    <dgm:cxn modelId="{4D4A88A3-E14E-4DEC-B204-50D8E19EE88A}" type="presParOf" srcId="{D3423342-92AB-46EF-A049-A2725B3DFE59}" destId="{5D34ADD9-4625-4A10-A2A8-F3BB474D34B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63C43-7C15-47A5-B117-4DDE38111281}">
      <dsp:nvSpPr>
        <dsp:cNvPr id="0" name=""/>
        <dsp:cNvSpPr/>
      </dsp:nvSpPr>
      <dsp:spPr>
        <a:xfrm>
          <a:off x="726850" y="269948"/>
          <a:ext cx="766494" cy="76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215F7-3C1B-497D-937B-E2A77CC18764}">
      <dsp:nvSpPr>
        <dsp:cNvPr id="0" name=""/>
        <dsp:cNvSpPr/>
      </dsp:nvSpPr>
      <dsp:spPr>
        <a:xfrm>
          <a:off x="258437" y="1356032"/>
          <a:ext cx="1703320" cy="104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solidFill>
                <a:schemeClr val="tx1"/>
              </a:solidFill>
            </a:rPr>
            <a:t>Specific : How activity of student effects the completion of course ?</a:t>
          </a:r>
          <a:endParaRPr lang="en-US" sz="1400" kern="1200" dirty="0">
            <a:solidFill>
              <a:schemeClr val="tx1"/>
            </a:solidFill>
          </a:endParaRPr>
        </a:p>
      </dsp:txBody>
      <dsp:txXfrm>
        <a:off x="258437" y="1356032"/>
        <a:ext cx="1703320" cy="1043283"/>
      </dsp:txXfrm>
    </dsp:sp>
    <dsp:sp modelId="{F20DE621-DAF9-44DE-BB85-FD3B37882478}">
      <dsp:nvSpPr>
        <dsp:cNvPr id="0" name=""/>
        <dsp:cNvSpPr/>
      </dsp:nvSpPr>
      <dsp:spPr>
        <a:xfrm>
          <a:off x="2728251" y="269948"/>
          <a:ext cx="766494" cy="76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12AB4-FDC5-41B9-92F7-476AB5ED9132}">
      <dsp:nvSpPr>
        <dsp:cNvPr id="0" name=""/>
        <dsp:cNvSpPr/>
      </dsp:nvSpPr>
      <dsp:spPr>
        <a:xfrm>
          <a:off x="2259838" y="1356032"/>
          <a:ext cx="1703320" cy="104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400" kern="1200" dirty="0">
              <a:solidFill>
                <a:prstClr val="black"/>
              </a:solidFill>
              <a:latin typeface="Calibri" panose="020F0502020204030204"/>
              <a:ea typeface="+mn-ea"/>
              <a:cs typeface="+mn-cs"/>
            </a:rPr>
            <a:t>Measurable : How number of videos watched describes the participation of the learner ?</a:t>
          </a:r>
          <a:endParaRPr lang="en-US" sz="1400" kern="1200" dirty="0">
            <a:solidFill>
              <a:prstClr val="black"/>
            </a:solidFill>
            <a:latin typeface="Calibri" panose="020F0502020204030204"/>
            <a:ea typeface="+mn-ea"/>
            <a:cs typeface="+mn-cs"/>
          </a:endParaRPr>
        </a:p>
      </dsp:txBody>
      <dsp:txXfrm>
        <a:off x="2259838" y="1356032"/>
        <a:ext cx="1703320" cy="1043283"/>
      </dsp:txXfrm>
    </dsp:sp>
    <dsp:sp modelId="{83746DB3-5468-45A2-B062-52268911E2FC}">
      <dsp:nvSpPr>
        <dsp:cNvPr id="0" name=""/>
        <dsp:cNvSpPr/>
      </dsp:nvSpPr>
      <dsp:spPr>
        <a:xfrm>
          <a:off x="4729653" y="269948"/>
          <a:ext cx="766494" cy="76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8EFD64-7E88-4A45-B168-416C0806CDD1}">
      <dsp:nvSpPr>
        <dsp:cNvPr id="0" name=""/>
        <dsp:cNvSpPr/>
      </dsp:nvSpPr>
      <dsp:spPr>
        <a:xfrm>
          <a:off x="4261240" y="1356032"/>
          <a:ext cx="1703320" cy="104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400" kern="1200" dirty="0">
              <a:solidFill>
                <a:prstClr val="black"/>
              </a:solidFill>
              <a:latin typeface="Calibri" panose="020F0502020204030204"/>
              <a:ea typeface="+mn-ea"/>
              <a:cs typeface="+mn-cs"/>
            </a:rPr>
            <a:t>Achievable : How many chapters completed by the learner ?</a:t>
          </a:r>
          <a:br>
            <a:rPr lang="en-IN" sz="1400" kern="1200" dirty="0">
              <a:solidFill>
                <a:prstClr val="black"/>
              </a:solidFill>
              <a:latin typeface="Calibri" panose="020F0502020204030204"/>
              <a:ea typeface="+mn-ea"/>
              <a:cs typeface="+mn-cs"/>
            </a:rPr>
          </a:br>
          <a:endParaRPr lang="en-US" sz="1400" kern="1200" dirty="0">
            <a:solidFill>
              <a:prstClr val="black"/>
            </a:solidFill>
            <a:latin typeface="Calibri" panose="020F0502020204030204"/>
            <a:ea typeface="+mn-ea"/>
            <a:cs typeface="+mn-cs"/>
          </a:endParaRPr>
        </a:p>
      </dsp:txBody>
      <dsp:txXfrm>
        <a:off x="4261240" y="1356032"/>
        <a:ext cx="1703320" cy="1043283"/>
      </dsp:txXfrm>
    </dsp:sp>
    <dsp:sp modelId="{19611ED4-5B6F-4DC2-A346-2D9BBB83FA23}">
      <dsp:nvSpPr>
        <dsp:cNvPr id="0" name=""/>
        <dsp:cNvSpPr/>
      </dsp:nvSpPr>
      <dsp:spPr>
        <a:xfrm>
          <a:off x="1727551" y="2825146"/>
          <a:ext cx="766494" cy="76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5FC4F-6015-4F9C-81D1-7D06A1E39EDD}">
      <dsp:nvSpPr>
        <dsp:cNvPr id="0" name=""/>
        <dsp:cNvSpPr/>
      </dsp:nvSpPr>
      <dsp:spPr>
        <a:xfrm>
          <a:off x="1259138" y="3911230"/>
          <a:ext cx="1703320" cy="104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solidFill>
                <a:schemeClr val="tx1"/>
              </a:solidFill>
            </a:rPr>
            <a:t>Relevant :How frequently user has posted relevant to the course ?</a:t>
          </a:r>
          <a:br>
            <a:rPr lang="en-IN" sz="1400" kern="1200" dirty="0">
              <a:solidFill>
                <a:schemeClr val="tx1"/>
              </a:solidFill>
            </a:rPr>
          </a:br>
          <a:endParaRPr lang="en-US" sz="1400" kern="1200" dirty="0">
            <a:solidFill>
              <a:schemeClr val="tx1"/>
            </a:solidFill>
          </a:endParaRPr>
        </a:p>
      </dsp:txBody>
      <dsp:txXfrm>
        <a:off x="1259138" y="3911230"/>
        <a:ext cx="1703320" cy="1043283"/>
      </dsp:txXfrm>
    </dsp:sp>
    <dsp:sp modelId="{3060BA63-B694-4619-A4E0-ABF9EA5C418B}">
      <dsp:nvSpPr>
        <dsp:cNvPr id="0" name=""/>
        <dsp:cNvSpPr/>
      </dsp:nvSpPr>
      <dsp:spPr>
        <a:xfrm>
          <a:off x="3728952" y="2825146"/>
          <a:ext cx="766494" cy="7664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7F69F7-DEEB-4E44-982D-4377E9D9BE5D}">
      <dsp:nvSpPr>
        <dsp:cNvPr id="0" name=""/>
        <dsp:cNvSpPr/>
      </dsp:nvSpPr>
      <dsp:spPr>
        <a:xfrm>
          <a:off x="3260539" y="3911230"/>
          <a:ext cx="1703320" cy="104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solidFill>
                <a:schemeClr val="tx1"/>
              </a:solidFill>
            </a:rPr>
            <a:t>Timely : How long user is  learning logging in to the account ?</a:t>
          </a:r>
          <a:br>
            <a:rPr lang="en-IN" sz="1400" kern="1200" dirty="0">
              <a:solidFill>
                <a:schemeClr val="tx1"/>
              </a:solidFill>
            </a:rPr>
          </a:br>
          <a:endParaRPr lang="en-US" sz="1400" kern="1200" dirty="0">
            <a:solidFill>
              <a:schemeClr val="tx1"/>
            </a:solidFill>
          </a:endParaRPr>
        </a:p>
      </dsp:txBody>
      <dsp:txXfrm>
        <a:off x="3260539" y="3911230"/>
        <a:ext cx="1703320" cy="1043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A8F80-6090-4991-9715-65C8EA1ED7A4}">
      <dsp:nvSpPr>
        <dsp:cNvPr id="0" name=""/>
        <dsp:cNvSpPr/>
      </dsp:nvSpPr>
      <dsp:spPr>
        <a:xfrm>
          <a:off x="0" y="224597"/>
          <a:ext cx="6559825" cy="21685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A3212-64FE-4D23-BCD1-C50B90EA861F}">
      <dsp:nvSpPr>
        <dsp:cNvPr id="0" name=""/>
        <dsp:cNvSpPr/>
      </dsp:nvSpPr>
      <dsp:spPr>
        <a:xfrm>
          <a:off x="331306" y="705539"/>
          <a:ext cx="954588" cy="1206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D940C1-AAD5-48D5-81DD-7D3E9BCA34A6}">
      <dsp:nvSpPr>
        <dsp:cNvPr id="0" name=""/>
        <dsp:cNvSpPr/>
      </dsp:nvSpPr>
      <dsp:spPr>
        <a:xfrm>
          <a:off x="1617202" y="608791"/>
          <a:ext cx="4942623" cy="1400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kern="1200" dirty="0"/>
            <a:t>This dataset is at the level of one row per-person, per-course. So, for example, if one individual enrolled in three </a:t>
          </a:r>
          <a:r>
            <a:rPr lang="en-US" sz="1400" kern="1200" dirty="0" err="1"/>
            <a:t>MITx</a:t>
          </a:r>
          <a:r>
            <a:rPr lang="en-US" sz="1400" kern="1200" dirty="0"/>
            <a:t> or </a:t>
          </a:r>
          <a:r>
            <a:rPr lang="en-US" sz="1400" kern="1200" dirty="0" err="1"/>
            <a:t>HarvardX</a:t>
          </a:r>
          <a:r>
            <a:rPr lang="en-US" sz="1400" kern="1200" dirty="0"/>
            <a:t> courses during the period covered by the dataset (for this release, Fall 2012, Spring 2013, and Summer 2013), that person would have three rows associated with their </a:t>
          </a:r>
          <a:r>
            <a:rPr lang="en-US" sz="1400" kern="1200" dirty="0" err="1"/>
            <a:t>userID</a:t>
          </a:r>
          <a:r>
            <a:rPr lang="en-US" sz="1400" kern="1200" dirty="0"/>
            <a:t>. </a:t>
          </a:r>
        </a:p>
      </dsp:txBody>
      <dsp:txXfrm>
        <a:off x="1617202" y="608791"/>
        <a:ext cx="4942623" cy="1400175"/>
      </dsp:txXfrm>
    </dsp:sp>
    <dsp:sp modelId="{A60FDFAE-1CBD-4F7C-B4F0-4929BA4B4904}">
      <dsp:nvSpPr>
        <dsp:cNvPr id="0" name=""/>
        <dsp:cNvSpPr/>
      </dsp:nvSpPr>
      <dsp:spPr>
        <a:xfrm>
          <a:off x="0" y="2892840"/>
          <a:ext cx="6559825" cy="14001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99949-8AFF-454F-B7F8-748522B30CDE}">
      <dsp:nvSpPr>
        <dsp:cNvPr id="0" name=""/>
        <dsp:cNvSpPr/>
      </dsp:nvSpPr>
      <dsp:spPr>
        <a:xfrm>
          <a:off x="238541" y="3090933"/>
          <a:ext cx="1140119" cy="10039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6458FA-9966-4DE9-A664-9BBE5CBC6CC0}">
      <dsp:nvSpPr>
        <dsp:cNvPr id="0" name=""/>
        <dsp:cNvSpPr/>
      </dsp:nvSpPr>
      <dsp:spPr>
        <a:xfrm>
          <a:off x="1617202" y="2743204"/>
          <a:ext cx="4942623" cy="1699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kern="1200" dirty="0"/>
            <a:t>The raw data set has 4,16,921 records divided into 21 columns. Columns are classified into three categories as Informative, Categorical &amp; Numerical columns.</a:t>
          </a:r>
        </a:p>
        <a:p>
          <a:pPr marL="0" lvl="0" indent="0" algn="l" defTabSz="622300">
            <a:lnSpc>
              <a:spcPct val="100000"/>
            </a:lnSpc>
            <a:spcBef>
              <a:spcPct val="0"/>
            </a:spcBef>
            <a:spcAft>
              <a:spcPct val="35000"/>
            </a:spcAft>
            <a:buNone/>
          </a:pPr>
          <a:r>
            <a:rPr lang="en-US" sz="1400" kern="1200" dirty="0"/>
            <a:t>Data consists of some inconsistent records(outliers). </a:t>
          </a:r>
        </a:p>
      </dsp:txBody>
      <dsp:txXfrm>
        <a:off x="1617202" y="2743204"/>
        <a:ext cx="4942623" cy="16994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429A0-8FB0-482B-98DD-A9683FF371D7}">
      <dsp:nvSpPr>
        <dsp:cNvPr id="0" name=""/>
        <dsp:cNvSpPr/>
      </dsp:nvSpPr>
      <dsp:spPr>
        <a:xfrm rot="5400000">
          <a:off x="6763842" y="-2879323"/>
          <a:ext cx="773531" cy="6729984"/>
        </a:xfrm>
        <a:prstGeom prst="round2Same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Semester of course</a:t>
          </a:r>
        </a:p>
      </dsp:txBody>
      <dsp:txXfrm rot="-5400000">
        <a:off x="3785616" y="136664"/>
        <a:ext cx="6692223" cy="698009"/>
      </dsp:txXfrm>
    </dsp:sp>
    <dsp:sp modelId="{D9846E4B-67F5-4857-A23E-2714E5BA2420}">
      <dsp:nvSpPr>
        <dsp:cNvPr id="0" name=""/>
        <dsp:cNvSpPr/>
      </dsp:nvSpPr>
      <dsp:spPr>
        <a:xfrm>
          <a:off x="0" y="2211"/>
          <a:ext cx="3785616" cy="9669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kern="1200" dirty="0"/>
            <a:t>Semester </a:t>
          </a:r>
        </a:p>
      </dsp:txBody>
      <dsp:txXfrm>
        <a:off x="47201" y="49412"/>
        <a:ext cx="3691214" cy="872511"/>
      </dsp:txXfrm>
    </dsp:sp>
    <dsp:sp modelId="{12B1A94D-7E71-4ED0-B564-4302692F8E63}">
      <dsp:nvSpPr>
        <dsp:cNvPr id="0" name=""/>
        <dsp:cNvSpPr/>
      </dsp:nvSpPr>
      <dsp:spPr>
        <a:xfrm rot="5400000">
          <a:off x="6763842" y="-1864064"/>
          <a:ext cx="773531" cy="6729984"/>
        </a:xfrm>
        <a:prstGeom prst="round2Same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0/1; Anyone who accessed the ‘Courseware’ tab</a:t>
          </a:r>
        </a:p>
      </dsp:txBody>
      <dsp:txXfrm rot="-5400000">
        <a:off x="3785616" y="1151923"/>
        <a:ext cx="6692223" cy="698009"/>
      </dsp:txXfrm>
    </dsp:sp>
    <dsp:sp modelId="{F89309BA-C1A8-42EB-B7FE-D32B4536D642}">
      <dsp:nvSpPr>
        <dsp:cNvPr id="0" name=""/>
        <dsp:cNvSpPr/>
      </dsp:nvSpPr>
      <dsp:spPr>
        <a:xfrm>
          <a:off x="0" y="1017471"/>
          <a:ext cx="3785616" cy="9669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kern="1200" dirty="0"/>
            <a:t>Viewed </a:t>
          </a:r>
        </a:p>
      </dsp:txBody>
      <dsp:txXfrm>
        <a:off x="47201" y="1064672"/>
        <a:ext cx="3691214" cy="872511"/>
      </dsp:txXfrm>
    </dsp:sp>
    <dsp:sp modelId="{786B7C47-41CE-4BE1-B7C8-C7391358BBA0}">
      <dsp:nvSpPr>
        <dsp:cNvPr id="0" name=""/>
        <dsp:cNvSpPr/>
      </dsp:nvSpPr>
      <dsp:spPr>
        <a:xfrm rot="5400000">
          <a:off x="6763842" y="-848804"/>
          <a:ext cx="773531" cy="6729984"/>
        </a:xfrm>
        <a:prstGeom prst="round2Same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u="none" kern="1200" dirty="0"/>
            <a:t>0/1; Anyone who accessed at least half of the chapters in the courseware</a:t>
          </a:r>
          <a:endParaRPr lang="en-US" sz="2200" kern="1200" dirty="0"/>
        </a:p>
      </dsp:txBody>
      <dsp:txXfrm rot="-5400000">
        <a:off x="3785616" y="2167183"/>
        <a:ext cx="6692223" cy="698009"/>
      </dsp:txXfrm>
    </dsp:sp>
    <dsp:sp modelId="{64806B69-1BCE-47E4-9EA9-37805EB2F6E7}">
      <dsp:nvSpPr>
        <dsp:cNvPr id="0" name=""/>
        <dsp:cNvSpPr/>
      </dsp:nvSpPr>
      <dsp:spPr>
        <a:xfrm>
          <a:off x="0" y="2032730"/>
          <a:ext cx="3785616" cy="9669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kern="1200" dirty="0"/>
            <a:t>Explored </a:t>
          </a:r>
        </a:p>
      </dsp:txBody>
      <dsp:txXfrm>
        <a:off x="47201" y="2079931"/>
        <a:ext cx="3691214" cy="872511"/>
      </dsp:txXfrm>
    </dsp:sp>
    <dsp:sp modelId="{AED4CEA8-5696-4682-AA85-643996EC9E41}">
      <dsp:nvSpPr>
        <dsp:cNvPr id="0" name=""/>
        <dsp:cNvSpPr/>
      </dsp:nvSpPr>
      <dsp:spPr>
        <a:xfrm rot="5400000">
          <a:off x="6763842" y="166455"/>
          <a:ext cx="773531" cy="6729984"/>
        </a:xfrm>
        <a:prstGeom prst="round2Same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u="none" kern="1200" dirty="0"/>
            <a:t>0/1; Anyone who earned a certificate. Certificates are based on course grades and depending on the course.</a:t>
          </a:r>
          <a:endParaRPr lang="en-US" sz="2200" b="0" kern="1200" dirty="0"/>
        </a:p>
      </dsp:txBody>
      <dsp:txXfrm rot="-5400000">
        <a:off x="3785616" y="3182443"/>
        <a:ext cx="6692223" cy="698009"/>
      </dsp:txXfrm>
    </dsp:sp>
    <dsp:sp modelId="{BDC739D3-0F40-49A7-80FE-4824EF397940}">
      <dsp:nvSpPr>
        <dsp:cNvPr id="0" name=""/>
        <dsp:cNvSpPr/>
      </dsp:nvSpPr>
      <dsp:spPr>
        <a:xfrm>
          <a:off x="0" y="3047990"/>
          <a:ext cx="3785616" cy="9669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kern="1200" dirty="0"/>
            <a:t>Certified</a:t>
          </a:r>
        </a:p>
      </dsp:txBody>
      <dsp:txXfrm>
        <a:off x="47201" y="3095191"/>
        <a:ext cx="3691214" cy="872511"/>
      </dsp:txXfrm>
    </dsp:sp>
    <dsp:sp modelId="{C203D24B-62CA-4FC9-8959-06A344816C38}">
      <dsp:nvSpPr>
        <dsp:cNvPr id="0" name=""/>
        <dsp:cNvSpPr/>
      </dsp:nvSpPr>
      <dsp:spPr>
        <a:xfrm rot="5400000">
          <a:off x="6763842" y="1181714"/>
          <a:ext cx="773531" cy="6729984"/>
        </a:xfrm>
        <a:prstGeom prst="round2Same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u="none" kern="1200" dirty="0"/>
            <a:t>Level of education completed.</a:t>
          </a:r>
          <a:endParaRPr lang="en-US" sz="2200" b="1" kern="1200" dirty="0"/>
        </a:p>
      </dsp:txBody>
      <dsp:txXfrm rot="-5400000">
        <a:off x="3785616" y="4197702"/>
        <a:ext cx="6692223" cy="698009"/>
      </dsp:txXfrm>
    </dsp:sp>
    <dsp:sp modelId="{7B01E659-7926-40AB-A51D-7E250347017E}">
      <dsp:nvSpPr>
        <dsp:cNvPr id="0" name=""/>
        <dsp:cNvSpPr/>
      </dsp:nvSpPr>
      <dsp:spPr>
        <a:xfrm>
          <a:off x="0" y="4063249"/>
          <a:ext cx="3785616" cy="9669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kern="1200" dirty="0"/>
            <a:t>LOE_DI </a:t>
          </a:r>
        </a:p>
      </dsp:txBody>
      <dsp:txXfrm>
        <a:off x="47201" y="4110450"/>
        <a:ext cx="3691214" cy="872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DB3DB-4153-4A01-BBB4-39D7E93DA542}">
      <dsp:nvSpPr>
        <dsp:cNvPr id="0" name=""/>
        <dsp:cNvSpPr/>
      </dsp:nvSpPr>
      <dsp:spPr>
        <a:xfrm rot="5400000">
          <a:off x="6828712" y="-2961240"/>
          <a:ext cx="643790" cy="6729984"/>
        </a:xfrm>
        <a:prstGeom prst="round2SameRect">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Final grade in the course, ranges from 0 to 1</a:t>
          </a:r>
        </a:p>
      </dsp:txBody>
      <dsp:txXfrm rot="-5400000">
        <a:off x="3785616" y="113283"/>
        <a:ext cx="6698557" cy="580936"/>
      </dsp:txXfrm>
    </dsp:sp>
    <dsp:sp modelId="{953FE9D1-45C8-48BB-B99C-41693BDD243A}">
      <dsp:nvSpPr>
        <dsp:cNvPr id="0" name=""/>
        <dsp:cNvSpPr/>
      </dsp:nvSpPr>
      <dsp:spPr>
        <a:xfrm>
          <a:off x="0" y="1382"/>
          <a:ext cx="3785616" cy="80473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t>Grades</a:t>
          </a:r>
        </a:p>
      </dsp:txBody>
      <dsp:txXfrm>
        <a:off x="39284" y="40666"/>
        <a:ext cx="3707048" cy="726169"/>
      </dsp:txXfrm>
    </dsp:sp>
    <dsp:sp modelId="{323429A0-8FB0-482B-98DD-A9683FF371D7}">
      <dsp:nvSpPr>
        <dsp:cNvPr id="0" name=""/>
        <dsp:cNvSpPr/>
      </dsp:nvSpPr>
      <dsp:spPr>
        <a:xfrm rot="5400000">
          <a:off x="6828712" y="-2116266"/>
          <a:ext cx="643790" cy="6729984"/>
        </a:xfrm>
        <a:prstGeom prst="round2SameRect">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Number of interactions with the course</a:t>
          </a:r>
        </a:p>
      </dsp:txBody>
      <dsp:txXfrm rot="-5400000">
        <a:off x="3785616" y="958257"/>
        <a:ext cx="6698557" cy="580936"/>
      </dsp:txXfrm>
    </dsp:sp>
    <dsp:sp modelId="{D9846E4B-67F5-4857-A23E-2714E5BA2420}">
      <dsp:nvSpPr>
        <dsp:cNvPr id="0" name=""/>
        <dsp:cNvSpPr/>
      </dsp:nvSpPr>
      <dsp:spPr>
        <a:xfrm>
          <a:off x="0" y="846356"/>
          <a:ext cx="3785616" cy="80473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dirty="0" err="1"/>
            <a:t>nevents</a:t>
          </a:r>
          <a:endParaRPr lang="en-US" sz="4000" b="1" kern="1200" dirty="0"/>
        </a:p>
      </dsp:txBody>
      <dsp:txXfrm>
        <a:off x="39284" y="885640"/>
        <a:ext cx="3707048" cy="726169"/>
      </dsp:txXfrm>
    </dsp:sp>
    <dsp:sp modelId="{12B1A94D-7E71-4ED0-B564-4302692F8E63}">
      <dsp:nvSpPr>
        <dsp:cNvPr id="0" name=""/>
        <dsp:cNvSpPr/>
      </dsp:nvSpPr>
      <dsp:spPr>
        <a:xfrm rot="5400000">
          <a:off x="6828712" y="-1271291"/>
          <a:ext cx="643790" cy="6729984"/>
        </a:xfrm>
        <a:prstGeom prst="round2SameRect">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a:t>Number of unique days student interacted with course</a:t>
          </a:r>
          <a:endParaRPr lang="en-US" sz="1800" kern="1200" dirty="0"/>
        </a:p>
      </dsp:txBody>
      <dsp:txXfrm rot="-5400000">
        <a:off x="3785616" y="1803232"/>
        <a:ext cx="6698557" cy="580936"/>
      </dsp:txXfrm>
    </dsp:sp>
    <dsp:sp modelId="{F89309BA-C1A8-42EB-B7FE-D32B4536D642}">
      <dsp:nvSpPr>
        <dsp:cNvPr id="0" name=""/>
        <dsp:cNvSpPr/>
      </dsp:nvSpPr>
      <dsp:spPr>
        <a:xfrm>
          <a:off x="0" y="1691331"/>
          <a:ext cx="3785616" cy="80473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dirty="0" err="1"/>
            <a:t>ndays_act</a:t>
          </a:r>
          <a:r>
            <a:rPr lang="en-US" sz="4000" b="1" kern="1200" dirty="0"/>
            <a:t> </a:t>
          </a:r>
        </a:p>
      </dsp:txBody>
      <dsp:txXfrm>
        <a:off x="39284" y="1730615"/>
        <a:ext cx="3707048" cy="726169"/>
      </dsp:txXfrm>
    </dsp:sp>
    <dsp:sp modelId="{786B7C47-41CE-4BE1-B7C8-C7391358BBA0}">
      <dsp:nvSpPr>
        <dsp:cNvPr id="0" name=""/>
        <dsp:cNvSpPr/>
      </dsp:nvSpPr>
      <dsp:spPr>
        <a:xfrm rot="5400000">
          <a:off x="6828712" y="-426317"/>
          <a:ext cx="643790" cy="6729984"/>
        </a:xfrm>
        <a:prstGeom prst="round2SameRect">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Number of play video events of the course that student interacted.</a:t>
          </a:r>
        </a:p>
      </dsp:txBody>
      <dsp:txXfrm rot="-5400000">
        <a:off x="3785616" y="2648206"/>
        <a:ext cx="6698557" cy="580936"/>
      </dsp:txXfrm>
    </dsp:sp>
    <dsp:sp modelId="{64806B69-1BCE-47E4-9EA9-37805EB2F6E7}">
      <dsp:nvSpPr>
        <dsp:cNvPr id="0" name=""/>
        <dsp:cNvSpPr/>
      </dsp:nvSpPr>
      <dsp:spPr>
        <a:xfrm>
          <a:off x="0" y="2536305"/>
          <a:ext cx="3785616" cy="80473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dirty="0" err="1"/>
            <a:t>nplay_video</a:t>
          </a:r>
          <a:endParaRPr lang="en-US" sz="4000" b="1" kern="1200" dirty="0"/>
        </a:p>
      </dsp:txBody>
      <dsp:txXfrm>
        <a:off x="39284" y="2575589"/>
        <a:ext cx="3707048" cy="726169"/>
      </dsp:txXfrm>
    </dsp:sp>
    <dsp:sp modelId="{AED4CEA8-5696-4682-AA85-643996EC9E41}">
      <dsp:nvSpPr>
        <dsp:cNvPr id="0" name=""/>
        <dsp:cNvSpPr/>
      </dsp:nvSpPr>
      <dsp:spPr>
        <a:xfrm rot="5400000">
          <a:off x="6828712" y="418657"/>
          <a:ext cx="643790" cy="6729984"/>
        </a:xfrm>
        <a:prstGeom prst="round2SameRect">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a:t>Number of chapters (within the Courseware) with which the student interacted.</a:t>
          </a:r>
        </a:p>
      </dsp:txBody>
      <dsp:txXfrm rot="-5400000">
        <a:off x="3785616" y="3493181"/>
        <a:ext cx="6698557" cy="580936"/>
      </dsp:txXfrm>
    </dsp:sp>
    <dsp:sp modelId="{BDC739D3-0F40-49A7-80FE-4824EF397940}">
      <dsp:nvSpPr>
        <dsp:cNvPr id="0" name=""/>
        <dsp:cNvSpPr/>
      </dsp:nvSpPr>
      <dsp:spPr>
        <a:xfrm>
          <a:off x="0" y="3381280"/>
          <a:ext cx="3785616" cy="80473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dirty="0" err="1"/>
            <a:t>n_chapters</a:t>
          </a:r>
          <a:endParaRPr lang="en-US" sz="4000" b="1" kern="1200" dirty="0"/>
        </a:p>
      </dsp:txBody>
      <dsp:txXfrm>
        <a:off x="39284" y="3420564"/>
        <a:ext cx="3707048" cy="726169"/>
      </dsp:txXfrm>
    </dsp:sp>
    <dsp:sp modelId="{C203D24B-62CA-4FC9-8959-06A344816C38}">
      <dsp:nvSpPr>
        <dsp:cNvPr id="0" name=""/>
        <dsp:cNvSpPr/>
      </dsp:nvSpPr>
      <dsp:spPr>
        <a:xfrm rot="5400000">
          <a:off x="6828712" y="1263631"/>
          <a:ext cx="643790" cy="6729984"/>
        </a:xfrm>
        <a:prstGeom prst="round2SameRect">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Number of posts to the Discussion Forum.</a:t>
          </a:r>
          <a:endParaRPr lang="en-US" sz="1800" b="1" kern="1200" dirty="0"/>
        </a:p>
      </dsp:txBody>
      <dsp:txXfrm rot="-5400000">
        <a:off x="3785616" y="4338155"/>
        <a:ext cx="6698557" cy="580936"/>
      </dsp:txXfrm>
    </dsp:sp>
    <dsp:sp modelId="{7B01E659-7926-40AB-A51D-7E250347017E}">
      <dsp:nvSpPr>
        <dsp:cNvPr id="0" name=""/>
        <dsp:cNvSpPr/>
      </dsp:nvSpPr>
      <dsp:spPr>
        <a:xfrm>
          <a:off x="0" y="4226255"/>
          <a:ext cx="3785616" cy="80473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dirty="0" err="1"/>
            <a:t>nforum_posts</a:t>
          </a:r>
          <a:endParaRPr lang="en-US" sz="4000" b="1" kern="1200" dirty="0"/>
        </a:p>
      </dsp:txBody>
      <dsp:txXfrm>
        <a:off x="39284" y="4265539"/>
        <a:ext cx="3707048" cy="7261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DB3DB-4153-4A01-BBB4-39D7E93DA542}">
      <dsp:nvSpPr>
        <dsp:cNvPr id="0" name=""/>
        <dsp:cNvSpPr/>
      </dsp:nvSpPr>
      <dsp:spPr>
        <a:xfrm rot="5400000">
          <a:off x="6936584" y="-3096049"/>
          <a:ext cx="428046"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Course Provider institute </a:t>
          </a:r>
          <a:r>
            <a:rPr lang="en-US" sz="2100" kern="1200" dirty="0" err="1"/>
            <a:t>eg</a:t>
          </a:r>
          <a:r>
            <a:rPr lang="en-US" sz="2100" kern="1200" dirty="0"/>
            <a:t>: MIT, </a:t>
          </a:r>
          <a:r>
            <a:rPr lang="en-US" sz="2100" kern="1200" dirty="0" err="1"/>
            <a:t>HarvardX</a:t>
          </a:r>
          <a:endParaRPr lang="en-US" sz="2100" kern="1200" dirty="0"/>
        </a:p>
      </dsp:txBody>
      <dsp:txXfrm rot="-5400000">
        <a:off x="3785616" y="75814"/>
        <a:ext cx="6709089" cy="386256"/>
      </dsp:txXfrm>
    </dsp:sp>
    <dsp:sp modelId="{953FE9D1-45C8-48BB-B99C-41693BDD243A}">
      <dsp:nvSpPr>
        <dsp:cNvPr id="0" name=""/>
        <dsp:cNvSpPr/>
      </dsp:nvSpPr>
      <dsp:spPr>
        <a:xfrm>
          <a:off x="0" y="1412"/>
          <a:ext cx="3785616" cy="53505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t>Institute</a:t>
          </a:r>
        </a:p>
      </dsp:txBody>
      <dsp:txXfrm>
        <a:off x="26119" y="27531"/>
        <a:ext cx="3733378" cy="482820"/>
      </dsp:txXfrm>
    </dsp:sp>
    <dsp:sp modelId="{323429A0-8FB0-482B-98DD-A9683FF371D7}">
      <dsp:nvSpPr>
        <dsp:cNvPr id="0" name=""/>
        <dsp:cNvSpPr/>
      </dsp:nvSpPr>
      <dsp:spPr>
        <a:xfrm rot="5400000">
          <a:off x="6936584" y="-2534238"/>
          <a:ext cx="428046"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ID of the Course </a:t>
          </a:r>
        </a:p>
      </dsp:txBody>
      <dsp:txXfrm rot="-5400000">
        <a:off x="3785616" y="637625"/>
        <a:ext cx="6709089" cy="386256"/>
      </dsp:txXfrm>
    </dsp:sp>
    <dsp:sp modelId="{D9846E4B-67F5-4857-A23E-2714E5BA2420}">
      <dsp:nvSpPr>
        <dsp:cNvPr id="0" name=""/>
        <dsp:cNvSpPr/>
      </dsp:nvSpPr>
      <dsp:spPr>
        <a:xfrm>
          <a:off x="0" y="563224"/>
          <a:ext cx="3785616" cy="53505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err="1"/>
            <a:t>Course_id</a:t>
          </a:r>
          <a:endParaRPr lang="en-US" sz="2700" b="1" kern="1200" dirty="0"/>
        </a:p>
      </dsp:txBody>
      <dsp:txXfrm>
        <a:off x="26119" y="589343"/>
        <a:ext cx="3733378" cy="482820"/>
      </dsp:txXfrm>
    </dsp:sp>
    <dsp:sp modelId="{12B1A94D-7E71-4ED0-B564-4302692F8E63}">
      <dsp:nvSpPr>
        <dsp:cNvPr id="0" name=""/>
        <dsp:cNvSpPr/>
      </dsp:nvSpPr>
      <dsp:spPr>
        <a:xfrm rot="5400000">
          <a:off x="6936584" y="-1972427"/>
          <a:ext cx="428046"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ID of each User</a:t>
          </a:r>
        </a:p>
      </dsp:txBody>
      <dsp:txXfrm rot="-5400000">
        <a:off x="3785616" y="1199436"/>
        <a:ext cx="6709089" cy="386256"/>
      </dsp:txXfrm>
    </dsp:sp>
    <dsp:sp modelId="{F89309BA-C1A8-42EB-B7FE-D32B4536D642}">
      <dsp:nvSpPr>
        <dsp:cNvPr id="0" name=""/>
        <dsp:cNvSpPr/>
      </dsp:nvSpPr>
      <dsp:spPr>
        <a:xfrm>
          <a:off x="0" y="1125035"/>
          <a:ext cx="3785616" cy="53505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err="1"/>
            <a:t>Userid_DI</a:t>
          </a:r>
          <a:endParaRPr lang="en-US" sz="2700" b="1" kern="1200" dirty="0"/>
        </a:p>
      </dsp:txBody>
      <dsp:txXfrm>
        <a:off x="26119" y="1151154"/>
        <a:ext cx="3733378" cy="482820"/>
      </dsp:txXfrm>
    </dsp:sp>
    <dsp:sp modelId="{786B7C47-41CE-4BE1-B7C8-C7391358BBA0}">
      <dsp:nvSpPr>
        <dsp:cNvPr id="0" name=""/>
        <dsp:cNvSpPr/>
      </dsp:nvSpPr>
      <dsp:spPr>
        <a:xfrm rot="5400000">
          <a:off x="6936584" y="-1410615"/>
          <a:ext cx="428046"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User IP address/Address</a:t>
          </a:r>
        </a:p>
      </dsp:txBody>
      <dsp:txXfrm rot="-5400000">
        <a:off x="3785616" y="1761248"/>
        <a:ext cx="6709089" cy="386256"/>
      </dsp:txXfrm>
    </dsp:sp>
    <dsp:sp modelId="{64806B69-1BCE-47E4-9EA9-37805EB2F6E7}">
      <dsp:nvSpPr>
        <dsp:cNvPr id="0" name=""/>
        <dsp:cNvSpPr/>
      </dsp:nvSpPr>
      <dsp:spPr>
        <a:xfrm>
          <a:off x="0" y="1686846"/>
          <a:ext cx="3785616" cy="53505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err="1"/>
            <a:t>Final_cc_country</a:t>
          </a:r>
          <a:endParaRPr lang="en-US" sz="2700" b="1" kern="1200" dirty="0"/>
        </a:p>
      </dsp:txBody>
      <dsp:txXfrm>
        <a:off x="26119" y="1712965"/>
        <a:ext cx="3733378" cy="482820"/>
      </dsp:txXfrm>
    </dsp:sp>
    <dsp:sp modelId="{AED4CEA8-5696-4682-AA85-643996EC9E41}">
      <dsp:nvSpPr>
        <dsp:cNvPr id="0" name=""/>
        <dsp:cNvSpPr/>
      </dsp:nvSpPr>
      <dsp:spPr>
        <a:xfrm rot="5400000">
          <a:off x="6936584" y="-848804"/>
          <a:ext cx="428046"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b="0" kern="1200" dirty="0"/>
            <a:t>Gender of the User</a:t>
          </a:r>
        </a:p>
      </dsp:txBody>
      <dsp:txXfrm rot="-5400000">
        <a:off x="3785616" y="2323059"/>
        <a:ext cx="6709089" cy="386256"/>
      </dsp:txXfrm>
    </dsp:sp>
    <dsp:sp modelId="{BDC739D3-0F40-49A7-80FE-4824EF397940}">
      <dsp:nvSpPr>
        <dsp:cNvPr id="0" name=""/>
        <dsp:cNvSpPr/>
      </dsp:nvSpPr>
      <dsp:spPr>
        <a:xfrm>
          <a:off x="0" y="2248658"/>
          <a:ext cx="3785616" cy="53505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a:t>Gender</a:t>
          </a:r>
        </a:p>
      </dsp:txBody>
      <dsp:txXfrm>
        <a:off x="26119" y="2274777"/>
        <a:ext cx="3733378" cy="482820"/>
      </dsp:txXfrm>
    </dsp:sp>
    <dsp:sp modelId="{C203D24B-62CA-4FC9-8959-06A344816C38}">
      <dsp:nvSpPr>
        <dsp:cNvPr id="0" name=""/>
        <dsp:cNvSpPr/>
      </dsp:nvSpPr>
      <dsp:spPr>
        <a:xfrm rot="5400000">
          <a:off x="6936584" y="-286993"/>
          <a:ext cx="428046"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Date of Course registration</a:t>
          </a:r>
          <a:endParaRPr lang="en-US" sz="2100" b="1" kern="1200" dirty="0"/>
        </a:p>
      </dsp:txBody>
      <dsp:txXfrm rot="-5400000">
        <a:off x="3785616" y="2884870"/>
        <a:ext cx="6709089" cy="386256"/>
      </dsp:txXfrm>
    </dsp:sp>
    <dsp:sp modelId="{7B01E659-7926-40AB-A51D-7E250347017E}">
      <dsp:nvSpPr>
        <dsp:cNvPr id="0" name=""/>
        <dsp:cNvSpPr/>
      </dsp:nvSpPr>
      <dsp:spPr>
        <a:xfrm>
          <a:off x="0" y="2810469"/>
          <a:ext cx="3785616" cy="53505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err="1"/>
            <a:t>Start_time_DI</a:t>
          </a:r>
          <a:endParaRPr lang="en-US" sz="2700" b="1" kern="1200" dirty="0"/>
        </a:p>
      </dsp:txBody>
      <dsp:txXfrm>
        <a:off x="26119" y="2836588"/>
        <a:ext cx="3733378" cy="482820"/>
      </dsp:txXfrm>
    </dsp:sp>
    <dsp:sp modelId="{F7B0700C-6A7A-478C-A34D-9C1D49F60323}">
      <dsp:nvSpPr>
        <dsp:cNvPr id="0" name=""/>
        <dsp:cNvSpPr/>
      </dsp:nvSpPr>
      <dsp:spPr>
        <a:xfrm rot="5400000">
          <a:off x="6936584" y="274818"/>
          <a:ext cx="428046"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Date of last interaction with course</a:t>
          </a:r>
          <a:endParaRPr lang="en-US" sz="2100" b="1" kern="1200" dirty="0"/>
        </a:p>
      </dsp:txBody>
      <dsp:txXfrm rot="-5400000">
        <a:off x="3785616" y="3446682"/>
        <a:ext cx="6709089" cy="386256"/>
      </dsp:txXfrm>
    </dsp:sp>
    <dsp:sp modelId="{43009CDD-A44B-4862-8C57-66E646BB21C7}">
      <dsp:nvSpPr>
        <dsp:cNvPr id="0" name=""/>
        <dsp:cNvSpPr/>
      </dsp:nvSpPr>
      <dsp:spPr>
        <a:xfrm>
          <a:off x="0" y="3372280"/>
          <a:ext cx="3785616" cy="53505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err="1"/>
            <a:t>Last_event_DI</a:t>
          </a:r>
          <a:endParaRPr lang="en-US" sz="2700" b="1" kern="1200" dirty="0"/>
        </a:p>
      </dsp:txBody>
      <dsp:txXfrm>
        <a:off x="26119" y="3398399"/>
        <a:ext cx="3733378" cy="482820"/>
      </dsp:txXfrm>
    </dsp:sp>
    <dsp:sp modelId="{DEB49934-9929-48B6-B13E-1088D7336B39}">
      <dsp:nvSpPr>
        <dsp:cNvPr id="0" name=""/>
        <dsp:cNvSpPr/>
      </dsp:nvSpPr>
      <dsp:spPr>
        <a:xfrm rot="5400000">
          <a:off x="6936584" y="836629"/>
          <a:ext cx="428046"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b="0" kern="1200" dirty="0"/>
            <a:t>Age of the</a:t>
          </a:r>
          <a:r>
            <a:rPr lang="en-US" sz="2100" b="1" kern="1200" dirty="0"/>
            <a:t> </a:t>
          </a:r>
          <a:r>
            <a:rPr lang="en-US" sz="2100" b="0" kern="1200" dirty="0"/>
            <a:t>User</a:t>
          </a:r>
        </a:p>
      </dsp:txBody>
      <dsp:txXfrm rot="-5400000">
        <a:off x="3785616" y="4008493"/>
        <a:ext cx="6709089" cy="386256"/>
      </dsp:txXfrm>
    </dsp:sp>
    <dsp:sp modelId="{5F15376C-5BB7-48BD-937C-6F448ADECEF1}">
      <dsp:nvSpPr>
        <dsp:cNvPr id="0" name=""/>
        <dsp:cNvSpPr/>
      </dsp:nvSpPr>
      <dsp:spPr>
        <a:xfrm>
          <a:off x="0" y="3934092"/>
          <a:ext cx="3785616" cy="53505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a:t>Age</a:t>
          </a:r>
        </a:p>
      </dsp:txBody>
      <dsp:txXfrm>
        <a:off x="26119" y="3960211"/>
        <a:ext cx="3733378" cy="482820"/>
      </dsp:txXfrm>
    </dsp:sp>
    <dsp:sp modelId="{5D34ADD9-4625-4A10-A2A8-F3BB474D34BF}">
      <dsp:nvSpPr>
        <dsp:cNvPr id="0" name=""/>
        <dsp:cNvSpPr/>
      </dsp:nvSpPr>
      <dsp:spPr>
        <a:xfrm rot="5400000">
          <a:off x="6936584" y="1398440"/>
          <a:ext cx="428046"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b="0" kern="1200" dirty="0"/>
            <a:t>Year of the Course</a:t>
          </a:r>
        </a:p>
      </dsp:txBody>
      <dsp:txXfrm rot="-5400000">
        <a:off x="3785616" y="4570304"/>
        <a:ext cx="6709089" cy="386256"/>
      </dsp:txXfrm>
    </dsp:sp>
    <dsp:sp modelId="{7896E13F-0A0B-4055-B739-ACD473D35291}">
      <dsp:nvSpPr>
        <dsp:cNvPr id="0" name=""/>
        <dsp:cNvSpPr/>
      </dsp:nvSpPr>
      <dsp:spPr>
        <a:xfrm>
          <a:off x="0" y="4495903"/>
          <a:ext cx="3785616" cy="53505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a:t>Year</a:t>
          </a:r>
        </a:p>
      </dsp:txBody>
      <dsp:txXfrm>
        <a:off x="26119" y="4522022"/>
        <a:ext cx="3733378" cy="4828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1683-53AE-649A-7E0F-E6E8D6B24E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E774A-5123-6828-685D-7BFE29528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0C466D-7C3B-236F-6C8D-5E421F713D6F}"/>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CDD72E0A-B4E0-A76B-626E-023F24447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CFD2F-1490-D59E-F006-63B7675685A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2045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85C9-1352-F561-23E6-2996697CD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85122-2755-A538-ED64-41FBD1E0B6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FD1F6-F3E6-0C5E-293E-9B321356BD1F}"/>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6F86E2E3-C564-BBF1-D059-928B4F45A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4CF4C-591C-4080-5081-4E2B715F162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8090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149AAF-3780-CAEF-DB01-D9EF938698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DCFF7A-68BC-E9DF-5676-0A44611823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A0DE5-27E3-C515-6ED9-122FE334D6E9}"/>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621D2038-CBDD-42BE-5FE7-66EAACF49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22808-7552-B5F4-BF45-CE769480AF0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73767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B7ED6-710E-19BD-8CE8-E4777A93187E}"/>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3" name="Footer Placeholder 2">
            <a:extLst>
              <a:ext uri="{FF2B5EF4-FFF2-40B4-BE49-F238E27FC236}">
                <a16:creationId xmlns:a16="http://schemas.microsoft.com/office/drawing/2014/main" id="{C3B7EE7A-36A4-5FBF-83CF-7382A353F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750157-8A15-6471-BAE4-B737C41AF25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91069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1A24-38B8-F3A4-A587-4849E356B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D63D8E-9308-9780-3083-CAE57A3E3A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9FC655-B9B9-AAF2-6B04-18BABA78F88F}"/>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6581F77F-3A87-E2CC-059D-9CD029AFB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E5D08-3C7D-6A2A-504C-7A26860274C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3164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A5C6-12EE-0FBA-4378-6293D5996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CA6CF-8A37-4D78-A1C5-4B462E99DE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A120F-F539-D3CF-7E54-37308137FF51}"/>
              </a:ext>
            </a:extLst>
          </p:cNvPr>
          <p:cNvSpPr>
            <a:spLocks noGrp="1"/>
          </p:cNvSpPr>
          <p:nvPr>
            <p:ph type="dt" sz="half" idx="10"/>
          </p:nvPr>
        </p:nvSpPr>
        <p:spPr/>
        <p:txBody>
          <a:bodyPr/>
          <a:lstStyle/>
          <a:p>
            <a:fld id="{11EAACC7-3B3F-47D1-959A-EF58926E955E}" type="datetimeFigureOut">
              <a:rPr lang="en-US" smtClean="0"/>
              <a:t>7/20/2023</a:t>
            </a:fld>
            <a:endParaRPr lang="en-US" dirty="0"/>
          </a:p>
        </p:txBody>
      </p:sp>
      <p:sp>
        <p:nvSpPr>
          <p:cNvPr id="5" name="Footer Placeholder 4">
            <a:extLst>
              <a:ext uri="{FF2B5EF4-FFF2-40B4-BE49-F238E27FC236}">
                <a16:creationId xmlns:a16="http://schemas.microsoft.com/office/drawing/2014/main" id="{F49AB888-77B0-386D-2AB4-903689DB7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02C46-28FD-085A-E1EF-8080110B73B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1664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27D1-2642-50F1-6FED-30C43C7B47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F732EC-4E71-5E24-69E3-FBBEB41E2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59B59D-0E2D-E31F-5746-710488F8F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47BAF-65E6-0867-2F06-4FDA5B3B8869}"/>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6" name="Footer Placeholder 5">
            <a:extLst>
              <a:ext uri="{FF2B5EF4-FFF2-40B4-BE49-F238E27FC236}">
                <a16:creationId xmlns:a16="http://schemas.microsoft.com/office/drawing/2014/main" id="{C8176290-3FDA-BE26-F036-C2B8EB60E6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577489-E5A0-2E1A-17FF-4EA433110957}"/>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81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93CA-646D-A690-F8F0-2A17DBF69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2F07D-C20A-1780-FB2C-5D16BDBA8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ED41A-27C1-F52D-1FC3-A2A7F1484C44}"/>
              </a:ext>
            </a:extLst>
          </p:cNvPr>
          <p:cNvSpPr>
            <a:spLocks noGrp="1"/>
          </p:cNvSpPr>
          <p:nvPr>
            <p:ph type="dt" sz="half" idx="10"/>
          </p:nvPr>
        </p:nvSpPr>
        <p:spPr/>
        <p:txBody>
          <a:bodyPr/>
          <a:lstStyle/>
          <a:p>
            <a:fld id="{11EAACC7-3B3F-47D1-959A-EF58926E955E}" type="datetimeFigureOut">
              <a:rPr lang="en-US" smtClean="0"/>
              <a:t>7/20/2023</a:t>
            </a:fld>
            <a:endParaRPr lang="en-US" dirty="0"/>
          </a:p>
        </p:txBody>
      </p:sp>
      <p:sp>
        <p:nvSpPr>
          <p:cNvPr id="5" name="Footer Placeholder 4">
            <a:extLst>
              <a:ext uri="{FF2B5EF4-FFF2-40B4-BE49-F238E27FC236}">
                <a16:creationId xmlns:a16="http://schemas.microsoft.com/office/drawing/2014/main" id="{38E6A1E4-4FBF-AFDF-A5E6-BED3EAE6C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C043B-DA7B-976C-0227-88B4188042A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9258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717D-EDA1-7CFD-A5C6-8A3ED9012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4E1166-F1AC-225B-5778-3827424F6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1D44D6-9B86-6E99-0C40-2D2E489E56E3}"/>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1C69D336-2783-3DE7-296A-086ACA8FB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E41CC-1D3E-DFBA-A017-0F0165F4606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1299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B295-8DFE-D023-81DF-F42FD12B4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AE739-0F1D-9B65-7735-31E89CE89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9FE9F9-90BE-5A2D-D821-087C78D406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F47423-B925-79EA-0E23-EAFB0CC518B3}"/>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6" name="Footer Placeholder 5">
            <a:extLst>
              <a:ext uri="{FF2B5EF4-FFF2-40B4-BE49-F238E27FC236}">
                <a16:creationId xmlns:a16="http://schemas.microsoft.com/office/drawing/2014/main" id="{FC617D70-0105-E7C6-81D2-54984770B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A9471-C539-6B79-4A17-856A03CA5BC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37249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90F8-E966-1EE9-94BA-AD0176069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70896C-7833-491A-8CC1-CFBF76BCC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4D408-855E-A4BE-9321-7900ED233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AB0FF-D32E-1C4C-1B8C-4571083FE7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7597C-F832-D253-3A97-4A20225DF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612C4B-0ECA-67B9-76A7-DE1468C90838}"/>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8" name="Footer Placeholder 7">
            <a:extLst>
              <a:ext uri="{FF2B5EF4-FFF2-40B4-BE49-F238E27FC236}">
                <a16:creationId xmlns:a16="http://schemas.microsoft.com/office/drawing/2014/main" id="{BC09CEEE-C449-475F-646C-9E4E78493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F71A36-E548-FF02-9F00-DCD9ACDC293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4845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05F-E0D2-A389-E2B9-290691D3B6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CD4654-4E52-0B91-50B9-4F0CBE7F39B0}"/>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4" name="Footer Placeholder 3">
            <a:extLst>
              <a:ext uri="{FF2B5EF4-FFF2-40B4-BE49-F238E27FC236}">
                <a16:creationId xmlns:a16="http://schemas.microsoft.com/office/drawing/2014/main" id="{236475FC-F4F5-1226-0ACB-D3A6F6B17C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40487-DD56-0A36-17B7-C0CB0C87C1F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8579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6EC6AA-D47E-790F-7A96-5618DB4FEDD4}"/>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3" name="Footer Placeholder 2">
            <a:extLst>
              <a:ext uri="{FF2B5EF4-FFF2-40B4-BE49-F238E27FC236}">
                <a16:creationId xmlns:a16="http://schemas.microsoft.com/office/drawing/2014/main" id="{C882F047-43F7-C4D4-F477-BDF1615B1E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31DA1B-6BBC-F29F-345C-CB15BE0538B7}"/>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4482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7DBF-523A-AD55-06CC-49C725B2F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24786-675C-6E68-B1B6-ACF11A661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389ABA-DC26-82B1-ECB8-1E5DAF35F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AFB19-98C5-112D-076F-8DCE5FC39909}"/>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6" name="Footer Placeholder 5">
            <a:extLst>
              <a:ext uri="{FF2B5EF4-FFF2-40B4-BE49-F238E27FC236}">
                <a16:creationId xmlns:a16="http://schemas.microsoft.com/office/drawing/2014/main" id="{39FBFAEC-F5C3-F477-253D-41329C1DA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FADBD-5F94-AB64-AFB1-DF72F13FDD3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389457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46B5-290F-B188-FF62-94FB536CA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C959E9-4B49-3F93-A42F-576755EEF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3C65DE-0630-8703-FE96-D5EC0E73D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9C1F6-45E4-6CF4-F60B-80A6D6AFA795}"/>
              </a:ext>
            </a:extLst>
          </p:cNvPr>
          <p:cNvSpPr>
            <a:spLocks noGrp="1"/>
          </p:cNvSpPr>
          <p:nvPr>
            <p:ph type="dt" sz="half" idx="10"/>
          </p:nvPr>
        </p:nvSpPr>
        <p:spPr/>
        <p:txBody>
          <a:bodyPr/>
          <a:lstStyle/>
          <a:p>
            <a:fld id="{11EAACC7-3B3F-47D1-959A-EF58926E955E}" type="datetimeFigureOut">
              <a:rPr lang="en-US" smtClean="0"/>
              <a:t>7/20/2023</a:t>
            </a:fld>
            <a:endParaRPr lang="en-US"/>
          </a:p>
        </p:txBody>
      </p:sp>
      <p:sp>
        <p:nvSpPr>
          <p:cNvPr id="6" name="Footer Placeholder 5">
            <a:extLst>
              <a:ext uri="{FF2B5EF4-FFF2-40B4-BE49-F238E27FC236}">
                <a16:creationId xmlns:a16="http://schemas.microsoft.com/office/drawing/2014/main" id="{71DA4076-D5C8-F688-5DC4-A1E5557243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F23DD6-1FCE-5E38-E9DD-F6803757AFD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9179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684C28-F757-3560-8A02-A752A8907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4EC38F-DD4C-CE08-7633-ECC35151C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172DF-F9BA-433B-FE67-D024CACE2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17B4A16A-F3F1-BB65-2F10-FA916E172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BB20087-81E4-14E6-178A-A35B136DC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827015801"/>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1E367-F69B-85D4-7D40-AE12B90A5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3BABD9-E71B-41CD-6DE5-4A44276D3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708C6-5766-7EAE-4F30-0C1D427D1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49A71976-B85B-C9DB-9B0F-D5E73DEF87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971C323-7DC3-C05F-F880-010711C97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508629017"/>
      </p:ext>
    </p:extLst>
  </p:cSld>
  <p:clrMap bg1="lt1" tx1="dk1" bg2="lt2" tx2="dk2" accent1="accent1" accent2="accent2" accent3="accent3" accent4="accent4" accent5="accent5" accent6="accent6" hlink="hlink" folHlink="folHlink"/>
  <p:sldLayoutIdLst>
    <p:sldLayoutId id="2147484156" r:id="rId1"/>
    <p:sldLayoutId id="2147484150" r:id="rId2"/>
    <p:sldLayoutId id="21474841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3268AD-C8C1-7CF1-4074-5C8930EC3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C4AB5D-F533-20F7-0499-8E47EA63F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AC7A2-E462-FF14-FAAC-39F5C27F31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7/20/2023</a:t>
            </a:fld>
            <a:endParaRPr lang="en-US"/>
          </a:p>
        </p:txBody>
      </p:sp>
      <p:sp>
        <p:nvSpPr>
          <p:cNvPr id="5" name="Footer Placeholder 4">
            <a:extLst>
              <a:ext uri="{FF2B5EF4-FFF2-40B4-BE49-F238E27FC236}">
                <a16:creationId xmlns:a16="http://schemas.microsoft.com/office/drawing/2014/main" id="{5EDDD3F9-A95F-E664-7C37-CF31A2E34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D2C28C7-2258-D3B3-2952-39D735F31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614303406"/>
      </p:ext>
    </p:extLst>
  </p:cSld>
  <p:clrMap bg1="lt1" tx1="dk1" bg2="lt2" tx2="dk2" accent1="accent1" accent2="accent2" accent3="accent3" accent4="accent4" accent5="accent5" accent6="accent6" hlink="hlink" folHlink="folHlink"/>
  <p:sldLayoutIdLst>
    <p:sldLayoutId id="21474848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microsoft.com/office/2007/relationships/hdphoto" Target="../media/hdphoto2.wdp"/><Relationship Id="rId4" Type="http://schemas.openxmlformats.org/officeDocument/2006/relationships/diagramData" Target="../diagrams/data2.xml"/><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hyperlink" Target="https://thexycode.com/2019/03/20/dont-let-him-assume/"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F78096-CD6C-8AF3-0544-FFE601BCB0F2}"/>
              </a:ext>
            </a:extLst>
          </p:cNvPr>
          <p:cNvSpPr>
            <a:spLocks noGrp="1"/>
          </p:cNvSpPr>
          <p:nvPr>
            <p:ph type="subTitle" idx="1"/>
          </p:nvPr>
        </p:nvSpPr>
        <p:spPr>
          <a:xfrm>
            <a:off x="1148079" y="1578562"/>
            <a:ext cx="10452277" cy="1335024"/>
          </a:xfrm>
        </p:spPr>
        <p:txBody>
          <a:bodyPr>
            <a:noAutofit/>
          </a:bodyPr>
          <a:lstStyle/>
          <a:p>
            <a:r>
              <a:rPr lang="en-IN" sz="3200" b="1" dirty="0">
                <a:effectLst/>
                <a:latin typeface="Baloo Bhaijaan" panose="03080902040302020200" pitchFamily="66" charset="-78"/>
                <a:ea typeface="Calibri" panose="020F0502020204030204" pitchFamily="34" charset="0"/>
                <a:cs typeface="Baloo Bhaijaan" panose="03080902040302020200" pitchFamily="66" charset="-78"/>
              </a:rPr>
              <a:t>Knowledge Enhancement &amp; Career Advancement With MOOC</a:t>
            </a:r>
            <a:br>
              <a:rPr lang="en-IN" sz="3200" b="1" dirty="0">
                <a:effectLst/>
                <a:latin typeface="Algerian" pitchFamily="82" charset="77"/>
                <a:ea typeface="Calibri" panose="020F0502020204030204" pitchFamily="34" charset="0"/>
                <a:cs typeface="Times New Roman" panose="02020603050405020304" pitchFamily="18" charset="0"/>
              </a:rPr>
            </a:br>
            <a:br>
              <a:rPr lang="en-IN" sz="3200" b="1" dirty="0">
                <a:effectLst/>
                <a:latin typeface="Algerian" pitchFamily="82" charset="77"/>
                <a:ea typeface="Calibri" panose="020F0502020204030204" pitchFamily="34" charset="0"/>
                <a:cs typeface="Times New Roman" panose="02020603050405020304" pitchFamily="18" charset="0"/>
              </a:rPr>
            </a:br>
            <a:endParaRPr lang="en-US" sz="3200" b="1" dirty="0">
              <a:latin typeface="Algerian" pitchFamily="82" charset="77"/>
            </a:endParaRPr>
          </a:p>
        </p:txBody>
      </p:sp>
      <p:pic>
        <p:nvPicPr>
          <p:cNvPr id="6" name="Picture 5" descr="Shape, icon&#10;&#10;Description automatically generated">
            <a:extLst>
              <a:ext uri="{FF2B5EF4-FFF2-40B4-BE49-F238E27FC236}">
                <a16:creationId xmlns:a16="http://schemas.microsoft.com/office/drawing/2014/main" id="{FC046093-9198-EEA2-DE77-38330E91575B}"/>
              </a:ext>
            </a:extLst>
          </p:cNvPr>
          <p:cNvPicPr>
            <a:picLocks noChangeAspect="1"/>
          </p:cNvPicPr>
          <p:nvPr/>
        </p:nvPicPr>
        <p:blipFill rotWithShape="1">
          <a:blip r:embed="rId2"/>
          <a:srcRect t="5820" r="1" b="14828"/>
          <a:stretch/>
        </p:blipFill>
        <p:spPr>
          <a:xfrm>
            <a:off x="654999" y="3253493"/>
            <a:ext cx="5441001" cy="3060568"/>
          </a:xfrm>
          <a:prstGeom prst="rect">
            <a:avLst/>
          </a:prstGeom>
        </p:spPr>
      </p:pic>
    </p:spTree>
    <p:extLst>
      <p:ext uri="{BB962C8B-B14F-4D97-AF65-F5344CB8AC3E}">
        <p14:creationId xmlns:p14="http://schemas.microsoft.com/office/powerpoint/2010/main" val="49963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14" name="Rectangle 211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6" name="Freeform: Shape 2115">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2EE49B-E29C-5405-1493-11A6A0606093}"/>
              </a:ext>
            </a:extLst>
          </p:cNvPr>
          <p:cNvSpPr>
            <a:spLocks noGrp="1"/>
          </p:cNvSpPr>
          <p:nvPr>
            <p:ph type="title"/>
          </p:nvPr>
        </p:nvSpPr>
        <p:spPr>
          <a:xfrm>
            <a:off x="161753" y="321568"/>
            <a:ext cx="6145117" cy="1330840"/>
          </a:xfrm>
        </p:spPr>
        <p:txBody>
          <a:bodyPr>
            <a:normAutofit/>
          </a:bodyPr>
          <a:lstStyle/>
          <a:p>
            <a:r>
              <a:rPr lang="en-US" sz="4100" b="0" i="0" u="none" strike="noStrike" dirty="0">
                <a:effectLst/>
                <a:latin typeface="Arial" panose="020B0604020202020204" pitchFamily="34" charset="0"/>
                <a:cs typeface="Arial" panose="020B0604020202020204" pitchFamily="34" charset="0"/>
              </a:rPr>
              <a:t>Outlier Identification </a:t>
            </a:r>
            <a:br>
              <a:rPr lang="en-US" sz="4100" b="0" i="0" u="none" strike="noStrike" dirty="0">
                <a:effectLst/>
                <a:latin typeface="Arial" panose="020B0604020202020204" pitchFamily="34" charset="0"/>
                <a:cs typeface="Arial" panose="020B0604020202020204" pitchFamily="34" charset="0"/>
              </a:rPr>
            </a:br>
            <a:r>
              <a:rPr lang="en-US" sz="4100" b="0" i="0" u="none" strike="noStrike" dirty="0">
                <a:effectLst/>
                <a:latin typeface="Arial" panose="020B0604020202020204" pitchFamily="34" charset="0"/>
                <a:cs typeface="Arial" panose="020B0604020202020204" pitchFamily="34" charset="0"/>
              </a:rPr>
              <a:t>&amp; Treatment </a:t>
            </a:r>
            <a:endParaRPr lang="en-US" sz="4100" dirty="0">
              <a:latin typeface="Arial" panose="020B0604020202020204" pitchFamily="34" charset="0"/>
              <a:cs typeface="Arial" panose="020B0604020202020204" pitchFamily="34" charset="0"/>
            </a:endParaRPr>
          </a:p>
        </p:txBody>
      </p:sp>
      <p:sp>
        <p:nvSpPr>
          <p:cNvPr id="2109" name="Content Placeholder 2">
            <a:extLst>
              <a:ext uri="{FF2B5EF4-FFF2-40B4-BE49-F238E27FC236}">
                <a16:creationId xmlns:a16="http://schemas.microsoft.com/office/drawing/2014/main" id="{3B171F47-4243-95AB-4EEB-042E13B66178}"/>
              </a:ext>
            </a:extLst>
          </p:cNvPr>
          <p:cNvSpPr>
            <a:spLocks noGrp="1"/>
          </p:cNvSpPr>
          <p:nvPr>
            <p:ph idx="1"/>
          </p:nvPr>
        </p:nvSpPr>
        <p:spPr>
          <a:xfrm>
            <a:off x="161753" y="1764168"/>
            <a:ext cx="6145117" cy="4982072"/>
          </a:xfrm>
        </p:spPr>
        <p:txBody>
          <a:bodyPr>
            <a:normAutofit lnSpcReduction="10000"/>
          </a:bodyPr>
          <a:lstStyle/>
          <a:p>
            <a:pPr>
              <a:lnSpc>
                <a:spcPct val="100000"/>
              </a:lnSpc>
            </a:pPr>
            <a:r>
              <a:rPr lang="en-US" sz="1600" dirty="0">
                <a:cs typeface="Arial" panose="020B0604020202020204" pitchFamily="34" charset="0"/>
              </a:rPr>
              <a:t>Inserted a column Incomplete flag which takes value 1 for the records that have null values for </a:t>
            </a:r>
            <a:r>
              <a:rPr lang="en-US" sz="1600" dirty="0" err="1">
                <a:cs typeface="Arial" panose="020B0604020202020204" pitchFamily="34" charset="0"/>
              </a:rPr>
              <a:t>nevents</a:t>
            </a:r>
            <a:r>
              <a:rPr lang="en-US" sz="1600" dirty="0">
                <a:cs typeface="Arial" panose="020B0604020202020204" pitchFamily="34" charset="0"/>
              </a:rPr>
              <a:t> but have non-null values for </a:t>
            </a:r>
            <a:r>
              <a:rPr lang="en-US" sz="1600" dirty="0" err="1">
                <a:cs typeface="Arial" panose="020B0604020202020204" pitchFamily="34" charset="0"/>
              </a:rPr>
              <a:t>ndays_act</a:t>
            </a:r>
            <a:r>
              <a:rPr lang="en-US" sz="1600" dirty="0">
                <a:cs typeface="Arial" panose="020B0604020202020204" pitchFamily="34" charset="0"/>
              </a:rPr>
              <a:t>, </a:t>
            </a:r>
            <a:r>
              <a:rPr lang="en-US" sz="1600" dirty="0" err="1">
                <a:cs typeface="Arial" panose="020B0604020202020204" pitchFamily="34" charset="0"/>
              </a:rPr>
              <a:t>nforum_posts</a:t>
            </a:r>
            <a:r>
              <a:rPr lang="en-US" sz="1600" dirty="0">
                <a:cs typeface="Arial" panose="020B0604020202020204" pitchFamily="34" charset="0"/>
              </a:rPr>
              <a:t>, or </a:t>
            </a:r>
            <a:r>
              <a:rPr lang="en-US" sz="1600" dirty="0" err="1">
                <a:cs typeface="Arial" panose="020B0604020202020204" pitchFamily="34" charset="0"/>
              </a:rPr>
              <a:t>nchapters</a:t>
            </a:r>
            <a:r>
              <a:rPr lang="en-US" sz="1600" dirty="0">
                <a:cs typeface="Arial" panose="020B0604020202020204" pitchFamily="34" charset="0"/>
              </a:rPr>
              <a:t>. These values are considered as outliers</a:t>
            </a:r>
          </a:p>
          <a:p>
            <a:pPr>
              <a:lnSpc>
                <a:spcPct val="100000"/>
              </a:lnSpc>
            </a:pPr>
            <a:r>
              <a:rPr lang="en-US" sz="1600" dirty="0">
                <a:cs typeface="Arial" panose="020B0604020202020204" pitchFamily="34" charset="0"/>
              </a:rPr>
              <a:t>As per the data declaration, the users with explored field value as 1 cannot have viewed as 0. Hence, set of data with viewed=1 and explored=0 are outliers.</a:t>
            </a:r>
          </a:p>
          <a:p>
            <a:pPr>
              <a:lnSpc>
                <a:spcPct val="100000"/>
              </a:lnSpc>
            </a:pPr>
            <a:r>
              <a:rPr lang="en-US" sz="1600" dirty="0">
                <a:cs typeface="Arial" panose="020B0604020202020204" pitchFamily="34" charset="0"/>
              </a:rPr>
              <a:t>Set of data with explored as 1 and </a:t>
            </a:r>
            <a:r>
              <a:rPr lang="en-US" sz="1600" dirty="0" err="1">
                <a:cs typeface="Arial" panose="020B0604020202020204" pitchFamily="34" charset="0"/>
              </a:rPr>
              <a:t>nchapters</a:t>
            </a:r>
            <a:r>
              <a:rPr lang="en-US" sz="1600" dirty="0">
                <a:cs typeface="Arial" panose="020B0604020202020204" pitchFamily="34" charset="0"/>
              </a:rPr>
              <a:t> less than half of the maximum and explored as 0 and </a:t>
            </a:r>
            <a:r>
              <a:rPr lang="en-US" sz="1600" dirty="0" err="1">
                <a:cs typeface="Arial" panose="020B0604020202020204" pitchFamily="34" charset="0"/>
              </a:rPr>
              <a:t>nchapters</a:t>
            </a:r>
            <a:r>
              <a:rPr lang="en-US" sz="1600" dirty="0">
                <a:cs typeface="Arial" panose="020B0604020202020204" pitchFamily="34" charset="0"/>
              </a:rPr>
              <a:t> greater than half of maximum.</a:t>
            </a:r>
          </a:p>
          <a:p>
            <a:pPr>
              <a:lnSpc>
                <a:spcPct val="100000"/>
              </a:lnSpc>
            </a:pPr>
            <a:r>
              <a:rPr lang="en-US" sz="1600" dirty="0">
                <a:cs typeface="Arial" panose="020B0604020202020204" pitchFamily="34" charset="0"/>
              </a:rPr>
              <a:t>Set of data with </a:t>
            </a:r>
            <a:r>
              <a:rPr lang="en-US" sz="1600" dirty="0" err="1">
                <a:cs typeface="Arial" panose="020B0604020202020204" pitchFamily="34" charset="0"/>
              </a:rPr>
              <a:t>last_event_di</a:t>
            </a:r>
            <a:r>
              <a:rPr lang="en-US" sz="1600" dirty="0">
                <a:cs typeface="Arial" panose="020B0604020202020204" pitchFamily="34" charset="0"/>
              </a:rPr>
              <a:t> less than </a:t>
            </a:r>
            <a:r>
              <a:rPr lang="en-US" sz="1600" dirty="0" err="1">
                <a:cs typeface="Arial" panose="020B0604020202020204" pitchFamily="34" charset="0"/>
              </a:rPr>
              <a:t>start_event</a:t>
            </a:r>
            <a:r>
              <a:rPr lang="en-US" sz="1600" dirty="0">
                <a:cs typeface="Arial" panose="020B0604020202020204" pitchFamily="34" charset="0"/>
              </a:rPr>
              <a:t> _di are outliers.</a:t>
            </a:r>
          </a:p>
          <a:p>
            <a:pPr>
              <a:lnSpc>
                <a:spcPct val="100000"/>
              </a:lnSpc>
            </a:pPr>
            <a:r>
              <a:rPr lang="en-US" sz="1600" dirty="0">
                <a:cs typeface="Arial" panose="020B0604020202020204" pitchFamily="34" charset="0"/>
              </a:rPr>
              <a:t>Set of data with certified 1 and grade not meeting the threshold.</a:t>
            </a:r>
          </a:p>
          <a:p>
            <a:pPr>
              <a:lnSpc>
                <a:spcPct val="100000"/>
              </a:lnSpc>
            </a:pPr>
            <a:r>
              <a:rPr lang="en-US" sz="1600" dirty="0">
                <a:cs typeface="Arial" panose="020B0604020202020204" pitchFamily="34" charset="0"/>
              </a:rPr>
              <a:t>Age &lt; 9 are considered as outliers based on level of degree values like </a:t>
            </a:r>
            <a:r>
              <a:rPr lang="en-US" sz="1600" b="0" i="0" u="none" strike="noStrike" dirty="0">
                <a:effectLst/>
              </a:rPr>
              <a:t>Less than Secondary, Secondary , Bachelor’s, Master’s, Doctorate.</a:t>
            </a:r>
          </a:p>
          <a:p>
            <a:pPr>
              <a:lnSpc>
                <a:spcPct val="100000"/>
              </a:lnSpc>
            </a:pPr>
            <a:r>
              <a:rPr lang="en-US" sz="1600" b="0" i="0" u="none" strike="noStrike" dirty="0" err="1">
                <a:effectLst/>
              </a:rPr>
              <a:t>ndays_act</a:t>
            </a:r>
            <a:r>
              <a:rPr lang="en-US" sz="1600" dirty="0"/>
              <a:t> greater than day difference between </a:t>
            </a:r>
            <a:r>
              <a:rPr lang="en-US" sz="1600" dirty="0" err="1">
                <a:cs typeface="Arial" panose="020B0604020202020204" pitchFamily="34" charset="0"/>
              </a:rPr>
              <a:t>last_event_di</a:t>
            </a:r>
            <a:r>
              <a:rPr lang="en-US" sz="1600" dirty="0">
                <a:cs typeface="Arial" panose="020B0604020202020204" pitchFamily="34" charset="0"/>
              </a:rPr>
              <a:t> and </a:t>
            </a:r>
            <a:r>
              <a:rPr lang="en-US" sz="1600" dirty="0" err="1">
                <a:cs typeface="Arial" panose="020B0604020202020204" pitchFamily="34" charset="0"/>
              </a:rPr>
              <a:t>start_event</a:t>
            </a:r>
            <a:r>
              <a:rPr lang="en-US" sz="1600" dirty="0">
                <a:cs typeface="Arial" panose="020B0604020202020204" pitchFamily="34" charset="0"/>
              </a:rPr>
              <a:t> _di are considered as outliers and difference is added as new column </a:t>
            </a:r>
            <a:r>
              <a:rPr lang="en-US" sz="1600" dirty="0" err="1">
                <a:cs typeface="Arial" panose="020B0604020202020204" pitchFamily="34" charset="0"/>
              </a:rPr>
              <a:t>n_days</a:t>
            </a:r>
            <a:r>
              <a:rPr lang="en-US" sz="1600" dirty="0">
                <a:cs typeface="Arial" panose="020B0604020202020204" pitchFamily="34" charset="0"/>
              </a:rPr>
              <a:t>.</a:t>
            </a:r>
            <a:endParaRPr lang="en-US" sz="1600" b="0" i="0" u="none" strike="noStrike" dirty="0">
              <a:effectLst/>
            </a:endParaRPr>
          </a:p>
          <a:p>
            <a:pPr marL="0" indent="0">
              <a:buNone/>
            </a:pPr>
            <a:endParaRPr lang="en-US" sz="1400" b="0" i="0" u="none" strike="noStrike" dirty="0">
              <a:effectLst/>
              <a:latin typeface="ui-monospace"/>
            </a:endParaRPr>
          </a:p>
          <a:p>
            <a:pPr marL="0" indent="0">
              <a:buNone/>
            </a:pPr>
            <a:endParaRPr lang="en-US" sz="1400" dirty="0">
              <a:latin typeface="ui-monospace"/>
            </a:endParaRPr>
          </a:p>
        </p:txBody>
      </p:sp>
      <p:pic>
        <p:nvPicPr>
          <p:cNvPr id="2050" name="Picture 2" descr="Outlier - Definition and examples - Cuemath">
            <a:extLst>
              <a:ext uri="{FF2B5EF4-FFF2-40B4-BE49-F238E27FC236}">
                <a16:creationId xmlns:a16="http://schemas.microsoft.com/office/drawing/2014/main" id="{2AE170B6-92C3-1926-B2AD-C126903E90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28" r="4586" b="-2"/>
          <a:stretch/>
        </p:blipFill>
        <p:spPr bwMode="auto">
          <a:xfrm>
            <a:off x="6880610" y="977834"/>
            <a:ext cx="4737650" cy="492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1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0" name="Rectangle 519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BB204-6019-0EBD-F1A6-785A3D11D776}"/>
              </a:ext>
            </a:extLst>
          </p:cNvPr>
          <p:cNvSpPr>
            <a:spLocks noGrp="1"/>
          </p:cNvSpPr>
          <p:nvPr>
            <p:ph type="title"/>
          </p:nvPr>
        </p:nvSpPr>
        <p:spPr>
          <a:xfrm>
            <a:off x="430253" y="415942"/>
            <a:ext cx="11018520" cy="1030842"/>
          </a:xfrm>
        </p:spPr>
        <p:txBody>
          <a:bodyPr anchor="b">
            <a:normAutofit/>
          </a:bodyPr>
          <a:lstStyle/>
          <a:p>
            <a:r>
              <a:rPr lang="en-US" sz="4900" dirty="0">
                <a:latin typeface="Arial" panose="020B0604020202020204" pitchFamily="34" charset="0"/>
                <a:cs typeface="Arial" panose="020B0604020202020204" pitchFamily="34" charset="0"/>
              </a:rPr>
              <a:t>Data Validation </a:t>
            </a:r>
          </a:p>
        </p:txBody>
      </p:sp>
      <p:sp>
        <p:nvSpPr>
          <p:cNvPr id="52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9135A8-3237-CCE6-66F7-247FC6BFA669}"/>
              </a:ext>
            </a:extLst>
          </p:cNvPr>
          <p:cNvSpPr>
            <a:spLocks noGrp="1"/>
          </p:cNvSpPr>
          <p:nvPr>
            <p:ph idx="1"/>
          </p:nvPr>
        </p:nvSpPr>
        <p:spPr>
          <a:xfrm>
            <a:off x="572493" y="2071316"/>
            <a:ext cx="6713552" cy="4119172"/>
          </a:xfrm>
        </p:spPr>
        <p:txBody>
          <a:bodyPr anchor="t">
            <a:normAutofit/>
          </a:bodyPr>
          <a:lstStyle/>
          <a:p>
            <a:r>
              <a:rPr lang="en-US" sz="2200" dirty="0"/>
              <a:t>Data being dealt is of both numerical and categorical.</a:t>
            </a:r>
          </a:p>
          <a:p>
            <a:r>
              <a:rPr lang="en-US" sz="2200" dirty="0"/>
              <a:t>Pearson Correlation is not the accurate method for calculation as it uses numerical comparisons. So, Kendall Correlation and Spearman Correlation are used.</a:t>
            </a:r>
          </a:p>
          <a:p>
            <a:r>
              <a:rPr lang="en-US" sz="2200" dirty="0"/>
              <a:t>The above stated methods make use of rank difference instead of numerical comparisons resulting in a better correlation values.</a:t>
            </a:r>
          </a:p>
          <a:p>
            <a:r>
              <a:rPr lang="en-US" sz="2200" dirty="0"/>
              <a:t>Correlation using Kendall method is highly computing for the complete data. So , random sets of 10 percent of data are taken for computation. </a:t>
            </a:r>
          </a:p>
        </p:txBody>
      </p:sp>
      <p:pic>
        <p:nvPicPr>
          <p:cNvPr id="5122" name="Picture 2" descr="How to quickly deduplicate emails during discovery">
            <a:extLst>
              <a:ext uri="{FF2B5EF4-FFF2-40B4-BE49-F238E27FC236}">
                <a16:creationId xmlns:a16="http://schemas.microsoft.com/office/drawing/2014/main" id="{15054917-2715-DE9B-263F-ECBDB1D554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58" r="17326"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70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52A3D0E2-9AF4-1974-B40E-D719BB589293}"/>
              </a:ext>
            </a:extLst>
          </p:cNvPr>
          <p:cNvPicPr>
            <a:picLocks noChangeAspect="1"/>
          </p:cNvPicPr>
          <p:nvPr/>
        </p:nvPicPr>
        <p:blipFill rotWithShape="1">
          <a:blip r:embed="rId2"/>
          <a:srcRect l="30000" t="18532" r="18241"/>
          <a:stretch/>
        </p:blipFill>
        <p:spPr>
          <a:xfrm>
            <a:off x="0" y="0"/>
            <a:ext cx="5679440" cy="5434498"/>
          </a:xfrm>
          <a:prstGeom prst="rect">
            <a:avLst/>
          </a:prstGeom>
        </p:spPr>
      </p:pic>
      <p:pic>
        <p:nvPicPr>
          <p:cNvPr id="3" name="Picture 2" descr="Chart, scatter chart&#10;&#10;Description automatically generated">
            <a:extLst>
              <a:ext uri="{FF2B5EF4-FFF2-40B4-BE49-F238E27FC236}">
                <a16:creationId xmlns:a16="http://schemas.microsoft.com/office/drawing/2014/main" id="{B8DA79C1-8052-6825-F519-918FE05EC938}"/>
              </a:ext>
            </a:extLst>
          </p:cNvPr>
          <p:cNvPicPr>
            <a:picLocks noChangeAspect="1"/>
          </p:cNvPicPr>
          <p:nvPr/>
        </p:nvPicPr>
        <p:blipFill rotWithShape="1">
          <a:blip r:embed="rId3"/>
          <a:srcRect l="31389" t="21696" r="21019" b="2773"/>
          <a:stretch/>
        </p:blipFill>
        <p:spPr>
          <a:xfrm>
            <a:off x="6664838" y="527769"/>
            <a:ext cx="5222240" cy="4704080"/>
          </a:xfrm>
          <a:prstGeom prst="rect">
            <a:avLst/>
          </a:prstGeom>
        </p:spPr>
      </p:pic>
      <p:sp>
        <p:nvSpPr>
          <p:cNvPr id="4" name="TextBox 3">
            <a:extLst>
              <a:ext uri="{FF2B5EF4-FFF2-40B4-BE49-F238E27FC236}">
                <a16:creationId xmlns:a16="http://schemas.microsoft.com/office/drawing/2014/main" id="{F2EBDFC9-2407-F13D-1C61-FC5069FE6653}"/>
              </a:ext>
            </a:extLst>
          </p:cNvPr>
          <p:cNvSpPr txBox="1"/>
          <p:nvPr/>
        </p:nvSpPr>
        <p:spPr>
          <a:xfrm>
            <a:off x="561860" y="5574535"/>
            <a:ext cx="4803354" cy="369332"/>
          </a:xfrm>
          <a:prstGeom prst="rect">
            <a:avLst/>
          </a:prstGeom>
          <a:noFill/>
        </p:spPr>
        <p:txBody>
          <a:bodyPr wrap="square" rtlCol="0">
            <a:spAutoFit/>
          </a:bodyPr>
          <a:lstStyle/>
          <a:p>
            <a:pPr algn="ctr"/>
            <a:r>
              <a:rPr lang="en-US" dirty="0"/>
              <a:t>Spearman Correlation</a:t>
            </a:r>
          </a:p>
        </p:txBody>
      </p:sp>
      <p:sp>
        <p:nvSpPr>
          <p:cNvPr id="6" name="TextBox 5">
            <a:extLst>
              <a:ext uri="{FF2B5EF4-FFF2-40B4-BE49-F238E27FC236}">
                <a16:creationId xmlns:a16="http://schemas.microsoft.com/office/drawing/2014/main" id="{1A1BFB7F-1DFC-4BEB-780C-16A288045E02}"/>
              </a:ext>
            </a:extLst>
          </p:cNvPr>
          <p:cNvSpPr txBox="1"/>
          <p:nvPr/>
        </p:nvSpPr>
        <p:spPr>
          <a:xfrm>
            <a:off x="7293166" y="5556418"/>
            <a:ext cx="4336974" cy="369332"/>
          </a:xfrm>
          <a:prstGeom prst="rect">
            <a:avLst/>
          </a:prstGeom>
          <a:noFill/>
        </p:spPr>
        <p:txBody>
          <a:bodyPr wrap="square" rtlCol="0">
            <a:spAutoFit/>
          </a:bodyPr>
          <a:lstStyle/>
          <a:p>
            <a:pPr algn="ctr"/>
            <a:r>
              <a:rPr lang="en-US" sz="1800" dirty="0"/>
              <a:t>Kendall Tau Correlation</a:t>
            </a:r>
            <a:endParaRPr lang="en-US" dirty="0"/>
          </a:p>
        </p:txBody>
      </p:sp>
    </p:spTree>
    <p:extLst>
      <p:ext uri="{BB962C8B-B14F-4D97-AF65-F5344CB8AC3E}">
        <p14:creationId xmlns:p14="http://schemas.microsoft.com/office/powerpoint/2010/main" val="391089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557520" y="428693"/>
            <a:ext cx="6350000" cy="1325563"/>
          </a:xfrm>
        </p:spPr>
        <p:txBody>
          <a:bodyPr>
            <a:normAutofit/>
          </a:bodyPr>
          <a:lstStyle/>
          <a:p>
            <a:r>
              <a:rPr lang="en-IN" sz="2800" dirty="0"/>
              <a:t>How activity of student effects the completion of course ?</a:t>
            </a:r>
            <a:endParaRPr lang="en-US" sz="2800" dirty="0"/>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480563" y="1805056"/>
            <a:ext cx="6426957" cy="4195763"/>
          </a:xfrm>
        </p:spPr>
        <p:txBody>
          <a:bodyPr>
            <a:noAutofit/>
          </a:bodyPr>
          <a:lstStyle/>
          <a:p>
            <a:r>
              <a:rPr lang="en-IN" sz="1700" dirty="0"/>
              <a:t>Outcomes –&gt; “1”--- certified ,”0”--- not certified. So, basically classifying whether he was passed or failed.</a:t>
            </a:r>
          </a:p>
          <a:p>
            <a:r>
              <a:rPr lang="en-US" sz="1700" dirty="0"/>
              <a:t>Activity - function of some variables/ measures </a:t>
            </a:r>
            <a:r>
              <a:rPr lang="en-US" sz="1700" dirty="0">
                <a:sym typeface="Wingdings" panose="05000000000000000000" pitchFamily="2" charset="2"/>
              </a:rPr>
              <a:t></a:t>
            </a:r>
            <a:r>
              <a:rPr lang="en-US" sz="1700" dirty="0"/>
              <a:t>?</a:t>
            </a:r>
          </a:p>
          <a:p>
            <a:pPr lvl="1"/>
            <a:r>
              <a:rPr lang="en-US" sz="1600" dirty="0"/>
              <a:t>From correlations. </a:t>
            </a:r>
          </a:p>
          <a:p>
            <a:pPr lvl="1"/>
            <a:r>
              <a:rPr lang="en-US" sz="1600" dirty="0"/>
              <a:t>From models.</a:t>
            </a:r>
          </a:p>
          <a:p>
            <a:pPr lvl="1"/>
            <a:r>
              <a:rPr lang="en-US" sz="1600" dirty="0"/>
              <a:t>Explaining the importance of each feature in defining the class(0/1).</a:t>
            </a:r>
            <a:endParaRPr lang="en-US" sz="1700" dirty="0"/>
          </a:p>
          <a:p>
            <a:pPr marL="0" indent="0">
              <a:buNone/>
            </a:pPr>
            <a:r>
              <a:rPr lang="en-US" dirty="0">
                <a:latin typeface="+mj-lt"/>
              </a:rPr>
              <a:t>Approach:</a:t>
            </a:r>
          </a:p>
          <a:p>
            <a:r>
              <a:rPr lang="en-US" sz="1700" dirty="0"/>
              <a:t>From correlations we identified some features which helps in defining the class.('explored','ndays_act','</a:t>
            </a:r>
            <a:r>
              <a:rPr lang="en-US" sz="1700" dirty="0" err="1"/>
              <a:t>nchapters</a:t>
            </a:r>
            <a:r>
              <a:rPr lang="en-US" sz="1700" dirty="0"/>
              <a:t>','</a:t>
            </a:r>
            <a:r>
              <a:rPr lang="en-US" sz="1700" dirty="0" err="1"/>
              <a:t>nevents</a:t>
            </a:r>
            <a:r>
              <a:rPr lang="en-US" sz="1700" dirty="0"/>
              <a:t>','</a:t>
            </a:r>
            <a:r>
              <a:rPr lang="en-US" sz="1700" dirty="0" err="1"/>
              <a:t>n_days','viewed</a:t>
            </a:r>
            <a:r>
              <a:rPr lang="en-US" sz="1700" dirty="0"/>
              <a:t>')</a:t>
            </a:r>
          </a:p>
          <a:p>
            <a:r>
              <a:rPr lang="en-US" sz="1700" dirty="0"/>
              <a:t>Used 4 models – trained and performed cross validation across various seed-(508,240,620).</a:t>
            </a:r>
          </a:p>
          <a:p>
            <a:r>
              <a:rPr lang="en-US" sz="1700" dirty="0"/>
              <a:t>The results are compared and found out the best model for predicting the class and interpretability.</a:t>
            </a:r>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7035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304506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4E3DD038-3359-8A23-F2B2-1C5C1954E57D}"/>
              </a:ext>
            </a:extLst>
          </p:cNvPr>
          <p:cNvGraphicFramePr>
            <a:graphicFrameLocks/>
          </p:cNvGraphicFramePr>
          <p:nvPr>
            <p:extLst>
              <p:ext uri="{D42A27DB-BD31-4B8C-83A1-F6EECF244321}">
                <p14:modId xmlns:p14="http://schemas.microsoft.com/office/powerpoint/2010/main" val="4199270991"/>
              </p:ext>
            </p:extLst>
          </p:nvPr>
        </p:nvGraphicFramePr>
        <p:xfrm>
          <a:off x="251549" y="149772"/>
          <a:ext cx="6169572" cy="65584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9BEC0A8-4002-B286-FA88-F8B7E205A99A}"/>
              </a:ext>
            </a:extLst>
          </p:cNvPr>
          <p:cNvSpPr txBox="1"/>
          <p:nvPr/>
        </p:nvSpPr>
        <p:spPr>
          <a:xfrm>
            <a:off x="6711904" y="396240"/>
            <a:ext cx="5378495" cy="3785652"/>
          </a:xfrm>
          <a:prstGeom prst="rect">
            <a:avLst/>
          </a:prstGeom>
          <a:noFill/>
        </p:spPr>
        <p:txBody>
          <a:bodyPr wrap="square" rtlCol="0">
            <a:spAutoFit/>
          </a:bodyPr>
          <a:lstStyle/>
          <a:p>
            <a:pPr algn="l"/>
            <a:r>
              <a:rPr lang="en-US" sz="1600" dirty="0"/>
              <a:t>Best model for </a:t>
            </a:r>
            <a:r>
              <a:rPr lang="en-US" sz="1600" b="1" dirty="0"/>
              <a:t>predicting</a:t>
            </a:r>
            <a:r>
              <a:rPr lang="en-US" sz="1600" dirty="0"/>
              <a:t> : Bagging- tree bag method</a:t>
            </a:r>
          </a:p>
          <a:p>
            <a:pPr marL="285750" indent="-285750" algn="l">
              <a:buFont typeface="Wingdings" panose="05000000000000000000" pitchFamily="2" charset="2"/>
              <a:buChar char="Ø"/>
            </a:pPr>
            <a:r>
              <a:rPr lang="en-US" sz="1600" dirty="0"/>
              <a:t>The Accuracy, Sensitivity, and Specificity values are very good here in both training and cross validation when compared to other models.</a:t>
            </a:r>
          </a:p>
          <a:p>
            <a:pPr marL="285750" indent="-285750" algn="l">
              <a:buFont typeface="Wingdings" panose="05000000000000000000" pitchFamily="2" charset="2"/>
              <a:buChar char="Ø"/>
            </a:pPr>
            <a:r>
              <a:rPr lang="en-US" sz="1600" dirty="0"/>
              <a:t>The model is very robust in classifying the both 0 and 1. However, probability of classifying the “Class 1” is a bit low.</a:t>
            </a:r>
          </a:p>
          <a:p>
            <a:pPr algn="l"/>
            <a:r>
              <a:rPr lang="en-US" sz="1600" dirty="0"/>
              <a:t>Best model for </a:t>
            </a:r>
            <a:r>
              <a:rPr lang="en-US" sz="1600" b="1" dirty="0"/>
              <a:t>interpretability</a:t>
            </a:r>
            <a:r>
              <a:rPr lang="en-US" sz="1600" dirty="0"/>
              <a:t>: Logistic Regression</a:t>
            </a:r>
          </a:p>
          <a:p>
            <a:pPr marL="285750" indent="-285750" algn="l">
              <a:buFont typeface="Wingdings" panose="05000000000000000000" pitchFamily="2" charset="2"/>
              <a:buChar char="Ø"/>
            </a:pPr>
            <a:r>
              <a:rPr lang="en-US" sz="1600" dirty="0"/>
              <a:t>The Accuracy and Sensitivity are almost similar to other models, also the Sensitivity of this model bit low.</a:t>
            </a:r>
          </a:p>
          <a:p>
            <a:pPr marL="285750" indent="-285750" algn="l">
              <a:buFont typeface="Wingdings" panose="05000000000000000000" pitchFamily="2" charset="2"/>
              <a:buChar char="Ø"/>
            </a:pPr>
            <a:r>
              <a:rPr lang="en-US" sz="1600" dirty="0"/>
              <a:t>However, the interpretability of logistic is more than any other. </a:t>
            </a:r>
          </a:p>
          <a:p>
            <a:pPr algn="l"/>
            <a:r>
              <a:rPr lang="en-US" sz="1600" b="1" dirty="0"/>
              <a:t>How will this analysis help the website?</a:t>
            </a:r>
          </a:p>
          <a:p>
            <a:pPr algn="l"/>
            <a:r>
              <a:rPr lang="en-US" sz="1600" dirty="0"/>
              <a:t>Can implement an interactive model that will tell the user about his current status(can pass) and also suggest what are the further course of actions that will help him to succeed.</a:t>
            </a:r>
          </a:p>
        </p:txBody>
      </p:sp>
      <p:graphicFrame>
        <p:nvGraphicFramePr>
          <p:cNvPr id="4" name="Table 3">
            <a:extLst>
              <a:ext uri="{FF2B5EF4-FFF2-40B4-BE49-F238E27FC236}">
                <a16:creationId xmlns:a16="http://schemas.microsoft.com/office/drawing/2014/main" id="{93CB3195-A292-478D-9662-CAE6344339C3}"/>
              </a:ext>
            </a:extLst>
          </p:cNvPr>
          <p:cNvGraphicFramePr>
            <a:graphicFrameLocks noGrp="1"/>
          </p:cNvGraphicFramePr>
          <p:nvPr/>
        </p:nvGraphicFramePr>
        <p:xfrm>
          <a:off x="7040880" y="4378964"/>
          <a:ext cx="4602480" cy="2001520"/>
        </p:xfrm>
        <a:graphic>
          <a:graphicData uri="http://schemas.openxmlformats.org/drawingml/2006/table">
            <a:tbl>
              <a:tblPr>
                <a:tableStyleId>{5C22544A-7EE6-4342-B048-85BDC9FD1C3A}</a:tableStyleId>
              </a:tblPr>
              <a:tblGrid>
                <a:gridCol w="2478259">
                  <a:extLst>
                    <a:ext uri="{9D8B030D-6E8A-4147-A177-3AD203B41FA5}">
                      <a16:colId xmlns:a16="http://schemas.microsoft.com/office/drawing/2014/main" val="2626845611"/>
                    </a:ext>
                  </a:extLst>
                </a:gridCol>
                <a:gridCol w="2124221">
                  <a:extLst>
                    <a:ext uri="{9D8B030D-6E8A-4147-A177-3AD203B41FA5}">
                      <a16:colId xmlns:a16="http://schemas.microsoft.com/office/drawing/2014/main" val="416079761"/>
                    </a:ext>
                  </a:extLst>
                </a:gridCol>
              </a:tblGrid>
              <a:tr h="227331">
                <a:tc>
                  <a:txBody>
                    <a:bodyPr/>
                    <a:lstStyle/>
                    <a:p>
                      <a:pPr algn="ctr" fontAlgn="b"/>
                      <a:r>
                        <a:rPr lang="en-US" sz="1600" b="1" u="none" strike="noStrike" dirty="0">
                          <a:effectLst/>
                        </a:rPr>
                        <a:t>Measure</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value</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50242207"/>
                  </a:ext>
                </a:extLst>
              </a:tr>
              <a:tr h="227331">
                <a:tc>
                  <a:txBody>
                    <a:bodyPr/>
                    <a:lstStyle/>
                    <a:p>
                      <a:pPr algn="ctr" fontAlgn="b"/>
                      <a:r>
                        <a:rPr lang="en-US" sz="1600" u="none" strike="noStrike" dirty="0">
                          <a:effectLst/>
                        </a:rPr>
                        <a:t>viewed </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14.9127</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39849594"/>
                  </a:ext>
                </a:extLst>
              </a:tr>
              <a:tr h="227331">
                <a:tc>
                  <a:txBody>
                    <a:bodyPr/>
                    <a:lstStyle/>
                    <a:p>
                      <a:pPr algn="ctr" fontAlgn="b"/>
                      <a:r>
                        <a:rPr lang="en-US" sz="1600" u="none" strike="noStrike" dirty="0">
                          <a:effectLst/>
                        </a:rPr>
                        <a:t>Explored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3.14008</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84560806"/>
                  </a:ext>
                </a:extLst>
              </a:tr>
              <a:tr h="227331">
                <a:tc>
                  <a:txBody>
                    <a:bodyPr/>
                    <a:lstStyle/>
                    <a:p>
                      <a:pPr algn="ctr" fontAlgn="b"/>
                      <a:r>
                        <a:rPr lang="en-US" sz="1600" u="none" strike="noStrike" dirty="0" err="1">
                          <a:effectLst/>
                        </a:rPr>
                        <a:t>nchapters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0.09904</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86506804"/>
                  </a:ext>
                </a:extLst>
              </a:tr>
              <a:tr h="227331">
                <a:tc>
                  <a:txBody>
                    <a:bodyPr/>
                    <a:lstStyle/>
                    <a:p>
                      <a:pPr algn="ctr" fontAlgn="b"/>
                      <a:r>
                        <a:rPr lang="en-US" sz="1600" u="none" strike="noStrike">
                          <a:effectLst/>
                        </a:rPr>
                        <a:t>ndays_act</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0.04142</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41772700"/>
                  </a:ext>
                </a:extLst>
              </a:tr>
              <a:tr h="227331">
                <a:tc>
                  <a:txBody>
                    <a:bodyPr/>
                    <a:lstStyle/>
                    <a:p>
                      <a:pPr algn="ctr" fontAlgn="b"/>
                      <a:r>
                        <a:rPr lang="en-US" sz="1600" u="none" strike="noStrike" dirty="0" err="1">
                          <a:effectLst/>
                        </a:rPr>
                        <a:t>n_days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0.00208</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3261910"/>
                  </a:ext>
                </a:extLst>
              </a:tr>
              <a:tr h="227331">
                <a:tc>
                  <a:txBody>
                    <a:bodyPr/>
                    <a:lstStyle/>
                    <a:p>
                      <a:pPr algn="ctr" fontAlgn="b"/>
                      <a:r>
                        <a:rPr lang="en-US" sz="1600" u="none" strike="noStrike">
                          <a:effectLst/>
                        </a:rPr>
                        <a:t>nevents</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0.00014</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03644443"/>
                  </a:ext>
                </a:extLst>
              </a:tr>
              <a:tr h="227331">
                <a:tc>
                  <a:txBody>
                    <a:bodyPr/>
                    <a:lstStyle/>
                    <a:p>
                      <a:pPr algn="ctr" fontAlgn="b"/>
                      <a:r>
                        <a:rPr lang="en-US" sz="1600" u="none" strike="noStrike" dirty="0">
                          <a:effectLst/>
                        </a:rPr>
                        <a:t>Intercept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-21.682</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16785734"/>
                  </a:ext>
                </a:extLst>
              </a:tr>
            </a:tbl>
          </a:graphicData>
        </a:graphic>
      </p:graphicFrame>
      <p:sp>
        <p:nvSpPr>
          <p:cNvPr id="5" name="TextBox 4">
            <a:extLst>
              <a:ext uri="{FF2B5EF4-FFF2-40B4-BE49-F238E27FC236}">
                <a16:creationId xmlns:a16="http://schemas.microsoft.com/office/drawing/2014/main" id="{DE4818EE-510A-C6AE-5329-726FFDFCBEB1}"/>
              </a:ext>
            </a:extLst>
          </p:cNvPr>
          <p:cNvSpPr txBox="1"/>
          <p:nvPr/>
        </p:nvSpPr>
        <p:spPr>
          <a:xfrm>
            <a:off x="6786880" y="6431280"/>
            <a:ext cx="5153571" cy="369332"/>
          </a:xfrm>
          <a:prstGeom prst="rect">
            <a:avLst/>
          </a:prstGeom>
          <a:noFill/>
        </p:spPr>
        <p:txBody>
          <a:bodyPr wrap="square" rtlCol="0">
            <a:spAutoFit/>
          </a:bodyPr>
          <a:lstStyle/>
          <a:p>
            <a:pPr algn="ctr"/>
            <a:r>
              <a:rPr lang="en-US" dirty="0"/>
              <a:t>Coefficients of logistic regression equation</a:t>
            </a:r>
          </a:p>
        </p:txBody>
      </p:sp>
    </p:spTree>
    <p:extLst>
      <p:ext uri="{BB962C8B-B14F-4D97-AF65-F5344CB8AC3E}">
        <p14:creationId xmlns:p14="http://schemas.microsoft.com/office/powerpoint/2010/main" val="84505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0" y="647678"/>
            <a:ext cx="5944613" cy="851467"/>
          </a:xfrm>
        </p:spPr>
        <p:txBody>
          <a:bodyPr>
            <a:normAutofit fontScale="90000"/>
          </a:bodyPr>
          <a:lstStyle/>
          <a:p>
            <a:r>
              <a:rPr lang="en-IN" sz="2800" dirty="0"/>
              <a:t>How number of videos watched describes the participation of the learner ?</a:t>
            </a:r>
            <a:br>
              <a:rPr lang="en-US" sz="1100" dirty="0"/>
            </a:br>
            <a:endParaRPr lang="en-US" sz="2800" dirty="0"/>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1" y="1351519"/>
            <a:ext cx="5944612" cy="2162174"/>
          </a:xfrm>
        </p:spPr>
        <p:txBody>
          <a:bodyPr>
            <a:noAutofit/>
          </a:bodyPr>
          <a:lstStyle/>
          <a:p>
            <a:pPr>
              <a:lnSpc>
                <a:spcPct val="100000"/>
              </a:lnSpc>
            </a:pPr>
            <a:r>
              <a:rPr lang="en-US" sz="1600" dirty="0">
                <a:ea typeface="+mj-ea"/>
                <a:cs typeface="+mj-cs"/>
              </a:rPr>
              <a:t>Participation of learner in a course is housed by metric nevents in the data which is measure of interactions with course.</a:t>
            </a:r>
          </a:p>
          <a:p>
            <a:pPr>
              <a:lnSpc>
                <a:spcPct val="100000"/>
              </a:lnSpc>
            </a:pPr>
            <a:r>
              <a:rPr lang="en-US" sz="1600" dirty="0">
                <a:ea typeface="+mj-ea"/>
                <a:cs typeface="+mj-cs"/>
              </a:rPr>
              <a:t>From the correlation matrices above, it can be noticed that negative correlation is observed between nplay_video and nevents.  </a:t>
            </a:r>
          </a:p>
          <a:p>
            <a:pPr>
              <a:lnSpc>
                <a:spcPct val="100000"/>
              </a:lnSpc>
            </a:pPr>
            <a:r>
              <a:rPr lang="en-US" sz="1600" dirty="0">
                <a:ea typeface="+mj-ea"/>
                <a:cs typeface="+mj-cs"/>
              </a:rPr>
              <a:t>Increase in nplay_video might have an impact on features nchapters, ndays_act etc. that in turn amplifies participation. Hence, Impact of nplay_video feature can be better explained considering all these features.</a:t>
            </a:r>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
        <p:nvSpPr>
          <p:cNvPr id="5" name="Title 1">
            <a:extLst>
              <a:ext uri="{FF2B5EF4-FFF2-40B4-BE49-F238E27FC236}">
                <a16:creationId xmlns:a16="http://schemas.microsoft.com/office/drawing/2014/main" id="{4B567B8D-7907-F907-89EA-640B94C75D51}"/>
              </a:ext>
            </a:extLst>
          </p:cNvPr>
          <p:cNvSpPr txBox="1">
            <a:spLocks/>
          </p:cNvSpPr>
          <p:nvPr/>
        </p:nvSpPr>
        <p:spPr>
          <a:xfrm>
            <a:off x="5781040" y="3818658"/>
            <a:ext cx="5944613" cy="6160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Approach :</a:t>
            </a:r>
          </a:p>
        </p:txBody>
      </p:sp>
      <p:sp>
        <p:nvSpPr>
          <p:cNvPr id="6" name="TextBox 5">
            <a:extLst>
              <a:ext uri="{FF2B5EF4-FFF2-40B4-BE49-F238E27FC236}">
                <a16:creationId xmlns:a16="http://schemas.microsoft.com/office/drawing/2014/main" id="{D6C06EFA-2F78-02ED-A410-186C8CE8A066}"/>
              </a:ext>
            </a:extLst>
          </p:cNvPr>
          <p:cNvSpPr txBox="1"/>
          <p:nvPr/>
        </p:nvSpPr>
        <p:spPr>
          <a:xfrm>
            <a:off x="5894960" y="4353396"/>
            <a:ext cx="6078853" cy="2446824"/>
          </a:xfrm>
          <a:prstGeom prst="rect">
            <a:avLst/>
          </a:prstGeom>
          <a:noFill/>
        </p:spPr>
        <p:txBody>
          <a:bodyPr wrap="square" rtlCol="0">
            <a:spAutoFit/>
          </a:bodyPr>
          <a:lstStyle/>
          <a:p>
            <a:pPr marL="228600" indent="-228600">
              <a:spcBef>
                <a:spcPts val="1000"/>
              </a:spcBef>
              <a:buFont typeface="Arial" panose="020B0604020202020204" pitchFamily="34" charset="0"/>
              <a:buChar char="•"/>
            </a:pPr>
            <a:r>
              <a:rPr lang="en-US" sz="1600" dirty="0">
                <a:ea typeface="+mj-ea"/>
                <a:cs typeface="+mj-cs"/>
              </a:rPr>
              <a:t>From matrices, features that are correlated to nevents and that have moderate correlation with nplay_video are considered such as </a:t>
            </a:r>
            <a:r>
              <a:rPr lang="en-US" sz="1600" dirty="0" err="1">
                <a:ea typeface="+mj-ea"/>
                <a:cs typeface="+mj-cs"/>
              </a:rPr>
              <a:t>ndays_act</a:t>
            </a:r>
            <a:r>
              <a:rPr lang="en-US" sz="1600" dirty="0">
                <a:ea typeface="+mj-ea"/>
                <a:cs typeface="+mj-cs"/>
              </a:rPr>
              <a:t>, </a:t>
            </a:r>
            <a:r>
              <a:rPr lang="en-US" sz="1600" dirty="0" err="1">
                <a:ea typeface="+mj-ea"/>
                <a:cs typeface="+mj-cs"/>
              </a:rPr>
              <a:t>nchapters</a:t>
            </a:r>
            <a:r>
              <a:rPr lang="en-US" sz="1600" dirty="0">
                <a:ea typeface="+mj-ea"/>
                <a:cs typeface="+mj-cs"/>
              </a:rPr>
              <a:t> etc.</a:t>
            </a:r>
          </a:p>
          <a:p>
            <a:pPr marL="228600" indent="-228600">
              <a:spcBef>
                <a:spcPts val="1000"/>
              </a:spcBef>
              <a:buFont typeface="Arial" panose="020B0604020202020204" pitchFamily="34" charset="0"/>
              <a:buChar char="•"/>
            </a:pPr>
            <a:r>
              <a:rPr lang="en-US" sz="1600" dirty="0">
                <a:ea typeface="+mj-ea"/>
                <a:cs typeface="+mj-cs"/>
              </a:rPr>
              <a:t>Multiple Regression models are build using the above features. </a:t>
            </a:r>
          </a:p>
          <a:p>
            <a:pPr marL="228600" indent="-228600">
              <a:spcBef>
                <a:spcPts val="1000"/>
              </a:spcBef>
              <a:buFont typeface="Arial" panose="020B0604020202020204" pitchFamily="34" charset="0"/>
              <a:buChar char="•"/>
            </a:pPr>
            <a:r>
              <a:rPr lang="en-US" sz="1600" dirty="0">
                <a:ea typeface="+mj-ea"/>
                <a:cs typeface="+mj-cs"/>
              </a:rPr>
              <a:t>Trained and performed cross validation and randomness with seeds-(508,240,620).</a:t>
            </a:r>
          </a:p>
          <a:p>
            <a:pPr marL="228600" indent="-228600">
              <a:spcBef>
                <a:spcPts val="1000"/>
              </a:spcBef>
              <a:buFont typeface="Arial" panose="020B0604020202020204" pitchFamily="34" charset="0"/>
              <a:buChar char="•"/>
            </a:pPr>
            <a:r>
              <a:rPr lang="en-US" sz="1600" dirty="0">
                <a:ea typeface="+mj-ea"/>
                <a:cs typeface="+mj-cs"/>
              </a:rPr>
              <a:t>Compiled results are compared and best model that can interpret the impact will be considered.</a:t>
            </a:r>
          </a:p>
        </p:txBody>
      </p:sp>
    </p:spTree>
    <p:extLst>
      <p:ext uri="{BB962C8B-B14F-4D97-AF65-F5344CB8AC3E}">
        <p14:creationId xmlns:p14="http://schemas.microsoft.com/office/powerpoint/2010/main" val="1519350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55832D-14FF-1726-F7EE-ADE8209B156E}"/>
              </a:ext>
            </a:extLst>
          </p:cNvPr>
          <p:cNvSpPr txBox="1"/>
          <p:nvPr/>
        </p:nvSpPr>
        <p:spPr>
          <a:xfrm>
            <a:off x="184786" y="225323"/>
            <a:ext cx="5733416" cy="3113416"/>
          </a:xfrm>
          <a:prstGeom prst="rect">
            <a:avLst/>
          </a:prstGeom>
          <a:noFill/>
        </p:spPr>
        <p:txBody>
          <a:bodyPr wrap="square" rtlCol="0">
            <a:spAutoFit/>
          </a:bodyPr>
          <a:lstStyle/>
          <a:p>
            <a:pPr>
              <a:lnSpc>
                <a:spcPct val="70000"/>
              </a:lnSpc>
              <a:spcBef>
                <a:spcPts val="1000"/>
              </a:spcBef>
            </a:pPr>
            <a:r>
              <a:rPr lang="en-US" sz="1600" b="1" dirty="0">
                <a:ea typeface="+mj-ea"/>
                <a:cs typeface="+mj-cs"/>
              </a:rPr>
              <a:t>Best model for Interpretation </a:t>
            </a:r>
            <a:r>
              <a:rPr lang="en-US" sz="1600" dirty="0">
                <a:ea typeface="+mj-ea"/>
                <a:cs typeface="+mj-cs"/>
              </a:rPr>
              <a:t>:.</a:t>
            </a:r>
          </a:p>
          <a:p>
            <a:pPr marL="228600" indent="-228600">
              <a:lnSpc>
                <a:spcPct val="70000"/>
              </a:lnSpc>
              <a:spcBef>
                <a:spcPts val="1000"/>
              </a:spcBef>
              <a:buFont typeface="Arial" panose="020B0604020202020204" pitchFamily="34" charset="0"/>
              <a:buChar char="•"/>
            </a:pPr>
            <a:r>
              <a:rPr lang="en-US" sz="1600" dirty="0">
                <a:ea typeface="+mj-ea"/>
                <a:cs typeface="+mj-cs"/>
              </a:rPr>
              <a:t>Multiple Linear Regression with features (ndays_act, ndays, nchapters, nplay_video, nforum_posts). </a:t>
            </a:r>
          </a:p>
          <a:p>
            <a:pPr>
              <a:lnSpc>
                <a:spcPct val="70000"/>
              </a:lnSpc>
              <a:spcBef>
                <a:spcPts val="1000"/>
              </a:spcBef>
            </a:pPr>
            <a:r>
              <a:rPr lang="en-US" sz="1600" b="1" dirty="0">
                <a:ea typeface="+mj-ea"/>
                <a:cs typeface="+mj-cs"/>
              </a:rPr>
              <a:t>Reasons for pick </a:t>
            </a:r>
            <a:r>
              <a:rPr lang="en-US" sz="1600" dirty="0">
                <a:ea typeface="+mj-ea"/>
                <a:cs typeface="+mj-cs"/>
              </a:rPr>
              <a:t>:</a:t>
            </a:r>
          </a:p>
          <a:p>
            <a:pPr marL="228600" indent="-228600">
              <a:lnSpc>
                <a:spcPct val="70000"/>
              </a:lnSpc>
              <a:spcBef>
                <a:spcPts val="1000"/>
              </a:spcBef>
              <a:buFont typeface="Arial" panose="020B0604020202020204" pitchFamily="34" charset="0"/>
              <a:buChar char="•"/>
            </a:pPr>
            <a:r>
              <a:rPr lang="en-US" sz="1600" dirty="0">
                <a:ea typeface="+mj-ea"/>
                <a:cs typeface="+mj-cs"/>
              </a:rPr>
              <a:t>Models RMSE values for train and test data are closer explaining that overfitting is avoided.</a:t>
            </a:r>
          </a:p>
          <a:p>
            <a:pPr marL="228600" indent="-228600">
              <a:lnSpc>
                <a:spcPct val="70000"/>
              </a:lnSpc>
              <a:spcBef>
                <a:spcPts val="1000"/>
              </a:spcBef>
              <a:buFont typeface="Arial" panose="020B0604020202020204" pitchFamily="34" charset="0"/>
              <a:buChar char="•"/>
            </a:pPr>
            <a:r>
              <a:rPr lang="en-US" sz="1600" dirty="0">
                <a:ea typeface="+mj-ea"/>
                <a:cs typeface="+mj-cs"/>
              </a:rPr>
              <a:t>Based on accuracies of models , it can be noticed that there is not much increase in accuracy with increase in  complexity of model.</a:t>
            </a:r>
          </a:p>
          <a:p>
            <a:pPr marL="228600" indent="-228600">
              <a:lnSpc>
                <a:spcPct val="70000"/>
              </a:lnSpc>
              <a:spcBef>
                <a:spcPts val="1000"/>
              </a:spcBef>
              <a:buFont typeface="Arial" panose="020B0604020202020204" pitchFamily="34" charset="0"/>
              <a:buChar char="•"/>
            </a:pPr>
            <a:r>
              <a:rPr lang="en-US" sz="1600" dirty="0">
                <a:ea typeface="+mj-ea"/>
                <a:cs typeface="+mj-cs"/>
              </a:rPr>
              <a:t>Considering the problem, interpretation of model is more important than predicting using the model.</a:t>
            </a:r>
          </a:p>
          <a:p>
            <a:pPr marL="228600" indent="-228600">
              <a:lnSpc>
                <a:spcPct val="70000"/>
              </a:lnSpc>
              <a:spcBef>
                <a:spcPts val="1000"/>
              </a:spcBef>
              <a:buFont typeface="Arial" panose="020B0604020202020204" pitchFamily="34" charset="0"/>
              <a:buChar char="•"/>
            </a:pPr>
            <a:r>
              <a:rPr lang="en-US" sz="1600" dirty="0">
                <a:ea typeface="+mj-ea"/>
                <a:cs typeface="+mj-cs"/>
              </a:rPr>
              <a:t>So , increasing the complexity of model is not likely. </a:t>
            </a:r>
            <a:br>
              <a:rPr lang="en-US" sz="1600" dirty="0">
                <a:ea typeface="+mj-ea"/>
                <a:cs typeface="+mj-cs"/>
              </a:rPr>
            </a:br>
            <a:r>
              <a:rPr lang="en-US" sz="1600" dirty="0">
                <a:ea typeface="+mj-ea"/>
                <a:cs typeface="+mj-cs"/>
              </a:rPr>
              <a:t>From MLR , the coefficients of model can be seen.</a:t>
            </a:r>
          </a:p>
        </p:txBody>
      </p:sp>
      <p:sp>
        <p:nvSpPr>
          <p:cNvPr id="5" name="TextBox 4">
            <a:extLst>
              <a:ext uri="{FF2B5EF4-FFF2-40B4-BE49-F238E27FC236}">
                <a16:creationId xmlns:a16="http://schemas.microsoft.com/office/drawing/2014/main" id="{BECE9B2A-6C77-3CBE-156D-69AE795D3A9B}"/>
              </a:ext>
            </a:extLst>
          </p:cNvPr>
          <p:cNvSpPr txBox="1"/>
          <p:nvPr/>
        </p:nvSpPr>
        <p:spPr>
          <a:xfrm>
            <a:off x="7353935" y="3057532"/>
            <a:ext cx="4409440" cy="3139321"/>
          </a:xfrm>
          <a:prstGeom prst="rect">
            <a:avLst/>
          </a:prstGeom>
          <a:noFill/>
        </p:spPr>
        <p:txBody>
          <a:bodyPr wrap="square" rtlCol="0">
            <a:spAutoFit/>
          </a:bodyPr>
          <a:lstStyle/>
          <a:p>
            <a:pPr algn="l"/>
            <a:r>
              <a:rPr lang="en-US" b="1" dirty="0"/>
              <a:t>How will this analysis help the website ?</a:t>
            </a:r>
          </a:p>
          <a:p>
            <a:pPr marL="285750" indent="-285750" algn="l">
              <a:buFont typeface="Wingdings" panose="05000000000000000000" pitchFamily="2" charset="2"/>
              <a:buChar char="Ø"/>
            </a:pPr>
            <a:r>
              <a:rPr lang="en-US" dirty="0"/>
              <a:t>Based on impact of the metrics on participation, course design can be improvised such that both the parties can be benefitted.</a:t>
            </a:r>
          </a:p>
          <a:p>
            <a:pPr marL="285750" indent="-285750" algn="l">
              <a:buFont typeface="Wingdings" panose="05000000000000000000" pitchFamily="2" charset="2"/>
              <a:buChar char="Ø"/>
            </a:pPr>
            <a:r>
              <a:rPr lang="en-US" dirty="0"/>
              <a:t>Adding the number of videos in the same chapter frequently allows student to interact with website.</a:t>
            </a:r>
          </a:p>
          <a:p>
            <a:pPr marL="285750" indent="-285750" algn="l">
              <a:buFont typeface="Wingdings" panose="05000000000000000000" pitchFamily="2" charset="2"/>
              <a:buChar char="Ø"/>
            </a:pPr>
            <a:r>
              <a:rPr lang="en-US" dirty="0"/>
              <a:t>Quality and length of video can be crisp in this way which is an encouragement to student.</a:t>
            </a:r>
          </a:p>
        </p:txBody>
      </p:sp>
      <p:graphicFrame>
        <p:nvGraphicFramePr>
          <p:cNvPr id="3" name="Table 2">
            <a:extLst>
              <a:ext uri="{FF2B5EF4-FFF2-40B4-BE49-F238E27FC236}">
                <a16:creationId xmlns:a16="http://schemas.microsoft.com/office/drawing/2014/main" id="{B9D24EA8-178A-7B3D-02E3-B168DB2C35DF}"/>
              </a:ext>
            </a:extLst>
          </p:cNvPr>
          <p:cNvGraphicFramePr>
            <a:graphicFrameLocks noGrp="1"/>
          </p:cNvGraphicFramePr>
          <p:nvPr/>
        </p:nvGraphicFramePr>
        <p:xfrm>
          <a:off x="0" y="3848101"/>
          <a:ext cx="7277100" cy="2784576"/>
        </p:xfrm>
        <a:graphic>
          <a:graphicData uri="http://schemas.openxmlformats.org/drawingml/2006/table">
            <a:tbl>
              <a:tblPr>
                <a:tableStyleId>{5C22544A-7EE6-4342-B048-85BDC9FD1C3A}</a:tableStyleId>
              </a:tblPr>
              <a:tblGrid>
                <a:gridCol w="853831">
                  <a:extLst>
                    <a:ext uri="{9D8B030D-6E8A-4147-A177-3AD203B41FA5}">
                      <a16:colId xmlns:a16="http://schemas.microsoft.com/office/drawing/2014/main" val="717828661"/>
                    </a:ext>
                  </a:extLst>
                </a:gridCol>
                <a:gridCol w="822569">
                  <a:extLst>
                    <a:ext uri="{9D8B030D-6E8A-4147-A177-3AD203B41FA5}">
                      <a16:colId xmlns:a16="http://schemas.microsoft.com/office/drawing/2014/main" val="1987251751"/>
                    </a:ext>
                  </a:extLst>
                </a:gridCol>
                <a:gridCol w="952500">
                  <a:extLst>
                    <a:ext uri="{9D8B030D-6E8A-4147-A177-3AD203B41FA5}">
                      <a16:colId xmlns:a16="http://schemas.microsoft.com/office/drawing/2014/main" val="2296850121"/>
                    </a:ext>
                  </a:extLst>
                </a:gridCol>
                <a:gridCol w="1066800">
                  <a:extLst>
                    <a:ext uri="{9D8B030D-6E8A-4147-A177-3AD203B41FA5}">
                      <a16:colId xmlns:a16="http://schemas.microsoft.com/office/drawing/2014/main" val="518676676"/>
                    </a:ext>
                  </a:extLst>
                </a:gridCol>
                <a:gridCol w="962025">
                  <a:extLst>
                    <a:ext uri="{9D8B030D-6E8A-4147-A177-3AD203B41FA5}">
                      <a16:colId xmlns:a16="http://schemas.microsoft.com/office/drawing/2014/main" val="596523501"/>
                    </a:ext>
                  </a:extLst>
                </a:gridCol>
                <a:gridCol w="2619375">
                  <a:extLst>
                    <a:ext uri="{9D8B030D-6E8A-4147-A177-3AD203B41FA5}">
                      <a16:colId xmlns:a16="http://schemas.microsoft.com/office/drawing/2014/main" val="1826186105"/>
                    </a:ext>
                  </a:extLst>
                </a:gridCol>
              </a:tblGrid>
              <a:tr h="565187">
                <a:tc>
                  <a:txBody>
                    <a:bodyPr/>
                    <a:lstStyle/>
                    <a:p>
                      <a:pPr algn="ctr" fontAlgn="b"/>
                      <a:r>
                        <a:rPr lang="en-US" sz="1600" b="1" u="none" strike="noStrike" dirty="0">
                          <a:effectLst/>
                        </a:rPr>
                        <a:t>Model </a:t>
                      </a:r>
                      <a:endParaRPr lang="en-US" sz="1600" b="1" i="0" u="none" strike="noStrike" dirty="0">
                        <a:solidFill>
                          <a:srgbClr val="000000"/>
                        </a:solidFill>
                        <a:effectLst/>
                        <a:latin typeface="Calibri" panose="020F0502020204030204" pitchFamily="34" charset="0"/>
                      </a:endParaRPr>
                    </a:p>
                  </a:txBody>
                  <a:tcPr marL="5617" marR="5617" marT="5617"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tc>
                  <a:txBody>
                    <a:bodyPr/>
                    <a:lstStyle/>
                    <a:p>
                      <a:pPr algn="ctr" fontAlgn="b"/>
                      <a:r>
                        <a:rPr lang="en-US" sz="1600" b="1" u="none" strike="noStrike" dirty="0">
                          <a:effectLst/>
                        </a:rPr>
                        <a:t>RMSE</a:t>
                      </a:r>
                    </a:p>
                    <a:p>
                      <a:pPr algn="ctr" fontAlgn="b"/>
                      <a:r>
                        <a:rPr lang="en-US" sz="1600" b="1" u="none" strike="noStrike" dirty="0">
                          <a:effectLst/>
                        </a:rPr>
                        <a:t>Train</a:t>
                      </a:r>
                      <a:endParaRPr lang="en-US" sz="1600" b="1" i="0" u="none" strike="noStrike" dirty="0">
                        <a:solidFill>
                          <a:srgbClr val="000000"/>
                        </a:solidFill>
                        <a:effectLst/>
                        <a:latin typeface="Calibri" panose="020F0502020204030204" pitchFamily="34" charset="0"/>
                      </a:endParaRPr>
                    </a:p>
                  </a:txBody>
                  <a:tcPr marL="5617" marR="5617" marT="5617"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tc>
                  <a:txBody>
                    <a:bodyPr/>
                    <a:lstStyle/>
                    <a:p>
                      <a:pPr algn="ctr" fontAlgn="b"/>
                      <a:r>
                        <a:rPr lang="en-US" sz="1600" b="1" u="none" strike="noStrike" dirty="0">
                          <a:effectLst/>
                        </a:rPr>
                        <a:t>RMSE</a:t>
                      </a:r>
                      <a:br>
                        <a:rPr lang="en-US" sz="1600" b="1" u="none" strike="noStrike" dirty="0">
                          <a:effectLst/>
                        </a:rPr>
                      </a:br>
                      <a:r>
                        <a:rPr lang="en-US" sz="1600" b="1" u="none" strike="noStrike" dirty="0">
                          <a:effectLst/>
                        </a:rPr>
                        <a:t>Test</a:t>
                      </a:r>
                      <a:endParaRPr lang="en-US" sz="1600" b="1" i="0" u="none" strike="noStrike" dirty="0">
                        <a:solidFill>
                          <a:srgbClr val="000000"/>
                        </a:solidFill>
                        <a:effectLst/>
                        <a:latin typeface="Calibri" panose="020F0502020204030204" pitchFamily="34" charset="0"/>
                      </a:endParaRPr>
                    </a:p>
                  </a:txBody>
                  <a:tcPr marL="5617" marR="5617" marT="5617"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tc>
                  <a:txBody>
                    <a:bodyPr/>
                    <a:lstStyle/>
                    <a:p>
                      <a:pPr algn="ctr" fontAlgn="b"/>
                      <a:r>
                        <a:rPr lang="en-US" sz="1600" b="1" u="none" strike="noStrike" dirty="0">
                          <a:effectLst/>
                        </a:rPr>
                        <a:t>R Squared</a:t>
                      </a:r>
                    </a:p>
                    <a:p>
                      <a:pPr algn="ctr" fontAlgn="b"/>
                      <a:r>
                        <a:rPr lang="en-US" sz="1600" b="1" u="none" strike="noStrike" dirty="0">
                          <a:effectLst/>
                        </a:rPr>
                        <a:t>Train</a:t>
                      </a:r>
                      <a:endParaRPr lang="en-US" sz="1600" b="1" i="0" u="none" strike="noStrike" dirty="0">
                        <a:solidFill>
                          <a:srgbClr val="000000"/>
                        </a:solidFill>
                        <a:effectLst/>
                        <a:latin typeface="Calibri" panose="020F0502020204030204" pitchFamily="34" charset="0"/>
                      </a:endParaRPr>
                    </a:p>
                  </a:txBody>
                  <a:tcPr marL="5617" marR="5617" marT="5617"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tc>
                  <a:txBody>
                    <a:bodyPr/>
                    <a:lstStyle/>
                    <a:p>
                      <a:pPr algn="ctr" fontAlgn="b"/>
                      <a:r>
                        <a:rPr lang="en-US" sz="1600" b="1" u="none" strike="noStrike" dirty="0">
                          <a:effectLst/>
                        </a:rPr>
                        <a:t>R Squared</a:t>
                      </a:r>
                    </a:p>
                    <a:p>
                      <a:pPr algn="ctr" fontAlgn="b"/>
                      <a:r>
                        <a:rPr lang="en-US" sz="1600" b="1" u="none" strike="noStrike" dirty="0">
                          <a:effectLst/>
                        </a:rPr>
                        <a:t>Test</a:t>
                      </a:r>
                      <a:endParaRPr lang="en-US" sz="1600" b="1" i="0" u="none" strike="noStrike" dirty="0">
                        <a:solidFill>
                          <a:srgbClr val="000000"/>
                        </a:solidFill>
                        <a:effectLst/>
                        <a:latin typeface="Calibri" panose="020F0502020204030204" pitchFamily="34" charset="0"/>
                      </a:endParaRPr>
                    </a:p>
                  </a:txBody>
                  <a:tcPr marL="5617" marR="5617" marT="5617"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tc>
                  <a:txBody>
                    <a:bodyPr/>
                    <a:lstStyle/>
                    <a:p>
                      <a:pPr algn="ctr" fontAlgn="b"/>
                      <a:r>
                        <a:rPr lang="en-US" sz="1600" b="1" u="none" strike="noStrike" dirty="0">
                          <a:effectLst/>
                        </a:rPr>
                        <a:t>Features</a:t>
                      </a:r>
                      <a:endParaRPr lang="en-US" sz="1600" b="1" i="0" u="none" strike="noStrike" dirty="0">
                        <a:solidFill>
                          <a:srgbClr val="000000"/>
                        </a:solidFill>
                        <a:effectLst/>
                        <a:latin typeface="Calibri" panose="020F0502020204030204" pitchFamily="34" charset="0"/>
                      </a:endParaRPr>
                    </a:p>
                  </a:txBody>
                  <a:tcPr marL="5617" marR="5617" marT="5617"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extLst>
                  <a:ext uri="{0D108BD9-81ED-4DB2-BD59-A6C34878D82A}">
                    <a16:rowId xmlns:a16="http://schemas.microsoft.com/office/drawing/2014/main" val="3053720113"/>
                  </a:ext>
                </a:extLst>
              </a:tr>
              <a:tr h="552868">
                <a:tc>
                  <a:txBody>
                    <a:bodyPr/>
                    <a:lstStyle/>
                    <a:p>
                      <a:pPr algn="ctr" fontAlgn="b"/>
                      <a:r>
                        <a:rPr lang="en-US" sz="1600" u="none" strike="noStrike" dirty="0">
                          <a:effectLst/>
                        </a:rPr>
                        <a:t>LR</a:t>
                      </a:r>
                      <a:endParaRPr lang="en-US" sz="1600" b="0" i="0" u="none" strike="noStrike" dirty="0">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dirty="0">
                          <a:effectLst/>
                        </a:rPr>
                        <a:t>0.958</a:t>
                      </a:r>
                      <a:endParaRPr lang="en-US" sz="1600" b="0" i="0" u="none" strike="noStrike" dirty="0">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a:effectLst/>
                        </a:rPr>
                        <a:t>0.955</a:t>
                      </a:r>
                      <a:endParaRPr lang="en-US" sz="1600" b="0" i="0" u="none" strike="noStrike">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a:effectLst/>
                        </a:rPr>
                        <a:t>0.084</a:t>
                      </a:r>
                      <a:endParaRPr lang="en-US" sz="1600" b="0" i="0" u="none" strike="noStrike">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dirty="0">
                          <a:effectLst/>
                        </a:rPr>
                        <a:t>0.083</a:t>
                      </a:r>
                      <a:endParaRPr lang="en-US" sz="1600" b="0" i="0" u="none" strike="noStrike" dirty="0">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dirty="0">
                          <a:effectLst/>
                        </a:rPr>
                        <a:t>nplay_video</a:t>
                      </a:r>
                      <a:endParaRPr lang="en-US" sz="1600" b="0" i="0" u="none" strike="noStrike" dirty="0">
                        <a:solidFill>
                          <a:srgbClr val="000000"/>
                        </a:solidFill>
                        <a:effectLst/>
                        <a:latin typeface="Calibri" panose="020F0502020204030204" pitchFamily="34" charset="0"/>
                      </a:endParaRPr>
                    </a:p>
                  </a:txBody>
                  <a:tcPr marL="5617" marR="5617" marT="5617" marB="0" anchor="b"/>
                </a:tc>
                <a:extLst>
                  <a:ext uri="{0D108BD9-81ED-4DB2-BD59-A6C34878D82A}">
                    <a16:rowId xmlns:a16="http://schemas.microsoft.com/office/drawing/2014/main" val="4266115491"/>
                  </a:ext>
                </a:extLst>
              </a:tr>
              <a:tr h="555507">
                <a:tc>
                  <a:txBody>
                    <a:bodyPr/>
                    <a:lstStyle/>
                    <a:p>
                      <a:pPr algn="ctr" fontAlgn="b"/>
                      <a:r>
                        <a:rPr lang="en-US" sz="1600" u="none" strike="noStrike" dirty="0">
                          <a:effectLst/>
                        </a:rPr>
                        <a:t>MLR</a:t>
                      </a:r>
                      <a:endParaRPr lang="en-US" sz="1600" b="0" i="0" u="none" strike="noStrike" dirty="0">
                        <a:solidFill>
                          <a:srgbClr val="000000"/>
                        </a:solidFill>
                        <a:effectLst/>
                        <a:latin typeface="Calibri" panose="020F0502020204030204" pitchFamily="34" charset="0"/>
                      </a:endParaRPr>
                    </a:p>
                  </a:txBody>
                  <a:tcPr marL="5617" marR="5617" marT="5617" marB="0" anchor="b">
                    <a:solidFill>
                      <a:schemeClr val="accent6">
                        <a:lumMod val="60000"/>
                        <a:lumOff val="40000"/>
                      </a:schemeClr>
                    </a:solidFill>
                  </a:tcPr>
                </a:tc>
                <a:tc>
                  <a:txBody>
                    <a:bodyPr/>
                    <a:lstStyle/>
                    <a:p>
                      <a:pPr algn="ctr" fontAlgn="b"/>
                      <a:r>
                        <a:rPr lang="en-US" sz="1600" u="none" strike="noStrike" dirty="0">
                          <a:effectLst/>
                        </a:rPr>
                        <a:t>0.534</a:t>
                      </a:r>
                      <a:endParaRPr lang="en-US" sz="1600" b="0" i="0" u="none" strike="noStrike" dirty="0">
                        <a:solidFill>
                          <a:srgbClr val="000000"/>
                        </a:solidFill>
                        <a:effectLst/>
                        <a:latin typeface="Calibri" panose="020F0502020204030204" pitchFamily="34" charset="0"/>
                      </a:endParaRPr>
                    </a:p>
                  </a:txBody>
                  <a:tcPr marL="5617" marR="5617" marT="5617" marB="0" anchor="b">
                    <a:solidFill>
                      <a:schemeClr val="accent6">
                        <a:lumMod val="60000"/>
                        <a:lumOff val="40000"/>
                      </a:schemeClr>
                    </a:solidFill>
                  </a:tcPr>
                </a:tc>
                <a:tc>
                  <a:txBody>
                    <a:bodyPr/>
                    <a:lstStyle/>
                    <a:p>
                      <a:pPr algn="ctr" fontAlgn="b"/>
                      <a:r>
                        <a:rPr lang="en-US" sz="1600" u="none" strike="noStrike" dirty="0">
                          <a:effectLst/>
                        </a:rPr>
                        <a:t>0.536</a:t>
                      </a:r>
                      <a:endParaRPr lang="en-US" sz="1600" b="0" i="0" u="none" strike="noStrike" dirty="0">
                        <a:solidFill>
                          <a:srgbClr val="000000"/>
                        </a:solidFill>
                        <a:effectLst/>
                        <a:latin typeface="Calibri" panose="020F0502020204030204" pitchFamily="34" charset="0"/>
                      </a:endParaRPr>
                    </a:p>
                  </a:txBody>
                  <a:tcPr marL="5617" marR="5617" marT="5617" marB="0" anchor="b">
                    <a:solidFill>
                      <a:schemeClr val="accent6">
                        <a:lumMod val="60000"/>
                        <a:lumOff val="40000"/>
                      </a:schemeClr>
                    </a:solidFill>
                  </a:tcPr>
                </a:tc>
                <a:tc>
                  <a:txBody>
                    <a:bodyPr/>
                    <a:lstStyle/>
                    <a:p>
                      <a:pPr algn="ctr" fontAlgn="b"/>
                      <a:r>
                        <a:rPr lang="en-US" sz="1600" u="none" strike="noStrike" dirty="0">
                          <a:effectLst/>
                        </a:rPr>
                        <a:t>0.715</a:t>
                      </a:r>
                      <a:endParaRPr lang="en-US" sz="1600" b="0" i="0" u="none" strike="noStrike" dirty="0">
                        <a:solidFill>
                          <a:srgbClr val="000000"/>
                        </a:solidFill>
                        <a:effectLst/>
                        <a:latin typeface="Calibri" panose="020F0502020204030204" pitchFamily="34" charset="0"/>
                      </a:endParaRPr>
                    </a:p>
                  </a:txBody>
                  <a:tcPr marL="5617" marR="5617" marT="5617" marB="0" anchor="b">
                    <a:solidFill>
                      <a:schemeClr val="accent6">
                        <a:lumMod val="60000"/>
                        <a:lumOff val="40000"/>
                      </a:schemeClr>
                    </a:solidFill>
                  </a:tcPr>
                </a:tc>
                <a:tc>
                  <a:txBody>
                    <a:bodyPr/>
                    <a:lstStyle/>
                    <a:p>
                      <a:pPr algn="ctr" fontAlgn="b"/>
                      <a:r>
                        <a:rPr lang="en-US" sz="1600" u="none" strike="noStrike" dirty="0">
                          <a:effectLst/>
                        </a:rPr>
                        <a:t>0.711</a:t>
                      </a:r>
                      <a:endParaRPr lang="en-US" sz="1600" b="0" i="0" u="none" strike="noStrike" dirty="0">
                        <a:solidFill>
                          <a:srgbClr val="000000"/>
                        </a:solidFill>
                        <a:effectLst/>
                        <a:latin typeface="Calibri" panose="020F0502020204030204" pitchFamily="34" charset="0"/>
                      </a:endParaRPr>
                    </a:p>
                  </a:txBody>
                  <a:tcPr marL="5617" marR="5617" marT="5617" marB="0" anchor="b">
                    <a:solidFill>
                      <a:schemeClr val="accent6">
                        <a:lumMod val="60000"/>
                        <a:lumOff val="40000"/>
                      </a:schemeClr>
                    </a:solidFill>
                  </a:tcPr>
                </a:tc>
                <a:tc>
                  <a:txBody>
                    <a:bodyPr/>
                    <a:lstStyle/>
                    <a:p>
                      <a:pPr algn="ctr" fontAlgn="b"/>
                      <a:r>
                        <a:rPr lang="en-US" sz="1600" u="none" strike="noStrike" dirty="0">
                          <a:effectLst/>
                        </a:rPr>
                        <a:t>ndays_act, nforum_posts,</a:t>
                      </a:r>
                    </a:p>
                    <a:p>
                      <a:pPr algn="ctr" fontAlgn="b"/>
                      <a:r>
                        <a:rPr lang="en-US" sz="1600" u="none" strike="noStrike" dirty="0">
                          <a:effectLst/>
                        </a:rPr>
                        <a:t>nchapters, nplay_video</a:t>
                      </a:r>
                      <a:endParaRPr lang="en-US" sz="1600" b="0" i="0" u="none" strike="noStrike" dirty="0">
                        <a:solidFill>
                          <a:srgbClr val="000000"/>
                        </a:solidFill>
                        <a:effectLst/>
                        <a:latin typeface="Calibri" panose="020F0502020204030204" pitchFamily="34" charset="0"/>
                      </a:endParaRPr>
                    </a:p>
                  </a:txBody>
                  <a:tcPr marL="5617" marR="5617" marT="5617" marB="0" anchor="b">
                    <a:solidFill>
                      <a:schemeClr val="accent6">
                        <a:lumMod val="60000"/>
                        <a:lumOff val="40000"/>
                      </a:schemeClr>
                    </a:solidFill>
                  </a:tcPr>
                </a:tc>
                <a:extLst>
                  <a:ext uri="{0D108BD9-81ED-4DB2-BD59-A6C34878D82A}">
                    <a16:rowId xmlns:a16="http://schemas.microsoft.com/office/drawing/2014/main" val="2889241356"/>
                  </a:ext>
                </a:extLst>
              </a:tr>
              <a:tr h="555507">
                <a:tc>
                  <a:txBody>
                    <a:bodyPr/>
                    <a:lstStyle/>
                    <a:p>
                      <a:pPr algn="ctr" fontAlgn="b"/>
                      <a:r>
                        <a:rPr lang="en-US" sz="1600" u="none" strike="noStrike">
                          <a:effectLst/>
                        </a:rPr>
                        <a:t>Ridge</a:t>
                      </a:r>
                      <a:endParaRPr lang="en-US" sz="1600" b="0" i="0" u="none" strike="noStrike">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a:effectLst/>
                        </a:rPr>
                        <a:t>0.533</a:t>
                      </a:r>
                      <a:endParaRPr lang="en-US" sz="1600" b="0" i="0" u="none" strike="noStrike">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a:effectLst/>
                        </a:rPr>
                        <a:t>0.539</a:t>
                      </a:r>
                      <a:endParaRPr lang="en-US" sz="1600" b="0" i="0" u="none" strike="noStrike">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dirty="0">
                          <a:effectLst/>
                        </a:rPr>
                        <a:t>0.708</a:t>
                      </a:r>
                      <a:endParaRPr lang="en-US" sz="1600" b="0" i="0" u="none" strike="noStrike" dirty="0">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dirty="0">
                          <a:effectLst/>
                        </a:rPr>
                        <a:t>0.716</a:t>
                      </a:r>
                      <a:endParaRPr lang="en-US" sz="1600" b="0" i="0" u="none" strike="noStrike" dirty="0">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dirty="0">
                          <a:effectLst/>
                        </a:rPr>
                        <a:t>ndays_act, nplay_video, nchapters, nforum_posts</a:t>
                      </a:r>
                      <a:endParaRPr lang="en-US" sz="1600" b="0" i="0" u="none" strike="noStrike" dirty="0">
                        <a:solidFill>
                          <a:srgbClr val="000000"/>
                        </a:solidFill>
                        <a:effectLst/>
                        <a:latin typeface="Calibri" panose="020F0502020204030204" pitchFamily="34" charset="0"/>
                      </a:endParaRPr>
                    </a:p>
                  </a:txBody>
                  <a:tcPr marL="5617" marR="5617" marT="5617" marB="0" anchor="b"/>
                </a:tc>
                <a:extLst>
                  <a:ext uri="{0D108BD9-81ED-4DB2-BD59-A6C34878D82A}">
                    <a16:rowId xmlns:a16="http://schemas.microsoft.com/office/drawing/2014/main" val="4260046309"/>
                  </a:ext>
                </a:extLst>
              </a:tr>
              <a:tr h="555507">
                <a:tc>
                  <a:txBody>
                    <a:bodyPr/>
                    <a:lstStyle/>
                    <a:p>
                      <a:pPr algn="ctr" fontAlgn="b"/>
                      <a:r>
                        <a:rPr lang="en-US" sz="1600" u="none" strike="noStrike">
                          <a:effectLst/>
                        </a:rPr>
                        <a:t>Lasso</a:t>
                      </a:r>
                      <a:endParaRPr lang="en-US" sz="1600" b="0" i="0" u="none" strike="noStrike">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dirty="0">
                          <a:effectLst/>
                        </a:rPr>
                        <a:t>0.533</a:t>
                      </a:r>
                      <a:endParaRPr lang="en-US" sz="1600" b="0" i="0" u="none" strike="noStrike" dirty="0">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dirty="0">
                          <a:effectLst/>
                        </a:rPr>
                        <a:t>0.539</a:t>
                      </a:r>
                      <a:endParaRPr lang="en-US" sz="1600" b="0" i="0" u="none" strike="noStrike" dirty="0">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a:effectLst/>
                        </a:rPr>
                        <a:t>0.714</a:t>
                      </a:r>
                      <a:endParaRPr lang="en-US" sz="1600" b="0" i="0" u="none" strike="noStrike">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a:effectLst/>
                        </a:rPr>
                        <a:t>0.723</a:t>
                      </a:r>
                      <a:endParaRPr lang="en-US" sz="1600" b="0" i="0" u="none" strike="noStrike">
                        <a:solidFill>
                          <a:srgbClr val="000000"/>
                        </a:solidFill>
                        <a:effectLst/>
                        <a:latin typeface="Calibri" panose="020F0502020204030204" pitchFamily="34" charset="0"/>
                      </a:endParaRPr>
                    </a:p>
                  </a:txBody>
                  <a:tcPr marL="5617" marR="5617" marT="5617" marB="0" anchor="b"/>
                </a:tc>
                <a:tc>
                  <a:txBody>
                    <a:bodyPr/>
                    <a:lstStyle/>
                    <a:p>
                      <a:pPr algn="ctr" fontAlgn="b"/>
                      <a:r>
                        <a:rPr lang="en-US" sz="1600" u="none" strike="noStrike" dirty="0">
                          <a:effectLst/>
                        </a:rPr>
                        <a:t>ndays_act, nplay_video,</a:t>
                      </a:r>
                    </a:p>
                    <a:p>
                      <a:pPr algn="ctr" fontAlgn="b"/>
                      <a:r>
                        <a:rPr lang="en-US" sz="1600" u="none" strike="noStrike" dirty="0">
                          <a:effectLst/>
                        </a:rPr>
                        <a:t>Nchapters</a:t>
                      </a:r>
                      <a:endParaRPr lang="en-US" sz="1600" b="0" i="0" u="none" strike="noStrike" dirty="0">
                        <a:solidFill>
                          <a:srgbClr val="000000"/>
                        </a:solidFill>
                        <a:effectLst/>
                        <a:latin typeface="Calibri" panose="020F0502020204030204" pitchFamily="34" charset="0"/>
                      </a:endParaRPr>
                    </a:p>
                  </a:txBody>
                  <a:tcPr marL="5617" marR="5617" marT="5617" marB="0" anchor="b"/>
                </a:tc>
                <a:extLst>
                  <a:ext uri="{0D108BD9-81ED-4DB2-BD59-A6C34878D82A}">
                    <a16:rowId xmlns:a16="http://schemas.microsoft.com/office/drawing/2014/main" val="3467999383"/>
                  </a:ext>
                </a:extLst>
              </a:tr>
            </a:tbl>
          </a:graphicData>
        </a:graphic>
      </p:graphicFrame>
      <p:graphicFrame>
        <p:nvGraphicFramePr>
          <p:cNvPr id="8" name="Table 7">
            <a:extLst>
              <a:ext uri="{FF2B5EF4-FFF2-40B4-BE49-F238E27FC236}">
                <a16:creationId xmlns:a16="http://schemas.microsoft.com/office/drawing/2014/main" id="{ABDAEEAF-A3AE-3404-6026-87C45AA7D4BB}"/>
              </a:ext>
            </a:extLst>
          </p:cNvPr>
          <p:cNvGraphicFramePr>
            <a:graphicFrameLocks noGrp="1"/>
          </p:cNvGraphicFramePr>
          <p:nvPr/>
        </p:nvGraphicFramePr>
        <p:xfrm>
          <a:off x="6273799" y="381000"/>
          <a:ext cx="4937125" cy="1790700"/>
        </p:xfrm>
        <a:graphic>
          <a:graphicData uri="http://schemas.openxmlformats.org/drawingml/2006/table">
            <a:tbl>
              <a:tblPr>
                <a:tableStyleId>{5C22544A-7EE6-4342-B048-85BDC9FD1C3A}</a:tableStyleId>
              </a:tblPr>
              <a:tblGrid>
                <a:gridCol w="1675096">
                  <a:extLst>
                    <a:ext uri="{9D8B030D-6E8A-4147-A177-3AD203B41FA5}">
                      <a16:colId xmlns:a16="http://schemas.microsoft.com/office/drawing/2014/main" val="2952196527"/>
                    </a:ext>
                  </a:extLst>
                </a:gridCol>
                <a:gridCol w="1234281">
                  <a:extLst>
                    <a:ext uri="{9D8B030D-6E8A-4147-A177-3AD203B41FA5}">
                      <a16:colId xmlns:a16="http://schemas.microsoft.com/office/drawing/2014/main" val="4090126007"/>
                    </a:ext>
                  </a:extLst>
                </a:gridCol>
                <a:gridCol w="2027748">
                  <a:extLst>
                    <a:ext uri="{9D8B030D-6E8A-4147-A177-3AD203B41FA5}">
                      <a16:colId xmlns:a16="http://schemas.microsoft.com/office/drawing/2014/main" val="1570074166"/>
                    </a:ext>
                  </a:extLst>
                </a:gridCol>
              </a:tblGrid>
              <a:tr h="298450">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6350" marR="6350" marT="6350" marB="0" anchor="b">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tc>
                  <a:txBody>
                    <a:bodyPr/>
                    <a:lstStyle/>
                    <a:p>
                      <a:pPr marL="0" algn="ctr" defTabSz="914400" rtl="0" eaLnBrk="1" fontAlgn="b" latinLnBrk="0" hangingPunct="1"/>
                      <a:r>
                        <a:rPr lang="en-US" sz="1600" b="1" u="none" strike="noStrike" kern="1200" dirty="0">
                          <a:solidFill>
                            <a:schemeClr val="dk1"/>
                          </a:solidFill>
                          <a:effectLst/>
                          <a:latin typeface="+mn-lt"/>
                          <a:ea typeface="+mn-ea"/>
                          <a:cs typeface="+mn-cs"/>
                        </a:rPr>
                        <a:t>Coefficients</a:t>
                      </a:r>
                    </a:p>
                  </a:txBody>
                  <a:tcPr marL="6350" marR="6350" marT="6350" marB="0" anchor="b">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tc>
                  <a:txBody>
                    <a:bodyPr/>
                    <a:lstStyle/>
                    <a:p>
                      <a:pPr marL="0" algn="ctr" defTabSz="914400" rtl="0" eaLnBrk="1" fontAlgn="b" latinLnBrk="0" hangingPunct="1"/>
                      <a:r>
                        <a:rPr lang="en-US" sz="1600" b="1" u="none" strike="noStrike" kern="1200" dirty="0">
                          <a:solidFill>
                            <a:schemeClr val="dk1"/>
                          </a:solidFill>
                          <a:effectLst/>
                          <a:latin typeface="+mn-lt"/>
                          <a:ea typeface="+mn-ea"/>
                          <a:cs typeface="+mn-cs"/>
                        </a:rPr>
                        <a:t>Units</a:t>
                      </a:r>
                    </a:p>
                  </a:txBody>
                  <a:tcPr marL="6350" marR="6350" marT="6350" marB="0" anchor="b">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extLst>
                  <a:ext uri="{0D108BD9-81ED-4DB2-BD59-A6C34878D82A}">
                    <a16:rowId xmlns:a16="http://schemas.microsoft.com/office/drawing/2014/main" val="509849301"/>
                  </a:ext>
                </a:extLst>
              </a:tr>
              <a:tr h="298450">
                <a:tc>
                  <a:txBody>
                    <a:bodyPr/>
                    <a:lstStyle/>
                    <a:p>
                      <a:pPr algn="ctr" fontAlgn="b"/>
                      <a:r>
                        <a:rPr lang="en-US" sz="1800" u="none" strike="noStrike" dirty="0">
                          <a:effectLst/>
                        </a:rPr>
                        <a:t>(Intercept)</a:t>
                      </a:r>
                      <a:endParaRPr lang="en-US" sz="1800" b="1" i="0" u="none" strike="noStrike" dirty="0">
                        <a:solidFill>
                          <a:srgbClr val="000000"/>
                        </a:solidFill>
                        <a:effectLst/>
                        <a:latin typeface="Lucida Grande"/>
                      </a:endParaRPr>
                    </a:p>
                  </a:txBody>
                  <a:tcPr marL="6350" marR="6350" marT="6350" marB="0" anchor="b"/>
                </a:tc>
                <a:tc>
                  <a:txBody>
                    <a:bodyPr/>
                    <a:lstStyle/>
                    <a:p>
                      <a:pPr algn="ctr" fontAlgn="b"/>
                      <a:r>
                        <a:rPr lang="en-US" sz="1800" u="none" strike="noStrike" dirty="0">
                          <a:effectLst/>
                        </a:rPr>
                        <a:t>-0.003</a:t>
                      </a:r>
                      <a:endParaRPr lang="en-US" sz="1800" b="0" i="0" u="none" strike="noStrike" dirty="0">
                        <a:solidFill>
                          <a:srgbClr val="000000"/>
                        </a:solidFill>
                        <a:effectLst/>
                        <a:latin typeface="Lucida Grande"/>
                      </a:endParaRPr>
                    </a:p>
                  </a:txBody>
                  <a:tcPr marL="6350" marR="6350" marT="6350" marB="0" anchor="b"/>
                </a:tc>
                <a:tc>
                  <a:txBody>
                    <a:bodyPr/>
                    <a:lstStyle/>
                    <a:p>
                      <a:pPr algn="ctr"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47638463"/>
                  </a:ext>
                </a:extLst>
              </a:tr>
              <a:tr h="298450">
                <a:tc>
                  <a:txBody>
                    <a:bodyPr/>
                    <a:lstStyle/>
                    <a:p>
                      <a:pPr algn="ctr" fontAlgn="b"/>
                      <a:r>
                        <a:rPr lang="en-US" sz="1800" u="none" strike="noStrike">
                          <a:effectLst/>
                        </a:rPr>
                        <a:t>ndays_act</a:t>
                      </a:r>
                      <a:endParaRPr lang="en-US" sz="1800" b="1" i="0" u="none" strike="noStrike">
                        <a:solidFill>
                          <a:srgbClr val="000000"/>
                        </a:solidFill>
                        <a:effectLst/>
                        <a:latin typeface="Lucida Grande"/>
                      </a:endParaRPr>
                    </a:p>
                  </a:txBody>
                  <a:tcPr marL="6350" marR="6350" marT="6350" marB="0" anchor="b"/>
                </a:tc>
                <a:tc>
                  <a:txBody>
                    <a:bodyPr/>
                    <a:lstStyle/>
                    <a:p>
                      <a:pPr algn="ctr" fontAlgn="b"/>
                      <a:r>
                        <a:rPr lang="en-US" sz="1800" u="none" strike="noStrike">
                          <a:effectLst/>
                        </a:rPr>
                        <a:t>0.828</a:t>
                      </a:r>
                      <a:endParaRPr lang="en-US" sz="1800" b="0" i="0" u="none" strike="noStrike">
                        <a:solidFill>
                          <a:srgbClr val="000000"/>
                        </a:solidFill>
                        <a:effectLst/>
                        <a:latin typeface="Lucida Grande"/>
                      </a:endParaRPr>
                    </a:p>
                  </a:txBody>
                  <a:tcPr marL="6350" marR="6350" marT="6350" marB="0" anchor="b"/>
                </a:tc>
                <a:tc>
                  <a:txBody>
                    <a:bodyPr/>
                    <a:lstStyle/>
                    <a:p>
                      <a:pPr algn="ctr" fontAlgn="b"/>
                      <a:r>
                        <a:rPr lang="en-US" sz="1800" u="none" strike="noStrike" dirty="0">
                          <a:effectLst/>
                        </a:rPr>
                        <a:t>days</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4509636"/>
                  </a:ext>
                </a:extLst>
              </a:tr>
              <a:tr h="298450">
                <a:tc>
                  <a:txBody>
                    <a:bodyPr/>
                    <a:lstStyle/>
                    <a:p>
                      <a:pPr algn="ctr" fontAlgn="b"/>
                      <a:r>
                        <a:rPr lang="en-US" sz="1800" u="none" strike="noStrike" dirty="0">
                          <a:effectLst/>
                        </a:rPr>
                        <a:t>nplay_video</a:t>
                      </a:r>
                      <a:endParaRPr lang="en-US" sz="1800" b="1" i="0" u="none" strike="noStrike" dirty="0">
                        <a:solidFill>
                          <a:srgbClr val="000000"/>
                        </a:solidFill>
                        <a:effectLst/>
                        <a:latin typeface="Lucida Grande"/>
                      </a:endParaRPr>
                    </a:p>
                  </a:txBody>
                  <a:tcPr marL="6350" marR="6350" marT="6350" marB="0" anchor="b">
                    <a:solidFill>
                      <a:schemeClr val="accent6">
                        <a:lumMod val="60000"/>
                        <a:lumOff val="40000"/>
                      </a:schemeClr>
                    </a:solidFill>
                  </a:tcPr>
                </a:tc>
                <a:tc>
                  <a:txBody>
                    <a:bodyPr/>
                    <a:lstStyle/>
                    <a:p>
                      <a:pPr algn="ctr" fontAlgn="b"/>
                      <a:r>
                        <a:rPr lang="en-US" sz="1800" u="none" strike="noStrike" dirty="0">
                          <a:effectLst/>
                        </a:rPr>
                        <a:t>-0.05</a:t>
                      </a:r>
                      <a:endParaRPr lang="en-US" sz="1800" b="0" i="0" u="none" strike="noStrike" dirty="0">
                        <a:solidFill>
                          <a:srgbClr val="000000"/>
                        </a:solidFill>
                        <a:effectLst/>
                        <a:latin typeface="Lucida Grande"/>
                      </a:endParaRPr>
                    </a:p>
                  </a:txBody>
                  <a:tcPr marL="6350" marR="6350" marT="6350" marB="0" anchor="b">
                    <a:solidFill>
                      <a:schemeClr val="accent6">
                        <a:lumMod val="60000"/>
                        <a:lumOff val="40000"/>
                      </a:schemeClr>
                    </a:solidFill>
                  </a:tcPr>
                </a:tc>
                <a:tc>
                  <a:txBody>
                    <a:bodyPr/>
                    <a:lstStyle/>
                    <a:p>
                      <a:pPr algn="ctr" fontAlgn="b"/>
                      <a:r>
                        <a:rPr lang="en-US" sz="1800" u="none" strike="noStrike" dirty="0">
                          <a:effectLst/>
                        </a:rPr>
                        <a:t>centiseconds</a:t>
                      </a:r>
                      <a:endParaRPr lang="en-US" sz="18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extLst>
                  <a:ext uri="{0D108BD9-81ED-4DB2-BD59-A6C34878D82A}">
                    <a16:rowId xmlns:a16="http://schemas.microsoft.com/office/drawing/2014/main" val="2364002388"/>
                  </a:ext>
                </a:extLst>
              </a:tr>
              <a:tr h="298450">
                <a:tc>
                  <a:txBody>
                    <a:bodyPr/>
                    <a:lstStyle/>
                    <a:p>
                      <a:pPr algn="ctr" fontAlgn="b"/>
                      <a:r>
                        <a:rPr lang="en-US" sz="1800" u="none" strike="noStrike">
                          <a:effectLst/>
                        </a:rPr>
                        <a:t>nchapters</a:t>
                      </a:r>
                      <a:endParaRPr lang="en-US" sz="1800" b="1" i="0" u="none" strike="noStrike">
                        <a:solidFill>
                          <a:srgbClr val="000000"/>
                        </a:solidFill>
                        <a:effectLst/>
                        <a:latin typeface="Lucida Grande"/>
                      </a:endParaRPr>
                    </a:p>
                  </a:txBody>
                  <a:tcPr marL="6350" marR="6350" marT="6350" marB="0" anchor="b"/>
                </a:tc>
                <a:tc>
                  <a:txBody>
                    <a:bodyPr/>
                    <a:lstStyle/>
                    <a:p>
                      <a:pPr algn="ctr" fontAlgn="b"/>
                      <a:r>
                        <a:rPr lang="en-US" sz="1800" u="none" strike="noStrike" dirty="0">
                          <a:effectLst/>
                        </a:rPr>
                        <a:t>0.005</a:t>
                      </a:r>
                      <a:endParaRPr lang="en-US" sz="1800" b="0" i="0" u="none" strike="noStrike" dirty="0">
                        <a:solidFill>
                          <a:srgbClr val="000000"/>
                        </a:solidFill>
                        <a:effectLst/>
                        <a:latin typeface="Lucida Grande"/>
                      </a:endParaRPr>
                    </a:p>
                  </a:txBody>
                  <a:tcPr marL="6350" marR="6350" marT="6350" marB="0" anchor="b"/>
                </a:tc>
                <a:tc>
                  <a:txBody>
                    <a:bodyPr/>
                    <a:lstStyle/>
                    <a:p>
                      <a:pPr algn="ctr" fontAlgn="b"/>
                      <a:r>
                        <a:rPr lang="en-US" sz="1800" u="none" strike="noStrike" dirty="0">
                          <a:effectLst/>
                        </a:rPr>
                        <a:t>increments of 1</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689680"/>
                  </a:ext>
                </a:extLst>
              </a:tr>
              <a:tr h="298450">
                <a:tc>
                  <a:txBody>
                    <a:bodyPr/>
                    <a:lstStyle/>
                    <a:p>
                      <a:pPr algn="ctr" fontAlgn="b"/>
                      <a:r>
                        <a:rPr lang="en-US" sz="1800" u="none" strike="noStrike" dirty="0">
                          <a:effectLst/>
                        </a:rPr>
                        <a:t>nforum_posts</a:t>
                      </a:r>
                      <a:endParaRPr lang="en-US" sz="1800" b="1" i="0" u="none" strike="noStrike" dirty="0">
                        <a:solidFill>
                          <a:srgbClr val="000000"/>
                        </a:solidFill>
                        <a:effectLst/>
                        <a:latin typeface="Lucida Grande"/>
                      </a:endParaRPr>
                    </a:p>
                  </a:txBody>
                  <a:tcPr marL="6350" marR="6350" marT="6350" marB="0" anchor="b"/>
                </a:tc>
                <a:tc>
                  <a:txBody>
                    <a:bodyPr/>
                    <a:lstStyle/>
                    <a:p>
                      <a:pPr algn="ctr" fontAlgn="b"/>
                      <a:r>
                        <a:rPr lang="en-US" sz="1800" u="none" strike="noStrike">
                          <a:effectLst/>
                        </a:rPr>
                        <a:t>0.003</a:t>
                      </a:r>
                      <a:endParaRPr lang="en-US" sz="1800" b="0" i="0" u="none" strike="noStrike">
                        <a:solidFill>
                          <a:srgbClr val="000000"/>
                        </a:solidFill>
                        <a:effectLst/>
                        <a:latin typeface="Lucida Grande"/>
                      </a:endParaRPr>
                    </a:p>
                  </a:txBody>
                  <a:tcPr marL="6350" marR="6350" marT="6350" marB="0" anchor="b"/>
                </a:tc>
                <a:tc>
                  <a:txBody>
                    <a:bodyPr/>
                    <a:lstStyle/>
                    <a:p>
                      <a:pPr algn="ctr" fontAlgn="b"/>
                      <a:r>
                        <a:rPr lang="en-US" sz="1800" u="none" strike="noStrike" dirty="0">
                          <a:effectLst/>
                        </a:rPr>
                        <a:t>increments of 1</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24048289"/>
                  </a:ext>
                </a:extLst>
              </a:tr>
            </a:tbl>
          </a:graphicData>
        </a:graphic>
      </p:graphicFrame>
    </p:spTree>
    <p:extLst>
      <p:ext uri="{BB962C8B-B14F-4D97-AF65-F5344CB8AC3E}">
        <p14:creationId xmlns:p14="http://schemas.microsoft.com/office/powerpoint/2010/main" val="130281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IN" sz="2800" dirty="0"/>
              <a:t>How many chapters completed by the learner ?</a:t>
            </a:r>
            <a:endParaRPr lang="en-US" sz="2800" dirty="0"/>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IN" sz="1600" dirty="0"/>
              <a:t>Outcomes: Predicting the number of chapters a student is able to complete during the course duration.</a:t>
            </a:r>
          </a:p>
          <a:p>
            <a:r>
              <a:rPr lang="en-US" sz="1600" dirty="0"/>
              <a:t>Although we have ‘</a:t>
            </a:r>
            <a:r>
              <a:rPr lang="en-US" sz="1600" dirty="0" err="1"/>
              <a:t>nchapters</a:t>
            </a:r>
            <a:r>
              <a:rPr lang="en-US" sz="1600" dirty="0"/>
              <a:t>’ column already, we are trying to observe the impact on this column data based on the design of the course structure.</a:t>
            </a:r>
          </a:p>
          <a:p>
            <a:pPr marL="0" indent="0">
              <a:buNone/>
            </a:pPr>
            <a:r>
              <a:rPr lang="en-US" dirty="0">
                <a:latin typeface="+mj-lt"/>
              </a:rPr>
              <a:t>Approach:</a:t>
            </a:r>
          </a:p>
          <a:p>
            <a:r>
              <a:rPr lang="en-US" sz="1600" dirty="0"/>
              <a:t>From correlations we identified some features which helps in defining the metric.</a:t>
            </a:r>
          </a:p>
          <a:p>
            <a:r>
              <a:rPr lang="en-US" sz="1600" dirty="0"/>
              <a:t>Features : viewed, </a:t>
            </a:r>
            <a:r>
              <a:rPr lang="en-US" sz="1600" dirty="0" err="1"/>
              <a:t>nevents</a:t>
            </a:r>
            <a:r>
              <a:rPr lang="en-US" sz="1600" dirty="0"/>
              <a:t>, nplay_video, </a:t>
            </a:r>
            <a:r>
              <a:rPr lang="en-US" sz="1600" dirty="0" err="1"/>
              <a:t>ndays_ac</a:t>
            </a:r>
            <a:r>
              <a:rPr lang="en-US" sz="1600" dirty="0"/>
              <a:t>.</a:t>
            </a:r>
          </a:p>
          <a:p>
            <a:r>
              <a:rPr lang="en-US" sz="1600" dirty="0"/>
              <a:t>Tested 4 models – Linear Regression, Multi Linear Regression, Ridge Regression, LASSO Regression.</a:t>
            </a:r>
          </a:p>
          <a:p>
            <a:r>
              <a:rPr lang="en-US" sz="1600" dirty="0"/>
              <a:t>The results are compared and found out the best model for predicting the interpretability.</a:t>
            </a:r>
          </a:p>
          <a:p>
            <a:endParaRPr lang="en-US" sz="1600" dirty="0"/>
          </a:p>
          <a:p>
            <a:endParaRPr lang="en-US" sz="1600" dirty="0"/>
          </a:p>
          <a:p>
            <a:endParaRPr lang="en-US" sz="1600" dirty="0"/>
          </a:p>
          <a:p>
            <a:endParaRPr lang="en-US" sz="1600" dirty="0"/>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49092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BEC0A8-4002-B286-FA88-F8B7E205A99A}"/>
              </a:ext>
            </a:extLst>
          </p:cNvPr>
          <p:cNvSpPr txBox="1"/>
          <p:nvPr/>
        </p:nvSpPr>
        <p:spPr>
          <a:xfrm>
            <a:off x="6786880" y="477520"/>
            <a:ext cx="5303520" cy="6186309"/>
          </a:xfrm>
          <a:prstGeom prst="rect">
            <a:avLst/>
          </a:prstGeom>
          <a:noFill/>
        </p:spPr>
        <p:txBody>
          <a:bodyPr wrap="square" rtlCol="0">
            <a:spAutoFit/>
          </a:bodyPr>
          <a:lstStyle/>
          <a:p>
            <a:pPr algn="l"/>
            <a:r>
              <a:rPr lang="en-US" dirty="0"/>
              <a:t>Best model for predicting and interpreting : </a:t>
            </a:r>
          </a:p>
          <a:p>
            <a:pPr algn="l"/>
            <a:r>
              <a:rPr lang="en-US" dirty="0"/>
              <a:t>Multi Linear Regression</a:t>
            </a:r>
          </a:p>
          <a:p>
            <a:pPr algn="l"/>
            <a:endParaRPr lang="en-US" dirty="0"/>
          </a:p>
          <a:p>
            <a:pPr marL="285750" indent="-285750" algn="l">
              <a:buFont typeface="Arial" panose="020B0604020202020204" pitchFamily="34" charset="0"/>
              <a:buChar char="•"/>
            </a:pPr>
            <a:r>
              <a:rPr lang="en-US" dirty="0"/>
              <a:t>The Accuracy values are good for this model as they are same for the train and test data. Also, the RMSE values are very close to each other compared to the other models.</a:t>
            </a:r>
          </a:p>
          <a:p>
            <a:pPr algn="l"/>
            <a:endParaRPr lang="en-US" dirty="0"/>
          </a:p>
          <a:p>
            <a:pPr algn="l"/>
            <a:endParaRPr lang="en-US" dirty="0"/>
          </a:p>
          <a:p>
            <a:pPr algn="l"/>
            <a:endParaRPr lang="en-US" dirty="0"/>
          </a:p>
          <a:p>
            <a:pPr algn="l"/>
            <a:r>
              <a:rPr lang="en-US" dirty="0"/>
              <a:t>Model robustness:</a:t>
            </a:r>
          </a:p>
          <a:p>
            <a:pPr marL="285750" indent="-285750" algn="l">
              <a:buFont typeface="Arial" panose="020B0604020202020204" pitchFamily="34" charset="0"/>
              <a:buChar char="•"/>
            </a:pPr>
            <a:r>
              <a:rPr lang="en-US" dirty="0"/>
              <a:t>Even after changing the randomness of data in test and train data, the model is not showing much change in the accuracy of the data.</a:t>
            </a:r>
          </a:p>
          <a:p>
            <a:pPr algn="l"/>
            <a:endParaRPr lang="en-US" dirty="0"/>
          </a:p>
          <a:p>
            <a:r>
              <a:rPr lang="en-US" b="1" dirty="0"/>
              <a:t>How will this analysis help the website ?</a:t>
            </a:r>
            <a:endParaRPr lang="en-US" dirty="0"/>
          </a:p>
          <a:p>
            <a:pPr marL="285750" indent="-285750" algn="l">
              <a:buFont typeface="Arial" panose="020B0604020202020204" pitchFamily="34" charset="0"/>
              <a:buChar char="•"/>
            </a:pPr>
            <a:r>
              <a:rPr lang="en-US" dirty="0"/>
              <a:t>This can be used to better the design of future course material, which helps in user retention and user growth.</a:t>
            </a:r>
          </a:p>
          <a:p>
            <a:pPr algn="l"/>
            <a:endParaRPr lang="en-US" dirty="0"/>
          </a:p>
          <a:p>
            <a:pPr algn="l"/>
            <a:endParaRPr lang="en-US" dirty="0"/>
          </a:p>
          <a:p>
            <a:endParaRPr lang="en-US" dirty="0"/>
          </a:p>
        </p:txBody>
      </p:sp>
      <p:graphicFrame>
        <p:nvGraphicFramePr>
          <p:cNvPr id="2" name="Chart 1">
            <a:extLst>
              <a:ext uri="{FF2B5EF4-FFF2-40B4-BE49-F238E27FC236}">
                <a16:creationId xmlns:a16="http://schemas.microsoft.com/office/drawing/2014/main" id="{FD051288-BF36-700E-4817-5AE75039F0EF}"/>
              </a:ext>
            </a:extLst>
          </p:cNvPr>
          <p:cNvGraphicFramePr>
            <a:graphicFrameLocks/>
          </p:cNvGraphicFramePr>
          <p:nvPr>
            <p:extLst>
              <p:ext uri="{D42A27DB-BD31-4B8C-83A1-F6EECF244321}">
                <p14:modId xmlns:p14="http://schemas.microsoft.com/office/powerpoint/2010/main" val="745197259"/>
              </p:ext>
            </p:extLst>
          </p:nvPr>
        </p:nvGraphicFramePr>
        <p:xfrm>
          <a:off x="605499" y="330993"/>
          <a:ext cx="4799622" cy="37228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E32FE72C-947A-4A76-C67D-57C29551DF68}"/>
              </a:ext>
            </a:extLst>
          </p:cNvPr>
          <p:cNvGraphicFramePr>
            <a:graphicFrameLocks noGrp="1"/>
          </p:cNvGraphicFramePr>
          <p:nvPr>
            <p:extLst>
              <p:ext uri="{D42A27DB-BD31-4B8C-83A1-F6EECF244321}">
                <p14:modId xmlns:p14="http://schemas.microsoft.com/office/powerpoint/2010/main" val="1080924538"/>
              </p:ext>
            </p:extLst>
          </p:nvPr>
        </p:nvGraphicFramePr>
        <p:xfrm>
          <a:off x="6921102" y="2543188"/>
          <a:ext cx="4724399" cy="473488"/>
        </p:xfrm>
        <a:graphic>
          <a:graphicData uri="http://schemas.openxmlformats.org/drawingml/2006/table">
            <a:tbl>
              <a:tblPr>
                <a:tableStyleId>{35758FB7-9AC5-4552-8A53-C91805E547FA}</a:tableStyleId>
              </a:tblPr>
              <a:tblGrid>
                <a:gridCol w="2416131">
                  <a:extLst>
                    <a:ext uri="{9D8B030D-6E8A-4147-A177-3AD203B41FA5}">
                      <a16:colId xmlns:a16="http://schemas.microsoft.com/office/drawing/2014/main" val="3068476630"/>
                    </a:ext>
                  </a:extLst>
                </a:gridCol>
                <a:gridCol w="1186493">
                  <a:extLst>
                    <a:ext uri="{9D8B030D-6E8A-4147-A177-3AD203B41FA5}">
                      <a16:colId xmlns:a16="http://schemas.microsoft.com/office/drawing/2014/main" val="2367202890"/>
                    </a:ext>
                  </a:extLst>
                </a:gridCol>
                <a:gridCol w="1121775">
                  <a:extLst>
                    <a:ext uri="{9D8B030D-6E8A-4147-A177-3AD203B41FA5}">
                      <a16:colId xmlns:a16="http://schemas.microsoft.com/office/drawing/2014/main" val="57082850"/>
                    </a:ext>
                  </a:extLst>
                </a:gridCol>
              </a:tblGrid>
              <a:tr h="222448">
                <a:tc>
                  <a:txBody>
                    <a:bodyPr/>
                    <a:lstStyle/>
                    <a:p>
                      <a:pPr algn="ctr" fontAlgn="b"/>
                      <a:r>
                        <a:rPr lang="en-US" sz="1100" b="1" u="none" strike="noStrike" dirty="0">
                          <a:solidFill>
                            <a:srgbClr val="000000"/>
                          </a:solidFill>
                          <a:effectLst/>
                        </a:rPr>
                        <a:t>Model</a:t>
                      </a:r>
                      <a:endParaRPr lang="en-US" sz="11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1" u="none" strike="noStrike" dirty="0">
                          <a:solidFill>
                            <a:srgbClr val="000000"/>
                          </a:solidFill>
                          <a:effectLst/>
                        </a:rPr>
                        <a:t>Train RMSE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1" u="none" strike="noStrike" dirty="0">
                          <a:solidFill>
                            <a:srgbClr val="000000"/>
                          </a:solidFill>
                          <a:effectLst/>
                        </a:rPr>
                        <a:t>Test RMSE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98972899"/>
                  </a:ext>
                </a:extLst>
              </a:tr>
              <a:tr h="251040">
                <a:tc>
                  <a:txBody>
                    <a:bodyPr/>
                    <a:lstStyle/>
                    <a:p>
                      <a:pPr algn="ctr" fontAlgn="b"/>
                      <a:r>
                        <a:rPr lang="en-US" sz="1100" b="0" u="none" strike="noStrike" dirty="0">
                          <a:solidFill>
                            <a:srgbClr val="000000"/>
                          </a:solidFill>
                          <a:effectLst/>
                        </a:rPr>
                        <a:t>Multi Linear Regression</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100" b="0" u="none" strike="noStrike" dirty="0">
                          <a:solidFill>
                            <a:srgbClr val="000000"/>
                          </a:solidFill>
                          <a:effectLst/>
                        </a:rPr>
                        <a:t>2.85</a:t>
                      </a:r>
                      <a:endParaRPr lang="en-US"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100" b="0" u="none" strike="noStrike" dirty="0">
                          <a:solidFill>
                            <a:srgbClr val="000000"/>
                          </a:solidFill>
                          <a:effectLst/>
                        </a:rPr>
                        <a:t>2.81</a:t>
                      </a:r>
                      <a:endParaRPr lang="en-US"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2109743"/>
                  </a:ext>
                </a:extLst>
              </a:tr>
            </a:tbl>
          </a:graphicData>
        </a:graphic>
      </p:graphicFrame>
      <p:graphicFrame>
        <p:nvGraphicFramePr>
          <p:cNvPr id="10" name="Table 9">
            <a:extLst>
              <a:ext uri="{FF2B5EF4-FFF2-40B4-BE49-F238E27FC236}">
                <a16:creationId xmlns:a16="http://schemas.microsoft.com/office/drawing/2014/main" id="{09E317FE-6D00-CA87-96E9-57B638A7392E}"/>
              </a:ext>
            </a:extLst>
          </p:cNvPr>
          <p:cNvGraphicFramePr>
            <a:graphicFrameLocks noGrp="1"/>
          </p:cNvGraphicFramePr>
          <p:nvPr>
            <p:extLst>
              <p:ext uri="{D42A27DB-BD31-4B8C-83A1-F6EECF244321}">
                <p14:modId xmlns:p14="http://schemas.microsoft.com/office/powerpoint/2010/main" val="3021653769"/>
              </p:ext>
            </p:extLst>
          </p:nvPr>
        </p:nvGraphicFramePr>
        <p:xfrm>
          <a:off x="690881" y="4443128"/>
          <a:ext cx="4724400" cy="1389704"/>
        </p:xfrm>
        <a:graphic>
          <a:graphicData uri="http://schemas.openxmlformats.org/drawingml/2006/table">
            <a:tbl>
              <a:tblPr/>
              <a:tblGrid>
                <a:gridCol w="1422400">
                  <a:extLst>
                    <a:ext uri="{9D8B030D-6E8A-4147-A177-3AD203B41FA5}">
                      <a16:colId xmlns:a16="http://schemas.microsoft.com/office/drawing/2014/main" val="1798704535"/>
                    </a:ext>
                  </a:extLst>
                </a:gridCol>
                <a:gridCol w="787400">
                  <a:extLst>
                    <a:ext uri="{9D8B030D-6E8A-4147-A177-3AD203B41FA5}">
                      <a16:colId xmlns:a16="http://schemas.microsoft.com/office/drawing/2014/main" val="183623534"/>
                    </a:ext>
                  </a:extLst>
                </a:gridCol>
                <a:gridCol w="787400">
                  <a:extLst>
                    <a:ext uri="{9D8B030D-6E8A-4147-A177-3AD203B41FA5}">
                      <a16:colId xmlns:a16="http://schemas.microsoft.com/office/drawing/2014/main" val="1643317233"/>
                    </a:ext>
                  </a:extLst>
                </a:gridCol>
                <a:gridCol w="889000">
                  <a:extLst>
                    <a:ext uri="{9D8B030D-6E8A-4147-A177-3AD203B41FA5}">
                      <a16:colId xmlns:a16="http://schemas.microsoft.com/office/drawing/2014/main" val="965817707"/>
                    </a:ext>
                  </a:extLst>
                </a:gridCol>
                <a:gridCol w="838200">
                  <a:extLst>
                    <a:ext uri="{9D8B030D-6E8A-4147-A177-3AD203B41FA5}">
                      <a16:colId xmlns:a16="http://schemas.microsoft.com/office/drawing/2014/main" val="1234081392"/>
                    </a:ext>
                  </a:extLst>
                </a:gridCol>
              </a:tblGrid>
              <a:tr h="230020">
                <a:tc>
                  <a:txBody>
                    <a:bodyPr/>
                    <a:lstStyle/>
                    <a:p>
                      <a:pPr algn="ctr" fontAlgn="b"/>
                      <a:r>
                        <a:rPr lang="en-US" sz="1100" b="1" i="0" u="none" strike="noStrike" dirty="0">
                          <a:solidFill>
                            <a:srgbClr val="000000"/>
                          </a:solidFill>
                          <a:effectLst/>
                          <a:latin typeface="Calibri" panose="020F0502020204030204" pitchFamily="34" charset="0"/>
                        </a:rPr>
                        <a:t>Seeds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1" i="0" u="none" strike="noStrike">
                          <a:solidFill>
                            <a:srgbClr val="000000"/>
                          </a:solidFill>
                          <a:effectLst/>
                          <a:latin typeface="Calibri" panose="020F0502020204030204" pitchFamily="34" charset="0"/>
                        </a:rPr>
                        <a:t>Train RMSE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1" i="0" u="none" strike="noStrike">
                          <a:solidFill>
                            <a:srgbClr val="000000"/>
                          </a:solidFill>
                          <a:effectLst/>
                          <a:latin typeface="Calibri" panose="020F0502020204030204" pitchFamily="34" charset="0"/>
                        </a:rPr>
                        <a:t>Test RMSE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1" i="0" u="none" strike="noStrike">
                          <a:solidFill>
                            <a:srgbClr val="000000"/>
                          </a:solidFill>
                          <a:effectLst/>
                          <a:latin typeface="Calibri" panose="020F0502020204030204" pitchFamily="34" charset="0"/>
                        </a:rPr>
                        <a:t>Train Accuracy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1" i="0" u="none" strike="noStrike">
                          <a:solidFill>
                            <a:srgbClr val="000000"/>
                          </a:solidFill>
                          <a:effectLst/>
                          <a:latin typeface="Calibri" panose="020F0502020204030204" pitchFamily="34" charset="0"/>
                        </a:rPr>
                        <a:t>Test Accuracy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59200880"/>
                  </a:ext>
                </a:extLst>
              </a:tr>
              <a:tr h="230020">
                <a:tc>
                  <a:txBody>
                    <a:bodyPr/>
                    <a:lstStyle/>
                    <a:p>
                      <a:pPr algn="ctr" fontAlgn="b"/>
                      <a:r>
                        <a:rPr lang="en-US" sz="1100" b="0" i="0" u="none" strike="noStrike" dirty="0">
                          <a:solidFill>
                            <a:srgbClr val="000000"/>
                          </a:solidFill>
                          <a:effectLst/>
                          <a:latin typeface="Calibri" panose="020F0502020204030204" pitchFamily="34" charset="0"/>
                        </a:rPr>
                        <a:t>508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2.85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2.81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54849952"/>
                  </a:ext>
                </a:extLst>
              </a:tr>
              <a:tr h="230020">
                <a:tc>
                  <a:txBody>
                    <a:bodyPr/>
                    <a:lstStyle/>
                    <a:p>
                      <a:pPr algn="ctr" fontAlgn="b"/>
                      <a:r>
                        <a:rPr lang="en-US" sz="1100" b="0" i="0" u="none" strike="noStrike" dirty="0">
                          <a:solidFill>
                            <a:srgbClr val="000000"/>
                          </a:solidFill>
                          <a:effectLst/>
                          <a:latin typeface="Calibri" panose="020F0502020204030204" pitchFamily="34" charset="0"/>
                        </a:rPr>
                        <a:t>200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2.86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34400487"/>
                  </a:ext>
                </a:extLst>
              </a:tr>
              <a:tr h="230020">
                <a:tc>
                  <a:txBody>
                    <a:bodyPr/>
                    <a:lstStyle/>
                    <a:p>
                      <a:pPr algn="ctr" fontAlgn="b"/>
                      <a:r>
                        <a:rPr lang="en-US" sz="1100" b="0" i="0" u="none" strike="noStrike" dirty="0">
                          <a:solidFill>
                            <a:srgbClr val="000000"/>
                          </a:solidFill>
                          <a:effectLst/>
                          <a:latin typeface="Calibri" panose="020F0502020204030204" pitchFamily="34" charset="0"/>
                        </a:rPr>
                        <a:t>600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2.86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7188732"/>
                  </a:ext>
                </a:extLst>
              </a:tr>
              <a:tr h="230020">
                <a:tc>
                  <a:txBody>
                    <a:bodyPr/>
                    <a:lstStyle/>
                    <a:p>
                      <a:pPr algn="ctr" fontAlgn="b"/>
                      <a:r>
                        <a:rPr lang="en-US" sz="1100" b="0" i="0" u="none" strike="noStrike" dirty="0">
                          <a:solidFill>
                            <a:srgbClr val="000000"/>
                          </a:solidFill>
                          <a:effectLst/>
                          <a:latin typeface="Calibri" panose="020F0502020204030204" pitchFamily="34" charset="0"/>
                        </a:rPr>
                        <a:t>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2.85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2.82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93862560"/>
                  </a:ext>
                </a:extLst>
              </a:tr>
              <a:tr h="239604">
                <a:tc>
                  <a:txBody>
                    <a:bodyPr/>
                    <a:lstStyle/>
                    <a:p>
                      <a:pPr algn="ctr" fontAlgn="b"/>
                      <a:r>
                        <a:rPr lang="en-US" sz="1100" b="0" i="0" u="none" strike="noStrike" dirty="0">
                          <a:solidFill>
                            <a:srgbClr val="000000"/>
                          </a:solidFill>
                          <a:effectLst/>
                          <a:latin typeface="Calibri" panose="020F0502020204030204" pitchFamily="34" charset="0"/>
                        </a:rPr>
                        <a:t>800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a:solidFill>
                            <a:srgbClr val="000000"/>
                          </a:solidFill>
                          <a:effectLst/>
                          <a:latin typeface="Calibri" panose="020F0502020204030204" pitchFamily="34" charset="0"/>
                        </a:rPr>
                        <a:t>2.83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2.88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57%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77778745"/>
                  </a:ext>
                </a:extLst>
              </a:tr>
            </a:tbl>
          </a:graphicData>
        </a:graphic>
      </p:graphicFrame>
    </p:spTree>
    <p:extLst>
      <p:ext uri="{BB962C8B-B14F-4D97-AF65-F5344CB8AC3E}">
        <p14:creationId xmlns:p14="http://schemas.microsoft.com/office/powerpoint/2010/main" val="2423283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
        <p:nvSpPr>
          <p:cNvPr id="7" name="TextBox 6">
            <a:extLst>
              <a:ext uri="{FF2B5EF4-FFF2-40B4-BE49-F238E27FC236}">
                <a16:creationId xmlns:a16="http://schemas.microsoft.com/office/drawing/2014/main" id="{F8C7A7B9-F331-DB99-4CF7-F34539520486}"/>
              </a:ext>
            </a:extLst>
          </p:cNvPr>
          <p:cNvSpPr txBox="1"/>
          <p:nvPr/>
        </p:nvSpPr>
        <p:spPr>
          <a:xfrm>
            <a:off x="5703846" y="1975480"/>
            <a:ext cx="6599274" cy="923330"/>
          </a:xfrm>
          <a:prstGeom prst="rect">
            <a:avLst/>
          </a:prstGeom>
          <a:noFill/>
        </p:spPr>
        <p:txBody>
          <a:bodyPr wrap="square" rtlCol="0">
            <a:spAutoFit/>
          </a:bodyPr>
          <a:lstStyle/>
          <a:p>
            <a:r>
              <a:rPr lang="en-IN" sz="1400" b="1" dirty="0"/>
              <a:t>Objective</a:t>
            </a:r>
            <a:r>
              <a:rPr lang="en-IN" b="1" dirty="0"/>
              <a:t>:</a:t>
            </a:r>
          </a:p>
          <a:p>
            <a:pPr marL="285750" indent="-285750">
              <a:buFont typeface="Wingdings" panose="05000000000000000000" pitchFamily="2" charset="2"/>
              <a:buChar char="Ø"/>
            </a:pPr>
            <a:r>
              <a:rPr lang="en-IN" dirty="0"/>
              <a:t>Predict how frequently users have posted, based on their activity and engagement with the course.</a:t>
            </a:r>
          </a:p>
        </p:txBody>
      </p:sp>
      <p:sp>
        <p:nvSpPr>
          <p:cNvPr id="10" name="TextBox 9">
            <a:extLst>
              <a:ext uri="{FF2B5EF4-FFF2-40B4-BE49-F238E27FC236}">
                <a16:creationId xmlns:a16="http://schemas.microsoft.com/office/drawing/2014/main" id="{D814BA5C-63B5-FBA7-EDA6-AAFA1D59456B}"/>
              </a:ext>
            </a:extLst>
          </p:cNvPr>
          <p:cNvSpPr txBox="1"/>
          <p:nvPr/>
        </p:nvSpPr>
        <p:spPr>
          <a:xfrm>
            <a:off x="5703846" y="3429000"/>
            <a:ext cx="6183354" cy="1754326"/>
          </a:xfrm>
          <a:prstGeom prst="rect">
            <a:avLst/>
          </a:prstGeom>
          <a:noFill/>
        </p:spPr>
        <p:txBody>
          <a:bodyPr wrap="square" rtlCol="0">
            <a:spAutoFit/>
          </a:bodyPr>
          <a:lstStyle/>
          <a:p>
            <a:r>
              <a:rPr lang="en-US" b="1" dirty="0"/>
              <a:t>Approach</a:t>
            </a:r>
            <a:r>
              <a:rPr lang="en-US" dirty="0"/>
              <a:t>:</a:t>
            </a:r>
          </a:p>
          <a:p>
            <a:pPr marL="285750" indent="-285750">
              <a:buFont typeface="Wingdings" panose="05000000000000000000" pitchFamily="2" charset="2"/>
              <a:buChar char="Ø"/>
            </a:pPr>
            <a:r>
              <a:rPr lang="en-US" dirty="0"/>
              <a:t>After analyzing correlations, we identified several features that could help define a regression model, including </a:t>
            </a:r>
            <a:r>
              <a:rPr lang="en-US" b="1" dirty="0"/>
              <a:t>grade</a:t>
            </a:r>
            <a:r>
              <a:rPr lang="en-US" dirty="0"/>
              <a:t>, </a:t>
            </a:r>
            <a:r>
              <a:rPr lang="en-US" b="1" dirty="0" err="1"/>
              <a:t>nevents</a:t>
            </a:r>
            <a:r>
              <a:rPr lang="en-US" dirty="0"/>
              <a:t>, </a:t>
            </a:r>
            <a:r>
              <a:rPr lang="en-US" b="1" dirty="0" err="1"/>
              <a:t>ndays_act</a:t>
            </a:r>
            <a:r>
              <a:rPr lang="en-US" dirty="0"/>
              <a:t>, and </a:t>
            </a:r>
            <a:r>
              <a:rPr lang="en-US" b="1" dirty="0" err="1"/>
              <a:t>nchapters</a:t>
            </a:r>
            <a:r>
              <a:rPr lang="en-US" dirty="0"/>
              <a:t>. </a:t>
            </a:r>
          </a:p>
          <a:p>
            <a:pPr marL="285750" indent="-285750">
              <a:buFont typeface="Wingdings" panose="05000000000000000000" pitchFamily="2" charset="2"/>
              <a:buChar char="Ø"/>
            </a:pPr>
            <a:r>
              <a:rPr lang="en-US" dirty="0"/>
              <a:t>Tested Multiple Linear Regression and Ridge Regression models using above features.</a:t>
            </a:r>
          </a:p>
        </p:txBody>
      </p:sp>
      <p:sp>
        <p:nvSpPr>
          <p:cNvPr id="12" name="Title 1">
            <a:extLst>
              <a:ext uri="{FF2B5EF4-FFF2-40B4-BE49-F238E27FC236}">
                <a16:creationId xmlns:a16="http://schemas.microsoft.com/office/drawing/2014/main" id="{09AF0C40-8DBD-B74C-DC6E-C875FD82E4E6}"/>
              </a:ext>
            </a:extLst>
          </p:cNvPr>
          <p:cNvSpPr>
            <a:spLocks noGrp="1"/>
          </p:cNvSpPr>
          <p:nvPr>
            <p:ph type="title"/>
          </p:nvPr>
        </p:nvSpPr>
        <p:spPr>
          <a:xfrm>
            <a:off x="5894962" y="479493"/>
            <a:ext cx="5458838" cy="1325563"/>
          </a:xfrm>
        </p:spPr>
        <p:txBody>
          <a:bodyPr>
            <a:normAutofit/>
          </a:bodyPr>
          <a:lstStyle/>
          <a:p>
            <a:r>
              <a:rPr lang="en-IN" sz="2800" dirty="0"/>
              <a:t>How frequently user has posted relevant to the course ?</a:t>
            </a:r>
            <a:endParaRPr lang="en-US" sz="2800" dirty="0"/>
          </a:p>
        </p:txBody>
      </p:sp>
    </p:spTree>
    <p:extLst>
      <p:ext uri="{BB962C8B-B14F-4D97-AF65-F5344CB8AC3E}">
        <p14:creationId xmlns:p14="http://schemas.microsoft.com/office/powerpoint/2010/main" val="86608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FEF9-AC15-1483-E9AA-4EDBF75E8CB1}"/>
              </a:ext>
            </a:extLst>
          </p:cNvPr>
          <p:cNvSpPr>
            <a:spLocks noGrp="1"/>
          </p:cNvSpPr>
          <p:nvPr>
            <p:ph type="title"/>
          </p:nvPr>
        </p:nvSpPr>
        <p:spPr>
          <a:xfrm>
            <a:off x="4654296" y="329184"/>
            <a:ext cx="6894576" cy="818896"/>
          </a:xfrm>
        </p:spPr>
        <p:txBody>
          <a:bodyPr anchor="b">
            <a:normAutofit fontScale="90000"/>
          </a:bodyPr>
          <a:lstStyle/>
          <a:p>
            <a:r>
              <a:rPr lang="en-US" sz="5400" b="1" dirty="0">
                <a:latin typeface="Arial" panose="020B0604020202020204" pitchFamily="34" charset="0"/>
                <a:cs typeface="Arial" panose="020B0604020202020204" pitchFamily="34" charset="0"/>
              </a:rPr>
              <a:t>Project Description</a:t>
            </a:r>
            <a:endParaRPr lang="en-US" sz="5400" dirty="0"/>
          </a:p>
        </p:txBody>
      </p:sp>
      <p:sp>
        <p:nvSpPr>
          <p:cNvPr id="76" name="Content Placeholder 2">
            <a:extLst>
              <a:ext uri="{FF2B5EF4-FFF2-40B4-BE49-F238E27FC236}">
                <a16:creationId xmlns:a16="http://schemas.microsoft.com/office/drawing/2014/main" id="{D226A100-F21F-8A74-2DCF-222771C14109}"/>
              </a:ext>
            </a:extLst>
          </p:cNvPr>
          <p:cNvSpPr>
            <a:spLocks noGrp="1"/>
          </p:cNvSpPr>
          <p:nvPr>
            <p:ph idx="1"/>
          </p:nvPr>
        </p:nvSpPr>
        <p:spPr>
          <a:xfrm>
            <a:off x="4654296" y="1556512"/>
            <a:ext cx="6894576" cy="4456176"/>
          </a:xfrm>
        </p:spPr>
        <p:txBody>
          <a:bodyPr>
            <a:normAutofit lnSpcReduction="10000"/>
          </a:bodyPr>
          <a:lstStyle/>
          <a:p>
            <a:pPr marL="0" indent="0">
              <a:buNone/>
            </a:pPr>
            <a:r>
              <a:rPr lang="en-US" sz="1700" b="1" dirty="0"/>
              <a:t>OVERVIEW :</a:t>
            </a:r>
          </a:p>
          <a:p>
            <a:r>
              <a:rPr lang="en-IN" sz="1700"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p>
          <a:p>
            <a:pPr marL="0" indent="0">
              <a:buNone/>
            </a:pPr>
            <a:endParaRPr lang="en-IN" sz="1700" dirty="0"/>
          </a:p>
          <a:p>
            <a:pPr marL="0" indent="0">
              <a:buNone/>
            </a:pPr>
            <a:r>
              <a:rPr lang="en-IN" sz="1700" b="1" dirty="0"/>
              <a:t>Problem Statement :</a:t>
            </a:r>
          </a:p>
          <a:p>
            <a:r>
              <a:rPr lang="en-IN" sz="1700" dirty="0"/>
              <a:t>One of the MOOC affiliated industries is trying to be in trend with the current market</a:t>
            </a:r>
            <a:r>
              <a:rPr lang="en-US" sz="1700" dirty="0"/>
              <a:t> and in order to achieve it,  </a:t>
            </a:r>
            <a:r>
              <a:rPr lang="en-US" sz="1700" b="1" dirty="0"/>
              <a:t>SMART</a:t>
            </a:r>
            <a:r>
              <a:rPr lang="en-US" sz="1700" dirty="0"/>
              <a:t> questions are devised to improve their business strategy.</a:t>
            </a:r>
            <a:endParaRPr lang="en-IN" sz="1700" dirty="0"/>
          </a:p>
          <a:p>
            <a:pPr marL="0" indent="0">
              <a:buNone/>
            </a:pPr>
            <a:endParaRPr lang="en-IN" sz="1700" dirty="0"/>
          </a:p>
          <a:p>
            <a:pPr marL="0" indent="0">
              <a:buNone/>
            </a:pPr>
            <a:r>
              <a:rPr lang="en-IN" sz="1700" b="1" dirty="0"/>
              <a:t>SYNOPSIS :</a:t>
            </a:r>
          </a:p>
          <a:p>
            <a:r>
              <a:rPr lang="en-IN" sz="1700" dirty="0"/>
              <a:t>This project aims to use data mining tools to </a:t>
            </a:r>
            <a:r>
              <a:rPr lang="en-IN" sz="1700" dirty="0" err="1"/>
              <a:t>analyze</a:t>
            </a:r>
            <a:r>
              <a:rPr lang="en-IN" sz="1700" dirty="0"/>
              <a:t> large datasets ,identify patterns, insights and provide solutions to the business problems.</a:t>
            </a:r>
            <a:endParaRPr lang="en-US" sz="1700" dirty="0"/>
          </a:p>
        </p:txBody>
      </p:sp>
      <p:pic>
        <p:nvPicPr>
          <p:cNvPr id="74" name="Picture 4" descr="Question mark on green pastel background">
            <a:extLst>
              <a:ext uri="{FF2B5EF4-FFF2-40B4-BE49-F238E27FC236}">
                <a16:creationId xmlns:a16="http://schemas.microsoft.com/office/drawing/2014/main" id="{7B094164-CFA6-B7A4-AF6A-1834B73F3169}"/>
              </a:ext>
            </a:extLst>
          </p:cNvPr>
          <p:cNvPicPr>
            <a:picLocks noChangeAspect="1"/>
          </p:cNvPicPr>
          <p:nvPr/>
        </p:nvPicPr>
        <p:blipFill rotWithShape="1">
          <a:blip r:embed="rId2">
            <a:duotone>
              <a:schemeClr val="accent4">
                <a:shade val="45000"/>
                <a:satMod val="135000"/>
              </a:schemeClr>
              <a:prstClr val="white"/>
            </a:duotone>
          </a:blip>
          <a:srcRect l="47959" r="7722"/>
          <a:stretch/>
        </p:blipFill>
        <p:spPr>
          <a:xfrm>
            <a:off x="0" y="0"/>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pic>
    </p:spTree>
    <p:extLst>
      <p:ext uri="{BB962C8B-B14F-4D97-AF65-F5344CB8AC3E}">
        <p14:creationId xmlns:p14="http://schemas.microsoft.com/office/powerpoint/2010/main" val="4136130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96337B52-6900-39E3-5AC2-98092B619AFA}"/>
              </a:ext>
            </a:extLst>
          </p:cNvPr>
          <p:cNvGraphicFramePr>
            <a:graphicFrameLocks/>
          </p:cNvGraphicFramePr>
          <p:nvPr/>
        </p:nvGraphicFramePr>
        <p:xfrm>
          <a:off x="236806"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451C4FB-47C8-222D-6D37-D46FAAEC948C}"/>
              </a:ext>
            </a:extLst>
          </p:cNvPr>
          <p:cNvGraphicFramePr>
            <a:graphicFrameLocks/>
          </p:cNvGraphicFramePr>
          <p:nvPr/>
        </p:nvGraphicFramePr>
        <p:xfrm>
          <a:off x="236806" y="3429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B5BB304-ABFB-74A0-6E7A-0EC331EED52D}"/>
              </a:ext>
            </a:extLst>
          </p:cNvPr>
          <p:cNvSpPr txBox="1"/>
          <p:nvPr/>
        </p:nvSpPr>
        <p:spPr>
          <a:xfrm>
            <a:off x="4808806" y="3116997"/>
            <a:ext cx="7325360" cy="3139321"/>
          </a:xfrm>
          <a:prstGeom prst="rect">
            <a:avLst/>
          </a:prstGeom>
          <a:noFill/>
        </p:spPr>
        <p:txBody>
          <a:bodyPr wrap="square" rtlCol="0">
            <a:spAutoFit/>
          </a:bodyPr>
          <a:lstStyle/>
          <a:p>
            <a:r>
              <a:rPr lang="en-US" b="1" dirty="0"/>
              <a:t>How will this analysis help the website ?</a:t>
            </a:r>
            <a:endParaRPr lang="en-US" dirty="0"/>
          </a:p>
          <a:p>
            <a:pPr marL="285750" indent="-285750">
              <a:buFont typeface="Wingdings" panose="05000000000000000000" pitchFamily="2" charset="2"/>
              <a:buChar char="Ø"/>
            </a:pPr>
            <a:r>
              <a:rPr lang="en-US" dirty="0"/>
              <a:t>To pursue this objective, we need to include additional relevant features beyond those currently considered.</a:t>
            </a:r>
          </a:p>
          <a:p>
            <a:pPr marL="285750" indent="-285750">
              <a:buFont typeface="Wingdings" panose="05000000000000000000" pitchFamily="2" charset="2"/>
              <a:buChar char="Ø"/>
            </a:pPr>
            <a:r>
              <a:rPr lang="en-US" dirty="0"/>
              <a:t>Providing bonus points or recognition to users who summarize video topics or frequently respond to posted questions can motivate them to contribute more often, which can increase the likelihood of receiving answers for posted doubts in turn increasing engagement.</a:t>
            </a:r>
          </a:p>
          <a:p>
            <a:pPr marL="285750" indent="-285750">
              <a:buFont typeface="Wingdings" panose="05000000000000000000" pitchFamily="2" charset="2"/>
              <a:buChar char="Ø"/>
            </a:pPr>
            <a:r>
              <a:rPr lang="en-US" dirty="0"/>
              <a:t>Including an option for anonymous users to post their questions can encourage hesitant users to participate. This approach can increase the volume of data available so that this approach can be chased down further.</a:t>
            </a:r>
          </a:p>
        </p:txBody>
      </p:sp>
      <p:sp>
        <p:nvSpPr>
          <p:cNvPr id="7" name="TextBox 6">
            <a:extLst>
              <a:ext uri="{FF2B5EF4-FFF2-40B4-BE49-F238E27FC236}">
                <a16:creationId xmlns:a16="http://schemas.microsoft.com/office/drawing/2014/main" id="{D88CE1AE-C319-7F40-9FB7-56EABDB3CD15}"/>
              </a:ext>
            </a:extLst>
          </p:cNvPr>
          <p:cNvSpPr txBox="1"/>
          <p:nvPr/>
        </p:nvSpPr>
        <p:spPr>
          <a:xfrm>
            <a:off x="4808806" y="254675"/>
            <a:ext cx="7325360" cy="2862322"/>
          </a:xfrm>
          <a:prstGeom prst="rect">
            <a:avLst/>
          </a:prstGeom>
          <a:noFill/>
        </p:spPr>
        <p:txBody>
          <a:bodyPr wrap="square" rtlCol="0">
            <a:spAutoFit/>
          </a:bodyPr>
          <a:lstStyle/>
          <a:p>
            <a:r>
              <a:rPr lang="en-US" b="1" dirty="0"/>
              <a:t>Observations</a:t>
            </a:r>
            <a:r>
              <a:rPr lang="en-US" dirty="0"/>
              <a:t>:</a:t>
            </a:r>
          </a:p>
          <a:p>
            <a:endParaRPr lang="en-US" dirty="0"/>
          </a:p>
          <a:p>
            <a:pPr marL="285750" indent="-285750">
              <a:buFont typeface="Wingdings" panose="05000000000000000000" pitchFamily="2" charset="2"/>
              <a:buChar char="Ø"/>
            </a:pPr>
            <a:r>
              <a:rPr lang="en-US" dirty="0"/>
              <a:t>The RMSE values for both the MLR and Ridge models are relatively low, indicating that the models are able to make reasonably accurate predictions.</a:t>
            </a:r>
          </a:p>
          <a:p>
            <a:pPr marL="285750" indent="-285750">
              <a:buFont typeface="Wingdings" panose="05000000000000000000" pitchFamily="2" charset="2"/>
              <a:buChar char="Ø"/>
            </a:pPr>
            <a:r>
              <a:rPr lang="en-US" dirty="0"/>
              <a:t>Unfortunately, none of the regression models yielded accuracy greater than 4%, indicating that the selected features alone are insufficient for predicting user posting frequency.</a:t>
            </a:r>
          </a:p>
          <a:p>
            <a:pPr marL="285750" indent="-285750">
              <a:buFont typeface="Wingdings" panose="05000000000000000000" pitchFamily="2" charset="2"/>
              <a:buChar char="Ø"/>
            </a:pPr>
            <a:r>
              <a:rPr lang="en-IN" dirty="0">
                <a:effectLst/>
                <a:cs typeface="Calibri" panose="020F0502020204030204" pitchFamily="34" charset="0"/>
              </a:rPr>
              <a:t>It was observed that only 1% of users have posted in the given dataset, which could be a potential reason for the low accuracy of the models.</a:t>
            </a:r>
          </a:p>
        </p:txBody>
      </p:sp>
    </p:spTree>
    <p:extLst>
      <p:ext uri="{BB962C8B-B14F-4D97-AF65-F5344CB8AC3E}">
        <p14:creationId xmlns:p14="http://schemas.microsoft.com/office/powerpoint/2010/main" val="14394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dirty="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2"/>
            <a:ext cx="5458838" cy="4700837"/>
          </a:xfrm>
        </p:spPr>
        <p:txBody>
          <a:bodyPr>
            <a:noAutofit/>
          </a:bodyPr>
          <a:lstStyle/>
          <a:p>
            <a:r>
              <a:rPr lang="en-US" sz="1600" dirty="0"/>
              <a:t>"Time Spent on Platform" is an important variable for understanding student engagement in MOOCs. </a:t>
            </a:r>
          </a:p>
          <a:p>
            <a:r>
              <a:rPr lang="en-US" sz="1600" dirty="0"/>
              <a:t>Variable which can greatly measure this is </a:t>
            </a:r>
            <a:r>
              <a:rPr lang="en-US" sz="1600" dirty="0" err="1"/>
              <a:t>ndays_act</a:t>
            </a:r>
            <a:r>
              <a:rPr lang="en-US" sz="1600" dirty="0"/>
              <a:t> which is our target variable. The three regression models that were performed on the data are:</a:t>
            </a:r>
          </a:p>
          <a:p>
            <a:r>
              <a:rPr lang="en-US" sz="1600" dirty="0"/>
              <a:t>1.Multiple Linear Regression</a:t>
            </a:r>
          </a:p>
          <a:p>
            <a:pPr lvl="1"/>
            <a:r>
              <a:rPr lang="en-US" sz="1600" dirty="0"/>
              <a:t>This model uses a linear equation to predict the target variable based on multiple independent variables. </a:t>
            </a:r>
          </a:p>
          <a:p>
            <a:pPr lvl="1"/>
            <a:r>
              <a:rPr lang="en-US" sz="1600" dirty="0"/>
              <a:t>Specifically, the columns grade, </a:t>
            </a:r>
            <a:r>
              <a:rPr lang="en-US" sz="1600" dirty="0" err="1"/>
              <a:t>nevents</a:t>
            </a:r>
            <a:r>
              <a:rPr lang="en-US" sz="1600" dirty="0"/>
              <a:t>, </a:t>
            </a:r>
            <a:r>
              <a:rPr lang="en-US" sz="1600" dirty="0" err="1"/>
              <a:t>n_days</a:t>
            </a:r>
            <a:r>
              <a:rPr lang="en-US" sz="1600" dirty="0"/>
              <a:t>, viewed, and explored were included, along with the target variable, to create the feature set used in the models based on correlation.</a:t>
            </a:r>
          </a:p>
          <a:p>
            <a:r>
              <a:rPr lang="en-US" sz="1600" dirty="0"/>
              <a:t>2.Ridge Regression-This model is similar to multiple linear regression, but it adds a penalty term to the equation to prevent overfitting. </a:t>
            </a:r>
          </a:p>
          <a:p>
            <a:r>
              <a:rPr lang="en-US" sz="1600" dirty="0"/>
              <a:t>3.Lasso Regression-This model is also similar to multiple linear regression, but it uses a different penalty term that encourages sparsity in the coefficients.</a:t>
            </a:r>
          </a:p>
          <a:p>
            <a:endParaRPr lang="en-US" sz="1600" dirty="0"/>
          </a:p>
          <a:p>
            <a:endParaRPr lang="en-US" sz="1600" dirty="0"/>
          </a:p>
          <a:p>
            <a:endParaRPr lang="en-US" sz="1600" dirty="0"/>
          </a:p>
        </p:txBody>
      </p:sp>
      <p:pic>
        <p:nvPicPr>
          <p:cNvPr id="11" name="Picture 10" descr="Shape&#10;&#10;Description automatically generated">
            <a:extLst>
              <a:ext uri="{FF2B5EF4-FFF2-40B4-BE49-F238E27FC236}">
                <a16:creationId xmlns:a16="http://schemas.microsoft.com/office/drawing/2014/main" id="{3A22F3C0-03FF-C946-F9FC-74CDC8E4C2EA}"/>
              </a:ext>
            </a:extLst>
          </p:cNvPr>
          <p:cNvPicPr>
            <a:picLocks noChangeAspect="1"/>
          </p:cNvPicPr>
          <p:nvPr/>
        </p:nvPicPr>
        <p:blipFill rotWithShape="1">
          <a:blip r:embed="rId2"/>
          <a:srcRect l="29575" r="26048"/>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57717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91BFD5-6865-7155-5DD1-05BDEC36218B}"/>
              </a:ext>
            </a:extLst>
          </p:cNvPr>
          <p:cNvSpPr>
            <a:spLocks noGrp="1"/>
          </p:cNvSpPr>
          <p:nvPr>
            <p:ph type="title"/>
          </p:nvPr>
        </p:nvSpPr>
        <p:spPr>
          <a:xfrm>
            <a:off x="5526156" y="365125"/>
            <a:ext cx="5827643" cy="1433433"/>
          </a:xfrm>
        </p:spPr>
        <p:txBody>
          <a:bodyPr vert="horz" lIns="91440" tIns="45720" rIns="91440" bIns="45720" rtlCol="0" anchor="b">
            <a:normAutofit/>
          </a:bodyPr>
          <a:lstStyle/>
          <a:p>
            <a:r>
              <a:rPr lang="en-US" kern="1200">
                <a:latin typeface="+mj-lt"/>
                <a:ea typeface="+mj-ea"/>
                <a:cs typeface="+mj-cs"/>
              </a:rPr>
              <a:t>K</a:t>
            </a:r>
            <a:r>
              <a:rPr lang="en-US" b="0" i="0" kern="1200">
                <a:effectLst/>
                <a:latin typeface="+mj-lt"/>
                <a:ea typeface="+mj-ea"/>
                <a:cs typeface="+mj-cs"/>
              </a:rPr>
              <a:t>ey findings of each regression model</a:t>
            </a:r>
            <a:endParaRPr lang="en-US" kern="1200">
              <a:latin typeface="+mj-lt"/>
              <a:ea typeface="+mj-ea"/>
              <a:cs typeface="+mj-cs"/>
            </a:endParaRPr>
          </a:p>
        </p:txBody>
      </p:sp>
      <p:sp>
        <p:nvSpPr>
          <p:cNvPr id="5" name="Content Placeholder 2">
            <a:extLst>
              <a:ext uri="{FF2B5EF4-FFF2-40B4-BE49-F238E27FC236}">
                <a16:creationId xmlns:a16="http://schemas.microsoft.com/office/drawing/2014/main" id="{7D3826A7-CB02-B0DB-9E7A-0AED886CDD49}"/>
              </a:ext>
            </a:extLst>
          </p:cNvPr>
          <p:cNvSpPr>
            <a:spLocks noGrp="1"/>
          </p:cNvSpPr>
          <p:nvPr>
            <p:ph idx="1"/>
          </p:nvPr>
        </p:nvSpPr>
        <p:spPr>
          <a:xfrm>
            <a:off x="5526156" y="2055813"/>
            <a:ext cx="5827644" cy="4121149"/>
          </a:xfrm>
        </p:spPr>
        <p:txBody>
          <a:bodyPr anchor="t">
            <a:normAutofit/>
          </a:bodyPr>
          <a:lstStyle/>
          <a:p>
            <a:r>
              <a:rPr lang="en-US" sz="1600" b="1" i="0" dirty="0"/>
              <a:t>Best Model</a:t>
            </a:r>
          </a:p>
          <a:p>
            <a:r>
              <a:rPr lang="en-US" sz="1600" b="0" i="0" dirty="0"/>
              <a:t>R-squared values, indicating that they are good at predicting "</a:t>
            </a:r>
            <a:r>
              <a:rPr lang="en-US" sz="1600" b="0" i="0" dirty="0" err="1"/>
              <a:t>ndaysact</a:t>
            </a:r>
            <a:r>
              <a:rPr lang="en-US" sz="1600" b="0" i="0" dirty="0"/>
              <a:t>". However, </a:t>
            </a:r>
            <a:r>
              <a:rPr lang="en-US" sz="1600" b="0" i="0" dirty="0" err="1"/>
              <a:t>rmse_train</a:t>
            </a:r>
            <a:r>
              <a:rPr lang="en-US" sz="1600" b="0" i="0" dirty="0"/>
              <a:t> and </a:t>
            </a:r>
            <a:r>
              <a:rPr lang="en-US" sz="1600" b="0" i="0" dirty="0" err="1"/>
              <a:t>rmse_test</a:t>
            </a:r>
            <a:r>
              <a:rPr lang="en-US" sz="1600" dirty="0"/>
              <a:t> </a:t>
            </a:r>
            <a:r>
              <a:rPr lang="en-US" sz="1600" b="0" i="0" dirty="0"/>
              <a:t>vary slightly between the models. Based on these results, we can could conclude that the multiple linear regression model is the best </a:t>
            </a:r>
          </a:p>
          <a:p>
            <a:r>
              <a:rPr lang="en-US" sz="1600" b="1" dirty="0"/>
              <a:t>How will this analysis help the website ?</a:t>
            </a:r>
            <a:endParaRPr lang="en-US" sz="1600" dirty="0"/>
          </a:p>
          <a:p>
            <a:r>
              <a:rPr lang="en-US" sz="1600" b="0" i="0" dirty="0"/>
              <a:t>This analysis is being done to understand the relationship between the amount of time a user spends on the MOOC platform and their level of engagement with the course content, as measured by the number of days they are active on the platform. </a:t>
            </a:r>
          </a:p>
          <a:p>
            <a:r>
              <a:rPr lang="en-US" sz="1600" b="0" i="0" dirty="0"/>
              <a:t>By examining this relationship, it can be noticed that time spent by student increases if the events/chapters/videos get released frequently rather than a bunch at a time which limits student interaction and learning curve. </a:t>
            </a:r>
            <a:endParaRPr lang="en-US" sz="1600" dirty="0"/>
          </a:p>
        </p:txBody>
      </p:sp>
      <p:graphicFrame>
        <p:nvGraphicFramePr>
          <p:cNvPr id="11" name="Chart 10">
            <a:extLst>
              <a:ext uri="{FF2B5EF4-FFF2-40B4-BE49-F238E27FC236}">
                <a16:creationId xmlns:a16="http://schemas.microsoft.com/office/drawing/2014/main" id="{69E408AB-C8F3-D2E4-B7A9-579D41E66BCD}"/>
              </a:ext>
            </a:extLst>
          </p:cNvPr>
          <p:cNvGraphicFramePr/>
          <p:nvPr>
            <p:extLst>
              <p:ext uri="{D42A27DB-BD31-4B8C-83A1-F6EECF244321}">
                <p14:modId xmlns:p14="http://schemas.microsoft.com/office/powerpoint/2010/main" val="1616196390"/>
              </p:ext>
            </p:extLst>
          </p:nvPr>
        </p:nvGraphicFramePr>
        <p:xfrm>
          <a:off x="643466" y="2782956"/>
          <a:ext cx="4309533" cy="34490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676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8">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5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7" name="Rectangle 5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CE54F-F70A-61D7-650C-E48C451FDA46}"/>
              </a:ext>
            </a:extLst>
          </p:cNvPr>
          <p:cNvSpPr>
            <a:spLocks noGrp="1"/>
          </p:cNvSpPr>
          <p:nvPr>
            <p:ph type="title"/>
          </p:nvPr>
        </p:nvSpPr>
        <p:spPr>
          <a:xfrm>
            <a:off x="1043631" y="873940"/>
            <a:ext cx="4928291" cy="1035781"/>
          </a:xfrm>
        </p:spPr>
        <p:txBody>
          <a:bodyPr anchor="ctr">
            <a:normAutofit/>
          </a:bodyPr>
          <a:lstStyle/>
          <a:p>
            <a:r>
              <a:rPr lang="en-US" sz="4900" b="1" dirty="0">
                <a:latin typeface="Arial" panose="020B0604020202020204" pitchFamily="34" charset="0"/>
                <a:cs typeface="Arial" panose="020B0604020202020204" pitchFamily="34" charset="0"/>
              </a:rPr>
              <a:t>Conclusion </a:t>
            </a:r>
          </a:p>
        </p:txBody>
      </p:sp>
      <p:sp>
        <p:nvSpPr>
          <p:cNvPr id="3" name="Content Placeholder 2">
            <a:extLst>
              <a:ext uri="{FF2B5EF4-FFF2-40B4-BE49-F238E27FC236}">
                <a16:creationId xmlns:a16="http://schemas.microsoft.com/office/drawing/2014/main" id="{1251CC67-336A-81FA-F6B6-08CCE9D188F2}"/>
              </a:ext>
            </a:extLst>
          </p:cNvPr>
          <p:cNvSpPr>
            <a:spLocks noGrp="1"/>
          </p:cNvSpPr>
          <p:nvPr>
            <p:ph idx="1"/>
          </p:nvPr>
        </p:nvSpPr>
        <p:spPr>
          <a:xfrm>
            <a:off x="1045029" y="2524721"/>
            <a:ext cx="4991629" cy="3677123"/>
          </a:xfrm>
        </p:spPr>
        <p:txBody>
          <a:bodyPr anchor="ctr">
            <a:normAutofit/>
          </a:bodyPr>
          <a:lstStyle/>
          <a:p>
            <a:r>
              <a:rPr lang="en-US" sz="1800" dirty="0"/>
              <a:t>In the whole process of assessing and answering SMART Questions. Data available from the industry has been good but some recommendations are made for the future so that some other perspectives of improvement can be pursued.</a:t>
            </a:r>
          </a:p>
          <a:p>
            <a:r>
              <a:rPr lang="en-US" sz="1800" dirty="0"/>
              <a:t>Among the five objectives, four have been successfully formulated and inferences of same are discussed.</a:t>
            </a:r>
          </a:p>
          <a:p>
            <a:r>
              <a:rPr lang="en-US" sz="1800" dirty="0"/>
              <a:t>All these models and analysis states the underlying patterns of user behavior and preferences which is highly needed to improve the current business model.  </a:t>
            </a:r>
          </a:p>
        </p:txBody>
      </p:sp>
      <p:pic>
        <p:nvPicPr>
          <p:cNvPr id="5" name="Picture 4">
            <a:extLst>
              <a:ext uri="{FF2B5EF4-FFF2-40B4-BE49-F238E27FC236}">
                <a16:creationId xmlns:a16="http://schemas.microsoft.com/office/drawing/2014/main" id="{FA0BD541-EA89-E81E-C5A2-B16F0F030F93}"/>
              </a:ext>
            </a:extLst>
          </p:cNvPr>
          <p:cNvPicPr>
            <a:picLocks noChangeAspect="1"/>
          </p:cNvPicPr>
          <p:nvPr/>
        </p:nvPicPr>
        <p:blipFill rotWithShape="1">
          <a:blip r:embed="rId2"/>
          <a:srcRect l="22429" r="15743" b="-1"/>
          <a:stretch/>
        </p:blipFill>
        <p:spPr>
          <a:xfrm>
            <a:off x="6788383" y="613147"/>
            <a:ext cx="4565417" cy="5593443"/>
          </a:xfrm>
          <a:prstGeom prst="rect">
            <a:avLst/>
          </a:prstGeom>
        </p:spPr>
      </p:pic>
      <p:cxnSp>
        <p:nvCxnSpPr>
          <p:cNvPr id="58" name="Straight Connector 5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58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ext Placeholder 5">
            <a:extLst>
              <a:ext uri="{FF2B5EF4-FFF2-40B4-BE49-F238E27FC236}">
                <a16:creationId xmlns:a16="http://schemas.microsoft.com/office/drawing/2014/main" id="{FA7A3FAF-D857-0355-E799-A25421BC4665}"/>
              </a:ext>
            </a:extLst>
          </p:cNvPr>
          <p:cNvGraphicFramePr/>
          <p:nvPr>
            <p:extLst>
              <p:ext uri="{D42A27DB-BD31-4B8C-83A1-F6EECF244321}">
                <p14:modId xmlns:p14="http://schemas.microsoft.com/office/powerpoint/2010/main" val="1681508725"/>
              </p:ext>
            </p:extLst>
          </p:nvPr>
        </p:nvGraphicFramePr>
        <p:xfrm>
          <a:off x="5130800" y="952500"/>
          <a:ext cx="6222998" cy="522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screenshot of a phone&#10;&#10;Description automatically generated with medium confidence">
            <a:extLst>
              <a:ext uri="{FF2B5EF4-FFF2-40B4-BE49-F238E27FC236}">
                <a16:creationId xmlns:a16="http://schemas.microsoft.com/office/drawing/2014/main" id="{0F93331D-FAFF-F84D-8A83-203113259225}"/>
              </a:ext>
            </a:extLst>
          </p:cNvPr>
          <p:cNvPicPr>
            <a:picLocks noChangeAspect="1"/>
          </p:cNvPicPr>
          <p:nvPr/>
        </p:nvPicPr>
        <p:blipFill>
          <a:blip r:embed="rId7"/>
          <a:stretch>
            <a:fillRect/>
          </a:stretch>
        </p:blipFill>
        <p:spPr>
          <a:xfrm>
            <a:off x="1524000" y="952500"/>
            <a:ext cx="2590800" cy="4953000"/>
          </a:xfrm>
          <a:prstGeom prst="rect">
            <a:avLst/>
          </a:prstGeom>
        </p:spPr>
      </p:pic>
    </p:spTree>
    <p:extLst>
      <p:ext uri="{BB962C8B-B14F-4D97-AF65-F5344CB8AC3E}">
        <p14:creationId xmlns:p14="http://schemas.microsoft.com/office/powerpoint/2010/main" val="181745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EB150-C079-877D-B17D-DCB7D825CADD}"/>
              </a:ext>
            </a:extLst>
          </p:cNvPr>
          <p:cNvSpPr>
            <a:spLocks noGrp="1"/>
          </p:cNvSpPr>
          <p:nvPr>
            <p:ph type="title"/>
          </p:nvPr>
        </p:nvSpPr>
        <p:spPr>
          <a:xfrm>
            <a:off x="295217" y="114862"/>
            <a:ext cx="3250623" cy="1192250"/>
          </a:xfrm>
        </p:spPr>
        <p:txBody>
          <a:bodyPr>
            <a:normAutofit/>
          </a:bodyPr>
          <a:lstStyle/>
          <a:p>
            <a:pPr defTabSz="813816"/>
            <a:r>
              <a:rPr lang="en-US" sz="4900" b="1" dirty="0">
                <a:ln w="9525">
                  <a:solidFill>
                    <a:schemeClr val="bg1"/>
                  </a:solidFill>
                  <a:prstDash val="solid"/>
                </a:ln>
                <a:latin typeface="Arial" panose="020B0604020202020204" pitchFamily="34" charset="0"/>
                <a:cs typeface="Arial" panose="020B0604020202020204" pitchFamily="34" charset="0"/>
              </a:rPr>
              <a:t>Workflow</a:t>
            </a:r>
          </a:p>
        </p:txBody>
      </p:sp>
      <p:sp>
        <p:nvSpPr>
          <p:cNvPr id="5" name="Content Placeholder 4">
            <a:extLst>
              <a:ext uri="{FF2B5EF4-FFF2-40B4-BE49-F238E27FC236}">
                <a16:creationId xmlns:a16="http://schemas.microsoft.com/office/drawing/2014/main" id="{57384179-E7B1-86AE-9D2B-E1845F8045BB}"/>
              </a:ext>
            </a:extLst>
          </p:cNvPr>
          <p:cNvSpPr>
            <a:spLocks noGrp="1"/>
          </p:cNvSpPr>
          <p:nvPr>
            <p:ph idx="1"/>
          </p:nvPr>
        </p:nvSpPr>
        <p:spPr>
          <a:xfrm>
            <a:off x="5567543" y="1791977"/>
            <a:ext cx="2545724" cy="1056652"/>
          </a:xfrm>
          <a:prstGeom prst="round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defTabSz="813816">
              <a:spcBef>
                <a:spcPts val="890"/>
              </a:spcBef>
              <a:buNone/>
            </a:pPr>
            <a:r>
              <a:rPr lang="en-US" sz="1780" kern="1200" dirty="0">
                <a:solidFill>
                  <a:schemeClr val="lt1"/>
                </a:solidFill>
                <a:latin typeface="+mn-lt"/>
                <a:ea typeface="+mn-ea"/>
                <a:cs typeface="+mn-cs"/>
              </a:rPr>
              <a:t>Data Description </a:t>
            </a:r>
            <a:endParaRPr lang="en-US" sz="2000" dirty="0"/>
          </a:p>
        </p:txBody>
      </p:sp>
      <p:sp>
        <p:nvSpPr>
          <p:cNvPr id="4" name="Rectangle: Diagonal Corners Rounded 3">
            <a:extLst>
              <a:ext uri="{FF2B5EF4-FFF2-40B4-BE49-F238E27FC236}">
                <a16:creationId xmlns:a16="http://schemas.microsoft.com/office/drawing/2014/main" id="{7D13AE91-C231-9B09-38B7-0724E0E855A3}"/>
              </a:ext>
            </a:extLst>
          </p:cNvPr>
          <p:cNvSpPr/>
          <p:nvPr/>
        </p:nvSpPr>
        <p:spPr>
          <a:xfrm>
            <a:off x="4438650" y="260560"/>
            <a:ext cx="2618002" cy="1063415"/>
          </a:xfrm>
          <a:prstGeom prst="round2DiagRect">
            <a:avLst/>
          </a:prstGeom>
          <a:solidFill>
            <a:srgbClr val="39DB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602" b="1" u="sng" dirty="0"/>
              <a:t>Data Discovery</a:t>
            </a:r>
          </a:p>
          <a:p>
            <a:pPr algn="ctr" defTabSz="813816">
              <a:spcAft>
                <a:spcPts val="600"/>
              </a:spcAft>
            </a:pPr>
            <a:r>
              <a:rPr lang="en-US" sz="1602" dirty="0"/>
              <a:t>Dataset for this is collected from Kaggle</a:t>
            </a:r>
          </a:p>
        </p:txBody>
      </p:sp>
      <p:sp>
        <p:nvSpPr>
          <p:cNvPr id="8" name="Content Placeholder 4">
            <a:extLst>
              <a:ext uri="{FF2B5EF4-FFF2-40B4-BE49-F238E27FC236}">
                <a16:creationId xmlns:a16="http://schemas.microsoft.com/office/drawing/2014/main" id="{2708A0AE-C664-2C2B-515E-4FD1EA9DA18D}"/>
              </a:ext>
            </a:extLst>
          </p:cNvPr>
          <p:cNvSpPr txBox="1">
            <a:spLocks/>
          </p:cNvSpPr>
          <p:nvPr/>
        </p:nvSpPr>
        <p:spPr>
          <a:xfrm>
            <a:off x="6701731" y="3299147"/>
            <a:ext cx="2475881" cy="878355"/>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813816">
              <a:spcBef>
                <a:spcPts val="890"/>
              </a:spcBef>
              <a:buNone/>
            </a:pPr>
            <a:r>
              <a:rPr lang="en-US" sz="1780" kern="1200" dirty="0">
                <a:solidFill>
                  <a:schemeClr val="lt1"/>
                </a:solidFill>
                <a:latin typeface="+mn-lt"/>
                <a:ea typeface="+mn-ea"/>
                <a:cs typeface="+mn-cs"/>
              </a:rPr>
              <a:t>Data Structuring and Cleansing </a:t>
            </a:r>
            <a:endParaRPr lang="en-US" sz="2000" dirty="0"/>
          </a:p>
        </p:txBody>
      </p:sp>
      <p:sp>
        <p:nvSpPr>
          <p:cNvPr id="10" name="Content Placeholder 4">
            <a:extLst>
              <a:ext uri="{FF2B5EF4-FFF2-40B4-BE49-F238E27FC236}">
                <a16:creationId xmlns:a16="http://schemas.microsoft.com/office/drawing/2014/main" id="{0C852390-B482-081D-B57A-0CAB23DB5CDD}"/>
              </a:ext>
            </a:extLst>
          </p:cNvPr>
          <p:cNvSpPr txBox="1">
            <a:spLocks/>
          </p:cNvSpPr>
          <p:nvPr/>
        </p:nvSpPr>
        <p:spPr>
          <a:xfrm>
            <a:off x="8062370" y="4628020"/>
            <a:ext cx="2475881" cy="843434"/>
          </a:xfrm>
          <a:prstGeom prst="round2DiagRect">
            <a:avLst/>
          </a:prstGeom>
          <a:solidFill>
            <a:srgbClr val="5AA42C"/>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813816">
              <a:spcBef>
                <a:spcPts val="890"/>
              </a:spcBef>
              <a:buNone/>
            </a:pPr>
            <a:r>
              <a:rPr lang="en-US" sz="1780" kern="1200" dirty="0">
                <a:solidFill>
                  <a:schemeClr val="lt1"/>
                </a:solidFill>
                <a:latin typeface="+mn-lt"/>
                <a:ea typeface="+mn-ea"/>
                <a:cs typeface="+mn-cs"/>
              </a:rPr>
              <a:t>Data Validation  </a:t>
            </a:r>
            <a:endParaRPr lang="en-US" sz="2000" dirty="0"/>
          </a:p>
        </p:txBody>
      </p:sp>
      <p:sp>
        <p:nvSpPr>
          <p:cNvPr id="11" name="Content Placeholder 4">
            <a:extLst>
              <a:ext uri="{FF2B5EF4-FFF2-40B4-BE49-F238E27FC236}">
                <a16:creationId xmlns:a16="http://schemas.microsoft.com/office/drawing/2014/main" id="{EE82DE66-9819-6885-79FD-4E7D35542A6A}"/>
              </a:ext>
            </a:extLst>
          </p:cNvPr>
          <p:cNvSpPr txBox="1">
            <a:spLocks/>
          </p:cNvSpPr>
          <p:nvPr/>
        </p:nvSpPr>
        <p:spPr>
          <a:xfrm>
            <a:off x="9525439" y="5921972"/>
            <a:ext cx="2323661" cy="670703"/>
          </a:xfrm>
          <a:prstGeom prst="round2Diag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813816">
              <a:spcAft>
                <a:spcPts val="600"/>
              </a:spcAft>
              <a:defRPr sz="1602"/>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a:t>Analysis and Predictions</a:t>
            </a:r>
          </a:p>
        </p:txBody>
      </p:sp>
      <p:sp>
        <p:nvSpPr>
          <p:cNvPr id="12" name="Arrow: Down 11">
            <a:extLst>
              <a:ext uri="{FF2B5EF4-FFF2-40B4-BE49-F238E27FC236}">
                <a16:creationId xmlns:a16="http://schemas.microsoft.com/office/drawing/2014/main" id="{11DE1A57-E89D-6DF5-9397-1AE62BA9B72C}"/>
              </a:ext>
            </a:extLst>
          </p:cNvPr>
          <p:cNvSpPr/>
          <p:nvPr/>
        </p:nvSpPr>
        <p:spPr>
          <a:xfrm>
            <a:off x="6737741" y="1322879"/>
            <a:ext cx="264134" cy="451448"/>
          </a:xfrm>
          <a:prstGeom prst="downArrow">
            <a:avLst/>
          </a:prstGeom>
          <a:solidFill>
            <a:srgbClr val="39DB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endParaRPr lang="en-US" sz="1602"/>
          </a:p>
        </p:txBody>
      </p:sp>
      <p:sp>
        <p:nvSpPr>
          <p:cNvPr id="27" name="Arrow: Down 26">
            <a:extLst>
              <a:ext uri="{FF2B5EF4-FFF2-40B4-BE49-F238E27FC236}">
                <a16:creationId xmlns:a16="http://schemas.microsoft.com/office/drawing/2014/main" id="{7F563818-0155-86A6-F015-7E677E0511D0}"/>
              </a:ext>
            </a:extLst>
          </p:cNvPr>
          <p:cNvSpPr/>
          <p:nvPr/>
        </p:nvSpPr>
        <p:spPr>
          <a:xfrm>
            <a:off x="7696612" y="2847699"/>
            <a:ext cx="264134" cy="45144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ts val="1000"/>
              </a:spcBef>
            </a:pPr>
            <a:endParaRPr lang="en-US" sz="2000"/>
          </a:p>
        </p:txBody>
      </p:sp>
      <p:sp>
        <p:nvSpPr>
          <p:cNvPr id="32" name="Arrow: Down 31">
            <a:extLst>
              <a:ext uri="{FF2B5EF4-FFF2-40B4-BE49-F238E27FC236}">
                <a16:creationId xmlns:a16="http://schemas.microsoft.com/office/drawing/2014/main" id="{B68DFA94-7BEC-A9B9-C632-0849FC762D7E}"/>
              </a:ext>
            </a:extLst>
          </p:cNvPr>
          <p:cNvSpPr/>
          <p:nvPr/>
        </p:nvSpPr>
        <p:spPr>
          <a:xfrm>
            <a:off x="8781413" y="4177502"/>
            <a:ext cx="264134" cy="45144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ts val="1000"/>
              </a:spcBef>
            </a:pPr>
            <a:endParaRPr lang="en-US" sz="2000"/>
          </a:p>
        </p:txBody>
      </p:sp>
      <p:sp>
        <p:nvSpPr>
          <p:cNvPr id="33" name="Arrow: Down 32">
            <a:extLst>
              <a:ext uri="{FF2B5EF4-FFF2-40B4-BE49-F238E27FC236}">
                <a16:creationId xmlns:a16="http://schemas.microsoft.com/office/drawing/2014/main" id="{3FF6211A-A071-5FDC-B7B5-CA0BE25C0C05}"/>
              </a:ext>
            </a:extLst>
          </p:cNvPr>
          <p:cNvSpPr/>
          <p:nvPr/>
        </p:nvSpPr>
        <p:spPr>
          <a:xfrm>
            <a:off x="10060226" y="5470524"/>
            <a:ext cx="264134" cy="451448"/>
          </a:xfrm>
          <a:prstGeom prst="downArrow">
            <a:avLst/>
          </a:prstGeom>
          <a:solidFill>
            <a:srgbClr val="5AA42C"/>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defTabSz="813816">
              <a:lnSpc>
                <a:spcPct val="90000"/>
              </a:lnSpc>
              <a:spcBef>
                <a:spcPts val="890"/>
              </a:spcBef>
            </a:pPr>
            <a:endParaRPr lang="en-US" sz="1780"/>
          </a:p>
        </p:txBody>
      </p:sp>
      <p:sp>
        <p:nvSpPr>
          <p:cNvPr id="7" name="AutoShape 2">
            <a:extLst>
              <a:ext uri="{FF2B5EF4-FFF2-40B4-BE49-F238E27FC236}">
                <a16:creationId xmlns:a16="http://schemas.microsoft.com/office/drawing/2014/main" id="{ED7B22EF-7800-B281-1E5F-8407E06E00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Icon&#10;&#10;Description automatically generated">
            <a:extLst>
              <a:ext uri="{FF2B5EF4-FFF2-40B4-BE49-F238E27FC236}">
                <a16:creationId xmlns:a16="http://schemas.microsoft.com/office/drawing/2014/main" id="{85AEE37E-51A9-AB53-9B89-FF7D1C69A80C}"/>
              </a:ext>
            </a:extLst>
          </p:cNvPr>
          <p:cNvPicPr>
            <a:picLocks noChangeAspect="1"/>
          </p:cNvPicPr>
          <p:nvPr/>
        </p:nvPicPr>
        <p:blipFill>
          <a:blip r:embed="rId2"/>
          <a:stretch>
            <a:fillRect/>
          </a:stretch>
        </p:blipFill>
        <p:spPr>
          <a:xfrm>
            <a:off x="520583" y="1349719"/>
            <a:ext cx="3250623" cy="4572253"/>
          </a:xfrm>
          <a:prstGeom prst="rect">
            <a:avLst/>
          </a:prstGeom>
        </p:spPr>
      </p:pic>
    </p:spTree>
    <p:extLst>
      <p:ext uri="{BB962C8B-B14F-4D97-AF65-F5344CB8AC3E}">
        <p14:creationId xmlns:p14="http://schemas.microsoft.com/office/powerpoint/2010/main" val="22845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person, blue&#10;&#10;Description automatically generated">
            <a:extLst>
              <a:ext uri="{FF2B5EF4-FFF2-40B4-BE49-F238E27FC236}">
                <a16:creationId xmlns:a16="http://schemas.microsoft.com/office/drawing/2014/main" id="{1982DA4D-EEEB-24F9-8059-774C847F83F0}"/>
              </a:ext>
            </a:extLst>
          </p:cNvPr>
          <p:cNvPicPr>
            <a:picLocks noChangeAspect="1"/>
          </p:cNvPicPr>
          <p:nvPr/>
        </p:nvPicPr>
        <p:blipFill rotWithShape="1">
          <a:blip r:embed="rId2">
            <a:duotone>
              <a:schemeClr val="bg2">
                <a:shade val="45000"/>
                <a:satMod val="135000"/>
              </a:schemeClr>
              <a:prstClr val="white"/>
            </a:duotone>
            <a:alphaModFix amt="16000"/>
            <a:extLst>
              <a:ext uri="{BEBA8EAE-BF5A-486C-A8C5-ECC9F3942E4B}">
                <a14:imgProps xmlns:a14="http://schemas.microsoft.com/office/drawing/2010/main">
                  <a14:imgLayer r:embed="rId3">
                    <a14:imgEffect>
                      <a14:colorTemperature colorTemp="10381"/>
                    </a14:imgEffect>
                  </a14:imgLayer>
                </a14:imgProps>
              </a:ext>
            </a:extLst>
          </a:blip>
          <a:srcRect t="4661"/>
          <a:stretch/>
        </p:blipFill>
        <p:spPr>
          <a:xfrm>
            <a:off x="20" y="10"/>
            <a:ext cx="12191980" cy="6857990"/>
          </a:xfrm>
          <a:prstGeom prst="rect">
            <a:avLst/>
          </a:prstGeom>
          <a:solidFill>
            <a:schemeClr val="bg1">
              <a:alpha val="0"/>
            </a:schemeClr>
          </a:solidFill>
        </p:spPr>
      </p:pic>
      <p:sp>
        <p:nvSpPr>
          <p:cNvPr id="2" name="Title 1">
            <a:extLst>
              <a:ext uri="{FF2B5EF4-FFF2-40B4-BE49-F238E27FC236}">
                <a16:creationId xmlns:a16="http://schemas.microsoft.com/office/drawing/2014/main" id="{B434CD76-098D-93EC-2C65-ABD7D5EAE100}"/>
              </a:ext>
            </a:extLst>
          </p:cNvPr>
          <p:cNvSpPr>
            <a:spLocks noGrp="1"/>
          </p:cNvSpPr>
          <p:nvPr>
            <p:ph type="title"/>
          </p:nvPr>
        </p:nvSpPr>
        <p:spPr>
          <a:xfrm>
            <a:off x="5274365" y="250036"/>
            <a:ext cx="10515600" cy="132556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4900" b="1" dirty="0">
                <a:ln w="9525">
                  <a:solidFill>
                    <a:schemeClr val="bg1"/>
                  </a:solidFill>
                  <a:prstDash val="solid"/>
                </a:ln>
                <a:latin typeface="Arial" panose="020B0604020202020204" pitchFamily="34" charset="0"/>
                <a:cs typeface="Arial" panose="020B0604020202020204" pitchFamily="34" charset="0"/>
              </a:rPr>
              <a:t>Data Description</a:t>
            </a:r>
          </a:p>
        </p:txBody>
      </p:sp>
      <p:graphicFrame>
        <p:nvGraphicFramePr>
          <p:cNvPr id="120" name="Content Placeholder 2">
            <a:extLst>
              <a:ext uri="{FF2B5EF4-FFF2-40B4-BE49-F238E27FC236}">
                <a16:creationId xmlns:a16="http://schemas.microsoft.com/office/drawing/2014/main" id="{11AF766B-1DFB-56DC-29FF-203596826989}"/>
              </a:ext>
            </a:extLst>
          </p:cNvPr>
          <p:cNvGraphicFramePr>
            <a:graphicFrameLocks noGrp="1"/>
          </p:cNvGraphicFramePr>
          <p:nvPr>
            <p:ph idx="1"/>
            <p:extLst>
              <p:ext uri="{D42A27DB-BD31-4B8C-83A1-F6EECF244321}">
                <p14:modId xmlns:p14="http://schemas.microsoft.com/office/powerpoint/2010/main" val="298643512"/>
              </p:ext>
            </p:extLst>
          </p:nvPr>
        </p:nvGraphicFramePr>
        <p:xfrm>
          <a:off x="5274365" y="1825625"/>
          <a:ext cx="6559826" cy="46672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A picture containing person, blue&#10;&#10;Description automatically generated">
            <a:extLst>
              <a:ext uri="{FF2B5EF4-FFF2-40B4-BE49-F238E27FC236}">
                <a16:creationId xmlns:a16="http://schemas.microsoft.com/office/drawing/2014/main" id="{AE592C57-34E6-C869-732A-5C6E430CF86D}"/>
              </a:ext>
            </a:extLst>
          </p:cNvPr>
          <p:cNvPicPr>
            <a:picLocks noChangeAspect="1"/>
          </p:cNvPicPr>
          <p:nvPr/>
        </p:nvPicPr>
        <p:blipFill>
          <a:blip r:embed="rId9">
            <a:alphaModFix amt="85000"/>
            <a:extLst>
              <a:ext uri="{BEBA8EAE-BF5A-486C-A8C5-ECC9F3942E4B}">
                <a14:imgProps xmlns:a14="http://schemas.microsoft.com/office/drawing/2010/main">
                  <a14:imgLayer r:embed="rId10">
                    <a14:imgEffect>
                      <a14:saturation sat="236000"/>
                    </a14:imgEffect>
                  </a14:imgLayer>
                </a14:imgProps>
              </a:ext>
            </a:extLst>
          </a:blip>
          <a:stretch>
            <a:fillRect/>
          </a:stretch>
        </p:blipFill>
        <p:spPr>
          <a:xfrm>
            <a:off x="357809" y="486756"/>
            <a:ext cx="4415110" cy="6006119"/>
          </a:xfrm>
          <a:prstGeom prst="rect">
            <a:avLst/>
          </a:prstGeom>
        </p:spPr>
      </p:pic>
    </p:spTree>
    <p:extLst>
      <p:ext uri="{BB962C8B-B14F-4D97-AF65-F5344CB8AC3E}">
        <p14:creationId xmlns:p14="http://schemas.microsoft.com/office/powerpoint/2010/main" val="162939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B8A-A4C2-4A55-C37F-3549539F160E}"/>
              </a:ext>
            </a:extLst>
          </p:cNvPr>
          <p:cNvSpPr>
            <a:spLocks noGrp="1"/>
          </p:cNvSpPr>
          <p:nvPr>
            <p:ph type="title"/>
          </p:nvPr>
        </p:nvSpPr>
        <p:spPr>
          <a:xfrm>
            <a:off x="685800" y="131445"/>
            <a:ext cx="10515600" cy="1325563"/>
          </a:xfrm>
        </p:spPr>
        <p:txBody>
          <a:bodyPr/>
          <a:lstStyle/>
          <a:p>
            <a:r>
              <a:rPr lang="en-US" b="1" dirty="0"/>
              <a:t>Categorical</a:t>
            </a:r>
            <a:r>
              <a:rPr lang="en-US" dirty="0"/>
              <a:t> </a:t>
            </a:r>
            <a:r>
              <a:rPr lang="en-US" b="1" dirty="0"/>
              <a:t>Variables </a:t>
            </a:r>
            <a:r>
              <a:rPr lang="en-US" dirty="0"/>
              <a:t>:</a:t>
            </a:r>
          </a:p>
        </p:txBody>
      </p:sp>
      <p:graphicFrame>
        <p:nvGraphicFramePr>
          <p:cNvPr id="4" name="Content Placeholder 3">
            <a:extLst>
              <a:ext uri="{FF2B5EF4-FFF2-40B4-BE49-F238E27FC236}">
                <a16:creationId xmlns:a16="http://schemas.microsoft.com/office/drawing/2014/main" id="{05113EC9-6EF1-7283-2034-2B5FB105E000}"/>
              </a:ext>
            </a:extLst>
          </p:cNvPr>
          <p:cNvGraphicFramePr>
            <a:graphicFrameLocks noGrp="1"/>
          </p:cNvGraphicFramePr>
          <p:nvPr>
            <p:ph idx="1"/>
            <p:extLst>
              <p:ext uri="{D42A27DB-BD31-4B8C-83A1-F6EECF244321}">
                <p14:modId xmlns:p14="http://schemas.microsoft.com/office/powerpoint/2010/main" val="3204375837"/>
              </p:ext>
            </p:extLst>
          </p:nvPr>
        </p:nvGraphicFramePr>
        <p:xfrm>
          <a:off x="706120" y="1337944"/>
          <a:ext cx="10515600" cy="5032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222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B8A-A4C2-4A55-C37F-3549539F160E}"/>
              </a:ext>
            </a:extLst>
          </p:cNvPr>
          <p:cNvSpPr>
            <a:spLocks noGrp="1"/>
          </p:cNvSpPr>
          <p:nvPr>
            <p:ph type="title"/>
          </p:nvPr>
        </p:nvSpPr>
        <p:spPr>
          <a:xfrm>
            <a:off x="685800" y="50165"/>
            <a:ext cx="10515600" cy="1325563"/>
          </a:xfrm>
        </p:spPr>
        <p:txBody>
          <a:bodyPr/>
          <a:lstStyle/>
          <a:p>
            <a:r>
              <a:rPr lang="en-US" b="1" dirty="0"/>
              <a:t>Numerical Variables</a:t>
            </a:r>
            <a:r>
              <a:rPr lang="en-US" dirty="0"/>
              <a:t> :</a:t>
            </a:r>
          </a:p>
        </p:txBody>
      </p:sp>
      <p:graphicFrame>
        <p:nvGraphicFramePr>
          <p:cNvPr id="4" name="Content Placeholder 3">
            <a:extLst>
              <a:ext uri="{FF2B5EF4-FFF2-40B4-BE49-F238E27FC236}">
                <a16:creationId xmlns:a16="http://schemas.microsoft.com/office/drawing/2014/main" id="{05113EC9-6EF1-7283-2034-2B5FB105E000}"/>
              </a:ext>
            </a:extLst>
          </p:cNvPr>
          <p:cNvGraphicFramePr>
            <a:graphicFrameLocks noGrp="1"/>
          </p:cNvGraphicFramePr>
          <p:nvPr>
            <p:ph idx="1"/>
            <p:extLst>
              <p:ext uri="{D42A27DB-BD31-4B8C-83A1-F6EECF244321}">
                <p14:modId xmlns:p14="http://schemas.microsoft.com/office/powerpoint/2010/main" val="3433483725"/>
              </p:ext>
            </p:extLst>
          </p:nvPr>
        </p:nvGraphicFramePr>
        <p:xfrm>
          <a:off x="706120" y="1337944"/>
          <a:ext cx="10515600" cy="5032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89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B8A-A4C2-4A55-C37F-3549539F160E}"/>
              </a:ext>
            </a:extLst>
          </p:cNvPr>
          <p:cNvSpPr>
            <a:spLocks noGrp="1"/>
          </p:cNvSpPr>
          <p:nvPr>
            <p:ph type="title"/>
          </p:nvPr>
        </p:nvSpPr>
        <p:spPr>
          <a:xfrm>
            <a:off x="706120" y="131445"/>
            <a:ext cx="10515600" cy="1325563"/>
          </a:xfrm>
        </p:spPr>
        <p:txBody>
          <a:bodyPr/>
          <a:lstStyle/>
          <a:p>
            <a:r>
              <a:rPr lang="en-US" b="1" dirty="0"/>
              <a:t>Informative Variables :</a:t>
            </a:r>
          </a:p>
        </p:txBody>
      </p:sp>
      <p:graphicFrame>
        <p:nvGraphicFramePr>
          <p:cNvPr id="4" name="Content Placeholder 3">
            <a:extLst>
              <a:ext uri="{FF2B5EF4-FFF2-40B4-BE49-F238E27FC236}">
                <a16:creationId xmlns:a16="http://schemas.microsoft.com/office/drawing/2014/main" id="{05113EC9-6EF1-7283-2034-2B5FB105E000}"/>
              </a:ext>
            </a:extLst>
          </p:cNvPr>
          <p:cNvGraphicFramePr>
            <a:graphicFrameLocks noGrp="1"/>
          </p:cNvGraphicFramePr>
          <p:nvPr>
            <p:ph idx="1"/>
            <p:extLst>
              <p:ext uri="{D42A27DB-BD31-4B8C-83A1-F6EECF244321}">
                <p14:modId xmlns:p14="http://schemas.microsoft.com/office/powerpoint/2010/main" val="889927003"/>
              </p:ext>
            </p:extLst>
          </p:nvPr>
        </p:nvGraphicFramePr>
        <p:xfrm>
          <a:off x="706120" y="1358264"/>
          <a:ext cx="10515600" cy="5032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691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2" name="Rectangle 103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Freeform: Shape 103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B71D6E-A308-DF5C-45E0-A8C256AF515E}"/>
              </a:ext>
            </a:extLst>
          </p:cNvPr>
          <p:cNvSpPr>
            <a:spLocks noGrp="1"/>
          </p:cNvSpPr>
          <p:nvPr>
            <p:ph type="title"/>
          </p:nvPr>
        </p:nvSpPr>
        <p:spPr>
          <a:xfrm>
            <a:off x="1137034" y="609597"/>
            <a:ext cx="9392421" cy="1330841"/>
          </a:xfrm>
        </p:spPr>
        <p:txBody>
          <a:bodyPr>
            <a:normAutofit/>
          </a:bodyPr>
          <a:lstStyle/>
          <a:p>
            <a:r>
              <a:rPr lang="en-US" sz="4900" b="1" dirty="0">
                <a:latin typeface="Arial" panose="020B0604020202020204" pitchFamily="34" charset="0"/>
                <a:cs typeface="Arial" panose="020B0604020202020204" pitchFamily="34" charset="0"/>
              </a:rPr>
              <a:t>ASSUMPTIONS :</a:t>
            </a:r>
          </a:p>
        </p:txBody>
      </p:sp>
      <p:sp>
        <p:nvSpPr>
          <p:cNvPr id="3" name="Content Placeholder 2">
            <a:extLst>
              <a:ext uri="{FF2B5EF4-FFF2-40B4-BE49-F238E27FC236}">
                <a16:creationId xmlns:a16="http://schemas.microsoft.com/office/drawing/2014/main" id="{3BA891EF-BBBF-B98F-3495-8785B050C81D}"/>
              </a:ext>
            </a:extLst>
          </p:cNvPr>
          <p:cNvSpPr>
            <a:spLocks noGrp="1"/>
          </p:cNvSpPr>
          <p:nvPr>
            <p:ph idx="1"/>
          </p:nvPr>
        </p:nvSpPr>
        <p:spPr>
          <a:xfrm>
            <a:off x="382935" y="2167682"/>
            <a:ext cx="6336432" cy="3935886"/>
          </a:xfrm>
        </p:spPr>
        <p:txBody>
          <a:bodyPr>
            <a:noAutofit/>
          </a:bodyPr>
          <a:lstStyle/>
          <a:p>
            <a:pPr>
              <a:lnSpc>
                <a:spcPct val="110000"/>
              </a:lnSpc>
            </a:pPr>
            <a:r>
              <a:rPr lang="en-US" sz="1700" dirty="0">
                <a:cs typeface="Arial" panose="020B0604020202020204" pitchFamily="34" charset="0"/>
              </a:rPr>
              <a:t> At least</a:t>
            </a:r>
            <a:r>
              <a:rPr lang="en-US" sz="1700" b="0" i="0" u="none" strike="noStrike" dirty="0">
                <a:effectLst/>
                <a:cs typeface="Arial" panose="020B0604020202020204" pitchFamily="34" charset="0"/>
              </a:rPr>
              <a:t> one of students accessed all chapters in coursework.</a:t>
            </a:r>
          </a:p>
          <a:p>
            <a:pPr>
              <a:lnSpc>
                <a:spcPct val="110000"/>
              </a:lnSpc>
            </a:pPr>
            <a:r>
              <a:rPr lang="en-US" sz="1700" dirty="0">
                <a:cs typeface="Arial" panose="020B0604020202020204" pitchFamily="34" charset="0"/>
              </a:rPr>
              <a:t> M</a:t>
            </a:r>
            <a:r>
              <a:rPr lang="en-US" sz="1700" b="0" i="0" u="none" strike="noStrike" dirty="0">
                <a:effectLst/>
                <a:cs typeface="Arial" panose="020B0604020202020204" pitchFamily="34" charset="0"/>
              </a:rPr>
              <a:t>ore the participation , more the learning , more the   grade.</a:t>
            </a:r>
            <a:r>
              <a:rPr lang="en-US" sz="1700" dirty="0">
                <a:cs typeface="Arial" panose="020B0604020202020204" pitchFamily="34" charset="0"/>
              </a:rPr>
              <a:t> </a:t>
            </a:r>
          </a:p>
          <a:p>
            <a:pPr>
              <a:lnSpc>
                <a:spcPct val="110000"/>
              </a:lnSpc>
            </a:pPr>
            <a:r>
              <a:rPr lang="en-US" sz="1700" dirty="0">
                <a:cs typeface="Arial" panose="020B0604020202020204" pitchFamily="34" charset="0"/>
              </a:rPr>
              <a:t> Gender is not being used as feature for analysis</a:t>
            </a:r>
          </a:p>
          <a:p>
            <a:pPr>
              <a:lnSpc>
                <a:spcPct val="110000"/>
              </a:lnSpc>
            </a:pPr>
            <a:r>
              <a:rPr lang="en-US" sz="1700" dirty="0"/>
              <a:t>Factoring Categorical Variables</a:t>
            </a:r>
          </a:p>
          <a:p>
            <a:pPr>
              <a:lnSpc>
                <a:spcPct val="110000"/>
              </a:lnSpc>
            </a:pPr>
            <a:r>
              <a:rPr lang="en-US" sz="1700" dirty="0"/>
              <a:t>course_id, institute, semester, LoE_Di, final_cc_cname_di are factored into numerical values by setting the levels.</a:t>
            </a:r>
          </a:p>
          <a:p>
            <a:pPr>
              <a:lnSpc>
                <a:spcPct val="110000"/>
              </a:lnSpc>
            </a:pPr>
            <a:r>
              <a:rPr lang="en-US" sz="1700" dirty="0"/>
              <a:t>Example of LoE_Di :</a:t>
            </a:r>
          </a:p>
          <a:p>
            <a:pPr lvl="1">
              <a:lnSpc>
                <a:spcPct val="110000"/>
              </a:lnSpc>
            </a:pPr>
            <a:r>
              <a:rPr lang="en-US" sz="1700" dirty="0"/>
              <a:t>Less than Secondary</a:t>
            </a:r>
          </a:p>
          <a:p>
            <a:pPr lvl="1">
              <a:lnSpc>
                <a:spcPct val="110000"/>
              </a:lnSpc>
            </a:pPr>
            <a:r>
              <a:rPr lang="en-US" sz="1700" dirty="0"/>
              <a:t>Secondary </a:t>
            </a:r>
          </a:p>
          <a:p>
            <a:pPr lvl="1">
              <a:lnSpc>
                <a:spcPct val="110000"/>
              </a:lnSpc>
            </a:pPr>
            <a:r>
              <a:rPr lang="en-US" sz="1700" dirty="0"/>
              <a:t>Bachelor’s</a:t>
            </a:r>
          </a:p>
          <a:p>
            <a:pPr lvl="1">
              <a:lnSpc>
                <a:spcPct val="110000"/>
              </a:lnSpc>
            </a:pPr>
            <a:r>
              <a:rPr lang="en-US" sz="1700" dirty="0"/>
              <a:t>Master’s</a:t>
            </a:r>
          </a:p>
          <a:p>
            <a:pPr lvl="1">
              <a:lnSpc>
                <a:spcPct val="110000"/>
              </a:lnSpc>
            </a:pPr>
            <a:r>
              <a:rPr lang="en-US" sz="1700" dirty="0"/>
              <a:t>Doctorate</a:t>
            </a:r>
            <a:endParaRPr lang="en-US" sz="1700" dirty="0">
              <a:cs typeface="Arial" panose="020B0604020202020204" pitchFamily="34" charset="0"/>
            </a:endParaRPr>
          </a:p>
        </p:txBody>
      </p:sp>
      <p:pic>
        <p:nvPicPr>
          <p:cNvPr id="1028" name="Picture 4" descr="Defining Project Assumptions - PM Tips">
            <a:extLst>
              <a:ext uri="{FF2B5EF4-FFF2-40B4-BE49-F238E27FC236}">
                <a16:creationId xmlns:a16="http://schemas.microsoft.com/office/drawing/2014/main" id="{579703B5-F764-3300-5004-B5FA42DEC2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3339035"/>
            <a:ext cx="4788505" cy="2681562"/>
          </a:xfrm>
          <a:prstGeom prst="rect">
            <a:avLst/>
          </a:prstGeom>
          <a:noFill/>
          <a:extLst>
            <a:ext uri="{909E8E84-426E-40DD-AFC4-6F175D3DCCD1}">
              <a14:hiddenFill xmlns:a14="http://schemas.microsoft.com/office/drawing/2010/main">
                <a:solidFill>
                  <a:srgbClr val="FFFFFF"/>
                </a:solidFill>
              </a14:hiddenFill>
            </a:ext>
          </a:extLst>
        </p:spPr>
      </p:pic>
      <p:sp>
        <p:nvSpPr>
          <p:cNvPr id="1074" name="Freeform: Shape 103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76DB5B5D-FF5E-FAB8-32D2-A89645DE182A}"/>
              </a:ext>
            </a:extLst>
          </p:cNvPr>
          <p:cNvSpPr txBox="1"/>
          <p:nvPr/>
        </p:nvSpPr>
        <p:spPr>
          <a:xfrm>
            <a:off x="9872134" y="6870700"/>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hexycode.com/2019/03/20/dont-let-him-assum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297961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797</TotalTime>
  <Words>2586</Words>
  <Application>Microsoft Office PowerPoint</Application>
  <PresentationFormat>Widescreen</PresentationFormat>
  <Paragraphs>312</Paragraphs>
  <Slides>23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Algerian</vt:lpstr>
      <vt:lpstr>Arial</vt:lpstr>
      <vt:lpstr>Baloo Bhaijaan</vt:lpstr>
      <vt:lpstr>Calibri</vt:lpstr>
      <vt:lpstr>Calibri Light</vt:lpstr>
      <vt:lpstr>Lucida Grande</vt:lpstr>
      <vt:lpstr>ui-monospace</vt:lpstr>
      <vt:lpstr>Wingdings</vt:lpstr>
      <vt:lpstr>Office Theme</vt:lpstr>
      <vt:lpstr>Office Theme</vt:lpstr>
      <vt:lpstr>Office Theme</vt:lpstr>
      <vt:lpstr>PowerPoint Presentation</vt:lpstr>
      <vt:lpstr>Project Description</vt:lpstr>
      <vt:lpstr>PowerPoint Presentation</vt:lpstr>
      <vt:lpstr>Workflow</vt:lpstr>
      <vt:lpstr>Data Description</vt:lpstr>
      <vt:lpstr>Categorical Variables :</vt:lpstr>
      <vt:lpstr>Numerical Variables :</vt:lpstr>
      <vt:lpstr>Informative Variables :</vt:lpstr>
      <vt:lpstr>ASSUMPTIONS :</vt:lpstr>
      <vt:lpstr>Outlier Identification  &amp; Treatment </vt:lpstr>
      <vt:lpstr>Data Validation </vt:lpstr>
      <vt:lpstr>PowerPoint Presentation</vt:lpstr>
      <vt:lpstr>How activity of student effects the completion of course ?</vt:lpstr>
      <vt:lpstr>PowerPoint Presentation</vt:lpstr>
      <vt:lpstr>How number of videos watched describes the participation of the learner ? </vt:lpstr>
      <vt:lpstr>PowerPoint Presentation</vt:lpstr>
      <vt:lpstr>How many chapters completed by the learner ?</vt:lpstr>
      <vt:lpstr>PowerPoint Presentation</vt:lpstr>
      <vt:lpstr>How frequently user has posted relevant to the course ?</vt:lpstr>
      <vt:lpstr>PowerPoint Presentation</vt:lpstr>
      <vt:lpstr>How long user is  learning logging in to the account ?</vt:lpstr>
      <vt:lpstr>Key findings of each regression model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Manali Bansidhar Ramchandani</dc:creator>
  <cp:lastModifiedBy>Thrivikrama Rao Kavuri</cp:lastModifiedBy>
  <cp:revision>18</cp:revision>
  <dcterms:created xsi:type="dcterms:W3CDTF">2023-04-30T23:13:55Z</dcterms:created>
  <dcterms:modified xsi:type="dcterms:W3CDTF">2023-07-20T04:56:37Z</dcterms:modified>
</cp:coreProperties>
</file>