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0" r:id="rId7"/>
    <p:sldId id="261" r:id="rId8"/>
    <p:sldId id="262" r:id="rId9"/>
    <p:sldId id="263" r:id="rId10"/>
    <p:sldId id="264" r:id="rId11"/>
    <p:sldId id="265" r:id="rId12"/>
    <p:sldId id="266" r:id="rId13"/>
    <p:sldId id="267" r:id="rId14"/>
    <p:sldId id="268" r:id="rId15"/>
    <p:sldId id="270" r:id="rId16"/>
    <p:sldId id="272" r:id="rId17"/>
    <p:sldId id="276" r:id="rId18"/>
  </p:sldIdLst>
  <p:sldSz cx="7569200" cy="10693400"/>
  <p:notesSz cx="7569200" cy="10693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4954"/>
            <a:ext cx="6433820"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5380" y="5988304"/>
            <a:ext cx="5298440"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378460" y="2459482"/>
            <a:ext cx="3292602"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8138" y="2459482"/>
            <a:ext cx="3292602"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2696344" y="478634"/>
            <a:ext cx="2139612" cy="680317"/>
          </a:xfrm>
          <a:prstGeom prst="rect">
            <a:avLst/>
          </a:prstGeom>
        </p:spPr>
      </p:pic>
      <p:sp>
        <p:nvSpPr>
          <p:cNvPr id="2" name="Holder 2"/>
          <p:cNvSpPr>
            <a:spLocks noGrp="1"/>
          </p:cNvSpPr>
          <p:nvPr>
            <p:ph type="title"/>
          </p:nvPr>
        </p:nvSpPr>
        <p:spPr>
          <a:xfrm>
            <a:off x="378460" y="427736"/>
            <a:ext cx="681228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460" y="2459482"/>
            <a:ext cx="6812280"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73528" y="9944862"/>
            <a:ext cx="2422144" cy="53467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8460" y="9944862"/>
            <a:ext cx="1740916"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6469126" y="10071607"/>
            <a:ext cx="229234" cy="165734"/>
          </a:xfrm>
          <a:prstGeom prst="rect">
            <a:avLst/>
          </a:prstGeom>
        </p:spPr>
        <p:txBody>
          <a:bodyPr wrap="square" lIns="0" tIns="0" rIns="0" bIns="0">
            <a:spAutoFit/>
          </a:bodyPr>
          <a:lstStyle>
            <a:lvl1pPr>
              <a:defRPr sz="1100" b="0" i="0">
                <a:solidFill>
                  <a:schemeClr val="tx1"/>
                </a:solidFill>
                <a:latin typeface="Calibri" panose="020F0502020204030204"/>
                <a:cs typeface="Calibri" panose="020F0502020204030204"/>
              </a:defRPr>
            </a:lvl1pPr>
          </a:lstStyle>
          <a:p>
            <a:pPr marL="38100">
              <a:lnSpc>
                <a:spcPts val="1150"/>
              </a:lnSpc>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35148" y="984249"/>
            <a:ext cx="2753995" cy="1599565"/>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panose="02020603050405020304"/>
                <a:cs typeface="Times New Roman" panose="02020603050405020304"/>
              </a:rPr>
              <a:t>A</a:t>
            </a:r>
            <a:r>
              <a:rPr sz="1400" b="1" spc="-9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Project</a:t>
            </a:r>
            <a:r>
              <a:rPr sz="1400" b="1" spc="-2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Report</a:t>
            </a:r>
            <a:r>
              <a:rPr sz="1400" b="1" spc="-5" dirty="0">
                <a:latin typeface="Times New Roman" panose="02020603050405020304"/>
                <a:cs typeface="Times New Roman" panose="02020603050405020304"/>
              </a:rPr>
              <a:t> </a:t>
            </a:r>
            <a:r>
              <a:rPr sz="1400" b="1" spc="-25" dirty="0">
                <a:latin typeface="Times New Roman" panose="02020603050405020304"/>
                <a:cs typeface="Times New Roman" panose="02020603050405020304"/>
              </a:rPr>
              <a:t>on</a:t>
            </a:r>
            <a:endParaRPr sz="1400" dirty="0">
              <a:latin typeface="Times New Roman" panose="02020603050405020304"/>
              <a:cs typeface="Times New Roman" panose="02020603050405020304"/>
            </a:endParaRPr>
          </a:p>
          <a:p>
            <a:pPr>
              <a:lnSpc>
                <a:spcPct val="100000"/>
              </a:lnSpc>
            </a:pPr>
            <a:endParaRPr sz="1400" dirty="0">
              <a:latin typeface="Times New Roman" panose="02020603050405020304"/>
              <a:cs typeface="Times New Roman" panose="02020603050405020304"/>
            </a:endParaRPr>
          </a:p>
          <a:p>
            <a:pPr>
              <a:lnSpc>
                <a:spcPct val="100000"/>
              </a:lnSpc>
              <a:spcBef>
                <a:spcPts val="145"/>
              </a:spcBef>
            </a:pPr>
            <a:endParaRPr sz="1400" dirty="0">
              <a:latin typeface="Times New Roman" panose="02020603050405020304"/>
              <a:cs typeface="Times New Roman" panose="02020603050405020304"/>
            </a:endParaRPr>
          </a:p>
          <a:p>
            <a:pPr algn="ctr">
              <a:lnSpc>
                <a:spcPct val="100000"/>
              </a:lnSpc>
            </a:pPr>
            <a:r>
              <a:rPr sz="2000" b="1" dirty="0">
                <a:latin typeface="Times New Roman" panose="02020603050405020304"/>
                <a:cs typeface="Times New Roman" panose="02020603050405020304"/>
              </a:rPr>
              <a:t>‘</a:t>
            </a:r>
            <a:r>
              <a:rPr lang="en-US" altLang="" sz="2000" b="1" dirty="0">
                <a:latin typeface="Times New Roman" panose="02020603050405020304"/>
                <a:cs typeface="Times New Roman" panose="02020603050405020304"/>
              </a:rPr>
              <a:t>Dental EV (Web Apllications) </a:t>
            </a:r>
            <a:r>
              <a:rPr sz="2000" b="1" spc="-10" dirty="0">
                <a:latin typeface="Times New Roman" panose="02020603050405020304"/>
                <a:cs typeface="Times New Roman" panose="02020603050405020304"/>
              </a:rPr>
              <a:t>’</a:t>
            </a:r>
            <a:endParaRPr sz="2000" b="1" spc="-10" dirty="0">
              <a:latin typeface="Times New Roman" panose="02020603050405020304"/>
              <a:cs typeface="Times New Roman" panose="02020603050405020304"/>
            </a:endParaRPr>
          </a:p>
          <a:p>
            <a:pPr algn="ctr">
              <a:lnSpc>
                <a:spcPct val="100000"/>
              </a:lnSpc>
            </a:pPr>
            <a:r>
              <a:rPr lang="en-US" altLang="" sz="2000" dirty="0">
                <a:latin typeface="Times New Roman" panose="02020603050405020304"/>
                <a:cs typeface="Times New Roman" panose="02020603050405020304"/>
              </a:rPr>
              <a:t>(Smile Guard) </a:t>
            </a:r>
            <a:endParaRPr lang="en-US" altLang="" sz="2000" dirty="0">
              <a:latin typeface="Times New Roman" panose="02020603050405020304"/>
              <a:cs typeface="Times New Roman" panose="02020603050405020304"/>
            </a:endParaRPr>
          </a:p>
        </p:txBody>
      </p:sp>
      <p:sp>
        <p:nvSpPr>
          <p:cNvPr id="3" name="object 3"/>
          <p:cNvSpPr txBox="1"/>
          <p:nvPr/>
        </p:nvSpPr>
        <p:spPr>
          <a:xfrm>
            <a:off x="1130909" y="2761921"/>
            <a:ext cx="4890135" cy="3416935"/>
          </a:xfrm>
          <a:prstGeom prst="rect">
            <a:avLst/>
          </a:prstGeom>
        </p:spPr>
        <p:txBody>
          <a:bodyPr vert="horz" wrap="square" lIns="0" tIns="79375" rIns="0" bIns="0" rtlCol="0">
            <a:spAutoFit/>
          </a:bodyPr>
          <a:lstStyle/>
          <a:p>
            <a:pPr marL="267335" algn="ctr">
              <a:lnSpc>
                <a:spcPct val="100000"/>
              </a:lnSpc>
              <a:spcBef>
                <a:spcPts val="625"/>
              </a:spcBef>
            </a:pPr>
            <a:r>
              <a:rPr sz="1800" b="1" dirty="0">
                <a:latin typeface="Times New Roman" panose="02020603050405020304"/>
                <a:cs typeface="Times New Roman" panose="02020603050405020304"/>
              </a:rPr>
              <a:t>Submitted</a:t>
            </a:r>
            <a:r>
              <a:rPr sz="1800" b="1" spc="-85" dirty="0">
                <a:latin typeface="Times New Roman" panose="02020603050405020304"/>
                <a:cs typeface="Times New Roman" panose="02020603050405020304"/>
              </a:rPr>
              <a:t> </a:t>
            </a:r>
            <a:r>
              <a:rPr sz="1800" b="1" spc="-25" dirty="0">
                <a:latin typeface="Times New Roman" panose="02020603050405020304"/>
                <a:cs typeface="Times New Roman" panose="02020603050405020304"/>
              </a:rPr>
              <a:t>by</a:t>
            </a:r>
            <a:endParaRPr lang="en-US" sz="1800" dirty="0">
              <a:latin typeface="Times New Roman" panose="02020603050405020304"/>
              <a:cs typeface="Times New Roman" panose="02020603050405020304"/>
            </a:endParaRPr>
          </a:p>
          <a:p>
            <a:pPr marL="240665" indent="-227965">
              <a:lnSpc>
                <a:spcPct val="100000"/>
              </a:lnSpc>
              <a:spcBef>
                <a:spcPts val="400"/>
              </a:spcBef>
              <a:buAutoNum type="arabicPeriod"/>
              <a:tabLst>
                <a:tab pos="240665" algn="l"/>
              </a:tabLst>
            </a:pPr>
            <a:r>
              <a:rPr kumimoji="0" lang="en-US" sz="1400" b="1" i="0" u="none" strike="noStrike" kern="0" cap="none" spc="-50" normalizeH="0" baseline="0" noProof="1" dirty="0">
                <a:latin typeface="Times New Roman" panose="02020603050405020304"/>
                <a:ea typeface="Arial" panose="020B0604020202020204" pitchFamily="34" charset="0"/>
                <a:cs typeface="Times New Roman" panose="02020603050405020304"/>
              </a:rPr>
              <a:t>Parmar vikram </a:t>
            </a:r>
            <a:r>
              <a:rPr lang="en-US" sz="1400" b="1" spc="-10" dirty="0">
                <a:latin typeface="Times New Roman" panose="02020603050405020304"/>
                <a:cs typeface="Times New Roman" panose="02020603050405020304"/>
              </a:rPr>
              <a:t>(2204030100795)</a:t>
            </a:r>
            <a:endParaRPr lang="en-US" sz="1400" dirty="0">
              <a:latin typeface="Times New Roman" panose="02020603050405020304"/>
              <a:cs typeface="Times New Roman" panose="02020603050405020304"/>
            </a:endParaRPr>
          </a:p>
          <a:p>
            <a:pPr marL="240665" indent="-227965">
              <a:lnSpc>
                <a:spcPct val="100000"/>
              </a:lnSpc>
              <a:spcBef>
                <a:spcPts val="95"/>
              </a:spcBef>
              <a:buAutoNum type="arabicPeriod"/>
              <a:tabLst>
                <a:tab pos="240665" algn="l"/>
              </a:tabLst>
            </a:pPr>
            <a:r>
              <a:rPr lang="en-US" sz="1400" b="1" spc="-50" dirty="0">
                <a:latin typeface="Times New Roman" panose="02020603050405020304"/>
                <a:cs typeface="Times New Roman" panose="02020603050405020304"/>
              </a:rPr>
              <a:t>Solanki </a:t>
            </a:r>
            <a:r>
              <a:rPr lang="en-US" sz="1400" b="1" spc="-50" dirty="0" err="1">
                <a:latin typeface="Times New Roman" panose="02020603050405020304"/>
                <a:cs typeface="Times New Roman" panose="02020603050405020304"/>
              </a:rPr>
              <a:t>satish</a:t>
            </a:r>
            <a:r>
              <a:rPr lang="en-US" sz="1400" b="1" spc="-50" dirty="0">
                <a:latin typeface="Times New Roman" panose="02020603050405020304"/>
                <a:cs typeface="Times New Roman" panose="02020603050405020304"/>
              </a:rPr>
              <a:t> </a:t>
            </a:r>
            <a:r>
              <a:rPr sz="1400" b="1" spc="-5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(2204030101</a:t>
            </a:r>
            <a:r>
              <a:rPr lang="en-US" sz="1400" b="1" spc="-10" dirty="0">
                <a:latin typeface="Times New Roman" panose="02020603050405020304"/>
                <a:cs typeface="Times New Roman" panose="02020603050405020304"/>
              </a:rPr>
              <a:t>352</a:t>
            </a:r>
            <a:r>
              <a:rPr sz="1400" b="1" spc="-1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240665" indent="-227965">
              <a:lnSpc>
                <a:spcPct val="100000"/>
              </a:lnSpc>
              <a:spcBef>
                <a:spcPts val="100"/>
              </a:spcBef>
              <a:buAutoNum type="arabicPeriod"/>
              <a:tabLst>
                <a:tab pos="240665" algn="l"/>
              </a:tabLst>
            </a:pPr>
            <a:r>
              <a:rPr lang="en-US" sz="1400" b="1" spc="-10" dirty="0">
                <a:latin typeface="Times New Roman" panose="02020603050405020304"/>
                <a:cs typeface="Times New Roman" panose="02020603050405020304"/>
              </a:rPr>
              <a:t>Solanki happy</a:t>
            </a:r>
            <a:r>
              <a:rPr sz="1400" b="1" spc="-10" dirty="0">
                <a:latin typeface="Times New Roman" panose="02020603050405020304"/>
                <a:cs typeface="Times New Roman" panose="02020603050405020304"/>
              </a:rPr>
              <a:t>(2204030101</a:t>
            </a:r>
            <a:r>
              <a:rPr lang="en-US" sz="1400" b="1" spc="-10" dirty="0">
                <a:latin typeface="Times New Roman" panose="02020603050405020304"/>
                <a:cs typeface="Times New Roman" panose="02020603050405020304"/>
              </a:rPr>
              <a:t>342</a:t>
            </a:r>
            <a:r>
              <a:rPr sz="1400" b="1" spc="-1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240665" indent="-227965">
              <a:lnSpc>
                <a:spcPct val="100000"/>
              </a:lnSpc>
              <a:spcBef>
                <a:spcPts val="410"/>
              </a:spcBef>
              <a:buAutoNum type="arabicPeriod"/>
              <a:tabLst>
                <a:tab pos="240665" algn="l"/>
              </a:tabLst>
            </a:pPr>
            <a:r>
              <a:rPr kumimoji="0" lang="en-US" sz="1400" b="1" i="0" u="none" strike="noStrike" kern="0" cap="none" spc="-10" normalizeH="0" baseline="0" noProof="1" dirty="0">
                <a:latin typeface="Times New Roman" panose="02020603050405020304"/>
                <a:ea typeface="Arial" panose="020B0604020202020204" pitchFamily="34" charset="0"/>
                <a:cs typeface="Times New Roman" panose="02020603050405020304"/>
              </a:rPr>
              <a:t>Soni Vrajesh (2204030101373)</a:t>
            </a:r>
            <a:endParaRPr kumimoji="0" lang="en-US" sz="1400" b="1" i="0" u="none" strike="noStrike" kern="0" cap="none" spc="-10" normalizeH="0" baseline="0" noProof="1" dirty="0">
              <a:latin typeface="Times New Roman" panose="02020603050405020304"/>
              <a:ea typeface="Arial" panose="020B0604020202020204" pitchFamily="34" charset="0"/>
              <a:cs typeface="Times New Roman" panose="02020603050405020304"/>
            </a:endParaRPr>
          </a:p>
          <a:p>
            <a:pPr>
              <a:lnSpc>
                <a:spcPct val="100000"/>
              </a:lnSpc>
              <a:spcBef>
                <a:spcPts val="545"/>
              </a:spcBef>
            </a:pPr>
            <a:endParaRPr sz="1400" dirty="0">
              <a:latin typeface="Times New Roman" panose="02020603050405020304"/>
              <a:cs typeface="Times New Roman" panose="02020603050405020304"/>
            </a:endParaRPr>
          </a:p>
          <a:p>
            <a:pPr marL="2061210" marR="1457960" indent="-414655">
              <a:lnSpc>
                <a:spcPct val="142000"/>
              </a:lnSpc>
              <a:spcBef>
                <a:spcPts val="5"/>
              </a:spcBef>
            </a:pPr>
            <a:r>
              <a:rPr sz="1400" b="1" dirty="0">
                <a:latin typeface="Times New Roman" panose="02020603050405020304"/>
                <a:cs typeface="Times New Roman" panose="02020603050405020304"/>
              </a:rPr>
              <a:t>Under</a:t>
            </a:r>
            <a:r>
              <a:rPr sz="1400" b="1" spc="-7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the</a:t>
            </a:r>
            <a:r>
              <a:rPr sz="1400" b="1" spc="-5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Guidance</a:t>
            </a:r>
            <a:r>
              <a:rPr sz="1400" b="1" spc="-55" dirty="0">
                <a:latin typeface="Times New Roman" panose="02020603050405020304"/>
                <a:cs typeface="Times New Roman" panose="02020603050405020304"/>
              </a:rPr>
              <a:t> </a:t>
            </a:r>
            <a:r>
              <a:rPr sz="1400" b="1" spc="-25" dirty="0">
                <a:latin typeface="Times New Roman" panose="02020603050405020304"/>
                <a:cs typeface="Times New Roman" panose="02020603050405020304"/>
              </a:rPr>
              <a:t>Of </a:t>
            </a:r>
            <a:r>
              <a:rPr sz="1400" b="1" dirty="0">
                <a:latin typeface="Times New Roman" panose="02020603050405020304"/>
                <a:cs typeface="Times New Roman" panose="02020603050405020304"/>
              </a:rPr>
              <a:t>(</a:t>
            </a:r>
            <a:r>
              <a:rPr lang="en-US" altLang="" sz="1400" b="1" dirty="0">
                <a:latin typeface="Times New Roman" panose="02020603050405020304"/>
                <a:cs typeface="Times New Roman" panose="02020603050405020304"/>
              </a:rPr>
              <a:t>Arpita Mathur</a:t>
            </a:r>
            <a:r>
              <a:rPr sz="1400" b="1" spc="-1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a:lnSpc>
                <a:spcPct val="100000"/>
              </a:lnSpc>
              <a:spcBef>
                <a:spcPts val="1050"/>
              </a:spcBef>
            </a:pPr>
            <a:endParaRPr sz="1400" dirty="0">
              <a:latin typeface="Times New Roman" panose="02020603050405020304"/>
              <a:cs typeface="Times New Roman" panose="02020603050405020304"/>
            </a:endParaRPr>
          </a:p>
          <a:p>
            <a:pPr marL="330835" algn="ctr">
              <a:lnSpc>
                <a:spcPct val="100000"/>
              </a:lnSpc>
            </a:pPr>
            <a:r>
              <a:rPr sz="1400" b="1" spc="-25" dirty="0">
                <a:latin typeface="Times New Roman" panose="02020603050405020304"/>
                <a:cs typeface="Times New Roman" panose="02020603050405020304"/>
              </a:rPr>
              <a:t>Semester-</a:t>
            </a:r>
            <a:r>
              <a:rPr lang="en-US" altLang="" sz="1400" b="1" spc="-25" dirty="0">
                <a:latin typeface="Times New Roman" panose="02020603050405020304"/>
                <a:cs typeface="Times New Roman" panose="02020603050405020304"/>
              </a:rPr>
              <a:t>6</a:t>
            </a:r>
            <a:endParaRPr sz="1400" dirty="0">
              <a:latin typeface="Times New Roman" panose="02020603050405020304"/>
              <a:cs typeface="Times New Roman" panose="02020603050405020304"/>
            </a:endParaRPr>
          </a:p>
          <a:p>
            <a:pPr marL="267970" algn="ctr">
              <a:lnSpc>
                <a:spcPct val="100000"/>
              </a:lnSpc>
              <a:spcBef>
                <a:spcPts val="675"/>
              </a:spcBef>
            </a:pPr>
            <a:r>
              <a:rPr sz="1400" b="1" dirty="0">
                <a:latin typeface="Times New Roman" panose="02020603050405020304"/>
                <a:cs typeface="Times New Roman" panose="02020603050405020304"/>
              </a:rPr>
              <a:t>Department</a:t>
            </a:r>
            <a:r>
              <a:rPr sz="1400" b="1" spc="-5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of</a:t>
            </a:r>
            <a:r>
              <a:rPr sz="1400" b="1" spc="-2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Computer</a:t>
            </a:r>
            <a:r>
              <a:rPr sz="1400" b="1" spc="-8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Application</a:t>
            </a:r>
            <a:endParaRPr sz="1400" dirty="0">
              <a:latin typeface="Times New Roman" panose="02020603050405020304"/>
              <a:cs typeface="Times New Roman" panose="02020603050405020304"/>
            </a:endParaRPr>
          </a:p>
          <a:p>
            <a:pPr marL="254635" algn="ctr">
              <a:lnSpc>
                <a:spcPct val="100000"/>
              </a:lnSpc>
              <a:spcBef>
                <a:spcPts val="695"/>
              </a:spcBef>
            </a:pPr>
            <a:r>
              <a:rPr sz="1400" b="1" dirty="0">
                <a:latin typeface="Times New Roman" panose="02020603050405020304"/>
                <a:cs typeface="Times New Roman" panose="02020603050405020304"/>
              </a:rPr>
              <a:t>Silver</a:t>
            </a:r>
            <a:r>
              <a:rPr sz="1400" b="1" spc="-3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Oak</a:t>
            </a:r>
            <a:r>
              <a:rPr sz="1400" b="1" spc="-4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College of</a:t>
            </a:r>
            <a:r>
              <a:rPr sz="1400" b="1" spc="5" dirty="0">
                <a:latin typeface="Times New Roman" panose="02020603050405020304"/>
                <a:cs typeface="Times New Roman" panose="02020603050405020304"/>
              </a:rPr>
              <a:t> </a:t>
            </a:r>
            <a:r>
              <a:rPr sz="1400" b="1" spc="-20" dirty="0">
                <a:latin typeface="Times New Roman" panose="02020603050405020304"/>
                <a:cs typeface="Times New Roman" panose="02020603050405020304"/>
              </a:rPr>
              <a:t>Computer</a:t>
            </a:r>
            <a:r>
              <a:rPr sz="1400" b="1" spc="-8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Application</a:t>
            </a:r>
            <a:endParaRPr sz="1400" dirty="0">
              <a:latin typeface="Times New Roman" panose="02020603050405020304"/>
              <a:cs typeface="Times New Roman" panose="02020603050405020304"/>
            </a:endParaRPr>
          </a:p>
        </p:txBody>
      </p:sp>
      <p:sp>
        <p:nvSpPr>
          <p:cNvPr id="4" name="object 4"/>
          <p:cNvSpPr txBox="1"/>
          <p:nvPr/>
        </p:nvSpPr>
        <p:spPr>
          <a:xfrm>
            <a:off x="2313813" y="7927314"/>
            <a:ext cx="2794000" cy="979805"/>
          </a:xfrm>
          <a:prstGeom prst="rect">
            <a:avLst/>
          </a:prstGeom>
        </p:spPr>
        <p:txBody>
          <a:bodyPr vert="horz" wrap="square" lIns="0" tIns="70485" rIns="0" bIns="0" rtlCol="0">
            <a:spAutoFit/>
          </a:bodyPr>
          <a:lstStyle/>
          <a:p>
            <a:pPr algn="ctr">
              <a:lnSpc>
                <a:spcPct val="100000"/>
              </a:lnSpc>
              <a:spcBef>
                <a:spcPts val="555"/>
              </a:spcBef>
            </a:pPr>
            <a:r>
              <a:rPr sz="1700" b="1" spc="-30" dirty="0">
                <a:latin typeface="Times New Roman" panose="02020603050405020304"/>
                <a:cs typeface="Times New Roman" panose="02020603050405020304"/>
              </a:rPr>
              <a:t>SILVER</a:t>
            </a:r>
            <a:r>
              <a:rPr sz="1700" b="1" spc="-4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OAK</a:t>
            </a:r>
            <a:r>
              <a:rPr sz="1700" b="1" spc="-40" dirty="0">
                <a:latin typeface="Times New Roman" panose="02020603050405020304"/>
                <a:cs typeface="Times New Roman" panose="02020603050405020304"/>
              </a:rPr>
              <a:t> </a:t>
            </a:r>
            <a:r>
              <a:rPr sz="1700" b="1" spc="-10" dirty="0">
                <a:latin typeface="Times New Roman" panose="02020603050405020304"/>
                <a:cs typeface="Times New Roman" panose="02020603050405020304"/>
              </a:rPr>
              <a:t>UNIVERSITY,</a:t>
            </a:r>
            <a:endParaRPr sz="1700">
              <a:latin typeface="Times New Roman" panose="02020603050405020304"/>
              <a:cs typeface="Times New Roman" panose="02020603050405020304"/>
            </a:endParaRPr>
          </a:p>
          <a:p>
            <a:pPr marL="104140" marR="87630" algn="ctr">
              <a:lnSpc>
                <a:spcPts val="2520"/>
              </a:lnSpc>
              <a:spcBef>
                <a:spcPts val="75"/>
              </a:spcBef>
            </a:pPr>
            <a:r>
              <a:rPr sz="1700" b="1" spc="-10" dirty="0">
                <a:latin typeface="Times New Roman" panose="02020603050405020304"/>
                <a:cs typeface="Times New Roman" panose="02020603050405020304"/>
              </a:rPr>
              <a:t>Ahmedabad-</a:t>
            </a:r>
            <a:r>
              <a:rPr sz="1700" b="1" dirty="0">
                <a:latin typeface="Times New Roman" panose="02020603050405020304"/>
                <a:cs typeface="Times New Roman" panose="02020603050405020304"/>
              </a:rPr>
              <a:t>382481, </a:t>
            </a:r>
            <a:r>
              <a:rPr sz="1700" b="1" spc="-20" dirty="0">
                <a:latin typeface="Times New Roman" panose="02020603050405020304"/>
                <a:cs typeface="Times New Roman" panose="02020603050405020304"/>
              </a:rPr>
              <a:t>INDIA </a:t>
            </a:r>
            <a:r>
              <a:rPr sz="1700" b="1" dirty="0">
                <a:latin typeface="Times New Roman" panose="02020603050405020304"/>
                <a:cs typeface="Times New Roman" panose="02020603050405020304"/>
              </a:rPr>
              <a:t>NOVEMBER</a:t>
            </a:r>
            <a:r>
              <a:rPr sz="1700" b="1" spc="-35" dirty="0">
                <a:latin typeface="Times New Roman" panose="02020603050405020304"/>
                <a:cs typeface="Times New Roman" panose="02020603050405020304"/>
              </a:rPr>
              <a:t> </a:t>
            </a:r>
            <a:r>
              <a:rPr sz="1700" b="1" spc="-10" dirty="0">
                <a:latin typeface="Times New Roman" panose="02020603050405020304"/>
                <a:cs typeface="Times New Roman" panose="02020603050405020304"/>
              </a:rPr>
              <a:t>2024-</a:t>
            </a:r>
            <a:r>
              <a:rPr sz="1700" b="1" spc="-20" dirty="0">
                <a:latin typeface="Times New Roman" panose="02020603050405020304"/>
                <a:cs typeface="Times New Roman" panose="02020603050405020304"/>
              </a:rPr>
              <a:t>2025</a:t>
            </a:r>
            <a:endParaRPr sz="170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1721085" y="6699609"/>
            <a:ext cx="3607798" cy="10435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423543"/>
            <a:ext cx="5486400" cy="6092694"/>
          </a:xfrm>
          <a:prstGeom prst="rect">
            <a:avLst/>
          </a:prstGeom>
        </p:spPr>
        <p:txBody>
          <a:bodyPr vert="horz" wrap="square" lIns="0" tIns="11430" rIns="0" bIns="0" rtlCol="0">
            <a:spAutoFit/>
          </a:bodyPr>
          <a:lstStyle/>
          <a:p>
            <a:pPr marL="12700">
              <a:lnSpc>
                <a:spcPct val="100000"/>
              </a:lnSpc>
              <a:spcBef>
                <a:spcPts val="90"/>
              </a:spcBef>
              <a:tabLst>
                <a:tab pos="469265" algn="l"/>
              </a:tabLst>
            </a:pPr>
            <a:r>
              <a:rPr sz="1400" spc="-20" dirty="0">
                <a:latin typeface="Times New Roman" panose="02020603050405020304"/>
                <a:cs typeface="Times New Roman" panose="02020603050405020304"/>
              </a:rPr>
              <a:t>1.8.</a:t>
            </a:r>
            <a:r>
              <a:rPr sz="1400" dirty="0">
                <a:latin typeface="Times New Roman" panose="02020603050405020304"/>
                <a:cs typeface="Times New Roman" panose="02020603050405020304"/>
              </a:rPr>
              <a:t>	</a:t>
            </a:r>
            <a:r>
              <a:rPr sz="1400" u="sng" spc="-40" dirty="0">
                <a:uFill>
                  <a:solidFill>
                    <a:srgbClr val="000000"/>
                  </a:solidFill>
                </a:uFill>
                <a:latin typeface="Times New Roman" panose="02020603050405020304"/>
                <a:cs typeface="Times New Roman" panose="02020603050405020304"/>
              </a:rPr>
              <a:t>ADVANTAGES</a:t>
            </a:r>
            <a:r>
              <a:rPr sz="1400" u="sng" spc="-50"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AND</a:t>
            </a:r>
            <a:r>
              <a:rPr sz="1400" u="sng" spc="-5" dirty="0">
                <a:uFill>
                  <a:solidFill>
                    <a:srgbClr val="000000"/>
                  </a:solidFill>
                </a:uFill>
                <a:latin typeface="Times New Roman" panose="02020603050405020304"/>
                <a:cs typeface="Times New Roman" panose="02020603050405020304"/>
              </a:rPr>
              <a:t> </a:t>
            </a:r>
            <a:r>
              <a:rPr sz="1400" u="sng" spc="-30" dirty="0">
                <a:uFill>
                  <a:solidFill>
                    <a:srgbClr val="000000"/>
                  </a:solidFill>
                </a:uFill>
                <a:latin typeface="Times New Roman" panose="02020603050405020304"/>
                <a:cs typeface="Times New Roman" panose="02020603050405020304"/>
              </a:rPr>
              <a:t>LIMITATION</a:t>
            </a:r>
            <a:r>
              <a:rPr sz="1400" u="sng" spc="-15"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OF</a:t>
            </a:r>
            <a:r>
              <a:rPr sz="1400" u="sng" spc="-70"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THE</a:t>
            </a:r>
            <a:r>
              <a:rPr sz="1400" u="sng" spc="-20"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PROPOSED</a:t>
            </a:r>
            <a:r>
              <a:rPr sz="1400" u="sng" spc="-1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a:lnSpc>
                <a:spcPct val="100000"/>
              </a:lnSpc>
              <a:spcBef>
                <a:spcPts val="200"/>
              </a:spcBef>
            </a:pPr>
            <a:endParaRPr sz="1400" dirty="0">
              <a:latin typeface="Times New Roman" panose="02020603050405020304"/>
              <a:cs typeface="Times New Roman" panose="02020603050405020304"/>
            </a:endParaRPr>
          </a:p>
          <a:p>
            <a:pPr>
              <a:buFont typeface="Arial" panose="020B0604020202020204" pitchFamily="34" charset="0"/>
              <a:buChar char="•"/>
            </a:pPr>
            <a:r>
              <a:rPr lang="en-US" b="1" dirty="0"/>
              <a:t>Advantages</a:t>
            </a:r>
            <a:r>
              <a:rPr lang="en-US" dirty="0"/>
              <a:t>:</a:t>
            </a:r>
            <a:endParaRPr lang="en-US" dirty="0"/>
          </a:p>
          <a:p>
            <a:pPr marL="742950" lvl="1" indent="-285750">
              <a:buFont typeface="Arial" panose="020B0604020202020204" pitchFamily="34" charset="0"/>
              <a:buChar char="•"/>
            </a:pPr>
            <a:r>
              <a:rPr lang="en-US" dirty="0"/>
              <a:t>Fully customizable playlists.</a:t>
            </a:r>
            <a:endParaRPr lang="en-US" dirty="0"/>
          </a:p>
          <a:p>
            <a:pPr marL="742950" lvl="1" indent="-285750">
              <a:buFont typeface="Arial" panose="020B0604020202020204" pitchFamily="34" charset="0"/>
              <a:buChar char="•"/>
            </a:pPr>
            <a:r>
              <a:rPr lang="en-US" dirty="0"/>
              <a:t>Offline functionality using local storage.</a:t>
            </a:r>
            <a:endParaRPr lang="en-US" dirty="0"/>
          </a:p>
          <a:p>
            <a:pPr marL="742950" lvl="1" indent="-285750">
              <a:buFont typeface="Arial" panose="020B0604020202020204" pitchFamily="34" charset="0"/>
              <a:buChar char="•"/>
            </a:pPr>
            <a:r>
              <a:rPr lang="en-US" dirty="0"/>
              <a:t>Simple, user-friendly interface.</a:t>
            </a:r>
            <a:endParaRPr lang="en-US" dirty="0"/>
          </a:p>
          <a:p>
            <a:pPr>
              <a:buFont typeface="Arial" panose="020B0604020202020204" pitchFamily="34" charset="0"/>
              <a:buChar char="•"/>
            </a:pPr>
            <a:r>
              <a:rPr lang="en-US" b="1" dirty="0"/>
              <a:t>Limitations</a:t>
            </a:r>
            <a:r>
              <a:rPr lang="en-US" dirty="0"/>
              <a:t>:</a:t>
            </a:r>
            <a:endParaRPr lang="en-US" dirty="0"/>
          </a:p>
          <a:p>
            <a:pPr marL="742950" lvl="1" indent="-285750">
              <a:buFont typeface="Arial" panose="020B0604020202020204" pitchFamily="34" charset="0"/>
              <a:buChar char="•"/>
            </a:pPr>
            <a:r>
              <a:rPr lang="en-US" dirty="0"/>
              <a:t>No real-time collaboration between users.</a:t>
            </a:r>
            <a:endParaRPr lang="en-US" dirty="0"/>
          </a:p>
          <a:p>
            <a:pPr marL="742950" lvl="1" indent="-285750">
              <a:buFont typeface="Arial" panose="020B0604020202020204" pitchFamily="34" charset="0"/>
              <a:buChar char="•"/>
            </a:pPr>
            <a:r>
              <a:rPr lang="en-US" dirty="0"/>
              <a:t>Limited to the capabilities of the user's device and browser.</a:t>
            </a:r>
            <a:endParaRPr lang="en-US" dirty="0"/>
          </a:p>
          <a:p>
            <a:pPr>
              <a:lnSpc>
                <a:spcPct val="100000"/>
              </a:lnSpc>
            </a:pPr>
            <a:endParaRPr sz="1200" dirty="0">
              <a:latin typeface="Times New Roman" panose="02020603050405020304"/>
              <a:cs typeface="Times New Roman" panose="02020603050405020304"/>
            </a:endParaRPr>
          </a:p>
          <a:p>
            <a:pPr>
              <a:lnSpc>
                <a:spcPct val="100000"/>
              </a:lnSpc>
              <a:spcBef>
                <a:spcPts val="705"/>
              </a:spcBef>
            </a:pPr>
            <a:endParaRPr sz="1200" dirty="0">
              <a:latin typeface="Times New Roman" panose="02020603050405020304"/>
              <a:cs typeface="Times New Roman" panose="02020603050405020304"/>
            </a:endParaRPr>
          </a:p>
          <a:p>
            <a:pPr marL="240665" indent="-227965">
              <a:lnSpc>
                <a:spcPct val="100000"/>
              </a:lnSpc>
              <a:buAutoNum type="arabicPeriod" startAt="2"/>
              <a:tabLst>
                <a:tab pos="240665" algn="l"/>
              </a:tabLst>
            </a:pPr>
            <a:r>
              <a:rPr sz="1400" u="sng" spc="-10" dirty="0">
                <a:uFill>
                  <a:solidFill>
                    <a:srgbClr val="000000"/>
                  </a:solidFill>
                </a:uFill>
                <a:latin typeface="Times New Roman" panose="02020603050405020304"/>
                <a:cs typeface="Times New Roman" panose="02020603050405020304"/>
              </a:rPr>
              <a:t>REQUIREMENT</a:t>
            </a:r>
            <a:r>
              <a:rPr sz="1400" u="sng" spc="-50"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DETERMINATION </a:t>
            </a:r>
            <a:r>
              <a:rPr sz="1400" u="sng" dirty="0">
                <a:uFill>
                  <a:solidFill>
                    <a:srgbClr val="000000"/>
                  </a:solidFill>
                </a:uFill>
                <a:latin typeface="Times New Roman" panose="02020603050405020304"/>
                <a:cs typeface="Times New Roman" panose="02020603050405020304"/>
              </a:rPr>
              <a:t>&amp;</a:t>
            </a:r>
            <a:r>
              <a:rPr sz="1400" u="sng" spc="-85" dirty="0">
                <a:uFill>
                  <a:solidFill>
                    <a:srgbClr val="000000"/>
                  </a:solidFill>
                </a:uFill>
                <a:latin typeface="Times New Roman" panose="02020603050405020304"/>
                <a:cs typeface="Times New Roman" panose="02020603050405020304"/>
              </a:rPr>
              <a:t> </a:t>
            </a:r>
            <a:r>
              <a:rPr sz="1400" u="sng" spc="-20" dirty="0">
                <a:uFill>
                  <a:solidFill>
                    <a:srgbClr val="000000"/>
                  </a:solidFill>
                </a:uFill>
                <a:latin typeface="Times New Roman" panose="02020603050405020304"/>
                <a:cs typeface="Times New Roman" panose="02020603050405020304"/>
              </a:rPr>
              <a:t>ANALYSIS</a:t>
            </a:r>
            <a:r>
              <a:rPr sz="1400" u="sng" spc="15" dirty="0">
                <a:uFill>
                  <a:solidFill>
                    <a:srgbClr val="000000"/>
                  </a:solidFill>
                </a:uFill>
                <a:latin typeface="Times New Roman" panose="02020603050405020304"/>
                <a:cs typeface="Times New Roman" panose="02020603050405020304"/>
              </a:rPr>
              <a:t> </a:t>
            </a:r>
            <a:r>
              <a:rPr sz="1400" u="sng" spc="-50" dirty="0">
                <a:uFill>
                  <a:solidFill>
                    <a:srgbClr val="000000"/>
                  </a:solidFill>
                </a:uFill>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a:lnSpc>
                <a:spcPct val="100000"/>
              </a:lnSpc>
              <a:spcBef>
                <a:spcPts val="190"/>
              </a:spcBef>
              <a:buFont typeface="Times New Roman" panose="02020603050405020304"/>
              <a:buAutoNum type="arabicPeriod" startAt="2"/>
            </a:pPr>
            <a:endParaRPr sz="1400" dirty="0">
              <a:latin typeface="Times New Roman" panose="02020603050405020304"/>
              <a:cs typeface="Times New Roman" panose="02020603050405020304"/>
            </a:endParaRPr>
          </a:p>
          <a:p>
            <a:r>
              <a:rPr lang="en-US" dirty="0"/>
              <a:t>List the functional and non-functional requirements:</a:t>
            </a:r>
            <a:endParaRPr lang="en-US" dirty="0"/>
          </a:p>
          <a:p>
            <a:pPr>
              <a:buFont typeface="Arial" panose="020B0604020202020204" pitchFamily="34" charset="0"/>
              <a:buChar char="•"/>
            </a:pPr>
            <a:r>
              <a:rPr lang="en-US" b="1" dirty="0"/>
              <a:t>Functional Requirements</a:t>
            </a:r>
            <a:r>
              <a:rPr lang="en-US" dirty="0"/>
              <a:t>:</a:t>
            </a:r>
            <a:endParaRPr lang="en-US" dirty="0"/>
          </a:p>
          <a:p>
            <a:pPr marL="742950" lvl="1" indent="-285750">
              <a:buFont typeface="Arial" panose="020B0604020202020204" pitchFamily="34" charset="0"/>
              <a:buChar char="•"/>
            </a:pPr>
            <a:r>
              <a:rPr lang="en-US" dirty="0"/>
              <a:t>Create, edit, and delete playlists.</a:t>
            </a:r>
            <a:endParaRPr lang="en-US" dirty="0"/>
          </a:p>
          <a:p>
            <a:pPr marL="742950" lvl="1" indent="-285750">
              <a:buFont typeface="Arial" panose="020B0604020202020204" pitchFamily="34" charset="0"/>
              <a:buChar char="•"/>
            </a:pPr>
            <a:r>
              <a:rPr lang="en-US" dirty="0"/>
              <a:t>Play and control songs.</a:t>
            </a:r>
            <a:endParaRPr lang="en-US" dirty="0"/>
          </a:p>
          <a:p>
            <a:pPr marL="742950" lvl="1" indent="-285750">
              <a:buFont typeface="Arial" panose="020B0604020202020204" pitchFamily="34" charset="0"/>
              <a:buChar char="•"/>
            </a:pPr>
            <a:r>
              <a:rPr lang="en-US" dirty="0"/>
              <a:t>Save playlists locally.</a:t>
            </a:r>
            <a:endParaRPr lang="en-US" dirty="0"/>
          </a:p>
          <a:p>
            <a:pPr>
              <a:buFont typeface="Arial" panose="020B0604020202020204" pitchFamily="34" charset="0"/>
              <a:buChar char="•"/>
            </a:pPr>
            <a:r>
              <a:rPr lang="en-US" b="1" dirty="0"/>
              <a:t>Non-Functional Requirements</a:t>
            </a:r>
            <a:r>
              <a:rPr lang="en-US" dirty="0"/>
              <a:t>:</a:t>
            </a:r>
            <a:endParaRPr lang="en-US" dirty="0"/>
          </a:p>
          <a:p>
            <a:pPr marL="742950" lvl="1" indent="-285750">
              <a:buFont typeface="Arial" panose="020B0604020202020204" pitchFamily="34" charset="0"/>
              <a:buChar char="•"/>
            </a:pPr>
            <a:r>
              <a:rPr lang="en-US" dirty="0"/>
              <a:t>Responsive design for various screen sizes.</a:t>
            </a:r>
            <a:endParaRPr lang="en-US" dirty="0"/>
          </a:p>
          <a:p>
            <a:pPr marL="742950" lvl="1" indent="-285750">
              <a:buFont typeface="Arial" panose="020B0604020202020204" pitchFamily="34" charset="0"/>
              <a:buChar char="•"/>
            </a:pPr>
            <a:r>
              <a:rPr lang="en-US" dirty="0"/>
              <a:t>Smooth animations and transitions.</a:t>
            </a:r>
            <a:endParaRPr lang="en-US" dirty="0"/>
          </a:p>
          <a:p>
            <a:pPr marL="742950" lvl="1" indent="-285750">
              <a:buFont typeface="Arial" panose="020B0604020202020204" pitchFamily="34" charset="0"/>
              <a:buChar char="•"/>
            </a:pPr>
            <a:r>
              <a:rPr lang="en-US" dirty="0"/>
              <a:t>Accessibility for users with disabilities.</a:t>
            </a:r>
            <a:endParaRPr lang="en-US"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390014"/>
            <a:ext cx="2000250" cy="238125"/>
          </a:xfrm>
          <a:prstGeom prst="rect">
            <a:avLst/>
          </a:prstGeom>
        </p:spPr>
        <p:txBody>
          <a:bodyPr vert="horz" wrap="square" lIns="0" tIns="11430" rIns="0" bIns="0" rtlCol="0">
            <a:spAutoFit/>
          </a:bodyPr>
          <a:lstStyle/>
          <a:p>
            <a:pPr marL="12700">
              <a:lnSpc>
                <a:spcPct val="100000"/>
              </a:lnSpc>
              <a:spcBef>
                <a:spcPts val="90"/>
              </a:spcBef>
              <a:tabLst>
                <a:tab pos="469265" algn="l"/>
              </a:tabLst>
            </a:pPr>
            <a:r>
              <a:rPr sz="1400" spc="-20" dirty="0">
                <a:latin typeface="Times New Roman" panose="02020603050405020304"/>
                <a:cs typeface="Times New Roman" panose="02020603050405020304"/>
              </a:rPr>
              <a:t>2.2.</a:t>
            </a:r>
            <a:r>
              <a:rPr sz="1400" dirty="0">
                <a:latin typeface="Times New Roman" panose="02020603050405020304"/>
                <a:cs typeface="Times New Roman" panose="02020603050405020304"/>
              </a:rPr>
              <a:t>	</a:t>
            </a:r>
            <a:r>
              <a:rPr sz="1400" u="sng" spc="-20" dirty="0">
                <a:uFill>
                  <a:solidFill>
                    <a:srgbClr val="000000"/>
                  </a:solidFill>
                </a:uFill>
                <a:latin typeface="Times New Roman" panose="02020603050405020304"/>
                <a:cs typeface="Times New Roman" panose="02020603050405020304"/>
              </a:rPr>
              <a:t>TARGETED</a:t>
            </a:r>
            <a:r>
              <a:rPr sz="1400" u="sng" dirty="0">
                <a:uFill>
                  <a:solidFill>
                    <a:srgbClr val="000000"/>
                  </a:solidFill>
                </a:uFill>
                <a:latin typeface="Times New Roman" panose="02020603050405020304"/>
                <a:cs typeface="Times New Roman" panose="02020603050405020304"/>
              </a:rPr>
              <a:t> </a:t>
            </a:r>
            <a:r>
              <a:rPr sz="1400" u="sng" spc="-20" dirty="0">
                <a:uFill>
                  <a:solidFill>
                    <a:srgbClr val="000000"/>
                  </a:solidFill>
                </a:uFill>
                <a:latin typeface="Times New Roman" panose="02020603050405020304"/>
                <a:cs typeface="Times New Roman" panose="02020603050405020304"/>
              </a:rPr>
              <a:t>USERS</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3" name="object 3"/>
          <p:cNvSpPr txBox="1"/>
          <p:nvPr/>
        </p:nvSpPr>
        <p:spPr>
          <a:xfrm>
            <a:off x="1130909" y="2209927"/>
            <a:ext cx="5287645" cy="2572499"/>
          </a:xfrm>
          <a:prstGeom prst="rect">
            <a:avLst/>
          </a:prstGeom>
        </p:spPr>
        <p:txBody>
          <a:bodyPr vert="horz" wrap="square" lIns="0" tIns="12700" rIns="0" bIns="0" rtlCol="0">
            <a:spAutoFit/>
          </a:bodyPr>
          <a:lstStyle/>
          <a:p>
            <a:r>
              <a:rPr lang="en-US" sz="1200" dirty="0"/>
              <a:t>Define the target audience for the system:</a:t>
            </a:r>
            <a:endParaRPr lang="en-US" sz="1200" dirty="0"/>
          </a:p>
          <a:p>
            <a:pPr>
              <a:buFont typeface="Arial" panose="020B0604020202020204" pitchFamily="34" charset="0"/>
              <a:buChar char="•"/>
            </a:pPr>
            <a:r>
              <a:rPr lang="en-US" sz="1200" dirty="0"/>
              <a:t>Music enthusiasts.</a:t>
            </a:r>
            <a:endParaRPr lang="en-US" sz="1200" dirty="0"/>
          </a:p>
          <a:p>
            <a:pPr>
              <a:buFont typeface="Arial" panose="020B0604020202020204" pitchFamily="34" charset="0"/>
              <a:buChar char="•"/>
            </a:pPr>
            <a:r>
              <a:rPr lang="en-US" sz="1200" dirty="0"/>
              <a:t>Users looking for a lightweight playlist manager.</a:t>
            </a:r>
            <a:endParaRPr lang="en-US" sz="1200" dirty="0"/>
          </a:p>
          <a:p>
            <a:pPr>
              <a:buFont typeface="Arial" panose="020B0604020202020204" pitchFamily="34" charset="0"/>
              <a:buChar char="•"/>
            </a:pPr>
            <a:r>
              <a:rPr lang="en-US" sz="1200" dirty="0"/>
              <a:t>Individuals who prefer offline tools.</a:t>
            </a:r>
            <a:endParaRPr sz="1200" dirty="0">
              <a:latin typeface="Times New Roman" panose="02020603050405020304"/>
              <a:cs typeface="Times New Roman" panose="02020603050405020304"/>
            </a:endParaRPr>
          </a:p>
          <a:p>
            <a:pPr>
              <a:lnSpc>
                <a:spcPct val="100000"/>
              </a:lnSpc>
              <a:spcBef>
                <a:spcPts val="760"/>
              </a:spcBef>
            </a:pPr>
            <a:endParaRPr sz="1200" dirty="0">
              <a:latin typeface="Times New Roman" panose="02020603050405020304"/>
              <a:cs typeface="Times New Roman" panose="02020603050405020304"/>
            </a:endParaRPr>
          </a:p>
          <a:p>
            <a:pPr marL="240665" indent="-227965">
              <a:lnSpc>
                <a:spcPct val="100000"/>
              </a:lnSpc>
              <a:buAutoNum type="arabicPeriod" startAt="3"/>
              <a:tabLst>
                <a:tab pos="240665" algn="l"/>
              </a:tabLst>
            </a:pPr>
            <a:r>
              <a:rPr sz="1400" u="sng" dirty="0">
                <a:uFill>
                  <a:solidFill>
                    <a:srgbClr val="000000"/>
                  </a:solidFill>
                </a:uFill>
                <a:latin typeface="Times New Roman" panose="02020603050405020304"/>
                <a:cs typeface="Times New Roman" panose="02020603050405020304"/>
              </a:rPr>
              <a:t>SYSTEM</a:t>
            </a:r>
            <a:r>
              <a:rPr sz="1400" u="sng" spc="-35"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DESIGN</a:t>
            </a:r>
            <a:r>
              <a:rPr sz="1400" u="sng" spc="-30" dirty="0">
                <a:uFill>
                  <a:solidFill>
                    <a:srgbClr val="000000"/>
                  </a:solidFill>
                </a:uFill>
                <a:latin typeface="Times New Roman" panose="02020603050405020304"/>
                <a:cs typeface="Times New Roman" panose="02020603050405020304"/>
              </a:rPr>
              <a:t> </a:t>
            </a:r>
            <a:r>
              <a:rPr sz="1400" u="sng" spc="-50" dirty="0">
                <a:uFill>
                  <a:solidFill>
                    <a:srgbClr val="000000"/>
                  </a:solidFill>
                </a:uFill>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a:lnSpc>
                <a:spcPct val="100000"/>
              </a:lnSpc>
              <a:spcBef>
                <a:spcPts val="195"/>
              </a:spcBef>
              <a:buFont typeface="Times New Roman" panose="02020603050405020304"/>
              <a:buAutoNum type="arabicPeriod" startAt="3"/>
            </a:pPr>
            <a:endParaRPr sz="1400" dirty="0">
              <a:latin typeface="Times New Roman" panose="02020603050405020304"/>
              <a:cs typeface="Times New Roman" panose="02020603050405020304"/>
            </a:endParaRPr>
          </a:p>
          <a:p>
            <a:pPr marL="469265" lvl="1" indent="-456565">
              <a:lnSpc>
                <a:spcPct val="100000"/>
              </a:lnSpc>
              <a:buAutoNum type="arabicPeriod"/>
              <a:tabLst>
                <a:tab pos="469265" algn="l"/>
              </a:tabLst>
            </a:pPr>
            <a:r>
              <a:rPr sz="1400" u="sng" dirty="0">
                <a:uFill>
                  <a:solidFill>
                    <a:srgbClr val="000000"/>
                  </a:solidFill>
                </a:uFill>
                <a:latin typeface="Times New Roman" panose="02020603050405020304"/>
                <a:cs typeface="Times New Roman" panose="02020603050405020304"/>
              </a:rPr>
              <a:t>USE</a:t>
            </a:r>
            <a:r>
              <a:rPr sz="1400" u="sng" spc="-20"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CASE</a:t>
            </a:r>
            <a:r>
              <a:rPr sz="1400" u="sng" spc="-20"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DIAGRAM</a:t>
            </a:r>
            <a:endParaRPr lang="en-US" sz="1400" u="sng" spc="-10" dirty="0">
              <a:uFill>
                <a:solidFill>
                  <a:srgbClr val="000000"/>
                </a:solidFill>
              </a:uFill>
              <a:latin typeface="Times New Roman" panose="02020603050405020304"/>
              <a:cs typeface="Times New Roman" panose="02020603050405020304"/>
            </a:endParaRPr>
          </a:p>
          <a:p>
            <a:pPr marL="469265" lvl="1" indent="-456565">
              <a:lnSpc>
                <a:spcPct val="100000"/>
              </a:lnSpc>
              <a:buAutoNum type="arabicPeriod"/>
              <a:tabLst>
                <a:tab pos="469265" algn="l"/>
              </a:tabLst>
            </a:pPr>
            <a:endParaRPr sz="1400" dirty="0">
              <a:latin typeface="Times New Roman" panose="02020603050405020304"/>
              <a:cs typeface="Times New Roman" panose="02020603050405020304"/>
            </a:endParaRPr>
          </a:p>
          <a:p>
            <a:r>
              <a:rPr lang="en-US" sz="1400" dirty="0"/>
              <a:t>Create a diagram showing interactions between the system and the user. Examples:</a:t>
            </a:r>
            <a:endParaRPr lang="en-US" sz="1400" dirty="0"/>
          </a:p>
          <a:p>
            <a:pPr>
              <a:buFont typeface="Arial" panose="020B0604020202020204" pitchFamily="34" charset="0"/>
              <a:buChar char="•"/>
            </a:pPr>
            <a:r>
              <a:rPr lang="en-US" sz="1400" dirty="0"/>
              <a:t>User logs in → selects songs → creates a playlist → plays songs.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170177"/>
            <a:ext cx="5078095" cy="9455152"/>
          </a:xfrm>
          <a:prstGeom prst="rect">
            <a:avLst/>
          </a:prstGeom>
        </p:spPr>
        <p:txBody>
          <a:bodyPr vert="horz" wrap="square" lIns="0" tIns="6350" rIns="0" bIns="0" rtlCol="0">
            <a:spAutoFit/>
          </a:bodyPr>
          <a:lstStyle/>
          <a:p>
            <a:pPr>
              <a:lnSpc>
                <a:spcPct val="100000"/>
              </a:lnSpc>
            </a:pPr>
            <a:endParaRPr sz="1200" dirty="0">
              <a:latin typeface="Times New Roman" panose="02020603050405020304"/>
              <a:cs typeface="Times New Roman" panose="02020603050405020304"/>
            </a:endParaRPr>
          </a:p>
          <a:p>
            <a:pPr marL="12700">
              <a:lnSpc>
                <a:spcPct val="100000"/>
              </a:lnSpc>
              <a:spcBef>
                <a:spcPts val="5"/>
              </a:spcBef>
              <a:tabLst>
                <a:tab pos="469265" algn="l"/>
              </a:tabLst>
            </a:pPr>
            <a:r>
              <a:rPr sz="1400" spc="-20" dirty="0">
                <a:latin typeface="Times New Roman" panose="02020603050405020304"/>
                <a:cs typeface="Times New Roman" panose="02020603050405020304"/>
              </a:rPr>
              <a:t>3.2.</a:t>
            </a:r>
            <a:r>
              <a:rPr sz="1400" dirty="0">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CLASS</a:t>
            </a:r>
            <a:r>
              <a:rPr sz="1400" u="sng" spc="-30"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DIAGRAM</a:t>
            </a:r>
            <a:endParaRPr lang="en-US" sz="1400" u="sng" spc="-10" dirty="0">
              <a:uFill>
                <a:solidFill>
                  <a:srgbClr val="000000"/>
                </a:solidFill>
              </a:uFill>
              <a:latin typeface="Times New Roman" panose="02020603050405020304"/>
              <a:cs typeface="Times New Roman" panose="02020603050405020304"/>
            </a:endParaRPr>
          </a:p>
          <a:p>
            <a:pPr marL="12700">
              <a:lnSpc>
                <a:spcPct val="100000"/>
              </a:lnSpc>
              <a:spcBef>
                <a:spcPts val="5"/>
              </a:spcBef>
              <a:tabLst>
                <a:tab pos="469265" algn="l"/>
              </a:tabLst>
            </a:pPr>
            <a:endParaRPr sz="1400" dirty="0">
              <a:latin typeface="Times New Roman" panose="02020603050405020304"/>
              <a:cs typeface="Times New Roman" panose="02020603050405020304"/>
            </a:endParaRPr>
          </a:p>
          <a:p>
            <a:r>
              <a:rPr lang="en-US" sz="1400" dirty="0"/>
              <a:t>If using object-oriented programming, show the relationships between entities. Example classes:</a:t>
            </a:r>
            <a:endParaRPr lang="en-US" sz="1400" dirty="0"/>
          </a:p>
          <a:p>
            <a:endParaRPr lang="en-US" sz="1400" dirty="0"/>
          </a:p>
          <a:p>
            <a:pPr>
              <a:buFont typeface="Arial" panose="020B0604020202020204" pitchFamily="34" charset="0"/>
              <a:buChar char="•"/>
            </a:pPr>
            <a:r>
              <a:rPr lang="en-US" sz="1400" b="1" dirty="0"/>
              <a:t>Playlist</a:t>
            </a:r>
            <a:r>
              <a:rPr lang="en-US" sz="1400" dirty="0"/>
              <a:t>: Stores playlist name and songs.</a:t>
            </a:r>
            <a:endParaRPr lang="en-US" sz="1400" dirty="0"/>
          </a:p>
          <a:p>
            <a:pPr>
              <a:buFont typeface="Arial" panose="020B0604020202020204" pitchFamily="34" charset="0"/>
              <a:buChar char="•"/>
            </a:pPr>
            <a:endParaRPr lang="en-US" sz="1400" dirty="0"/>
          </a:p>
          <a:p>
            <a:pPr>
              <a:buFont typeface="Arial" panose="020B0604020202020204" pitchFamily="34" charset="0"/>
              <a:buChar char="•"/>
            </a:pPr>
            <a:r>
              <a:rPr lang="en-US" sz="1400" b="1" dirty="0"/>
              <a:t>Song</a:t>
            </a:r>
            <a:r>
              <a:rPr lang="en-US" sz="1400" dirty="0"/>
              <a:t>: Represents individual songs with properties like title, artist, and duration.</a:t>
            </a:r>
            <a:endParaRPr lang="en-US" sz="1400" dirty="0"/>
          </a:p>
          <a:p>
            <a:pPr>
              <a:buFont typeface="Arial" panose="020B0604020202020204" pitchFamily="34" charset="0"/>
              <a:buChar char="•"/>
            </a:pPr>
            <a:endParaRPr lang="en-US" sz="1400" dirty="0"/>
          </a:p>
          <a:p>
            <a:pPr>
              <a:buFont typeface="Arial" panose="020B0604020202020204" pitchFamily="34" charset="0"/>
              <a:buChar char="•"/>
            </a:pPr>
            <a:r>
              <a:rPr lang="en-US" sz="1400" b="1" dirty="0"/>
              <a:t>User</a:t>
            </a:r>
            <a:r>
              <a:rPr lang="en-US" sz="1400" dirty="0"/>
              <a:t>: Handles user preferences and saved playlists.</a:t>
            </a:r>
            <a:endParaRPr lang="en-US" sz="1400" dirty="0"/>
          </a:p>
          <a:p>
            <a:pPr>
              <a:buFont typeface="Arial" panose="020B0604020202020204" pitchFamily="34" charset="0"/>
              <a:buChar char="•"/>
            </a:pPr>
            <a:endParaRPr lang="en-US" sz="1400" dirty="0"/>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DOCTYPE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html</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html</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lang</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en</a:t>
            </a:r>
            <a:r>
              <a:rPr lang="en-US" sz="1400" b="0" dirty="0">
                <a:solidFill>
                  <a:srgbClr val="CE9178"/>
                </a:solidFill>
                <a:effectLst/>
                <a:latin typeface="Consolas" panose="020B0609020204030204" pitchFamily="49" charset="0"/>
              </a:rPr>
              <a:t>"</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head</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meta</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charset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"UTF-8"</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meta</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"viewport"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content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"width=device-width, initial-scale=1.0"</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title</a:t>
            </a:r>
            <a:r>
              <a:rPr lang="en-US" sz="1400" b="0" dirty="0">
                <a:solidFill>
                  <a:srgbClr val="808080"/>
                </a:solidFill>
                <a:effectLst/>
                <a:latin typeface="Consolas" panose="020B0609020204030204" pitchFamily="49" charset="0"/>
              </a:rPr>
              <a:t>&gt;</a:t>
            </a:r>
            <a:r>
              <a:rPr lang="en-US" sz="1400" b="0" dirty="0">
                <a:solidFill>
                  <a:srgbClr val="CCCCCC"/>
                </a:solidFill>
                <a:effectLst/>
                <a:latin typeface="Consolas" panose="020B0609020204030204" pitchFamily="49" charset="0"/>
              </a:rPr>
              <a:t>Music Playlist Manager</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title</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link</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"stylesheet"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href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"styles.css"</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head</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body</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class</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"container"</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h1</a:t>
            </a:r>
            <a:r>
              <a:rPr lang="en-US" sz="1400" b="0" dirty="0">
                <a:solidFill>
                  <a:srgbClr val="808080"/>
                </a:solidFill>
                <a:effectLst/>
                <a:latin typeface="Consolas" panose="020B0609020204030204" pitchFamily="49" charset="0"/>
              </a:rPr>
              <a:t>&gt;</a:t>
            </a:r>
            <a:r>
              <a:rPr lang="en-US" sz="1400" b="0" dirty="0">
                <a:solidFill>
                  <a:srgbClr val="CCCCCC"/>
                </a:solidFill>
                <a:effectLst/>
                <a:latin typeface="Consolas" panose="020B0609020204030204" pitchFamily="49" charset="0"/>
              </a:rPr>
              <a:t>Music Playlist Manager</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h1</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&lt;!-- Search bar --&gt;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input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type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"text"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id</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searchBar</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placeholder</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"Search for a song..."</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onkeyup</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searchSongs</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aria-label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"Search songs"</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&lt;!-- Sort buttons --&gt;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class</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"controls"</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button</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onclick</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sortPlaylist</a:t>
            </a:r>
            <a:r>
              <a:rPr lang="en-US" sz="1400" b="0" dirty="0">
                <a:solidFill>
                  <a:srgbClr val="CE9178"/>
                </a:solidFill>
                <a:effectLst/>
                <a:latin typeface="Consolas" panose="020B0609020204030204" pitchFamily="49" charset="0"/>
              </a:rPr>
              <a:t>('alphabet')"</a:t>
            </a:r>
            <a:r>
              <a:rPr lang="en-US" sz="1400" b="0" dirty="0">
                <a:solidFill>
                  <a:srgbClr val="808080"/>
                </a:solidFill>
                <a:effectLst/>
                <a:latin typeface="Consolas" panose="020B0609020204030204" pitchFamily="49" charset="0"/>
              </a:rPr>
              <a:t>&gt;</a:t>
            </a:r>
            <a:r>
              <a:rPr lang="en-US" sz="1400" b="0" dirty="0">
                <a:solidFill>
                  <a:srgbClr val="CCCCCC"/>
                </a:solidFill>
                <a:effectLst/>
                <a:latin typeface="Consolas" panose="020B0609020204030204" pitchFamily="49" charset="0"/>
              </a:rPr>
              <a:t>Sort Alphabetically</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button</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button</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onclick</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sortPlaylist</a:t>
            </a:r>
            <a:r>
              <a:rPr lang="en-US" sz="1400" b="0" dirty="0">
                <a:solidFill>
                  <a:srgbClr val="CE9178"/>
                </a:solidFill>
                <a:effectLst/>
                <a:latin typeface="Consolas" panose="020B0609020204030204" pitchFamily="49" charset="0"/>
              </a:rPr>
              <a:t>('duration')"</a:t>
            </a:r>
            <a:r>
              <a:rPr lang="en-US" sz="1400" b="0" dirty="0">
                <a:solidFill>
                  <a:srgbClr val="808080"/>
                </a:solidFill>
                <a:effectLst/>
                <a:latin typeface="Consolas" panose="020B0609020204030204" pitchFamily="49" charset="0"/>
              </a:rPr>
              <a:t>&gt;</a:t>
            </a:r>
            <a:r>
              <a:rPr lang="en-US" sz="1400" b="0" dirty="0">
                <a:solidFill>
                  <a:srgbClr val="CCCCCC"/>
                </a:solidFill>
                <a:effectLst/>
                <a:latin typeface="Consolas" panose="020B0609020204030204" pitchFamily="49" charset="0"/>
              </a:rPr>
              <a:t>Sort by Duration</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button</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a:p>
            <a:pPr>
              <a:buFont typeface="Arial" panose="020B0604020202020204" pitchFamily="34" charset="0"/>
              <a:buChar char="•"/>
            </a:pPr>
            <a:endParaRPr lang="en-US" sz="1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981202"/>
            <a:ext cx="5454015" cy="3765518"/>
          </a:xfrm>
          <a:prstGeom prst="rect">
            <a:avLst/>
          </a:prstGeom>
        </p:spPr>
        <p:txBody>
          <a:bodyPr vert="horz" wrap="square" lIns="0" tIns="12700" rIns="0" bIns="0" rtlCol="0">
            <a:spAutoFit/>
          </a:bodyPr>
          <a:lstStyle/>
          <a:p>
            <a:pPr>
              <a:lnSpc>
                <a:spcPct val="100000"/>
              </a:lnSpc>
              <a:spcBef>
                <a:spcPts val="760"/>
              </a:spcBef>
            </a:pPr>
            <a:endParaRPr sz="1200" dirty="0">
              <a:latin typeface="Times New Roman" panose="02020603050405020304"/>
              <a:cs typeface="Times New Roman" panose="02020603050405020304"/>
            </a:endParaRPr>
          </a:p>
          <a:p>
            <a:pPr marL="469265" lvl="1" indent="-456565">
              <a:lnSpc>
                <a:spcPct val="100000"/>
              </a:lnSpc>
              <a:buAutoNum type="arabicPeriod" startAt="3"/>
              <a:tabLst>
                <a:tab pos="469265" algn="l"/>
              </a:tabLst>
            </a:pPr>
            <a:r>
              <a:rPr sz="1400" u="sng" dirty="0">
                <a:uFill>
                  <a:solidFill>
                    <a:srgbClr val="000000"/>
                  </a:solidFill>
                </a:uFill>
                <a:latin typeface="Times New Roman" panose="02020603050405020304"/>
                <a:cs typeface="Times New Roman" panose="02020603050405020304"/>
              </a:rPr>
              <a:t>INTERACTION</a:t>
            </a:r>
            <a:r>
              <a:rPr sz="1400" u="sng" spc="-6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DIAGRAM</a:t>
            </a:r>
            <a:endParaRPr sz="1400" dirty="0">
              <a:latin typeface="Times New Roman" panose="02020603050405020304"/>
              <a:cs typeface="Times New Roman" panose="02020603050405020304"/>
            </a:endParaRPr>
          </a:p>
          <a:p>
            <a:pPr lvl="1">
              <a:lnSpc>
                <a:spcPct val="100000"/>
              </a:lnSpc>
              <a:spcBef>
                <a:spcPts val="100"/>
              </a:spcBef>
              <a:buFont typeface="Times New Roman" panose="02020603050405020304"/>
              <a:buAutoNum type="arabicPeriod" startAt="3"/>
            </a:pPr>
            <a:endParaRPr sz="1400" dirty="0">
              <a:latin typeface="Times New Roman" panose="02020603050405020304"/>
              <a:cs typeface="Times New Roman" panose="02020603050405020304"/>
            </a:endParaRPr>
          </a:p>
          <a:p>
            <a:r>
              <a:rPr lang="en-US" sz="1200" dirty="0"/>
              <a:t>Illustrate the interactions between different components. Example flow:</a:t>
            </a:r>
            <a:endParaRPr lang="en-US" sz="1200" dirty="0"/>
          </a:p>
          <a:p>
            <a:pPr>
              <a:buFont typeface="Arial" panose="020B0604020202020204" pitchFamily="34" charset="0"/>
              <a:buChar char="•"/>
            </a:pPr>
            <a:endParaRPr lang="en-US" sz="1200" dirty="0"/>
          </a:p>
          <a:p>
            <a:pPr>
              <a:buFont typeface="Arial" panose="020B0604020202020204" pitchFamily="34" charset="0"/>
              <a:buChar char="•"/>
            </a:pPr>
            <a:r>
              <a:rPr lang="en-US" sz="1200" dirty="0"/>
              <a:t>User clicks "Add Song" → System displays file selection dialog → User selects song → System adds the song to the playlist.</a:t>
            </a:r>
            <a:endParaRPr lang="en-US" sz="1200" dirty="0"/>
          </a:p>
          <a:p>
            <a:pPr marL="469900" marR="391160">
              <a:lnSpc>
                <a:spcPct val="103000"/>
              </a:lnSpc>
            </a:pPr>
            <a:r>
              <a:rPr sz="1200" spc="-10" dirty="0">
                <a:latin typeface="Times New Roman" panose="02020603050405020304"/>
                <a:cs typeface="Times New Roman" panose="02020603050405020304"/>
              </a:rPr>
              <a:t>.</a:t>
            </a:r>
            <a:endParaRPr sz="1200" dirty="0">
              <a:latin typeface="Times New Roman" panose="02020603050405020304"/>
              <a:cs typeface="Times New Roman" panose="02020603050405020304"/>
            </a:endParaRPr>
          </a:p>
          <a:p>
            <a:pPr>
              <a:lnSpc>
                <a:spcPct val="100000"/>
              </a:lnSpc>
            </a:pPr>
            <a:endParaRPr sz="1200" dirty="0">
              <a:latin typeface="Times New Roman" panose="02020603050405020304"/>
              <a:cs typeface="Times New Roman" panose="02020603050405020304"/>
            </a:endParaRPr>
          </a:p>
          <a:p>
            <a:pPr>
              <a:lnSpc>
                <a:spcPct val="100000"/>
              </a:lnSpc>
              <a:spcBef>
                <a:spcPts val="760"/>
              </a:spcBef>
            </a:pPr>
            <a:endParaRPr sz="1200" dirty="0">
              <a:latin typeface="Times New Roman" panose="02020603050405020304"/>
              <a:cs typeface="Times New Roman" panose="02020603050405020304"/>
            </a:endParaRPr>
          </a:p>
          <a:p>
            <a:pPr marL="469265" lvl="1" indent="-456565">
              <a:lnSpc>
                <a:spcPct val="100000"/>
              </a:lnSpc>
              <a:buAutoNum type="arabicPeriod" startAt="4"/>
              <a:tabLst>
                <a:tab pos="469265" algn="l"/>
              </a:tabLst>
            </a:pPr>
            <a:r>
              <a:rPr sz="1400" u="sng" spc="-10" dirty="0">
                <a:uFill>
                  <a:solidFill>
                    <a:srgbClr val="000000"/>
                  </a:solidFill>
                </a:uFill>
                <a:latin typeface="Times New Roman" panose="02020603050405020304"/>
                <a:cs typeface="Times New Roman" panose="02020603050405020304"/>
              </a:rPr>
              <a:t>ACTIVITY</a:t>
            </a:r>
            <a:r>
              <a:rPr sz="1400" u="sng" spc="-2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DIAGRAM</a:t>
            </a:r>
            <a:endParaRPr lang="en-US" sz="1400" u="sng" spc="-10" dirty="0">
              <a:uFill>
                <a:solidFill>
                  <a:srgbClr val="000000"/>
                </a:solidFill>
              </a:uFill>
              <a:latin typeface="Times New Roman" panose="02020603050405020304"/>
              <a:cs typeface="Times New Roman" panose="02020603050405020304"/>
            </a:endParaRPr>
          </a:p>
          <a:p>
            <a:pPr marL="469265" lvl="1" indent="-456565">
              <a:lnSpc>
                <a:spcPct val="100000"/>
              </a:lnSpc>
              <a:buAutoNum type="arabicPeriod" startAt="4"/>
              <a:tabLst>
                <a:tab pos="469265" algn="l"/>
              </a:tabLst>
            </a:pPr>
            <a:endParaRPr sz="1400" dirty="0">
              <a:latin typeface="Times New Roman" panose="02020603050405020304"/>
              <a:cs typeface="Times New Roman" panose="02020603050405020304"/>
            </a:endParaRPr>
          </a:p>
          <a:p>
            <a:r>
              <a:rPr lang="en-US" sz="1400" dirty="0"/>
              <a:t>Draw a step-by-step process of system operations. Example:</a:t>
            </a:r>
            <a:endParaRPr lang="en-US" sz="1400" dirty="0"/>
          </a:p>
          <a:p>
            <a:pPr>
              <a:buFont typeface="+mj-lt"/>
              <a:buAutoNum type="arabicPeriod"/>
            </a:pPr>
            <a:r>
              <a:rPr lang="en-US" sz="1400" dirty="0"/>
              <a:t>User opens the application.</a:t>
            </a:r>
            <a:endParaRPr lang="en-US" sz="1400" dirty="0"/>
          </a:p>
          <a:p>
            <a:pPr>
              <a:buFont typeface="+mj-lt"/>
              <a:buAutoNum type="arabicPeriod"/>
            </a:pPr>
            <a:r>
              <a:rPr lang="en-US" sz="1400" dirty="0"/>
              <a:t>User creates a new playlist.</a:t>
            </a:r>
            <a:endParaRPr lang="en-US" sz="1400" dirty="0"/>
          </a:p>
          <a:p>
            <a:pPr>
              <a:buFont typeface="+mj-lt"/>
              <a:buAutoNum type="arabicPeriod"/>
            </a:pPr>
            <a:r>
              <a:rPr lang="en-US" sz="1400" dirty="0"/>
              <a:t>User adds songs to the playlist.</a:t>
            </a:r>
            <a:endParaRPr lang="en-US" sz="1400" dirty="0"/>
          </a:p>
          <a:p>
            <a:pPr>
              <a:buFont typeface="+mj-lt"/>
              <a:buAutoNum type="arabicPeriod"/>
            </a:pPr>
            <a:r>
              <a:rPr lang="en-US" sz="1400" dirty="0"/>
              <a:t>User plays songs from the playlist.</a:t>
            </a:r>
            <a:endParaRPr lang="en-US" sz="1400" dirty="0"/>
          </a:p>
          <a:p>
            <a:pPr>
              <a:buFont typeface="+mj-lt"/>
              <a:buAutoNum type="arabicPeriod"/>
            </a:pPr>
            <a:r>
              <a:rPr lang="en-US" sz="1400" dirty="0"/>
              <a:t>User saves the playlist.</a:t>
            </a:r>
            <a:endParaRPr lang="en-US" sz="1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9400" y="5651500"/>
            <a:ext cx="7162800" cy="4289636"/>
          </a:xfrm>
          <a:prstGeom prst="rect">
            <a:avLst/>
          </a:prstGeom>
        </p:spPr>
        <p:txBody>
          <a:bodyPr vert="horz" wrap="square" lIns="0" tIns="11430" rIns="0" bIns="0" rtlCol="0">
            <a:spAutoFit/>
          </a:bodyPr>
          <a:lstStyle/>
          <a:p>
            <a:pPr>
              <a:lnSpc>
                <a:spcPct val="100000"/>
              </a:lnSpc>
              <a:spcBef>
                <a:spcPts val="175"/>
              </a:spcBef>
            </a:pPr>
            <a:endParaRPr sz="1200" dirty="0">
              <a:latin typeface="Times New Roman" panose="02020603050405020304"/>
              <a:cs typeface="Times New Roman" panose="02020603050405020304"/>
            </a:endParaRPr>
          </a:p>
          <a:p>
            <a:pPr marL="285750" indent="-227965">
              <a:lnSpc>
                <a:spcPct val="100000"/>
              </a:lnSpc>
              <a:buAutoNum type="arabicPeriod" startAt="6"/>
              <a:tabLst>
                <a:tab pos="285750" algn="l"/>
              </a:tabLst>
            </a:pPr>
            <a:r>
              <a:rPr sz="1400" u="sng" dirty="0">
                <a:uFill>
                  <a:solidFill>
                    <a:srgbClr val="000000"/>
                  </a:solidFill>
                </a:uFill>
                <a:latin typeface="Times New Roman" panose="02020603050405020304"/>
                <a:cs typeface="Times New Roman" panose="02020603050405020304"/>
              </a:rPr>
              <a:t>CONCLUSION</a:t>
            </a:r>
            <a:r>
              <a:rPr sz="1400" u="sng" spc="-45" dirty="0">
                <a:uFill>
                  <a:solidFill>
                    <a:srgbClr val="000000"/>
                  </a:solidFill>
                </a:uFill>
                <a:latin typeface="Times New Roman" panose="02020603050405020304"/>
                <a:cs typeface="Times New Roman" panose="02020603050405020304"/>
              </a:rPr>
              <a:t> </a:t>
            </a:r>
            <a:r>
              <a:rPr sz="1400" u="sng" spc="-50" dirty="0">
                <a:uFill>
                  <a:solidFill>
                    <a:srgbClr val="000000"/>
                  </a:solidFill>
                </a:uFill>
                <a:latin typeface="Times New Roman" panose="02020603050405020304"/>
                <a:cs typeface="Times New Roman" panose="02020603050405020304"/>
              </a:rPr>
              <a:t>:</a:t>
            </a:r>
            <a:r>
              <a:rPr lang="en-US" sz="1400" u="sng" spc="-50" dirty="0">
                <a:uFill>
                  <a:solidFill>
                    <a:srgbClr val="000000"/>
                  </a:solidFill>
                </a:uFill>
                <a:latin typeface="Times New Roman" panose="02020603050405020304"/>
                <a:cs typeface="Times New Roman" panose="02020603050405020304"/>
              </a:rPr>
              <a:t>  </a:t>
            </a:r>
            <a:endParaRPr lang="en-US" sz="1400" u="sng" spc="-50" dirty="0">
              <a:uFill>
                <a:solidFill>
                  <a:srgbClr val="000000"/>
                </a:solidFill>
              </a:uFill>
              <a:latin typeface="Times New Roman" panose="02020603050405020304"/>
              <a:cs typeface="Times New Roman" panose="02020603050405020304"/>
            </a:endParaRPr>
          </a:p>
          <a:p>
            <a:pPr marL="285750" indent="-227965">
              <a:lnSpc>
                <a:spcPct val="100000"/>
              </a:lnSpc>
              <a:buAutoNum type="arabicPeriod" startAt="6"/>
              <a:tabLst>
                <a:tab pos="285750" algn="l"/>
              </a:tabLst>
            </a:pPr>
            <a:endParaRPr lang="en-US" sz="1400" u="sng" spc="-50" dirty="0">
              <a:uFill>
                <a:solidFill>
                  <a:srgbClr val="000000"/>
                </a:solidFill>
              </a:uFill>
              <a:latin typeface="Times New Roman" panose="02020603050405020304"/>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tx1"/>
                </a:solidFill>
                <a:effectLst/>
                <a:latin typeface="Arial" panose="020B0604020202020204" pitchFamily="34" charset="0"/>
              </a:rPr>
              <a:t>In conclusion, the </a:t>
            </a:r>
            <a:r>
              <a:rPr kumimoji="0" lang="en-US" altLang="en-US" sz="1400" b="1" i="0" u="none" strike="noStrike" cap="none" normalizeH="0" baseline="0" dirty="0">
                <a:ln>
                  <a:noFill/>
                </a:ln>
                <a:solidFill>
                  <a:schemeClr val="tx1"/>
                </a:solidFill>
                <a:effectLst/>
                <a:latin typeface="Arial" panose="020B0604020202020204" pitchFamily="34" charset="0"/>
              </a:rPr>
              <a:t>Music Playlist Manager</a:t>
            </a:r>
            <a:r>
              <a:rPr kumimoji="0" lang="en-US" altLang="en-US" sz="1400" b="0" i="0" u="none" strike="noStrike" cap="none" normalizeH="0" baseline="0" dirty="0">
                <a:ln>
                  <a:noFill/>
                </a:ln>
                <a:solidFill>
                  <a:schemeClr val="tx1"/>
                </a:solidFill>
                <a:effectLst/>
                <a:latin typeface="Arial" panose="020B0604020202020204" pitchFamily="34" charset="0"/>
              </a:rPr>
              <a:t> project is a comprehensive and user-friendly solution for managing and enjoying music playlists. It addresses the limitations of existing systems by providing features such as customizable playlists, song sorting, shuffle and repeat options, and persistent storage using modern web technologies. This project showcases the power of integrating </a:t>
            </a:r>
            <a:r>
              <a:rPr kumimoji="0" lang="en-US" altLang="en-US" sz="1400" b="1" i="0" u="none" strike="noStrike" cap="none" normalizeH="0" baseline="0" dirty="0">
                <a:ln>
                  <a:noFill/>
                </a:ln>
                <a:solidFill>
                  <a:schemeClr val="tx1"/>
                </a:solidFill>
                <a:effectLst/>
                <a:latin typeface="Arial" panose="020B0604020202020204" pitchFamily="34" charset="0"/>
              </a:rPr>
              <a:t>HTML, CSS, JavaScript</a:t>
            </a:r>
            <a:r>
              <a:rPr kumimoji="0" lang="en-US" altLang="en-US" sz="1400" b="0" i="0" u="none" strike="noStrike" cap="none" normalizeH="0" baseline="0" dirty="0">
                <a:ln>
                  <a:noFill/>
                </a:ln>
                <a:solidFill>
                  <a:schemeClr val="tx1"/>
                </a:solidFill>
                <a:effectLst/>
                <a:latin typeface="Arial" panose="020B0604020202020204" pitchFamily="34" charset="0"/>
              </a:rPr>
              <a:t>, and frameworks like </a:t>
            </a:r>
            <a:r>
              <a:rPr kumimoji="0" lang="en-US" altLang="en-US" sz="1400" b="1" i="0" u="none" strike="noStrike" cap="none" normalizeH="0" baseline="0" dirty="0">
                <a:ln>
                  <a:noFill/>
                </a:ln>
                <a:solidFill>
                  <a:schemeClr val="tx1"/>
                </a:solidFill>
                <a:effectLst/>
                <a:latin typeface="Arial" panose="020B0604020202020204" pitchFamily="34" charset="0"/>
              </a:rPr>
              <a:t>Flask</a:t>
            </a:r>
            <a:r>
              <a:rPr kumimoji="0" lang="en-US" altLang="en-US" sz="1400" b="0" i="0" u="none" strike="noStrike" cap="none" normalizeH="0" baseline="0" dirty="0">
                <a:ln>
                  <a:noFill/>
                </a:ln>
                <a:solidFill>
                  <a:schemeClr val="tx1"/>
                </a:solidFill>
                <a:effectLst/>
                <a:latin typeface="Arial" panose="020B0604020202020204" pitchFamily="34" charset="0"/>
              </a:rPr>
              <a:t> to deliver a robust application that meets the needs of diverse users.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tx1"/>
                </a:solidFill>
                <a:effectLst/>
                <a:latin typeface="Arial" panose="020B0604020202020204" pitchFamily="34" charset="0"/>
              </a:rPr>
              <a:t>The system not only improves the user experience but also enhances productivity by allowing users to organize their music efficiently. With additional features like responsive design, accessibility support, and modern CSS effects, the project sets a benchmark for lightweight, browser-based applications.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tx1"/>
                </a:solidFill>
                <a:effectLst/>
                <a:latin typeface="Arial" panose="020B0604020202020204" pitchFamily="34" charset="0"/>
              </a:rPr>
              <a:t>Future improvements could include cloud-based storage for sharing playlists, AI-based song recommendations, and collaborative playlist creation. By continuously evolving and incorporating user feedback, this Music Playlist Manager has the potential to become a reliable and indispensable tool for music enthusiasts.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27965">
              <a:lnSpc>
                <a:spcPct val="100000"/>
              </a:lnSpc>
              <a:buAutoNum type="arabicPeriod" startAt="6"/>
              <a:tabLst>
                <a:tab pos="285750" algn="l"/>
              </a:tabLst>
            </a:pPr>
            <a:r>
              <a:rPr lang="en-US" sz="1400" u="sng" spc="-50" dirty="0">
                <a:uFill>
                  <a:solidFill>
                    <a:srgbClr val="000000"/>
                  </a:solidFill>
                </a:uFill>
                <a:latin typeface="Times New Roman" panose="02020603050405020304"/>
                <a:cs typeface="Times New Roman" panose="02020603050405020304"/>
              </a:rPr>
              <a:t> </a:t>
            </a:r>
            <a:endParaRPr lang="en-US" sz="1400" u="sng" spc="-50" dirty="0">
              <a:uFill>
                <a:solidFill>
                  <a:srgbClr val="000000"/>
                </a:solidFill>
              </a:uFill>
              <a:latin typeface="Times New Roman" panose="02020603050405020304"/>
              <a:cs typeface="Times New Roman" panose="02020603050405020304"/>
            </a:endParaRPr>
          </a:p>
          <a:p>
            <a:pPr marL="285750" indent="-227965">
              <a:lnSpc>
                <a:spcPct val="100000"/>
              </a:lnSpc>
              <a:buAutoNum type="arabicPeriod" startAt="6"/>
              <a:tabLst>
                <a:tab pos="285750" algn="l"/>
              </a:tabLst>
            </a:pPr>
            <a:endParaRPr sz="1400" dirty="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pic>
        <p:nvPicPr>
          <p:cNvPr id="7" name="Picture 6"/>
          <p:cNvPicPr>
            <a:picLocks noChangeAspect="1"/>
          </p:cNvPicPr>
          <p:nvPr/>
        </p:nvPicPr>
        <p:blipFill>
          <a:blip r:embed="rId1"/>
          <a:stretch>
            <a:fillRect/>
          </a:stretch>
        </p:blipFill>
        <p:spPr>
          <a:xfrm>
            <a:off x="0" y="1231900"/>
            <a:ext cx="7569200" cy="42900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838070"/>
            <a:ext cx="5721985" cy="5196935"/>
          </a:xfrm>
          <a:prstGeom prst="rect">
            <a:avLst/>
          </a:prstGeom>
        </p:spPr>
        <p:txBody>
          <a:bodyPr vert="horz" wrap="square" lIns="0" tIns="13335" rIns="0" bIns="0" rtlCol="0">
            <a:spAutoFit/>
          </a:bodyPr>
          <a:lstStyle/>
          <a:p>
            <a:pPr marL="473075" indent="-460375">
              <a:lnSpc>
                <a:spcPct val="100000"/>
              </a:lnSpc>
              <a:spcBef>
                <a:spcPts val="105"/>
              </a:spcBef>
              <a:buAutoNum type="alphaUcParenBoth"/>
              <a:tabLst>
                <a:tab pos="473075" algn="l"/>
              </a:tabLst>
            </a:pPr>
            <a:r>
              <a:rPr sz="1600" b="1" spc="-20" dirty="0">
                <a:solidFill>
                  <a:srgbClr val="001F5F"/>
                </a:solidFill>
                <a:latin typeface="Times New Roman" panose="02020603050405020304"/>
                <a:cs typeface="Times New Roman" panose="02020603050405020304"/>
              </a:rPr>
              <a:t>Technical</a:t>
            </a:r>
            <a:r>
              <a:rPr sz="1600" b="1" spc="-35" dirty="0">
                <a:solidFill>
                  <a:srgbClr val="001F5F"/>
                </a:solidFill>
                <a:latin typeface="Times New Roman" panose="02020603050405020304"/>
                <a:cs typeface="Times New Roman" panose="02020603050405020304"/>
              </a:rPr>
              <a:t> </a:t>
            </a:r>
            <a:r>
              <a:rPr sz="1600" b="1" dirty="0">
                <a:solidFill>
                  <a:srgbClr val="001F5F"/>
                </a:solidFill>
                <a:latin typeface="Times New Roman" panose="02020603050405020304"/>
                <a:cs typeface="Times New Roman" panose="02020603050405020304"/>
              </a:rPr>
              <a:t>Details</a:t>
            </a:r>
            <a:r>
              <a:rPr sz="1600" b="1" spc="-45" dirty="0">
                <a:solidFill>
                  <a:srgbClr val="001F5F"/>
                </a:solidFill>
                <a:latin typeface="Times New Roman" panose="02020603050405020304"/>
                <a:cs typeface="Times New Roman" panose="02020603050405020304"/>
              </a:rPr>
              <a:t> </a:t>
            </a:r>
            <a:r>
              <a:rPr sz="1600" b="1" dirty="0">
                <a:solidFill>
                  <a:srgbClr val="001F5F"/>
                </a:solidFill>
                <a:latin typeface="Times New Roman" panose="02020603050405020304"/>
                <a:cs typeface="Times New Roman" panose="02020603050405020304"/>
              </a:rPr>
              <a:t>of</a:t>
            </a:r>
            <a:r>
              <a:rPr sz="1600" b="1" spc="-25" dirty="0">
                <a:solidFill>
                  <a:srgbClr val="001F5F"/>
                </a:solidFill>
                <a:latin typeface="Times New Roman" panose="02020603050405020304"/>
                <a:cs typeface="Times New Roman" panose="02020603050405020304"/>
              </a:rPr>
              <a:t> </a:t>
            </a:r>
            <a:r>
              <a:rPr sz="1600" b="1" spc="-10" dirty="0">
                <a:solidFill>
                  <a:srgbClr val="001F5F"/>
                </a:solidFill>
                <a:latin typeface="Times New Roman" panose="02020603050405020304"/>
                <a:cs typeface="Times New Roman" panose="02020603050405020304"/>
              </a:rPr>
              <a:t>Project</a:t>
            </a:r>
            <a:endParaRPr sz="1600" dirty="0">
              <a:latin typeface="Times New Roman" panose="02020603050405020304"/>
              <a:cs typeface="Times New Roman" panose="02020603050405020304"/>
            </a:endParaRPr>
          </a:p>
          <a:p>
            <a:pPr>
              <a:lnSpc>
                <a:spcPct val="100000"/>
              </a:lnSpc>
              <a:spcBef>
                <a:spcPts val="1340"/>
              </a:spcBef>
              <a:buClr>
                <a:srgbClr val="001F5F"/>
              </a:buClr>
              <a:buFont typeface="Times New Roman" panose="02020603050405020304"/>
              <a:buAutoNum type="alphaUcParenBoth"/>
            </a:pPr>
            <a:endParaRPr sz="1600" dirty="0">
              <a:latin typeface="Times New Roman" panose="02020603050405020304"/>
              <a:cs typeface="Times New Roman" panose="02020603050405020304"/>
            </a:endParaRPr>
          </a:p>
          <a:p>
            <a:pPr marL="405130" lvl="1" indent="-167005">
              <a:lnSpc>
                <a:spcPct val="100000"/>
              </a:lnSpc>
              <a:buAutoNum type="arabicPeriod"/>
              <a:tabLst>
                <a:tab pos="405130" algn="l"/>
              </a:tabLst>
            </a:pPr>
            <a:r>
              <a:rPr sz="1400" b="1" dirty="0">
                <a:latin typeface="Times New Roman" panose="02020603050405020304"/>
                <a:cs typeface="Times New Roman" panose="02020603050405020304"/>
              </a:rPr>
              <a:t>Abstract</a:t>
            </a:r>
            <a:r>
              <a:rPr sz="1400" b="1" spc="-60" dirty="0">
                <a:latin typeface="Times New Roman" panose="02020603050405020304"/>
                <a:cs typeface="Times New Roman" panose="02020603050405020304"/>
              </a:rPr>
              <a:t> </a:t>
            </a:r>
            <a:r>
              <a:rPr sz="1400" b="1" spc="-5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lvl="1">
              <a:lnSpc>
                <a:spcPct val="100000"/>
              </a:lnSpc>
              <a:spcBef>
                <a:spcPts val="1445"/>
              </a:spcBef>
              <a:buFont typeface="Times New Roman" panose="02020603050405020304"/>
              <a:buAutoNum type="arabicPeriod"/>
            </a:pPr>
            <a:endParaRPr sz="1400" dirty="0">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This project aims to create an interactive music player using HTML, CSS, JavaScript, and Flask. The application allows users to create custom playlists, control music playback, and save their preferences. The project focuses on delivering a rich user experience with modern UI/UX design.</a:t>
            </a:r>
            <a:endParaRPr lang="en-US" sz="1200" spc="-10" dirty="0">
              <a:solidFill>
                <a:schemeClr val="tx1"/>
              </a:solidFill>
              <a:latin typeface="Times New Roman" panose="02020603050405020304"/>
              <a:cs typeface="Times New Roman" panose="02020603050405020304"/>
            </a:endParaRPr>
          </a:p>
          <a:p>
            <a:pPr>
              <a:lnSpc>
                <a:spcPct val="100000"/>
              </a:lnSpc>
            </a:pPr>
            <a:endParaRPr sz="1200" dirty="0">
              <a:latin typeface="Times New Roman" panose="02020603050405020304"/>
              <a:cs typeface="Times New Roman" panose="02020603050405020304"/>
            </a:endParaRPr>
          </a:p>
          <a:p>
            <a:pPr>
              <a:lnSpc>
                <a:spcPct val="100000"/>
              </a:lnSpc>
              <a:spcBef>
                <a:spcPts val="395"/>
              </a:spcBef>
            </a:pPr>
            <a:endParaRPr sz="1200" dirty="0">
              <a:latin typeface="Times New Roman" panose="02020603050405020304"/>
              <a:cs typeface="Times New Roman" panose="02020603050405020304"/>
            </a:endParaRPr>
          </a:p>
          <a:p>
            <a:pPr marL="469265" lvl="1" indent="-227965">
              <a:lnSpc>
                <a:spcPct val="100000"/>
              </a:lnSpc>
              <a:spcBef>
                <a:spcPts val="5"/>
              </a:spcBef>
              <a:buAutoNum type="arabicPeriod" startAt="2"/>
              <a:tabLst>
                <a:tab pos="469265" algn="l"/>
              </a:tabLst>
            </a:pPr>
            <a:r>
              <a:rPr sz="1400" b="1" spc="-10" dirty="0">
                <a:latin typeface="Times New Roman" panose="02020603050405020304"/>
                <a:cs typeface="Times New Roman" panose="02020603050405020304"/>
              </a:rPr>
              <a:t>Introduction</a:t>
            </a:r>
            <a:r>
              <a:rPr sz="1400" b="1" spc="10" dirty="0">
                <a:latin typeface="Times New Roman" panose="02020603050405020304"/>
                <a:cs typeface="Times New Roman" panose="02020603050405020304"/>
              </a:rPr>
              <a:t> </a:t>
            </a:r>
            <a:r>
              <a:rPr sz="1400" b="1" spc="-5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The Music Playlist Manager is a web-based application designed to manage and play music files. It provides a modern, responsive interface with advanced features for creating and managing custom playlists.</a:t>
            </a:r>
            <a:endParaRPr lang="en-US" sz="1200" spc="-10" dirty="0">
              <a:solidFill>
                <a:schemeClr val="tx1"/>
              </a:solidFill>
              <a:latin typeface="Times New Roman" panose="02020603050405020304"/>
              <a:cs typeface="Times New Roman" panose="02020603050405020304"/>
            </a:endParaRPr>
          </a:p>
          <a:p>
            <a:pPr>
              <a:lnSpc>
                <a:spcPct val="100000"/>
              </a:lnSpc>
            </a:pPr>
            <a:endParaRPr sz="1200" dirty="0">
              <a:latin typeface="Times New Roman" panose="02020603050405020304"/>
              <a:cs typeface="Times New Roman" panose="02020603050405020304"/>
            </a:endParaRPr>
          </a:p>
          <a:p>
            <a:pPr>
              <a:lnSpc>
                <a:spcPct val="100000"/>
              </a:lnSpc>
              <a:spcBef>
                <a:spcPts val="400"/>
              </a:spcBef>
            </a:pPr>
            <a:endParaRPr sz="1200" dirty="0">
              <a:latin typeface="Times New Roman" panose="02020603050405020304"/>
              <a:cs typeface="Times New Roman" panose="02020603050405020304"/>
            </a:endParaRPr>
          </a:p>
          <a:p>
            <a:pPr marL="469265" lvl="1" indent="-227965">
              <a:lnSpc>
                <a:spcPct val="100000"/>
              </a:lnSpc>
              <a:buAutoNum type="arabicPeriod" startAt="3"/>
              <a:tabLst>
                <a:tab pos="469265" algn="l"/>
              </a:tabLst>
            </a:pPr>
            <a:r>
              <a:rPr sz="1400" b="1" dirty="0">
                <a:latin typeface="Times New Roman" panose="02020603050405020304"/>
                <a:cs typeface="Times New Roman" panose="02020603050405020304"/>
              </a:rPr>
              <a:t>Objective</a:t>
            </a:r>
            <a:r>
              <a:rPr sz="1400" b="1" spc="-60" dirty="0">
                <a:latin typeface="Times New Roman" panose="02020603050405020304"/>
                <a:cs typeface="Times New Roman" panose="02020603050405020304"/>
              </a:rPr>
              <a:t> </a:t>
            </a:r>
            <a:r>
              <a:rPr sz="1400" b="1" spc="-50"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a:lnSpc>
                <a:spcPct val="100000"/>
              </a:lnSpc>
              <a:spcBef>
                <a:spcPts val="150"/>
              </a:spcBef>
            </a:pPr>
            <a:endParaRPr sz="1400" dirty="0">
              <a:latin typeface="Times New Roman" panose="02020603050405020304"/>
              <a:cs typeface="Times New Roman" panose="02020603050405020304"/>
            </a:endParaRPr>
          </a:p>
          <a:p>
            <a:pPr algn="l">
              <a:defRPr sz="1800">
                <a:solidFill>
                  <a:srgbClr val="003366"/>
                </a:solidFill>
                <a:latin typeface="Calibri" panose="020F0502020204030204"/>
              </a:defRPr>
            </a:pP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Create an interactive music player interface.</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Implement custom playlist creation and management.</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Provide advanced music controls (play, pause, shuffle, loop).</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Ensure responsive design for various devices.</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Enable persistent playlist saving using </a:t>
            </a:r>
            <a:r>
              <a:rPr lang="en-US" sz="1200" spc="-10" dirty="0" err="1">
                <a:solidFill>
                  <a:schemeClr val="tx1"/>
                </a:solidFill>
                <a:latin typeface="Times New Roman" panose="02020603050405020304"/>
                <a:cs typeface="Times New Roman" panose="02020603050405020304"/>
              </a:rPr>
              <a:t>localStorage</a:t>
            </a:r>
            <a:endParaRPr lang="en-US" sz="1200" dirty="0">
              <a:solidFill>
                <a:srgbClr val="003366"/>
              </a:solidFill>
              <a:latin typeface="Calibri" panose="020F05020202040302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548510"/>
            <a:ext cx="5450205" cy="1182375"/>
          </a:xfrm>
          <a:prstGeom prst="rect">
            <a:avLst/>
          </a:prstGeom>
        </p:spPr>
        <p:txBody>
          <a:bodyPr vert="horz" wrap="square" lIns="0" tIns="12700" rIns="0" bIns="0" rtlCol="0">
            <a:spAutoFit/>
          </a:bodyPr>
          <a:lstStyle/>
          <a:p>
            <a:pPr>
              <a:lnSpc>
                <a:spcPct val="100000"/>
              </a:lnSpc>
              <a:spcBef>
                <a:spcPts val="175"/>
              </a:spcBef>
            </a:pPr>
            <a:endParaRPr sz="1200" dirty="0">
              <a:latin typeface="Times New Roman" panose="02020603050405020304"/>
              <a:cs typeface="Times New Roman" panose="02020603050405020304"/>
            </a:endParaRPr>
          </a:p>
          <a:p>
            <a:pPr marL="12700">
              <a:lnSpc>
                <a:spcPct val="100000"/>
              </a:lnSpc>
            </a:pPr>
            <a:r>
              <a:rPr sz="1400" b="1" dirty="0">
                <a:latin typeface="Times New Roman" panose="02020603050405020304"/>
                <a:cs typeface="Times New Roman" panose="02020603050405020304"/>
              </a:rPr>
              <a:t>6.</a:t>
            </a:r>
            <a:r>
              <a:rPr sz="1400" b="1" spc="37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References</a:t>
            </a:r>
            <a:r>
              <a:rPr sz="1400" b="1" dirty="0">
                <a:latin typeface="Times New Roman" panose="02020603050405020304"/>
                <a:cs typeface="Times New Roman" panose="02020603050405020304"/>
              </a:rPr>
              <a:t> </a:t>
            </a:r>
            <a:r>
              <a:rPr sz="1400" b="1" spc="-50" dirty="0">
                <a:latin typeface="Times New Roman" panose="02020603050405020304"/>
                <a:cs typeface="Times New Roman" panose="02020603050405020304"/>
              </a:rPr>
              <a:t>:</a:t>
            </a:r>
            <a:endParaRPr lang="en-US" sz="1400" b="1" spc="-50" dirty="0">
              <a:latin typeface="Times New Roman" panose="02020603050405020304"/>
              <a:cs typeface="Times New Roman" panose="02020603050405020304"/>
            </a:endParaRPr>
          </a:p>
          <a:p>
            <a:pPr marL="12700">
              <a:lnSpc>
                <a:spcPct val="100000"/>
              </a:lnSpc>
            </a:pPr>
            <a:endParaRPr sz="1400" dirty="0">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1. HTML, CSS, and JavaScript Documentation</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2. Flask Framework (Python) Documentation</a:t>
            </a:r>
            <a:endParaRPr lang="en-US" sz="1200" spc="-10" dirty="0">
              <a:solidFill>
                <a:schemeClr val="tx1"/>
              </a:solidFill>
              <a:latin typeface="Times New Roman" panose="02020603050405020304"/>
              <a:cs typeface="Times New Roman" panose="02020603050405020304"/>
            </a:endParaRPr>
          </a:p>
          <a:p>
            <a:pPr marL="457200" indent="-457200" algn="l">
              <a:buFont typeface="Arial" panose="020B0604020202020204" pitchFamily="34" charset="0"/>
              <a:buChar char="•"/>
              <a:defRPr sz="1800">
                <a:solidFill>
                  <a:srgbClr val="003366"/>
                </a:solidFill>
                <a:latin typeface="Calibri" panose="020F0502020204030204"/>
              </a:defRPr>
            </a:pPr>
            <a:r>
              <a:rPr lang="en-US" sz="1200" spc="-10" dirty="0">
                <a:solidFill>
                  <a:schemeClr val="tx1"/>
                </a:solidFill>
                <a:latin typeface="Times New Roman" panose="02020603050405020304"/>
                <a:cs typeface="Times New Roman" panose="02020603050405020304"/>
              </a:rPr>
              <a:t>3. Online Tutorials and Resources for Web Development</a:t>
            </a:r>
            <a:endParaRPr lang="en-US" sz="1200" spc="-10" dirty="0">
              <a:solidFill>
                <a:schemeClr val="tx1"/>
              </a:solidFill>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85086"/>
            <a:ext cx="5637530" cy="3463290"/>
          </a:xfrm>
          <a:prstGeom prst="rect">
            <a:avLst/>
          </a:prstGeom>
        </p:spPr>
        <p:txBody>
          <a:bodyPr vert="horz" wrap="square" lIns="0" tIns="12700" rIns="0" bIns="0" rtlCol="0">
            <a:spAutoFit/>
          </a:bodyPr>
          <a:lstStyle/>
          <a:p>
            <a:pPr marL="113665" algn="ctr">
              <a:lnSpc>
                <a:spcPct val="100000"/>
              </a:lnSpc>
              <a:spcBef>
                <a:spcPts val="100"/>
              </a:spcBef>
            </a:pPr>
            <a:r>
              <a:rPr sz="1800" b="1" spc="-10" dirty="0">
                <a:latin typeface="Times New Roman" panose="02020603050405020304"/>
                <a:cs typeface="Times New Roman" panose="02020603050405020304"/>
              </a:rPr>
              <a:t>CERTIFICATE</a:t>
            </a:r>
            <a:endParaRPr sz="1800" dirty="0">
              <a:latin typeface="Times New Roman" panose="02020603050405020304"/>
              <a:cs typeface="Times New Roman" panose="02020603050405020304"/>
            </a:endParaRPr>
          </a:p>
          <a:p>
            <a:pPr>
              <a:lnSpc>
                <a:spcPct val="100000"/>
              </a:lnSpc>
              <a:spcBef>
                <a:spcPts val="505"/>
              </a:spcBef>
            </a:pPr>
            <a:endParaRPr sz="1800" dirty="0">
              <a:latin typeface="Times New Roman" panose="02020603050405020304"/>
              <a:cs typeface="Times New Roman" panose="02020603050405020304"/>
            </a:endParaRPr>
          </a:p>
          <a:p>
            <a:pPr marL="116840" algn="ctr">
              <a:lnSpc>
                <a:spcPct val="100000"/>
              </a:lnSpc>
            </a:pPr>
            <a:r>
              <a:rPr sz="1600" dirty="0">
                <a:latin typeface="Times New Roman" panose="02020603050405020304"/>
                <a:cs typeface="Times New Roman" panose="02020603050405020304"/>
              </a:rPr>
              <a:t>This</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is</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to</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certify</a:t>
            </a:r>
            <a:r>
              <a:rPr sz="1600" spc="-45"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that</a:t>
            </a:r>
            <a:endParaRPr sz="1600" dirty="0">
              <a:latin typeface="Times New Roman" panose="02020603050405020304"/>
              <a:cs typeface="Times New Roman" panose="02020603050405020304"/>
            </a:endParaRPr>
          </a:p>
          <a:p>
            <a:pPr>
              <a:lnSpc>
                <a:spcPct val="100000"/>
              </a:lnSpc>
            </a:pPr>
            <a:endParaRPr sz="1600" dirty="0">
              <a:latin typeface="Times New Roman" panose="02020603050405020304"/>
              <a:cs typeface="Times New Roman" panose="02020603050405020304"/>
            </a:endParaRPr>
          </a:p>
          <a:p>
            <a:pPr>
              <a:lnSpc>
                <a:spcPct val="100000"/>
              </a:lnSpc>
              <a:spcBef>
                <a:spcPts val="90"/>
              </a:spcBef>
            </a:pPr>
            <a:endParaRPr sz="1600" dirty="0">
              <a:latin typeface="Times New Roman" panose="02020603050405020304"/>
              <a:cs typeface="Times New Roman" panose="02020603050405020304"/>
            </a:endParaRPr>
          </a:p>
          <a:p>
            <a:pPr marL="12700">
              <a:lnSpc>
                <a:spcPct val="100000"/>
              </a:lnSpc>
            </a:pPr>
            <a:r>
              <a:rPr sz="1600" spc="-20" dirty="0">
                <a:latin typeface="Times New Roman" panose="02020603050405020304"/>
                <a:cs typeface="Times New Roman" panose="02020603050405020304"/>
              </a:rPr>
              <a:t>Mr./Ms...</a:t>
            </a:r>
            <a:r>
              <a:rPr sz="1600" spc="-70" dirty="0">
                <a:latin typeface="Times New Roman" panose="02020603050405020304"/>
                <a:cs typeface="Times New Roman" panose="02020603050405020304"/>
              </a:rPr>
              <a:t> </a:t>
            </a:r>
            <a:r>
              <a:rPr lang="en-US" sz="1400" b="1" spc="-70" dirty="0">
                <a:latin typeface="Times New Roman" panose="02020603050405020304"/>
                <a:cs typeface="Times New Roman" panose="02020603050405020304"/>
              </a:rPr>
              <a:t>Parmar </a:t>
            </a:r>
            <a:r>
              <a:rPr lang="en-US" sz="1400" b="1" spc="-70" dirty="0" err="1">
                <a:latin typeface="Times New Roman" panose="02020603050405020304"/>
                <a:cs typeface="Times New Roman" panose="02020603050405020304"/>
              </a:rPr>
              <a:t>vikram</a:t>
            </a:r>
            <a:endParaRPr sz="1400" dirty="0">
              <a:latin typeface="Times New Roman" panose="02020603050405020304"/>
              <a:cs typeface="Times New Roman" panose="02020603050405020304"/>
            </a:endParaRPr>
          </a:p>
          <a:p>
            <a:pPr marL="64135">
              <a:lnSpc>
                <a:spcPct val="100000"/>
              </a:lnSpc>
              <a:spcBef>
                <a:spcPts val="410"/>
              </a:spcBef>
            </a:pPr>
            <a:r>
              <a:rPr sz="1600" dirty="0">
                <a:latin typeface="Times New Roman" panose="02020603050405020304"/>
                <a:cs typeface="Times New Roman" panose="02020603050405020304"/>
              </a:rPr>
              <a:t>with</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enrollment</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no.</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3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2204030100</a:t>
            </a:r>
            <a:r>
              <a:rPr lang="en-US" sz="1600" spc="-10" dirty="0">
                <a:latin typeface="Times New Roman" panose="02020603050405020304"/>
                <a:cs typeface="Times New Roman" panose="02020603050405020304"/>
              </a:rPr>
              <a:t>795</a:t>
            </a:r>
            <a:r>
              <a:rPr sz="1600" spc="-1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p>
            <a:pPr marL="104140" marR="5080" indent="311150">
              <a:lnSpc>
                <a:spcPct val="155000"/>
              </a:lnSpc>
            </a:pPr>
            <a:r>
              <a:rPr sz="1600" dirty="0">
                <a:latin typeface="Times New Roman" panose="02020603050405020304"/>
                <a:cs typeface="Times New Roman" panose="02020603050405020304"/>
              </a:rPr>
              <a:t>from</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Semester</a:t>
            </a:r>
            <a:r>
              <a:rPr sz="1600" spc="-3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lang="en-US" altLang="" sz="1600" spc="-20" dirty="0">
                <a:latin typeface="Times New Roman" panose="02020603050405020304"/>
                <a:cs typeface="Times New Roman" panose="02020603050405020304"/>
              </a:rPr>
              <a:t>6</a:t>
            </a:r>
            <a:r>
              <a:rPr sz="1600" spc="-3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.Div.</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I.</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has</a:t>
            </a:r>
            <a:r>
              <a:rPr sz="1600" spc="-3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successfully</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completed</a:t>
            </a:r>
            <a:r>
              <a:rPr sz="1600" spc="-1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his/her </a:t>
            </a:r>
            <a:r>
              <a:rPr sz="1600" dirty="0">
                <a:latin typeface="Times New Roman" panose="02020603050405020304"/>
                <a:cs typeface="Times New Roman" panose="02020603050405020304"/>
              </a:rPr>
              <a:t>viva</a:t>
            </a:r>
            <a:r>
              <a:rPr sz="1600" spc="-1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review</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examination</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in</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the</a:t>
            </a:r>
            <a:r>
              <a:rPr sz="1600" spc="-55" dirty="0">
                <a:latin typeface="Times New Roman" panose="02020603050405020304"/>
                <a:cs typeface="Times New Roman" panose="02020603050405020304"/>
              </a:rPr>
              <a:t> </a:t>
            </a:r>
            <a:r>
              <a:rPr lang="en-US" altLang="" sz="1600" dirty="0">
                <a:latin typeface="Times New Roman" panose="02020603050405020304"/>
                <a:cs typeface="Times New Roman" panose="02020603050405020304"/>
              </a:rPr>
              <a:t>Major</a:t>
            </a:r>
            <a:r>
              <a:rPr sz="1600" spc="-2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Project (2040233392)</a:t>
            </a:r>
            <a:r>
              <a:rPr sz="1600" spc="-20" dirty="0">
                <a:latin typeface="Times New Roman" panose="02020603050405020304"/>
                <a:cs typeface="Times New Roman" panose="02020603050405020304"/>
              </a:rPr>
              <a:t> from</a:t>
            </a:r>
            <a:endParaRPr sz="1600" dirty="0">
              <a:latin typeface="Times New Roman" panose="02020603050405020304"/>
              <a:cs typeface="Times New Roman" panose="02020603050405020304"/>
            </a:endParaRPr>
          </a:p>
          <a:p>
            <a:pPr marL="1725930" marR="799465" indent="-820420">
              <a:lnSpc>
                <a:spcPts val="2980"/>
              </a:lnSpc>
              <a:spcBef>
                <a:spcPts val="75"/>
              </a:spcBef>
            </a:pPr>
            <a:r>
              <a:rPr sz="1600" dirty="0">
                <a:latin typeface="Times New Roman" panose="02020603050405020304"/>
                <a:cs typeface="Times New Roman" panose="02020603050405020304"/>
              </a:rPr>
              <a:t>the</a:t>
            </a:r>
            <a:r>
              <a:rPr sz="1600" spc="-75" dirty="0">
                <a:latin typeface="Times New Roman" panose="02020603050405020304"/>
                <a:cs typeface="Times New Roman" panose="02020603050405020304"/>
              </a:rPr>
              <a:t> </a:t>
            </a:r>
            <a:r>
              <a:rPr sz="1600" dirty="0">
                <a:latin typeface="Times New Roman" panose="02020603050405020304"/>
                <a:cs typeface="Times New Roman" panose="02020603050405020304"/>
              </a:rPr>
              <a:t>Department</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of</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Computer</a:t>
            </a:r>
            <a:r>
              <a:rPr sz="1600" spc="-100" dirty="0">
                <a:latin typeface="Times New Roman" panose="02020603050405020304"/>
                <a:cs typeface="Times New Roman" panose="02020603050405020304"/>
              </a:rPr>
              <a:t> </a:t>
            </a:r>
            <a:r>
              <a:rPr sz="1600" dirty="0">
                <a:latin typeface="Times New Roman" panose="02020603050405020304"/>
                <a:cs typeface="Times New Roman" panose="02020603050405020304"/>
              </a:rPr>
              <a:t>Application</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during </a:t>
            </a:r>
            <a:r>
              <a:rPr sz="1600" dirty="0">
                <a:latin typeface="Times New Roman" panose="02020603050405020304"/>
                <a:cs typeface="Times New Roman" panose="02020603050405020304"/>
              </a:rPr>
              <a:t>academic</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year</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2024</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0"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2025</a:t>
            </a:r>
            <a:endParaRPr sz="1600" dirty="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3" name="object 3"/>
          <p:cNvSpPr txBox="1"/>
          <p:nvPr/>
        </p:nvSpPr>
        <p:spPr>
          <a:xfrm>
            <a:off x="1182725" y="6170421"/>
            <a:ext cx="5191125" cy="244475"/>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Date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Submission:</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a:t>
            </a:r>
            <a:r>
              <a:rPr lang="en-US" altLang="" sz="1500" dirty="0">
                <a:latin typeface="Times New Roman" panose="02020603050405020304"/>
                <a:cs typeface="Times New Roman" panose="02020603050405020304"/>
              </a:rPr>
              <a:t>02-11-2025</a:t>
            </a:r>
            <a:r>
              <a:rPr sz="1500" dirty="0">
                <a:latin typeface="Times New Roman" panose="02020603050405020304"/>
                <a:cs typeface="Times New Roman" panose="02020603050405020304"/>
              </a:rPr>
              <a:t>.</a:t>
            </a:r>
            <a:r>
              <a:rPr sz="1500" spc="31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Staff</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charge:</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
        <p:nvSpPr>
          <p:cNvPr id="4" name="object 4"/>
          <p:cNvSpPr txBox="1"/>
          <p:nvPr/>
        </p:nvSpPr>
        <p:spPr>
          <a:xfrm>
            <a:off x="1914525" y="7207122"/>
            <a:ext cx="3724910"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Head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Department:</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624710"/>
            <a:ext cx="5637530" cy="3463290"/>
          </a:xfrm>
          <a:prstGeom prst="rect">
            <a:avLst/>
          </a:prstGeom>
        </p:spPr>
        <p:txBody>
          <a:bodyPr vert="horz" wrap="square" lIns="0" tIns="12700" rIns="0" bIns="0" rtlCol="0">
            <a:spAutoFit/>
          </a:bodyPr>
          <a:lstStyle/>
          <a:p>
            <a:pPr marL="113665" algn="ctr">
              <a:lnSpc>
                <a:spcPct val="100000"/>
              </a:lnSpc>
              <a:spcBef>
                <a:spcPts val="100"/>
              </a:spcBef>
            </a:pPr>
            <a:r>
              <a:rPr sz="1800" b="1" spc="-10" dirty="0">
                <a:latin typeface="Times New Roman" panose="02020603050405020304"/>
                <a:cs typeface="Times New Roman" panose="02020603050405020304"/>
              </a:rPr>
              <a:t>CERTIFICATE</a:t>
            </a:r>
            <a:endParaRPr sz="1800" dirty="0">
              <a:latin typeface="Times New Roman" panose="02020603050405020304"/>
              <a:cs typeface="Times New Roman" panose="02020603050405020304"/>
            </a:endParaRPr>
          </a:p>
          <a:p>
            <a:pPr>
              <a:lnSpc>
                <a:spcPct val="100000"/>
              </a:lnSpc>
              <a:spcBef>
                <a:spcPts val="530"/>
              </a:spcBef>
            </a:pPr>
            <a:endParaRPr sz="1800" dirty="0">
              <a:latin typeface="Times New Roman" panose="02020603050405020304"/>
              <a:cs typeface="Times New Roman" panose="02020603050405020304"/>
            </a:endParaRPr>
          </a:p>
          <a:p>
            <a:pPr marL="116840" algn="ctr">
              <a:lnSpc>
                <a:spcPct val="100000"/>
              </a:lnSpc>
            </a:pPr>
            <a:r>
              <a:rPr sz="1600" dirty="0">
                <a:latin typeface="Times New Roman" panose="02020603050405020304"/>
                <a:cs typeface="Times New Roman" panose="02020603050405020304"/>
              </a:rPr>
              <a:t>This</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is</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to</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certify</a:t>
            </a:r>
            <a:r>
              <a:rPr sz="1600" spc="-45"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that</a:t>
            </a:r>
            <a:endParaRPr sz="1600" dirty="0">
              <a:latin typeface="Times New Roman" panose="02020603050405020304"/>
              <a:cs typeface="Times New Roman" panose="02020603050405020304"/>
            </a:endParaRPr>
          </a:p>
          <a:p>
            <a:pPr>
              <a:lnSpc>
                <a:spcPct val="100000"/>
              </a:lnSpc>
            </a:pPr>
            <a:endParaRPr sz="1600" dirty="0">
              <a:latin typeface="Times New Roman" panose="02020603050405020304"/>
              <a:cs typeface="Times New Roman" panose="02020603050405020304"/>
            </a:endParaRPr>
          </a:p>
          <a:p>
            <a:pPr>
              <a:lnSpc>
                <a:spcPct val="100000"/>
              </a:lnSpc>
              <a:spcBef>
                <a:spcPts val="65"/>
              </a:spcBef>
            </a:pPr>
            <a:endParaRPr sz="1600" dirty="0">
              <a:latin typeface="Times New Roman" panose="02020603050405020304"/>
              <a:cs typeface="Times New Roman" panose="02020603050405020304"/>
            </a:endParaRPr>
          </a:p>
          <a:p>
            <a:pPr marL="12700">
              <a:lnSpc>
                <a:spcPct val="100000"/>
              </a:lnSpc>
            </a:pPr>
            <a:r>
              <a:rPr sz="1600" spc="-20" dirty="0">
                <a:latin typeface="Times New Roman" panose="02020603050405020304"/>
                <a:cs typeface="Times New Roman" panose="02020603050405020304"/>
              </a:rPr>
              <a:t>Mr./Ms...</a:t>
            </a:r>
            <a:r>
              <a:rPr sz="1600" spc="-75" dirty="0">
                <a:latin typeface="Times New Roman" panose="02020603050405020304"/>
                <a:cs typeface="Times New Roman" panose="02020603050405020304"/>
              </a:rPr>
              <a:t> </a:t>
            </a:r>
            <a:r>
              <a:rPr lang="en-US" sz="1400" b="1" spc="-75" dirty="0">
                <a:latin typeface="Times New Roman" panose="02020603050405020304"/>
                <a:cs typeface="Times New Roman" panose="02020603050405020304"/>
              </a:rPr>
              <a:t>Solanki </a:t>
            </a:r>
            <a:r>
              <a:rPr lang="en-US" sz="1400" b="1" spc="-75" dirty="0" err="1">
                <a:latin typeface="Times New Roman" panose="02020603050405020304"/>
                <a:cs typeface="Times New Roman" panose="02020603050405020304"/>
              </a:rPr>
              <a:t>satish</a:t>
            </a:r>
            <a:endParaRPr sz="1400" dirty="0">
              <a:latin typeface="Times New Roman" panose="02020603050405020304"/>
              <a:cs typeface="Times New Roman" panose="02020603050405020304"/>
            </a:endParaRPr>
          </a:p>
          <a:p>
            <a:pPr marL="64135">
              <a:lnSpc>
                <a:spcPct val="100000"/>
              </a:lnSpc>
              <a:spcBef>
                <a:spcPts val="410"/>
              </a:spcBef>
            </a:pPr>
            <a:r>
              <a:rPr sz="1600" dirty="0">
                <a:latin typeface="Times New Roman" panose="02020603050405020304"/>
                <a:cs typeface="Times New Roman" panose="02020603050405020304"/>
              </a:rPr>
              <a:t>with</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enrollment</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no.</a:t>
            </a:r>
            <a:r>
              <a:rPr sz="1600" spc="-6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2204030101</a:t>
            </a:r>
            <a:r>
              <a:rPr lang="en-US" sz="1600" spc="-10" dirty="0">
                <a:latin typeface="Times New Roman" panose="02020603050405020304"/>
                <a:cs typeface="Times New Roman" panose="02020603050405020304"/>
              </a:rPr>
              <a:t>352</a:t>
            </a:r>
            <a:r>
              <a:rPr sz="1600" spc="-1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p>
            <a:pPr marL="104140" marR="5080" indent="311150">
              <a:lnSpc>
                <a:spcPct val="155000"/>
              </a:lnSpc>
            </a:pPr>
            <a:r>
              <a:rPr sz="1600" dirty="0">
                <a:latin typeface="Times New Roman" panose="02020603050405020304"/>
                <a:cs typeface="Times New Roman" panose="02020603050405020304"/>
              </a:rPr>
              <a:t>from</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Semester</a:t>
            </a:r>
            <a:r>
              <a:rPr sz="1600" spc="-3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lang="en-US" altLang="" sz="1600" spc="-20" dirty="0">
                <a:latin typeface="Times New Roman" panose="02020603050405020304"/>
                <a:cs typeface="Times New Roman" panose="02020603050405020304"/>
              </a:rPr>
              <a:t>6</a:t>
            </a:r>
            <a:r>
              <a:rPr sz="1600" spc="-3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.Div.</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I.</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has</a:t>
            </a:r>
            <a:r>
              <a:rPr sz="1600" spc="-3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successfully</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completed</a:t>
            </a:r>
            <a:r>
              <a:rPr sz="1600" spc="-1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his/her </a:t>
            </a:r>
            <a:r>
              <a:rPr sz="1600" dirty="0">
                <a:latin typeface="Times New Roman" panose="02020603050405020304"/>
                <a:cs typeface="Times New Roman" panose="02020603050405020304"/>
              </a:rPr>
              <a:t>viva</a:t>
            </a:r>
            <a:r>
              <a:rPr sz="1600" spc="-1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review</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examination</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in</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the</a:t>
            </a:r>
            <a:r>
              <a:rPr sz="1600" spc="-55" dirty="0">
                <a:latin typeface="Times New Roman" panose="02020603050405020304"/>
                <a:cs typeface="Times New Roman" panose="02020603050405020304"/>
              </a:rPr>
              <a:t> </a:t>
            </a:r>
            <a:r>
              <a:rPr lang="en-US" altLang="" sz="1600" dirty="0">
                <a:latin typeface="Times New Roman" panose="02020603050405020304"/>
                <a:cs typeface="Times New Roman" panose="02020603050405020304"/>
              </a:rPr>
              <a:t>Major</a:t>
            </a:r>
            <a:r>
              <a:rPr sz="1600" spc="-2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Project(2040233392)</a:t>
            </a:r>
            <a:r>
              <a:rPr sz="1600" spc="-20" dirty="0">
                <a:latin typeface="Times New Roman" panose="02020603050405020304"/>
                <a:cs typeface="Times New Roman" panose="02020603050405020304"/>
              </a:rPr>
              <a:t> from</a:t>
            </a:r>
            <a:endParaRPr sz="1600" dirty="0">
              <a:latin typeface="Times New Roman" panose="02020603050405020304"/>
              <a:cs typeface="Times New Roman" panose="02020603050405020304"/>
            </a:endParaRPr>
          </a:p>
          <a:p>
            <a:pPr marL="1725930" marR="799465" indent="-820420">
              <a:lnSpc>
                <a:spcPts val="2980"/>
              </a:lnSpc>
              <a:spcBef>
                <a:spcPts val="75"/>
              </a:spcBef>
            </a:pPr>
            <a:r>
              <a:rPr sz="1600" dirty="0">
                <a:latin typeface="Times New Roman" panose="02020603050405020304"/>
                <a:cs typeface="Times New Roman" panose="02020603050405020304"/>
              </a:rPr>
              <a:t>the</a:t>
            </a:r>
            <a:r>
              <a:rPr sz="1600" spc="-75" dirty="0">
                <a:latin typeface="Times New Roman" panose="02020603050405020304"/>
                <a:cs typeface="Times New Roman" panose="02020603050405020304"/>
              </a:rPr>
              <a:t> </a:t>
            </a:r>
            <a:r>
              <a:rPr sz="1600" dirty="0">
                <a:latin typeface="Times New Roman" panose="02020603050405020304"/>
                <a:cs typeface="Times New Roman" panose="02020603050405020304"/>
              </a:rPr>
              <a:t>Department</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of</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Computer</a:t>
            </a:r>
            <a:r>
              <a:rPr sz="1600" spc="-100" dirty="0">
                <a:latin typeface="Times New Roman" panose="02020603050405020304"/>
                <a:cs typeface="Times New Roman" panose="02020603050405020304"/>
              </a:rPr>
              <a:t> </a:t>
            </a:r>
            <a:r>
              <a:rPr sz="1600" dirty="0">
                <a:latin typeface="Times New Roman" panose="02020603050405020304"/>
                <a:cs typeface="Times New Roman" panose="02020603050405020304"/>
              </a:rPr>
              <a:t>Application</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during </a:t>
            </a:r>
            <a:r>
              <a:rPr sz="1600" dirty="0">
                <a:latin typeface="Times New Roman" panose="02020603050405020304"/>
                <a:cs typeface="Times New Roman" panose="02020603050405020304"/>
              </a:rPr>
              <a:t>academic</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year</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2024</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0"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2025</a:t>
            </a:r>
            <a:endParaRPr sz="1600" dirty="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3" name="object 3"/>
          <p:cNvSpPr txBox="1"/>
          <p:nvPr/>
        </p:nvSpPr>
        <p:spPr>
          <a:xfrm>
            <a:off x="1182725" y="6210045"/>
            <a:ext cx="5188585" cy="244475"/>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Date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Submission:</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a:t>
            </a:r>
            <a:r>
              <a:rPr lang="en-US" altLang="" sz="1500" dirty="0">
                <a:latin typeface="Times New Roman" panose="02020603050405020304"/>
                <a:cs typeface="Times New Roman" panose="02020603050405020304"/>
              </a:rPr>
              <a:t>02-11-2025</a:t>
            </a:r>
            <a:r>
              <a:rPr sz="1500" dirty="0">
                <a:latin typeface="Times New Roman" panose="02020603050405020304"/>
                <a:cs typeface="Times New Roman" panose="02020603050405020304"/>
              </a:rPr>
              <a:t>.</a:t>
            </a:r>
            <a:r>
              <a:rPr sz="1500" spc="30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Staff</a:t>
            </a:r>
            <a:r>
              <a:rPr sz="1500" spc="-5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charge:</a:t>
            </a:r>
            <a:r>
              <a:rPr sz="1500" spc="-4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
        <p:nvSpPr>
          <p:cNvPr id="4" name="object 4"/>
          <p:cNvSpPr txBox="1"/>
          <p:nvPr/>
        </p:nvSpPr>
        <p:spPr>
          <a:xfrm>
            <a:off x="902004" y="7243698"/>
            <a:ext cx="3724910"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Head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Department:</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624710"/>
            <a:ext cx="5637530" cy="3463290"/>
          </a:xfrm>
          <a:prstGeom prst="rect">
            <a:avLst/>
          </a:prstGeom>
        </p:spPr>
        <p:txBody>
          <a:bodyPr vert="horz" wrap="square" lIns="0" tIns="12700" rIns="0" bIns="0" rtlCol="0">
            <a:spAutoFit/>
          </a:bodyPr>
          <a:lstStyle/>
          <a:p>
            <a:pPr marL="113665" algn="ctr">
              <a:lnSpc>
                <a:spcPct val="100000"/>
              </a:lnSpc>
              <a:spcBef>
                <a:spcPts val="100"/>
              </a:spcBef>
            </a:pPr>
            <a:r>
              <a:rPr sz="1800" b="1" spc="-10" dirty="0">
                <a:latin typeface="Times New Roman" panose="02020603050405020304"/>
                <a:cs typeface="Times New Roman" panose="02020603050405020304"/>
              </a:rPr>
              <a:t>CERTIFICATE</a:t>
            </a:r>
            <a:endParaRPr sz="1800" dirty="0">
              <a:latin typeface="Times New Roman" panose="02020603050405020304"/>
              <a:cs typeface="Times New Roman" panose="02020603050405020304"/>
            </a:endParaRPr>
          </a:p>
          <a:p>
            <a:pPr>
              <a:lnSpc>
                <a:spcPct val="100000"/>
              </a:lnSpc>
              <a:spcBef>
                <a:spcPts val="530"/>
              </a:spcBef>
            </a:pPr>
            <a:endParaRPr sz="1800" dirty="0">
              <a:latin typeface="Times New Roman" panose="02020603050405020304"/>
              <a:cs typeface="Times New Roman" panose="02020603050405020304"/>
            </a:endParaRPr>
          </a:p>
          <a:p>
            <a:pPr marL="116840" algn="ctr">
              <a:lnSpc>
                <a:spcPct val="100000"/>
              </a:lnSpc>
            </a:pPr>
            <a:r>
              <a:rPr sz="1600" dirty="0">
                <a:latin typeface="Times New Roman" panose="02020603050405020304"/>
                <a:cs typeface="Times New Roman" panose="02020603050405020304"/>
              </a:rPr>
              <a:t>This</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is</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to</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certify</a:t>
            </a:r>
            <a:r>
              <a:rPr sz="1600" spc="-45"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that</a:t>
            </a:r>
            <a:endParaRPr sz="1600" dirty="0">
              <a:latin typeface="Times New Roman" panose="02020603050405020304"/>
              <a:cs typeface="Times New Roman" panose="02020603050405020304"/>
            </a:endParaRPr>
          </a:p>
          <a:p>
            <a:pPr>
              <a:lnSpc>
                <a:spcPct val="100000"/>
              </a:lnSpc>
            </a:pPr>
            <a:endParaRPr sz="1600" dirty="0">
              <a:latin typeface="Times New Roman" panose="02020603050405020304"/>
              <a:cs typeface="Times New Roman" panose="02020603050405020304"/>
            </a:endParaRPr>
          </a:p>
          <a:p>
            <a:pPr>
              <a:lnSpc>
                <a:spcPct val="100000"/>
              </a:lnSpc>
              <a:spcBef>
                <a:spcPts val="65"/>
              </a:spcBef>
            </a:pPr>
            <a:endParaRPr sz="1600" dirty="0">
              <a:latin typeface="Times New Roman" panose="02020603050405020304"/>
              <a:cs typeface="Times New Roman" panose="02020603050405020304"/>
            </a:endParaRPr>
          </a:p>
          <a:p>
            <a:pPr marL="12700">
              <a:lnSpc>
                <a:spcPct val="100000"/>
              </a:lnSpc>
            </a:pPr>
            <a:r>
              <a:rPr sz="1600" spc="-20" dirty="0">
                <a:latin typeface="Times New Roman" panose="02020603050405020304"/>
                <a:cs typeface="Times New Roman" panose="02020603050405020304"/>
              </a:rPr>
              <a:t>Mr./Ms...</a:t>
            </a:r>
            <a:r>
              <a:rPr sz="1600" spc="-80" dirty="0">
                <a:latin typeface="Times New Roman" panose="02020603050405020304"/>
                <a:cs typeface="Times New Roman" panose="02020603050405020304"/>
              </a:rPr>
              <a:t> </a:t>
            </a:r>
            <a:r>
              <a:rPr lang="en-US" sz="1400" b="1" spc="-10" dirty="0">
                <a:latin typeface="Times New Roman" panose="02020603050405020304"/>
                <a:cs typeface="Times New Roman" panose="02020603050405020304"/>
              </a:rPr>
              <a:t>Solanki happy</a:t>
            </a:r>
            <a:endParaRPr sz="1400" dirty="0">
              <a:latin typeface="Times New Roman" panose="02020603050405020304"/>
              <a:cs typeface="Times New Roman" panose="02020603050405020304"/>
            </a:endParaRPr>
          </a:p>
          <a:p>
            <a:pPr marL="64135">
              <a:lnSpc>
                <a:spcPct val="100000"/>
              </a:lnSpc>
              <a:spcBef>
                <a:spcPts val="410"/>
              </a:spcBef>
            </a:pPr>
            <a:r>
              <a:rPr sz="1600" dirty="0">
                <a:latin typeface="Times New Roman" panose="02020603050405020304"/>
                <a:cs typeface="Times New Roman" panose="02020603050405020304"/>
              </a:rPr>
              <a:t>with</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enrollment</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no.</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3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2204030101</a:t>
            </a:r>
            <a:r>
              <a:rPr lang="en-US" sz="1600" spc="-10" dirty="0">
                <a:latin typeface="Times New Roman" panose="02020603050405020304"/>
                <a:cs typeface="Times New Roman" panose="02020603050405020304"/>
              </a:rPr>
              <a:t>342</a:t>
            </a:r>
            <a:r>
              <a:rPr sz="1600" spc="-1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p>
            <a:pPr marL="104140" marR="5080" indent="311150">
              <a:lnSpc>
                <a:spcPct val="155000"/>
              </a:lnSpc>
            </a:pPr>
            <a:r>
              <a:rPr sz="1600" dirty="0">
                <a:latin typeface="Times New Roman" panose="02020603050405020304"/>
                <a:cs typeface="Times New Roman" panose="02020603050405020304"/>
              </a:rPr>
              <a:t>from</a:t>
            </a:r>
            <a:r>
              <a:rPr sz="1600" spc="-25" dirty="0">
                <a:latin typeface="Times New Roman" panose="02020603050405020304"/>
                <a:cs typeface="Times New Roman" panose="02020603050405020304"/>
              </a:rPr>
              <a:t> </a:t>
            </a:r>
            <a:r>
              <a:rPr sz="1600" dirty="0">
                <a:latin typeface="Times New Roman" panose="02020603050405020304"/>
                <a:cs typeface="Times New Roman" panose="02020603050405020304"/>
              </a:rPr>
              <a:t>Semester</a:t>
            </a:r>
            <a:r>
              <a:rPr sz="1600" spc="-3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lang="en-US" altLang="" sz="1600" spc="-20" dirty="0">
                <a:latin typeface="Times New Roman" panose="02020603050405020304"/>
                <a:cs typeface="Times New Roman" panose="02020603050405020304"/>
              </a:rPr>
              <a:t>6</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.Div.</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I.</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has</a:t>
            </a:r>
            <a:r>
              <a:rPr sz="1600" spc="-3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successfully</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completed</a:t>
            </a:r>
            <a:r>
              <a:rPr sz="1600" spc="-1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his/her </a:t>
            </a:r>
            <a:r>
              <a:rPr sz="1600" dirty="0">
                <a:latin typeface="Times New Roman" panose="02020603050405020304"/>
                <a:cs typeface="Times New Roman" panose="02020603050405020304"/>
              </a:rPr>
              <a:t>viva</a:t>
            </a:r>
            <a:r>
              <a:rPr sz="1600" spc="-1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review</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examination</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in</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the</a:t>
            </a:r>
            <a:r>
              <a:rPr sz="1600" spc="-55" dirty="0">
                <a:latin typeface="Times New Roman" panose="02020603050405020304"/>
                <a:cs typeface="Times New Roman" panose="02020603050405020304"/>
              </a:rPr>
              <a:t> </a:t>
            </a:r>
            <a:r>
              <a:rPr lang="en-US" altLang="" sz="1600" dirty="0">
                <a:latin typeface="Times New Roman" panose="02020603050405020304"/>
                <a:cs typeface="Times New Roman" panose="02020603050405020304"/>
              </a:rPr>
              <a:t>Major</a:t>
            </a:r>
            <a:r>
              <a:rPr sz="1600" spc="-2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Project (2040233392)</a:t>
            </a:r>
            <a:r>
              <a:rPr sz="1600" spc="-20" dirty="0">
                <a:latin typeface="Times New Roman" panose="02020603050405020304"/>
                <a:cs typeface="Times New Roman" panose="02020603050405020304"/>
              </a:rPr>
              <a:t> from</a:t>
            </a:r>
            <a:endParaRPr sz="1600" dirty="0">
              <a:latin typeface="Times New Roman" panose="02020603050405020304"/>
              <a:cs typeface="Times New Roman" panose="02020603050405020304"/>
            </a:endParaRPr>
          </a:p>
          <a:p>
            <a:pPr marL="1725930" marR="799465" indent="-820420">
              <a:lnSpc>
                <a:spcPts val="2980"/>
              </a:lnSpc>
              <a:spcBef>
                <a:spcPts val="75"/>
              </a:spcBef>
            </a:pPr>
            <a:r>
              <a:rPr sz="1600" dirty="0">
                <a:latin typeface="Times New Roman" panose="02020603050405020304"/>
                <a:cs typeface="Times New Roman" panose="02020603050405020304"/>
              </a:rPr>
              <a:t>the</a:t>
            </a:r>
            <a:r>
              <a:rPr sz="1600" spc="-75" dirty="0">
                <a:latin typeface="Times New Roman" panose="02020603050405020304"/>
                <a:cs typeface="Times New Roman" panose="02020603050405020304"/>
              </a:rPr>
              <a:t> </a:t>
            </a:r>
            <a:r>
              <a:rPr sz="1600" dirty="0">
                <a:latin typeface="Times New Roman" panose="02020603050405020304"/>
                <a:cs typeface="Times New Roman" panose="02020603050405020304"/>
              </a:rPr>
              <a:t>Department</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of</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Computer</a:t>
            </a:r>
            <a:r>
              <a:rPr sz="1600" spc="-100" dirty="0">
                <a:latin typeface="Times New Roman" panose="02020603050405020304"/>
                <a:cs typeface="Times New Roman" panose="02020603050405020304"/>
              </a:rPr>
              <a:t> </a:t>
            </a:r>
            <a:r>
              <a:rPr sz="1600" dirty="0">
                <a:latin typeface="Times New Roman" panose="02020603050405020304"/>
                <a:cs typeface="Times New Roman" panose="02020603050405020304"/>
              </a:rPr>
              <a:t>Application</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during </a:t>
            </a:r>
            <a:r>
              <a:rPr sz="1600" dirty="0">
                <a:latin typeface="Times New Roman" panose="02020603050405020304"/>
                <a:cs typeface="Times New Roman" panose="02020603050405020304"/>
              </a:rPr>
              <a:t>academic</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year</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2024</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0"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2025</a:t>
            </a:r>
            <a:endParaRPr sz="1600" dirty="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3" name="object 3"/>
          <p:cNvSpPr txBox="1"/>
          <p:nvPr/>
        </p:nvSpPr>
        <p:spPr>
          <a:xfrm>
            <a:off x="1182725" y="6210045"/>
            <a:ext cx="5193030" cy="244475"/>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Date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Submission:</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a:t>
            </a:r>
            <a:r>
              <a:rPr lang="en-US" altLang="" sz="1500" dirty="0">
                <a:latin typeface="Times New Roman" panose="02020603050405020304"/>
                <a:cs typeface="Times New Roman" panose="02020603050405020304"/>
              </a:rPr>
              <a:t>02-11-2025</a:t>
            </a:r>
            <a:r>
              <a:rPr sz="1500" dirty="0">
                <a:latin typeface="Times New Roman" panose="02020603050405020304"/>
                <a:cs typeface="Times New Roman" panose="02020603050405020304"/>
              </a:rPr>
              <a:t>.</a:t>
            </a:r>
            <a:r>
              <a:rPr sz="1500" spc="30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Staff</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charge:</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
        <p:nvSpPr>
          <p:cNvPr id="4" name="object 4"/>
          <p:cNvSpPr txBox="1"/>
          <p:nvPr/>
        </p:nvSpPr>
        <p:spPr>
          <a:xfrm>
            <a:off x="902004" y="7243698"/>
            <a:ext cx="3724910"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Head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Department:</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624710"/>
            <a:ext cx="5637530" cy="3463290"/>
          </a:xfrm>
          <a:prstGeom prst="rect">
            <a:avLst/>
          </a:prstGeom>
        </p:spPr>
        <p:txBody>
          <a:bodyPr vert="horz" wrap="square" lIns="0" tIns="12700" rIns="0" bIns="0" rtlCol="0">
            <a:spAutoFit/>
          </a:bodyPr>
          <a:lstStyle/>
          <a:p>
            <a:pPr marL="113665" algn="ctr">
              <a:lnSpc>
                <a:spcPct val="100000"/>
              </a:lnSpc>
              <a:spcBef>
                <a:spcPts val="100"/>
              </a:spcBef>
            </a:pPr>
            <a:r>
              <a:rPr sz="1800" b="1" spc="-10" dirty="0">
                <a:latin typeface="Times New Roman" panose="02020603050405020304"/>
                <a:cs typeface="Times New Roman" panose="02020603050405020304"/>
              </a:rPr>
              <a:t>CERTIFICATE</a:t>
            </a:r>
            <a:endParaRPr sz="1800" dirty="0">
              <a:latin typeface="Times New Roman" panose="02020603050405020304"/>
              <a:cs typeface="Times New Roman" panose="02020603050405020304"/>
            </a:endParaRPr>
          </a:p>
          <a:p>
            <a:pPr>
              <a:lnSpc>
                <a:spcPct val="100000"/>
              </a:lnSpc>
              <a:spcBef>
                <a:spcPts val="530"/>
              </a:spcBef>
            </a:pPr>
            <a:endParaRPr sz="1800" dirty="0">
              <a:latin typeface="Times New Roman" panose="02020603050405020304"/>
              <a:cs typeface="Times New Roman" panose="02020603050405020304"/>
            </a:endParaRPr>
          </a:p>
          <a:p>
            <a:pPr marL="116840" algn="ctr">
              <a:lnSpc>
                <a:spcPct val="100000"/>
              </a:lnSpc>
            </a:pPr>
            <a:r>
              <a:rPr sz="1600" dirty="0">
                <a:latin typeface="Times New Roman" panose="02020603050405020304"/>
                <a:cs typeface="Times New Roman" panose="02020603050405020304"/>
              </a:rPr>
              <a:t>This</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is</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to</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certify</a:t>
            </a:r>
            <a:r>
              <a:rPr sz="1600" spc="-45"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that</a:t>
            </a:r>
            <a:endParaRPr sz="1600" dirty="0">
              <a:latin typeface="Times New Roman" panose="02020603050405020304"/>
              <a:cs typeface="Times New Roman" panose="02020603050405020304"/>
            </a:endParaRPr>
          </a:p>
          <a:p>
            <a:pPr>
              <a:lnSpc>
                <a:spcPct val="100000"/>
              </a:lnSpc>
            </a:pPr>
            <a:endParaRPr sz="1600" dirty="0">
              <a:latin typeface="Times New Roman" panose="02020603050405020304"/>
              <a:cs typeface="Times New Roman" panose="02020603050405020304"/>
            </a:endParaRPr>
          </a:p>
          <a:p>
            <a:pPr>
              <a:lnSpc>
                <a:spcPct val="100000"/>
              </a:lnSpc>
              <a:spcBef>
                <a:spcPts val="65"/>
              </a:spcBef>
            </a:pPr>
            <a:endParaRPr sz="1600" dirty="0">
              <a:latin typeface="Times New Roman" panose="02020603050405020304"/>
              <a:cs typeface="Times New Roman" panose="02020603050405020304"/>
            </a:endParaRPr>
          </a:p>
          <a:p>
            <a:pPr marL="12700">
              <a:lnSpc>
                <a:spcPct val="100000"/>
              </a:lnSpc>
              <a:tabLst>
                <a:tab pos="905510" algn="l"/>
              </a:tabLst>
            </a:pPr>
            <a:r>
              <a:rPr sz="1600" spc="-10" dirty="0">
                <a:latin typeface="Times New Roman" panose="02020603050405020304"/>
                <a:cs typeface="Times New Roman" panose="02020603050405020304"/>
              </a:rPr>
              <a:t>Mr./Ms...</a:t>
            </a:r>
            <a:r>
              <a:rPr sz="1600" dirty="0">
                <a:latin typeface="Times New Roman" panose="02020603050405020304"/>
                <a:cs typeface="Times New Roman" panose="02020603050405020304"/>
              </a:rPr>
              <a:t>	</a:t>
            </a:r>
            <a:r>
              <a:rPr lang="en-US" sz="1400" b="1" dirty="0" err="1">
                <a:latin typeface="Times New Roman" panose="02020603050405020304"/>
                <a:cs typeface="Times New Roman" panose="02020603050405020304"/>
              </a:rPr>
              <a:t>Soni Vrajesh</a:t>
            </a:r>
            <a:endParaRPr sz="1400" dirty="0">
              <a:latin typeface="Times New Roman" panose="02020603050405020304"/>
              <a:cs typeface="Times New Roman" panose="02020603050405020304"/>
            </a:endParaRPr>
          </a:p>
          <a:p>
            <a:pPr marL="64135">
              <a:lnSpc>
                <a:spcPct val="100000"/>
              </a:lnSpc>
              <a:spcBef>
                <a:spcPts val="410"/>
              </a:spcBef>
            </a:pPr>
            <a:r>
              <a:rPr sz="1600" dirty="0">
                <a:latin typeface="Times New Roman" panose="02020603050405020304"/>
                <a:cs typeface="Times New Roman" panose="02020603050405020304"/>
              </a:rPr>
              <a:t>with</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enrollment</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no.</a:t>
            </a:r>
            <a:r>
              <a:rPr sz="1600" spc="-6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220403010</a:t>
            </a:r>
            <a:r>
              <a:rPr lang="en-US" sz="1600" spc="-10" dirty="0">
                <a:latin typeface="Times New Roman" panose="02020603050405020304"/>
                <a:cs typeface="Times New Roman" panose="02020603050405020304"/>
              </a:rPr>
              <a:t>1373</a:t>
            </a:r>
            <a:r>
              <a:rPr sz="1600" spc="-1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p>
            <a:pPr marL="104140" marR="5080" indent="311150">
              <a:lnSpc>
                <a:spcPct val="155000"/>
              </a:lnSpc>
            </a:pPr>
            <a:r>
              <a:rPr sz="1600" dirty="0">
                <a:latin typeface="Times New Roman" panose="02020603050405020304"/>
                <a:cs typeface="Times New Roman" panose="02020603050405020304"/>
              </a:rPr>
              <a:t>from</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Semester</a:t>
            </a:r>
            <a:r>
              <a:rPr sz="1600" spc="-35"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15" dirty="0">
                <a:latin typeface="Times New Roman" panose="02020603050405020304"/>
                <a:cs typeface="Times New Roman" panose="02020603050405020304"/>
              </a:rPr>
              <a:t> </a:t>
            </a:r>
            <a:r>
              <a:rPr lang="en-US" altLang="" sz="1600" spc="-15" dirty="0">
                <a:latin typeface="Times New Roman" panose="02020603050405020304"/>
                <a:cs typeface="Times New Roman" panose="02020603050405020304"/>
              </a:rPr>
              <a:t>6</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.Div.</a:t>
            </a:r>
            <a:r>
              <a:rPr sz="1600" spc="-40" dirty="0">
                <a:latin typeface="Times New Roman" panose="02020603050405020304"/>
                <a:cs typeface="Times New Roman" panose="02020603050405020304"/>
              </a:rPr>
              <a:t> </a:t>
            </a:r>
            <a:r>
              <a:rPr lang="en-US" altLang="" sz="1600" spc="-40" dirty="0">
                <a:latin typeface="Times New Roman" panose="02020603050405020304"/>
                <a:cs typeface="Times New Roman" panose="02020603050405020304"/>
              </a:rPr>
              <a:t>T</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has</a:t>
            </a:r>
            <a:r>
              <a:rPr sz="1600" spc="-3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successfully</a:t>
            </a:r>
            <a:r>
              <a:rPr sz="1600" spc="-55" dirty="0">
                <a:latin typeface="Times New Roman" panose="02020603050405020304"/>
                <a:cs typeface="Times New Roman" panose="02020603050405020304"/>
              </a:rPr>
              <a:t> </a:t>
            </a:r>
            <a:r>
              <a:rPr sz="1600" dirty="0">
                <a:latin typeface="Times New Roman" panose="02020603050405020304"/>
                <a:cs typeface="Times New Roman" panose="02020603050405020304"/>
              </a:rPr>
              <a:t>completed</a:t>
            </a:r>
            <a:r>
              <a:rPr sz="1600" spc="2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his/her </a:t>
            </a:r>
            <a:r>
              <a:rPr sz="1600" dirty="0">
                <a:latin typeface="Times New Roman" panose="02020603050405020304"/>
                <a:cs typeface="Times New Roman" panose="02020603050405020304"/>
              </a:rPr>
              <a:t>viva</a:t>
            </a:r>
            <a:r>
              <a:rPr sz="1600" spc="-1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review</a:t>
            </a:r>
            <a:r>
              <a:rPr sz="1600" spc="-45" dirty="0">
                <a:latin typeface="Times New Roman" panose="02020603050405020304"/>
                <a:cs typeface="Times New Roman" panose="02020603050405020304"/>
              </a:rPr>
              <a:t> </a:t>
            </a:r>
            <a:r>
              <a:rPr sz="1600" dirty="0">
                <a:latin typeface="Times New Roman" panose="02020603050405020304"/>
                <a:cs typeface="Times New Roman" panose="02020603050405020304"/>
              </a:rPr>
              <a:t>examination</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in</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the</a:t>
            </a:r>
            <a:r>
              <a:rPr sz="1600" spc="-55" dirty="0">
                <a:latin typeface="Times New Roman" panose="02020603050405020304"/>
                <a:cs typeface="Times New Roman" panose="02020603050405020304"/>
              </a:rPr>
              <a:t> </a:t>
            </a:r>
            <a:r>
              <a:rPr lang="en-US" altLang="" sz="1600" dirty="0">
                <a:latin typeface="Times New Roman" panose="02020603050405020304"/>
                <a:cs typeface="Times New Roman" panose="02020603050405020304"/>
              </a:rPr>
              <a:t>Major</a:t>
            </a:r>
            <a:r>
              <a:rPr sz="1600" spc="-2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Project (2040233392)</a:t>
            </a:r>
            <a:r>
              <a:rPr sz="1600" spc="-20" dirty="0">
                <a:latin typeface="Times New Roman" panose="02020603050405020304"/>
                <a:cs typeface="Times New Roman" panose="02020603050405020304"/>
              </a:rPr>
              <a:t> from</a:t>
            </a:r>
            <a:endParaRPr sz="1600" dirty="0">
              <a:latin typeface="Times New Roman" panose="02020603050405020304"/>
              <a:cs typeface="Times New Roman" panose="02020603050405020304"/>
            </a:endParaRPr>
          </a:p>
          <a:p>
            <a:pPr marL="1725930" marR="799465" indent="-820420">
              <a:lnSpc>
                <a:spcPts val="2980"/>
              </a:lnSpc>
              <a:spcBef>
                <a:spcPts val="75"/>
              </a:spcBef>
            </a:pPr>
            <a:r>
              <a:rPr sz="1600" dirty="0">
                <a:latin typeface="Times New Roman" panose="02020603050405020304"/>
                <a:cs typeface="Times New Roman" panose="02020603050405020304"/>
              </a:rPr>
              <a:t>the</a:t>
            </a:r>
            <a:r>
              <a:rPr sz="1600" spc="-75" dirty="0">
                <a:latin typeface="Times New Roman" panose="02020603050405020304"/>
                <a:cs typeface="Times New Roman" panose="02020603050405020304"/>
              </a:rPr>
              <a:t> </a:t>
            </a:r>
            <a:r>
              <a:rPr sz="1600" dirty="0">
                <a:latin typeface="Times New Roman" panose="02020603050405020304"/>
                <a:cs typeface="Times New Roman" panose="02020603050405020304"/>
              </a:rPr>
              <a:t>Department</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of</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Computer</a:t>
            </a:r>
            <a:r>
              <a:rPr sz="1600" spc="-100" dirty="0">
                <a:latin typeface="Times New Roman" panose="02020603050405020304"/>
                <a:cs typeface="Times New Roman" panose="02020603050405020304"/>
              </a:rPr>
              <a:t> </a:t>
            </a:r>
            <a:r>
              <a:rPr sz="1600" dirty="0">
                <a:latin typeface="Times New Roman" panose="02020603050405020304"/>
                <a:cs typeface="Times New Roman" panose="02020603050405020304"/>
              </a:rPr>
              <a:t>Application</a:t>
            </a:r>
            <a:r>
              <a:rPr sz="1600" spc="-4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during </a:t>
            </a:r>
            <a:r>
              <a:rPr sz="1600" dirty="0">
                <a:latin typeface="Times New Roman" panose="02020603050405020304"/>
                <a:cs typeface="Times New Roman" panose="02020603050405020304"/>
              </a:rPr>
              <a:t>academic</a:t>
            </a:r>
            <a:r>
              <a:rPr sz="1600" spc="-40" dirty="0">
                <a:latin typeface="Times New Roman" panose="02020603050405020304"/>
                <a:cs typeface="Times New Roman" panose="02020603050405020304"/>
              </a:rPr>
              <a:t> </a:t>
            </a:r>
            <a:r>
              <a:rPr sz="1600" dirty="0">
                <a:latin typeface="Times New Roman" panose="02020603050405020304"/>
                <a:cs typeface="Times New Roman" panose="02020603050405020304"/>
              </a:rPr>
              <a:t>year</a:t>
            </a:r>
            <a:r>
              <a:rPr sz="1600" spc="-3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2024</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a:t>
            </a:r>
            <a:r>
              <a:rPr sz="1600" spc="-50"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2025</a:t>
            </a:r>
            <a:endParaRPr sz="1600" dirty="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3" name="object 3"/>
          <p:cNvSpPr txBox="1"/>
          <p:nvPr/>
        </p:nvSpPr>
        <p:spPr>
          <a:xfrm>
            <a:off x="1182725" y="6210045"/>
            <a:ext cx="5187950" cy="244475"/>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Date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Submission:</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a:t>
            </a:r>
            <a:r>
              <a:rPr lang="en-US" altLang="" sz="1500" dirty="0">
                <a:latin typeface="Times New Roman" panose="02020603050405020304"/>
                <a:cs typeface="Times New Roman" panose="02020603050405020304"/>
              </a:rPr>
              <a:t>02-11-2025</a:t>
            </a:r>
            <a:r>
              <a:rPr sz="1500" dirty="0">
                <a:latin typeface="Times New Roman" panose="02020603050405020304"/>
                <a:cs typeface="Times New Roman" panose="02020603050405020304"/>
              </a:rPr>
              <a:t>.</a:t>
            </a:r>
            <a:r>
              <a:rPr sz="1500" spc="30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Staff</a:t>
            </a:r>
            <a:r>
              <a:rPr sz="1500" spc="-5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charge:</a:t>
            </a:r>
            <a:r>
              <a:rPr sz="1500" spc="-4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
        <p:nvSpPr>
          <p:cNvPr id="4" name="object 4"/>
          <p:cNvSpPr txBox="1"/>
          <p:nvPr/>
        </p:nvSpPr>
        <p:spPr>
          <a:xfrm>
            <a:off x="902004" y="7243698"/>
            <a:ext cx="3728085"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imes New Roman" panose="02020603050405020304"/>
                <a:cs typeface="Times New Roman" panose="02020603050405020304"/>
              </a:rPr>
              <a:t>Head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Department:</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t>
            </a:r>
            <a:endParaRPr sz="15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860" y="2447670"/>
            <a:ext cx="4757420" cy="7310976"/>
          </a:xfrm>
          <a:prstGeom prst="rect">
            <a:avLst/>
          </a:prstGeom>
        </p:spPr>
        <p:txBody>
          <a:bodyPr vert="horz" wrap="square" lIns="0" tIns="11430" rIns="0" bIns="0" rtlCol="0">
            <a:spAutoFit/>
          </a:bodyPr>
          <a:lstStyle/>
          <a:p>
            <a:pPr marL="12700" lvl="1">
              <a:spcBef>
                <a:spcPts val="90"/>
              </a:spcBef>
            </a:pPr>
            <a:r>
              <a:rPr sz="1400" b="1" u="sng" spc="-10" dirty="0">
                <a:solidFill>
                  <a:srgbClr val="001F5F"/>
                </a:solidFill>
                <a:uFill>
                  <a:solidFill>
                    <a:srgbClr val="001F5F"/>
                  </a:solidFill>
                </a:uFill>
                <a:latin typeface="Times New Roman" panose="02020603050405020304"/>
                <a:cs typeface="Times New Roman" panose="02020603050405020304"/>
              </a:rPr>
              <a:t>TABLE</a:t>
            </a:r>
            <a:r>
              <a:rPr sz="1400" b="1" u="sng" spc="-5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OF</a:t>
            </a:r>
            <a:r>
              <a:rPr sz="1400" b="1" u="sng" spc="-8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CONTENTS</a:t>
            </a:r>
            <a:endParaRPr sz="1400" dirty="0">
              <a:latin typeface="Times New Roman" panose="02020603050405020304"/>
              <a:cs typeface="Times New Roman" panose="02020603050405020304"/>
            </a:endParaRPr>
          </a:p>
          <a:p>
            <a:pPr marL="12700" lvl="1">
              <a:spcBef>
                <a:spcPts val="1155"/>
              </a:spcBef>
            </a:pPr>
            <a:r>
              <a:rPr sz="1400" b="1" u="sng" spc="-10" dirty="0">
                <a:solidFill>
                  <a:srgbClr val="001F5F"/>
                </a:solidFill>
                <a:uFill>
                  <a:solidFill>
                    <a:srgbClr val="001F5F"/>
                  </a:solidFill>
                </a:uFill>
                <a:latin typeface="Times New Roman" panose="02020603050405020304"/>
                <a:cs typeface="Times New Roman" panose="02020603050405020304"/>
              </a:rPr>
              <a:t>Contents</a:t>
            </a:r>
            <a:endParaRPr sz="1400" dirty="0">
              <a:latin typeface="Times New Roman" panose="02020603050405020304"/>
              <a:cs typeface="Times New Roman" panose="02020603050405020304"/>
            </a:endParaRPr>
          </a:p>
          <a:p>
            <a:pPr marL="153670" lvl="1" indent="-146050">
              <a:spcBef>
                <a:spcPts val="1370"/>
              </a:spcBef>
              <a:buAutoNum type="arabicPeriod"/>
              <a:tabLst>
                <a:tab pos="153670" algn="l"/>
              </a:tabLst>
            </a:pPr>
            <a:r>
              <a:rPr sz="1400" b="1" u="sng" spc="-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Introduction</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Existing</a:t>
            </a: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marL="744855" lvl="2" indent="-279400">
              <a:spcBef>
                <a:spcPts val="1365"/>
              </a:spcBef>
              <a:buAutoNum type="arabicPeriod"/>
              <a:tabLst>
                <a:tab pos="744855" algn="l"/>
              </a:tabLst>
            </a:pP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Need</a:t>
            </a:r>
            <a:r>
              <a:rPr sz="1400" b="1" u="sng" spc="-2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for</a:t>
            </a:r>
            <a:r>
              <a:rPr sz="1400" b="1" u="sng" spc="-3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the</a:t>
            </a: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New</a:t>
            </a: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3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Objective</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of</a:t>
            </a:r>
            <a:r>
              <a:rPr sz="1400" b="1" u="sng" spc="-1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the</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New</a:t>
            </a:r>
            <a:r>
              <a:rPr sz="1400" b="1" u="sng" spc="-4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Problem</a:t>
            </a:r>
            <a:r>
              <a:rPr sz="1400" b="1" u="sng" spc="-3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Definition</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5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Core</a:t>
            </a:r>
            <a:r>
              <a:rPr sz="1400" b="1" u="sng" spc="-3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Components</a:t>
            </a:r>
            <a:endParaRPr sz="1400" dirty="0">
              <a:latin typeface="Times New Roman" panose="02020603050405020304"/>
              <a:cs typeface="Times New Roman" panose="02020603050405020304"/>
            </a:endParaRPr>
          </a:p>
          <a:p>
            <a:pPr marL="744855" lvl="2" indent="-279400">
              <a:spcBef>
                <a:spcPts val="1365"/>
              </a:spcBef>
              <a:buAutoNum type="arabicPeriod"/>
              <a:tabLst>
                <a:tab pos="744855" algn="l"/>
              </a:tabLst>
            </a:pP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Project Profile</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Assumptions</a:t>
            </a:r>
            <a:r>
              <a:rPr sz="1400" b="1" u="sng" spc="1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and</a:t>
            </a:r>
            <a:r>
              <a:rPr sz="1400" b="1" u="sng" spc="-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Constraints</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4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Advantages</a:t>
            </a: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and</a:t>
            </a: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Limitations</a:t>
            </a:r>
            <a:r>
              <a:rPr sz="1400" b="1" u="sng" spc="-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of the</a:t>
            </a: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Proposed</a:t>
            </a: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marL="153670" lvl="1" indent="-146050">
              <a:spcBef>
                <a:spcPts val="1365"/>
              </a:spcBef>
              <a:buAutoNum type="arabicPeriod"/>
              <a:tabLst>
                <a:tab pos="153670" algn="l"/>
              </a:tabLst>
            </a:pP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Requirement</a:t>
            </a:r>
            <a:r>
              <a:rPr sz="1400" b="1" u="sng" spc="-2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Determination</a:t>
            </a: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&amp;</a:t>
            </a:r>
            <a:r>
              <a:rPr sz="1400" b="1" u="sng" spc="-8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Analysis</a:t>
            </a:r>
            <a:endParaRPr sz="1400" dirty="0">
              <a:latin typeface="Times New Roman" panose="02020603050405020304"/>
              <a:cs typeface="Times New Roman" panose="02020603050405020304"/>
            </a:endParaRPr>
          </a:p>
          <a:p>
            <a:pPr marL="744855" lvl="2" indent="-279400">
              <a:spcBef>
                <a:spcPts val="1375"/>
              </a:spcBef>
              <a:buAutoNum type="arabicPeriod"/>
              <a:tabLst>
                <a:tab pos="744855" algn="l"/>
              </a:tabLst>
            </a:pP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Requirement</a:t>
            </a:r>
            <a:r>
              <a:rPr sz="1400" b="1" u="sng" spc="-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Determination</a:t>
            </a:r>
            <a:endParaRPr sz="1400" dirty="0">
              <a:latin typeface="Times New Roman" panose="02020603050405020304"/>
              <a:cs typeface="Times New Roman" panose="02020603050405020304"/>
            </a:endParaRPr>
          </a:p>
          <a:p>
            <a:pPr marL="744855" lvl="2" indent="-279400">
              <a:spcBef>
                <a:spcPts val="1365"/>
              </a:spcBef>
              <a:buAutoNum type="arabicPeriod"/>
              <a:tabLst>
                <a:tab pos="744855" algn="l"/>
              </a:tabLst>
            </a:pPr>
            <a:r>
              <a:rPr sz="1400" b="1" u="sng" spc="-20" dirty="0">
                <a:solidFill>
                  <a:srgbClr val="001F5F"/>
                </a:solidFill>
                <a:uFill>
                  <a:solidFill>
                    <a:srgbClr val="001F5F"/>
                  </a:solidFill>
                </a:uFill>
                <a:latin typeface="Times New Roman" panose="02020603050405020304"/>
                <a:cs typeface="Times New Roman" panose="02020603050405020304"/>
              </a:rPr>
              <a:t> Targeted</a:t>
            </a:r>
            <a:r>
              <a:rPr sz="1400" b="1" u="sng" spc="-10" dirty="0">
                <a:solidFill>
                  <a:srgbClr val="001F5F"/>
                </a:solidFill>
                <a:uFill>
                  <a:solidFill>
                    <a:srgbClr val="001F5F"/>
                  </a:solidFill>
                </a:uFill>
                <a:latin typeface="Times New Roman" panose="02020603050405020304"/>
                <a:cs typeface="Times New Roman" panose="02020603050405020304"/>
              </a:rPr>
              <a:t> </a:t>
            </a:r>
            <a:r>
              <a:rPr sz="1400" b="1" u="sng" spc="-20" dirty="0">
                <a:solidFill>
                  <a:srgbClr val="001F5F"/>
                </a:solidFill>
                <a:uFill>
                  <a:solidFill>
                    <a:srgbClr val="001F5F"/>
                  </a:solidFill>
                </a:uFill>
                <a:latin typeface="Times New Roman" panose="02020603050405020304"/>
                <a:cs typeface="Times New Roman" panose="02020603050405020304"/>
              </a:rPr>
              <a:t>Users</a:t>
            </a:r>
            <a:endParaRPr sz="1400" dirty="0">
              <a:latin typeface="Times New Roman" panose="02020603050405020304"/>
              <a:cs typeface="Times New Roman" panose="02020603050405020304"/>
            </a:endParaRPr>
          </a:p>
          <a:p>
            <a:pPr marL="153670" lvl="1" indent="-146050">
              <a:spcBef>
                <a:spcPts val="1370"/>
              </a:spcBef>
              <a:buAutoNum type="arabicPeriod"/>
              <a:tabLst>
                <a:tab pos="153670" algn="l"/>
              </a:tabLst>
            </a:pPr>
            <a:r>
              <a:rPr sz="1400" b="1" u="sng" spc="-4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System</a:t>
            </a: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Design</a:t>
            </a:r>
            <a:endParaRPr sz="1400" dirty="0">
              <a:latin typeface="Times New Roman" panose="02020603050405020304"/>
              <a:cs typeface="Times New Roman" panose="02020603050405020304"/>
            </a:endParaRPr>
          </a:p>
          <a:p>
            <a:pPr marL="744855" lvl="2" indent="-279400">
              <a:spcBef>
                <a:spcPts val="1370"/>
              </a:spcBef>
              <a:buAutoNum type="arabicPeriod"/>
              <a:tabLst>
                <a:tab pos="744855" algn="l"/>
              </a:tabLst>
            </a:pPr>
            <a:r>
              <a:rPr sz="1400" b="1" u="sng" spc="-2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Use</a:t>
            </a:r>
            <a:r>
              <a:rPr sz="1400" b="1" u="sng" spc="-1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Case</a:t>
            </a:r>
            <a:r>
              <a:rPr sz="1400" b="1" u="sng" spc="-10" dirty="0">
                <a:solidFill>
                  <a:srgbClr val="001F5F"/>
                </a:solidFill>
                <a:uFill>
                  <a:solidFill>
                    <a:srgbClr val="001F5F"/>
                  </a:solidFill>
                </a:uFill>
                <a:latin typeface="Times New Roman" panose="02020603050405020304"/>
                <a:cs typeface="Times New Roman" panose="02020603050405020304"/>
              </a:rPr>
              <a:t> Diagram</a:t>
            </a:r>
            <a:endParaRPr sz="1400" dirty="0">
              <a:latin typeface="Times New Roman" panose="02020603050405020304"/>
              <a:cs typeface="Times New Roman" panose="02020603050405020304"/>
            </a:endParaRPr>
          </a:p>
          <a:p>
            <a:pPr marL="744855" lvl="2" indent="-279400">
              <a:spcBef>
                <a:spcPts val="1365"/>
              </a:spcBef>
              <a:buAutoNum type="arabicPeriod"/>
              <a:tabLst>
                <a:tab pos="744855" algn="l"/>
              </a:tabLst>
            </a:pPr>
            <a:r>
              <a:rPr sz="1400" b="1" u="sng" spc="-30"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Class</a:t>
            </a:r>
            <a:r>
              <a:rPr sz="1400" b="1" u="sng" spc="-10" dirty="0">
                <a:solidFill>
                  <a:srgbClr val="001F5F"/>
                </a:solidFill>
                <a:uFill>
                  <a:solidFill>
                    <a:srgbClr val="001F5F"/>
                  </a:solidFill>
                </a:uFill>
                <a:latin typeface="Times New Roman" panose="02020603050405020304"/>
                <a:cs typeface="Times New Roman" panose="02020603050405020304"/>
              </a:rPr>
              <a:t> Diagram</a:t>
            </a:r>
            <a:endParaRPr sz="1400" dirty="0">
              <a:latin typeface="Times New Roman" panose="02020603050405020304"/>
              <a:cs typeface="Times New Roman" panose="02020603050405020304"/>
            </a:endParaRPr>
          </a:p>
          <a:p>
            <a:pPr marL="744855" lvl="2" indent="-279400">
              <a:spcBef>
                <a:spcPts val="1375"/>
              </a:spcBef>
              <a:buAutoNum type="arabicPeriod"/>
              <a:tabLst>
                <a:tab pos="744855" algn="l"/>
              </a:tabLst>
            </a:pPr>
            <a:r>
              <a:rPr sz="1400" b="1" u="sng" spc="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Interaction</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Diagram</a:t>
            </a:r>
            <a:endParaRPr sz="1400" dirty="0">
              <a:latin typeface="Times New Roman" panose="02020603050405020304"/>
              <a:cs typeface="Times New Roman" panose="02020603050405020304"/>
            </a:endParaRPr>
          </a:p>
          <a:p>
            <a:pPr marL="744855" lvl="2" indent="-279400">
              <a:spcBef>
                <a:spcPts val="1365"/>
              </a:spcBef>
              <a:buAutoNum type="arabicPeriod"/>
              <a:tabLst>
                <a:tab pos="744855" algn="l"/>
              </a:tabLst>
            </a:pPr>
            <a:r>
              <a:rPr sz="1400" b="1" u="sng" spc="-25" dirty="0">
                <a:solidFill>
                  <a:srgbClr val="001F5F"/>
                </a:solidFill>
                <a:uFill>
                  <a:solidFill>
                    <a:srgbClr val="001F5F"/>
                  </a:solidFill>
                </a:uFill>
                <a:latin typeface="Times New Roman" panose="02020603050405020304"/>
                <a:cs typeface="Times New Roman" panose="02020603050405020304"/>
              </a:rPr>
              <a:t> </a:t>
            </a:r>
            <a:r>
              <a:rPr sz="1400" b="1" u="sng" dirty="0">
                <a:solidFill>
                  <a:srgbClr val="001F5F"/>
                </a:solidFill>
                <a:uFill>
                  <a:solidFill>
                    <a:srgbClr val="001F5F"/>
                  </a:solidFill>
                </a:uFill>
                <a:latin typeface="Times New Roman" panose="02020603050405020304"/>
                <a:cs typeface="Times New Roman" panose="02020603050405020304"/>
              </a:rPr>
              <a:t>Activity</a:t>
            </a: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Diagram</a:t>
            </a:r>
            <a:endParaRPr sz="1400" dirty="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685670"/>
            <a:ext cx="2441575" cy="2911475"/>
          </a:xfrm>
          <a:prstGeom prst="rect">
            <a:avLst/>
          </a:prstGeom>
        </p:spPr>
        <p:txBody>
          <a:bodyPr vert="horz" wrap="square" lIns="0" tIns="11430" rIns="0" bIns="0" rtlCol="0">
            <a:spAutoFit/>
          </a:bodyPr>
          <a:lstStyle/>
          <a:p>
            <a:pPr marL="781050">
              <a:lnSpc>
                <a:spcPct val="100000"/>
              </a:lnSpc>
              <a:spcBef>
                <a:spcPts val="90"/>
              </a:spcBef>
            </a:pPr>
            <a:r>
              <a:rPr sz="1400" b="1" u="sng" dirty="0">
                <a:solidFill>
                  <a:srgbClr val="001F5F"/>
                </a:solidFill>
                <a:uFill>
                  <a:solidFill>
                    <a:srgbClr val="001F5F"/>
                  </a:solidFill>
                </a:uFill>
                <a:latin typeface="Times New Roman" panose="02020603050405020304"/>
                <a:cs typeface="Times New Roman" panose="02020603050405020304"/>
              </a:rPr>
              <a:t>3.5.Data</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Dictionary</a:t>
            </a:r>
            <a:endParaRPr sz="1400">
              <a:latin typeface="Times New Roman" panose="02020603050405020304"/>
              <a:cs typeface="Times New Roman" panose="02020603050405020304"/>
            </a:endParaRPr>
          </a:p>
          <a:p>
            <a:pPr marL="12700">
              <a:lnSpc>
                <a:spcPct val="100000"/>
              </a:lnSpc>
              <a:spcBef>
                <a:spcPts val="1370"/>
              </a:spcBef>
              <a:tabLst>
                <a:tab pos="287020" algn="l"/>
              </a:tabLst>
            </a:pPr>
            <a:r>
              <a:rPr sz="1400" b="1" u="sng" spc="-25" dirty="0">
                <a:solidFill>
                  <a:srgbClr val="001F5F"/>
                </a:solidFill>
                <a:uFill>
                  <a:solidFill>
                    <a:srgbClr val="001F5F"/>
                  </a:solidFill>
                </a:uFill>
                <a:latin typeface="Times New Roman" panose="02020603050405020304"/>
                <a:cs typeface="Times New Roman" panose="02020603050405020304"/>
              </a:rPr>
              <a:t>4.</a:t>
            </a:r>
            <a:r>
              <a:rPr sz="1400" b="1" dirty="0">
                <a:solidFill>
                  <a:srgbClr val="001F5F"/>
                </a:solid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Development</a:t>
            </a:r>
            <a:endParaRPr sz="1400">
              <a:latin typeface="Times New Roman" panose="02020603050405020304"/>
              <a:cs typeface="Times New Roman" panose="02020603050405020304"/>
            </a:endParaRPr>
          </a:p>
          <a:p>
            <a:pPr marL="781050">
              <a:lnSpc>
                <a:spcPct val="100000"/>
              </a:lnSpc>
              <a:spcBef>
                <a:spcPts val="1370"/>
              </a:spcBef>
            </a:pPr>
            <a:r>
              <a:rPr sz="1400" b="1" u="sng" dirty="0">
                <a:solidFill>
                  <a:srgbClr val="001F5F"/>
                </a:solidFill>
                <a:uFill>
                  <a:solidFill>
                    <a:srgbClr val="001F5F"/>
                  </a:solidFill>
                </a:uFill>
                <a:latin typeface="Times New Roman" panose="02020603050405020304"/>
                <a:cs typeface="Times New Roman" panose="02020603050405020304"/>
              </a:rPr>
              <a:t>4.5.Coding</a:t>
            </a:r>
            <a:r>
              <a:rPr sz="1400" b="1" u="sng" spc="15"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Standards</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spcBef>
                <a:spcPts val="905"/>
              </a:spcBef>
            </a:pPr>
            <a:endParaRPr sz="1400">
              <a:latin typeface="Times New Roman" panose="02020603050405020304"/>
              <a:cs typeface="Times New Roman" panose="02020603050405020304"/>
            </a:endParaRPr>
          </a:p>
          <a:p>
            <a:pPr marL="781050">
              <a:lnSpc>
                <a:spcPct val="100000"/>
              </a:lnSpc>
            </a:pPr>
            <a:r>
              <a:rPr sz="1400" b="1" u="sng" dirty="0">
                <a:solidFill>
                  <a:srgbClr val="001F5F"/>
                </a:solidFill>
                <a:uFill>
                  <a:solidFill>
                    <a:srgbClr val="001F5F"/>
                  </a:solidFill>
                </a:uFill>
                <a:latin typeface="Times New Roman" panose="02020603050405020304"/>
                <a:cs typeface="Times New Roman" panose="02020603050405020304"/>
              </a:rPr>
              <a:t>1.2.</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Screen</a:t>
            </a:r>
            <a:r>
              <a:rPr sz="1400" b="1" u="sng" spc="-25" dirty="0">
                <a:solidFill>
                  <a:srgbClr val="001F5F"/>
                </a:solidFill>
                <a:uFill>
                  <a:solidFill>
                    <a:srgbClr val="001F5F"/>
                  </a:solidFill>
                </a:uFill>
                <a:latin typeface="Times New Roman" panose="02020603050405020304"/>
                <a:cs typeface="Times New Roman" panose="02020603050405020304"/>
              </a:rPr>
              <a:t> </a:t>
            </a:r>
            <a:r>
              <a:rPr sz="1400" b="1" u="sng" spc="-20" dirty="0">
                <a:solidFill>
                  <a:srgbClr val="001F5F"/>
                </a:solidFill>
                <a:uFill>
                  <a:solidFill>
                    <a:srgbClr val="001F5F"/>
                  </a:solidFill>
                </a:uFill>
                <a:latin typeface="Times New Roman" panose="02020603050405020304"/>
                <a:cs typeface="Times New Roman" panose="02020603050405020304"/>
              </a:rPr>
              <a:t>Shots</a:t>
            </a:r>
            <a:endParaRPr sz="1400">
              <a:latin typeface="Times New Roman" panose="02020603050405020304"/>
              <a:cs typeface="Times New Roman" panose="02020603050405020304"/>
            </a:endParaRPr>
          </a:p>
          <a:p>
            <a:pPr marL="287020" indent="-274320">
              <a:lnSpc>
                <a:spcPct val="100000"/>
              </a:lnSpc>
              <a:spcBef>
                <a:spcPts val="1375"/>
              </a:spcBef>
              <a:buAutoNum type="arabicPeriod" startAt="5"/>
              <a:tabLst>
                <a:tab pos="287020" algn="l"/>
              </a:tabLst>
            </a:pPr>
            <a:r>
              <a:rPr sz="1400" b="1" u="sng" spc="-10" dirty="0">
                <a:solidFill>
                  <a:srgbClr val="001F5F"/>
                </a:solidFill>
                <a:uFill>
                  <a:solidFill>
                    <a:srgbClr val="001F5F"/>
                  </a:solidFill>
                </a:uFill>
                <a:latin typeface="Times New Roman" panose="02020603050405020304"/>
                <a:cs typeface="Times New Roman" panose="02020603050405020304"/>
              </a:rPr>
              <a:t>Proposed</a:t>
            </a:r>
            <a:r>
              <a:rPr sz="1400" b="1" u="sng" spc="-20" dirty="0">
                <a:solidFill>
                  <a:srgbClr val="001F5F"/>
                </a:solidFill>
                <a:uFill>
                  <a:solidFill>
                    <a:srgbClr val="001F5F"/>
                  </a:solidFill>
                </a:uFill>
                <a:latin typeface="Times New Roman" panose="02020603050405020304"/>
                <a:cs typeface="Times New Roman" panose="02020603050405020304"/>
              </a:rPr>
              <a:t> </a:t>
            </a:r>
            <a:r>
              <a:rPr sz="1400" b="1" u="sng" spc="-10" dirty="0">
                <a:solidFill>
                  <a:srgbClr val="001F5F"/>
                </a:solidFill>
                <a:uFill>
                  <a:solidFill>
                    <a:srgbClr val="001F5F"/>
                  </a:solidFill>
                </a:uFill>
                <a:latin typeface="Times New Roman" panose="02020603050405020304"/>
                <a:cs typeface="Times New Roman" panose="02020603050405020304"/>
              </a:rPr>
              <a:t>Enhancements</a:t>
            </a:r>
            <a:endParaRPr sz="1400">
              <a:latin typeface="Times New Roman" panose="02020603050405020304"/>
              <a:cs typeface="Times New Roman" panose="02020603050405020304"/>
            </a:endParaRPr>
          </a:p>
          <a:p>
            <a:pPr marL="287020" indent="-274320">
              <a:lnSpc>
                <a:spcPct val="100000"/>
              </a:lnSpc>
              <a:spcBef>
                <a:spcPts val="1365"/>
              </a:spcBef>
              <a:buAutoNum type="arabicPeriod" startAt="5"/>
              <a:tabLst>
                <a:tab pos="287020" algn="l"/>
              </a:tabLst>
            </a:pPr>
            <a:r>
              <a:rPr sz="1400" b="1" u="sng" spc="-10" dirty="0">
                <a:solidFill>
                  <a:srgbClr val="001F5F"/>
                </a:solidFill>
                <a:uFill>
                  <a:solidFill>
                    <a:srgbClr val="001F5F"/>
                  </a:solidFill>
                </a:uFill>
                <a:latin typeface="Times New Roman" panose="02020603050405020304"/>
                <a:cs typeface="Times New Roman" panose="02020603050405020304"/>
              </a:rPr>
              <a:t>Conclusion</a:t>
            </a:r>
            <a:endParaRPr sz="1400">
              <a:latin typeface="Times New Roman" panose="02020603050405020304"/>
              <a:cs typeface="Times New Roman" panose="02020603050405020304"/>
            </a:endParaRPr>
          </a:p>
          <a:p>
            <a:pPr marL="287020" indent="-274320">
              <a:lnSpc>
                <a:spcPct val="100000"/>
              </a:lnSpc>
              <a:spcBef>
                <a:spcPts val="1370"/>
              </a:spcBef>
              <a:buAutoNum type="arabicPeriod" startAt="5"/>
              <a:tabLst>
                <a:tab pos="287020" algn="l"/>
              </a:tabLst>
            </a:pPr>
            <a:r>
              <a:rPr sz="1400" b="1" u="sng" spc="-10" dirty="0">
                <a:solidFill>
                  <a:srgbClr val="001F5F"/>
                </a:solidFill>
                <a:uFill>
                  <a:solidFill>
                    <a:srgbClr val="001F5F"/>
                  </a:solidFill>
                </a:uFill>
                <a:latin typeface="Times New Roman" panose="02020603050405020304"/>
                <a:cs typeface="Times New Roman" panose="02020603050405020304"/>
              </a:rPr>
              <a:t>Bibliography</a:t>
            </a:r>
            <a:endParaRPr sz="140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551558"/>
            <a:ext cx="5485765" cy="7852150"/>
          </a:xfrm>
          <a:prstGeom prst="rect">
            <a:avLst/>
          </a:prstGeom>
        </p:spPr>
        <p:txBody>
          <a:bodyPr vert="horz" wrap="square" lIns="0" tIns="11430" rIns="0" bIns="0" rtlCol="0">
            <a:spAutoFit/>
          </a:bodyPr>
          <a:lstStyle/>
          <a:p>
            <a:pPr marL="240665" indent="-227965">
              <a:lnSpc>
                <a:spcPct val="100000"/>
              </a:lnSpc>
              <a:spcBef>
                <a:spcPts val="90"/>
              </a:spcBef>
              <a:buAutoNum type="arabicPeriod"/>
              <a:tabLst>
                <a:tab pos="240665" algn="l"/>
              </a:tabLst>
            </a:pPr>
            <a:r>
              <a:rPr sz="1400" u="sng" dirty="0">
                <a:uFill>
                  <a:solidFill>
                    <a:srgbClr val="000000"/>
                  </a:solidFill>
                </a:uFill>
                <a:latin typeface="Times New Roman" panose="02020603050405020304"/>
                <a:cs typeface="Times New Roman" panose="02020603050405020304"/>
              </a:rPr>
              <a:t>INTRODUCTION</a:t>
            </a:r>
            <a:r>
              <a:rPr sz="1400" u="sng" spc="-60" dirty="0">
                <a:uFill>
                  <a:solidFill>
                    <a:srgbClr val="000000"/>
                  </a:solidFill>
                </a:uFill>
                <a:latin typeface="Times New Roman" panose="02020603050405020304"/>
                <a:cs typeface="Times New Roman" panose="02020603050405020304"/>
              </a:rPr>
              <a:t> </a:t>
            </a:r>
            <a:r>
              <a:rPr sz="1400" u="sng" spc="-50" dirty="0">
                <a:uFill>
                  <a:solidFill>
                    <a:srgbClr val="000000"/>
                  </a:solidFill>
                </a:uFill>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Char char="•"/>
            </a:pPr>
            <a:r>
              <a:rPr lang="en-US" sz="1200" dirty="0">
                <a:latin typeface="Times New Roman" panose="02020603050405020304"/>
                <a:cs typeface="Times New Roman" panose="02020603050405020304"/>
              </a:rPr>
              <a:t>      </a:t>
            </a:r>
            <a:r>
              <a:rPr kumimoji="0" lang="en-US" altLang="en-US" sz="1200" b="1" i="0" u="none" strike="noStrike" cap="none" normalizeH="0" baseline="0" dirty="0">
                <a:ln>
                  <a:noFill/>
                </a:ln>
                <a:solidFill>
                  <a:schemeClr val="tx1"/>
                </a:solidFill>
                <a:effectLst/>
                <a:latin typeface="Arial" panose="020B0604020202020204" pitchFamily="34" charset="0"/>
              </a:rPr>
              <a:t>Existing System</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Describe how music management or playlist creation is handled currently and the limitations of these systems.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Need for the New System</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Explain why there is a need for your Music Playlist Manager. Discuss problems with current solutions.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Objective of the New System</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State the goals of the project (e.g., to create a user-friendly, feature-rich playlist manager).</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Problem Definition</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Define the specific problems your project aims to solve.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Core Components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Highlight the main features, such as playlist creation, song sorting, shuffle, repeat, etc.</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a:lnSpc>
                <a:spcPct val="100000"/>
              </a:lnSpc>
              <a:spcBef>
                <a:spcPts val="255"/>
              </a:spcBef>
            </a:pPr>
            <a:endParaRPr sz="1200" dirty="0">
              <a:latin typeface="Times New Roman" panose="02020603050405020304"/>
              <a:cs typeface="Times New Roman" panose="02020603050405020304"/>
            </a:endParaRPr>
          </a:p>
          <a:p>
            <a:pPr marL="469265" lvl="1" indent="-456565">
              <a:lnSpc>
                <a:spcPct val="100000"/>
              </a:lnSpc>
              <a:buAutoNum type="arabicPeriod"/>
              <a:tabLst>
                <a:tab pos="469265" algn="l"/>
              </a:tabLst>
            </a:pPr>
            <a:r>
              <a:rPr sz="1400" u="sng" dirty="0">
                <a:uFill>
                  <a:solidFill>
                    <a:srgbClr val="000000"/>
                  </a:solidFill>
                </a:uFill>
                <a:latin typeface="Times New Roman" panose="02020603050405020304"/>
                <a:cs typeface="Times New Roman" panose="02020603050405020304"/>
              </a:rPr>
              <a:t>EXISTING</a:t>
            </a:r>
            <a:r>
              <a:rPr sz="1400" u="sng" spc="-50"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SYSTEM</a:t>
            </a:r>
            <a:endParaRPr sz="1400" dirty="0">
              <a:latin typeface="Times New Roman" panose="02020603050405020304"/>
              <a:cs typeface="Times New Roman" panose="02020603050405020304"/>
            </a:endParaRPr>
          </a:p>
          <a:p>
            <a:pPr lvl="1">
              <a:lnSpc>
                <a:spcPct val="100000"/>
              </a:lnSpc>
              <a:spcBef>
                <a:spcPts val="150"/>
              </a:spcBef>
              <a:buFont typeface="Times New Roman" panose="02020603050405020304"/>
              <a:buAutoNum type="arabicPeriod"/>
            </a:pPr>
            <a:endParaRPr sz="1400" dirty="0">
              <a:latin typeface="Times New Roman" panose="02020603050405020304"/>
              <a:cs typeface="Times New Roman" panose="02020603050405020304"/>
            </a:endParaRPr>
          </a:p>
          <a:p>
            <a:pPr>
              <a:buFont typeface="+mj-lt"/>
              <a:buAutoNum type="arabicPeriod"/>
            </a:pPr>
            <a:r>
              <a:rPr lang="en-US" sz="1200" b="1" dirty="0"/>
              <a:t>Requirement Determination</a:t>
            </a:r>
            <a:br>
              <a:rPr lang="en-US" sz="1200" dirty="0"/>
            </a:br>
            <a:r>
              <a:rPr lang="en-US" sz="1200" dirty="0"/>
              <a:t>List functional and non-functional requirements for the system (e.g., song playback, responsive design).</a:t>
            </a:r>
            <a:endParaRPr lang="en-US" sz="1200" dirty="0"/>
          </a:p>
          <a:p>
            <a:pPr>
              <a:buFont typeface="+mj-lt"/>
              <a:buAutoNum type="arabicPeriod"/>
            </a:pPr>
            <a:r>
              <a:rPr lang="en-US" sz="1200" b="1" dirty="0"/>
              <a:t>Targeted Users</a:t>
            </a:r>
            <a:br>
              <a:rPr lang="en-US" sz="1200" dirty="0"/>
            </a:br>
            <a:r>
              <a:rPr lang="en-US" sz="1200" dirty="0"/>
              <a:t>Define the user base (e.g., music enthusiasts, general users).</a:t>
            </a:r>
            <a:endParaRPr lang="en-US" sz="1200" dirty="0"/>
          </a:p>
          <a:p>
            <a:pPr>
              <a:lnSpc>
                <a:spcPct val="100000"/>
              </a:lnSpc>
            </a:pPr>
            <a:endParaRPr sz="1200" dirty="0">
              <a:latin typeface="Times New Roman" panose="02020603050405020304"/>
              <a:cs typeface="Times New Roman" panose="02020603050405020304"/>
            </a:endParaRPr>
          </a:p>
          <a:p>
            <a:pPr>
              <a:lnSpc>
                <a:spcPct val="100000"/>
              </a:lnSpc>
              <a:spcBef>
                <a:spcPts val="280"/>
              </a:spcBef>
            </a:pPr>
            <a:endParaRPr sz="1200" dirty="0">
              <a:latin typeface="Times New Roman" panose="02020603050405020304"/>
              <a:cs typeface="Times New Roman" panose="02020603050405020304"/>
            </a:endParaRPr>
          </a:p>
          <a:p>
            <a:pPr marL="469265" lvl="1" indent="-456565">
              <a:lnSpc>
                <a:spcPct val="100000"/>
              </a:lnSpc>
              <a:spcBef>
                <a:spcPts val="5"/>
              </a:spcBef>
              <a:buAutoNum type="arabicPeriod" startAt="2"/>
              <a:tabLst>
                <a:tab pos="469265" algn="l"/>
              </a:tabLst>
            </a:pPr>
            <a:r>
              <a:rPr sz="1400" u="sng" dirty="0">
                <a:uFill>
                  <a:solidFill>
                    <a:srgbClr val="000000"/>
                  </a:solidFill>
                </a:uFill>
                <a:latin typeface="Times New Roman" panose="02020603050405020304"/>
                <a:cs typeface="Times New Roman" panose="02020603050405020304"/>
              </a:rPr>
              <a:t>NEED</a:t>
            </a:r>
            <a:r>
              <a:rPr sz="1400" u="sng" spc="-5"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FOR</a:t>
            </a:r>
            <a:r>
              <a:rPr sz="1400" u="sng" spc="-35"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THE</a:t>
            </a:r>
            <a:r>
              <a:rPr sz="1400" u="sng" spc="-40"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NEW</a:t>
            </a:r>
            <a:r>
              <a:rPr sz="1400" u="sng" spc="-40"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SYSTE</a:t>
            </a:r>
            <a:r>
              <a:rPr lang="en-US" sz="1400" u="sng" spc="-10" dirty="0">
                <a:uFill>
                  <a:solidFill>
                    <a:srgbClr val="000000"/>
                  </a:solidFill>
                </a:uFill>
                <a:latin typeface="Times New Roman" panose="02020603050405020304"/>
                <a:cs typeface="Times New Roman" panose="02020603050405020304"/>
              </a:rPr>
              <a:t>M</a:t>
            </a:r>
            <a:endParaRPr lang="en-US" sz="1400" u="sng" spc="-10" dirty="0">
              <a:uFill>
                <a:solidFill>
                  <a:srgbClr val="000000"/>
                </a:solidFill>
              </a:uFill>
              <a:latin typeface="Times New Roman" panose="02020603050405020304"/>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1" i="0" u="none" strike="noStrike" cap="none" normalizeH="0" baseline="0" dirty="0">
                <a:ln>
                  <a:noFill/>
                </a:ln>
                <a:solidFill>
                  <a:schemeClr val="tx1"/>
                </a:solidFill>
                <a:effectLst/>
                <a:latin typeface="Arial" panose="020B0604020202020204" pitchFamily="34" charset="0"/>
              </a:rPr>
              <a:t>Use Case Diagram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Illustrate the system's functionality and interactions with users.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1" i="0" u="none" strike="noStrike" cap="none" normalizeH="0" baseline="0" dirty="0">
                <a:ln>
                  <a:noFill/>
                </a:ln>
                <a:solidFill>
                  <a:schemeClr val="tx1"/>
                </a:solidFill>
                <a:effectLst/>
                <a:latin typeface="Arial" panose="020B0604020202020204" pitchFamily="34" charset="0"/>
              </a:rPr>
              <a:t>Class Diagram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If object-oriented programming is involved, display the classes and their relationships.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400" b="1" i="0" u="none" strike="noStrike" cap="none" normalizeH="0" baseline="0" dirty="0">
                <a:ln>
                  <a:noFill/>
                </a:ln>
                <a:solidFill>
                  <a:schemeClr val="tx1"/>
                </a:solidFill>
                <a:effectLst/>
                <a:latin typeface="Arial" panose="020B0604020202020204" pitchFamily="34" charset="0"/>
              </a:rPr>
              <a:t>Interaction Diagram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Show how the system components interact (e.g., user selects a song, the system plays it).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400" b="1" i="0" u="none" strike="noStrike" cap="none" normalizeH="0" baseline="0" dirty="0">
                <a:ln>
                  <a:noFill/>
                </a:ln>
                <a:solidFill>
                  <a:schemeClr val="tx1"/>
                </a:solidFill>
                <a:effectLst/>
                <a:latin typeface="Arial" panose="020B0604020202020204" pitchFamily="34" charset="0"/>
              </a:rPr>
              <a:t>Activity Diagram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Diagram</a:t>
            </a:r>
            <a:r>
              <a:rPr kumimoji="0" lang="en-US" altLang="en-US" sz="1400" b="0" i="0" u="none" strike="noStrike" cap="none" normalizeH="0" baseline="0" dirty="0">
                <a:ln>
                  <a:noFill/>
                </a:ln>
                <a:solidFill>
                  <a:schemeClr val="tx1"/>
                </a:solidFill>
                <a:effectLst/>
                <a:latin typeface="Arial" panose="020B0604020202020204" pitchFamily="34" charset="0"/>
              </a:rPr>
              <a:t> the flow of operations, such as playlist creation or song playback.</a:t>
            </a:r>
            <a:endParaRPr lang="en-US" sz="1400" dirty="0">
              <a:latin typeface="Times New Roman" panose="02020603050405020304"/>
              <a:cs typeface="Times New Roman" panose="02020603050405020304"/>
            </a:endParaRPr>
          </a:p>
          <a:p>
            <a:pPr lvl="1">
              <a:lnSpc>
                <a:spcPct val="100000"/>
              </a:lnSpc>
              <a:spcBef>
                <a:spcPts val="125"/>
              </a:spcBef>
            </a:pPr>
            <a:r>
              <a:rPr lang="en-US" sz="1400" dirty="0">
                <a:latin typeface="Times New Roman" panose="02020603050405020304"/>
                <a:cs typeface="Times New Roman" panose="02020603050405020304"/>
              </a:rPr>
              <a:t>	</a:t>
            </a:r>
            <a:endParaRPr sz="1200" dirty="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
        <p:nvSpPr>
          <p:cNvPr id="15" name="Rectangle 12"/>
          <p:cNvSpPr>
            <a:spLocks noChangeArrowheads="1"/>
          </p:cNvSpPr>
          <p:nvPr/>
        </p:nvSpPr>
        <p:spPr bwMode="auto">
          <a:xfrm>
            <a:off x="0" y="0"/>
            <a:ext cx="75692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170177"/>
            <a:ext cx="5364480" cy="6533840"/>
          </a:xfrm>
          <a:prstGeom prst="rect">
            <a:avLst/>
          </a:prstGeom>
        </p:spPr>
        <p:txBody>
          <a:bodyPr vert="horz" wrap="square" lIns="0" tIns="6350" rIns="0" bIns="0" rtlCol="0">
            <a:spAutoFit/>
          </a:bodyPr>
          <a:lstStyle/>
          <a:p>
            <a:pPr>
              <a:lnSpc>
                <a:spcPct val="100000"/>
              </a:lnSpc>
              <a:spcBef>
                <a:spcPts val="415"/>
              </a:spcBef>
            </a:pPr>
            <a:endParaRPr sz="1200" dirty="0">
              <a:latin typeface="Times New Roman" panose="02020603050405020304"/>
              <a:cs typeface="Times New Roman" panose="02020603050405020304"/>
            </a:endParaRPr>
          </a:p>
          <a:p>
            <a:pPr marL="469265" lvl="1" indent="-456565">
              <a:lnSpc>
                <a:spcPct val="100000"/>
              </a:lnSpc>
              <a:buAutoNum type="arabicPeriod" startAt="4"/>
              <a:tabLst>
                <a:tab pos="469265" algn="l"/>
              </a:tabLst>
            </a:pPr>
            <a:r>
              <a:rPr sz="1400" u="sng" dirty="0">
                <a:uFill>
                  <a:solidFill>
                    <a:srgbClr val="000000"/>
                  </a:solidFill>
                </a:uFill>
                <a:latin typeface="Times New Roman" panose="02020603050405020304"/>
                <a:cs typeface="Times New Roman" panose="02020603050405020304"/>
              </a:rPr>
              <a:t>PROBLEM</a:t>
            </a:r>
            <a:r>
              <a:rPr sz="1400" u="sng" spc="-6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DEFINITION</a:t>
            </a:r>
            <a:endParaRPr sz="1400" dirty="0">
              <a:latin typeface="Times New Roman" panose="02020603050405020304"/>
              <a:cs typeface="Times New Roman" panose="02020603050405020304"/>
            </a:endParaRPr>
          </a:p>
          <a:p>
            <a:pPr lvl="1">
              <a:lnSpc>
                <a:spcPct val="100000"/>
              </a:lnSpc>
              <a:spcBef>
                <a:spcPts val="175"/>
              </a:spcBef>
              <a:buFont typeface="Times New Roman" panose="02020603050405020304"/>
              <a:buAutoNum type="arabicPeriod" startAt="4"/>
            </a:pPr>
            <a:endParaRPr sz="1400" dirty="0">
              <a:latin typeface="Times New Roman" panose="02020603050405020304"/>
              <a:cs typeface="Times New Roman" panose="02020603050405020304"/>
            </a:endParaRPr>
          </a:p>
          <a:p>
            <a:r>
              <a:rPr lang="en-US" sz="1200" dirty="0"/>
              <a:t>Identify the problems your system aims to solve:</a:t>
            </a:r>
            <a:endParaRPr lang="en-US" sz="1200" dirty="0"/>
          </a:p>
          <a:p>
            <a:pPr>
              <a:buFont typeface="Arial" panose="020B0604020202020204" pitchFamily="34" charset="0"/>
              <a:buChar char="•"/>
            </a:pPr>
            <a:r>
              <a:rPr lang="en-US" sz="1200" dirty="0"/>
              <a:t>Difficulty in organizing and managing music efficiently.</a:t>
            </a:r>
            <a:endParaRPr lang="en-US" sz="1200" dirty="0"/>
          </a:p>
          <a:p>
            <a:pPr>
              <a:buFont typeface="Arial" panose="020B0604020202020204" pitchFamily="34" charset="0"/>
              <a:buChar char="•"/>
            </a:pPr>
            <a:r>
              <a:rPr lang="en-US" sz="1200" dirty="0"/>
              <a:t>Limited personalization in existing playlist systems.</a:t>
            </a:r>
            <a:endParaRPr lang="en-US" sz="1200" dirty="0"/>
          </a:p>
          <a:p>
            <a:pPr>
              <a:buFont typeface="Arial" panose="020B0604020202020204" pitchFamily="34" charset="0"/>
              <a:buChar char="•"/>
            </a:pPr>
            <a:r>
              <a:rPr lang="en-US" sz="1200" dirty="0"/>
              <a:t>No offline, lightweight solution available.</a:t>
            </a:r>
            <a:endParaRPr lang="en-US" sz="1200" dirty="0"/>
          </a:p>
          <a:p>
            <a:pPr>
              <a:lnSpc>
                <a:spcPct val="100000"/>
              </a:lnSpc>
            </a:pPr>
            <a:endParaRPr sz="1200" dirty="0">
              <a:latin typeface="Times New Roman" panose="02020603050405020304"/>
              <a:cs typeface="Times New Roman" panose="02020603050405020304"/>
            </a:endParaRPr>
          </a:p>
          <a:p>
            <a:pPr>
              <a:lnSpc>
                <a:spcPct val="100000"/>
              </a:lnSpc>
              <a:spcBef>
                <a:spcPts val="740"/>
              </a:spcBef>
            </a:pPr>
            <a:endParaRPr sz="1200" dirty="0">
              <a:latin typeface="Times New Roman" panose="02020603050405020304"/>
              <a:cs typeface="Times New Roman" panose="02020603050405020304"/>
            </a:endParaRPr>
          </a:p>
          <a:p>
            <a:pPr marL="469265" lvl="1" indent="-456565">
              <a:lnSpc>
                <a:spcPct val="100000"/>
              </a:lnSpc>
              <a:buAutoNum type="arabicPeriod" startAt="5"/>
              <a:tabLst>
                <a:tab pos="469265" algn="l"/>
              </a:tabLst>
            </a:pPr>
            <a:r>
              <a:rPr sz="1400" u="sng" dirty="0">
                <a:uFill>
                  <a:solidFill>
                    <a:srgbClr val="000000"/>
                  </a:solidFill>
                </a:uFill>
                <a:latin typeface="Times New Roman" panose="02020603050405020304"/>
                <a:cs typeface="Times New Roman" panose="02020603050405020304"/>
              </a:rPr>
              <a:t>CORE</a:t>
            </a:r>
            <a:r>
              <a:rPr sz="1400" u="sng" spc="-2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COMPONENTS</a:t>
            </a:r>
            <a:endParaRPr sz="1400" dirty="0">
              <a:latin typeface="Times New Roman" panose="02020603050405020304"/>
              <a:cs typeface="Times New Roman" panose="02020603050405020304"/>
            </a:endParaRPr>
          </a:p>
          <a:p>
            <a:r>
              <a:rPr lang="en-US" sz="1200" dirty="0"/>
              <a:t>List the core functionalities your system will offer:</a:t>
            </a:r>
            <a:endParaRPr lang="en-US" sz="1200" dirty="0"/>
          </a:p>
          <a:p>
            <a:pPr>
              <a:buFont typeface="Arial" panose="020B0604020202020204" pitchFamily="34" charset="0"/>
              <a:buChar char="•"/>
            </a:pPr>
            <a:r>
              <a:rPr lang="en-US" sz="1200" dirty="0"/>
              <a:t>Add and remove songs from playlists.</a:t>
            </a:r>
            <a:endParaRPr lang="en-US" sz="1200" dirty="0"/>
          </a:p>
          <a:p>
            <a:pPr>
              <a:buFont typeface="Arial" panose="020B0604020202020204" pitchFamily="34" charset="0"/>
              <a:buChar char="•"/>
            </a:pPr>
            <a:r>
              <a:rPr lang="en-US" sz="1200" dirty="0"/>
              <a:t>Play/pause, shuffle, repeat, and loop options.</a:t>
            </a:r>
            <a:endParaRPr lang="en-US" sz="1200" dirty="0"/>
          </a:p>
          <a:p>
            <a:pPr>
              <a:buFont typeface="Arial" panose="020B0604020202020204" pitchFamily="34" charset="0"/>
              <a:buChar char="•"/>
            </a:pPr>
            <a:r>
              <a:rPr lang="en-US" sz="1200" dirty="0"/>
              <a:t>Volume control and seek bar.</a:t>
            </a:r>
            <a:endParaRPr lang="en-US" sz="1200" dirty="0"/>
          </a:p>
          <a:p>
            <a:pPr>
              <a:buFont typeface="Arial" panose="020B0604020202020204" pitchFamily="34" charset="0"/>
              <a:buChar char="•"/>
            </a:pPr>
            <a:r>
              <a:rPr lang="en-US" sz="1200" dirty="0"/>
              <a:t>Custom playlist creation and editing.</a:t>
            </a:r>
            <a:endParaRPr lang="en-US" sz="1200" dirty="0"/>
          </a:p>
          <a:p>
            <a:pPr>
              <a:buFont typeface="Arial" panose="020B0604020202020204" pitchFamily="34" charset="0"/>
              <a:buChar char="•"/>
            </a:pPr>
            <a:r>
              <a:rPr lang="en-US" sz="1200" dirty="0"/>
              <a:t>Saving playlists for future use.</a:t>
            </a:r>
            <a:endParaRPr lang="en-US" sz="1200" dirty="0"/>
          </a:p>
          <a:p>
            <a:pPr>
              <a:buFont typeface="Arial" panose="020B0604020202020204" pitchFamily="34" charset="0"/>
              <a:buChar char="•"/>
            </a:pPr>
            <a:endParaRPr sz="1200" dirty="0">
              <a:latin typeface="Times New Roman" panose="02020603050405020304"/>
              <a:cs typeface="Times New Roman" panose="02020603050405020304"/>
            </a:endParaRPr>
          </a:p>
          <a:p>
            <a:pPr marL="469265" lvl="1" indent="-456565">
              <a:lnSpc>
                <a:spcPct val="100000"/>
              </a:lnSpc>
              <a:buAutoNum type="arabicPeriod" startAt="6"/>
              <a:tabLst>
                <a:tab pos="469265" algn="l"/>
              </a:tabLst>
            </a:pPr>
            <a:r>
              <a:rPr sz="1400" u="sng" dirty="0">
                <a:uFill>
                  <a:solidFill>
                    <a:srgbClr val="000000"/>
                  </a:solidFill>
                </a:uFill>
                <a:latin typeface="Times New Roman" panose="02020603050405020304"/>
                <a:cs typeface="Times New Roman" panose="02020603050405020304"/>
              </a:rPr>
              <a:t>PROJECT</a:t>
            </a:r>
            <a:r>
              <a:rPr sz="1400" u="sng" spc="-85" dirty="0">
                <a:uFill>
                  <a:solidFill>
                    <a:srgbClr val="000000"/>
                  </a:solidFill>
                </a:uFill>
                <a:latin typeface="Times New Roman" panose="02020603050405020304"/>
                <a:cs typeface="Times New Roman" panose="02020603050405020304"/>
              </a:rPr>
              <a:t> </a:t>
            </a:r>
            <a:r>
              <a:rPr sz="1400" u="sng" spc="-10" dirty="0">
                <a:uFill>
                  <a:solidFill>
                    <a:srgbClr val="000000"/>
                  </a:solidFill>
                </a:uFill>
                <a:latin typeface="Times New Roman" panose="02020603050405020304"/>
                <a:cs typeface="Times New Roman" panose="02020603050405020304"/>
              </a:rPr>
              <a:t>PROFILE</a:t>
            </a:r>
            <a:endParaRPr sz="1400" dirty="0">
              <a:latin typeface="Times New Roman" panose="02020603050405020304"/>
              <a:cs typeface="Times New Roman" panose="02020603050405020304"/>
            </a:endParaRPr>
          </a:p>
          <a:p>
            <a:pPr lvl="1">
              <a:lnSpc>
                <a:spcPct val="100000"/>
              </a:lnSpc>
              <a:spcBef>
                <a:spcPts val="200"/>
              </a:spcBef>
              <a:buFont typeface="Times New Roman" panose="02020603050405020304"/>
              <a:buAutoNum type="arabicPeriod" startAt="6"/>
            </a:pPr>
            <a:endParaRPr sz="1400" dirty="0">
              <a:latin typeface="Times New Roman" panose="02020603050405020304"/>
              <a:cs typeface="Times New Roman" panose="02020603050405020304"/>
            </a:endParaRPr>
          </a:p>
          <a:p>
            <a:r>
              <a:rPr lang="en-US" sz="1200" dirty="0"/>
              <a:t>Include details like:</a:t>
            </a:r>
            <a:endParaRPr lang="en-US" sz="1200" dirty="0"/>
          </a:p>
          <a:p>
            <a:pPr>
              <a:buFont typeface="Arial" panose="020B0604020202020204" pitchFamily="34" charset="0"/>
              <a:buChar char="•"/>
            </a:pPr>
            <a:r>
              <a:rPr lang="en-US" sz="1200" b="1" dirty="0"/>
              <a:t>Technologies Used</a:t>
            </a:r>
            <a:r>
              <a:rPr lang="en-US" sz="1200" dirty="0"/>
              <a:t>: HTML, CSS, JavaScript, Flask.</a:t>
            </a:r>
            <a:endParaRPr lang="en-US" sz="1200" dirty="0"/>
          </a:p>
          <a:p>
            <a:pPr>
              <a:buFont typeface="Arial" panose="020B0604020202020204" pitchFamily="34" charset="0"/>
              <a:buChar char="•"/>
            </a:pPr>
            <a:r>
              <a:rPr lang="en-US" sz="1200" b="1" dirty="0"/>
              <a:t>Team Members</a:t>
            </a:r>
            <a:r>
              <a:rPr lang="en-US" sz="1200" dirty="0"/>
              <a:t>: List of contributors (if any).</a:t>
            </a:r>
            <a:endParaRPr lang="en-US" sz="1200" dirty="0"/>
          </a:p>
          <a:p>
            <a:pPr>
              <a:buFont typeface="Arial" panose="020B0604020202020204" pitchFamily="34" charset="0"/>
              <a:buChar char="•"/>
            </a:pPr>
            <a:r>
              <a:rPr lang="en-US" sz="1200" b="1" dirty="0"/>
              <a:t>Timeline</a:t>
            </a:r>
            <a:r>
              <a:rPr lang="en-US" sz="1200" dirty="0"/>
              <a:t>: Estimated time to complete the project.</a:t>
            </a:r>
            <a:endParaRPr lang="en-US" sz="1200" dirty="0"/>
          </a:p>
          <a:p>
            <a:pPr>
              <a:buFont typeface="Arial" panose="020B0604020202020204" pitchFamily="34" charset="0"/>
              <a:buChar char="•"/>
            </a:pPr>
            <a:r>
              <a:rPr lang="en-US" sz="1200" b="1" dirty="0"/>
              <a:t>Platform</a:t>
            </a:r>
            <a:r>
              <a:rPr lang="en-US" sz="1200" dirty="0"/>
              <a:t>: Browser-based application.</a:t>
            </a:r>
            <a:endParaRPr lang="en-US" sz="1200" dirty="0"/>
          </a:p>
          <a:p>
            <a:pPr>
              <a:lnSpc>
                <a:spcPct val="100000"/>
              </a:lnSpc>
              <a:spcBef>
                <a:spcPts val="390"/>
              </a:spcBef>
            </a:pPr>
            <a:endParaRPr sz="1200" dirty="0">
              <a:latin typeface="Times New Roman" panose="02020603050405020304"/>
              <a:cs typeface="Times New Roman" panose="02020603050405020304"/>
            </a:endParaRPr>
          </a:p>
          <a:p>
            <a:pPr marL="469265" lvl="1" indent="-456565">
              <a:lnSpc>
                <a:spcPct val="100000"/>
              </a:lnSpc>
              <a:spcBef>
                <a:spcPts val="5"/>
              </a:spcBef>
              <a:buAutoNum type="arabicPeriod" startAt="7"/>
              <a:tabLst>
                <a:tab pos="469265" algn="l"/>
              </a:tabLst>
            </a:pPr>
            <a:r>
              <a:rPr sz="1400" u="sng" spc="-10" dirty="0">
                <a:uFill>
                  <a:solidFill>
                    <a:srgbClr val="000000"/>
                  </a:solidFill>
                </a:uFill>
                <a:latin typeface="Times New Roman" panose="02020603050405020304"/>
                <a:cs typeface="Times New Roman" panose="02020603050405020304"/>
              </a:rPr>
              <a:t>ASSIMPTIONS</a:t>
            </a:r>
            <a:r>
              <a:rPr sz="1400" u="sng" spc="-65" dirty="0">
                <a:uFill>
                  <a:solidFill>
                    <a:srgbClr val="000000"/>
                  </a:solidFill>
                </a:uFill>
                <a:latin typeface="Times New Roman" panose="02020603050405020304"/>
                <a:cs typeface="Times New Roman" panose="02020603050405020304"/>
              </a:rPr>
              <a:t> </a:t>
            </a:r>
            <a:r>
              <a:rPr sz="1400" u="sng" dirty="0">
                <a:uFill>
                  <a:solidFill>
                    <a:srgbClr val="000000"/>
                  </a:solidFill>
                </a:uFill>
                <a:latin typeface="Times New Roman" panose="02020603050405020304"/>
                <a:cs typeface="Times New Roman" panose="02020603050405020304"/>
              </a:rPr>
              <a:t>AND</a:t>
            </a:r>
            <a:r>
              <a:rPr sz="1400" u="sng" spc="-10" dirty="0">
                <a:uFill>
                  <a:solidFill>
                    <a:srgbClr val="000000"/>
                  </a:solidFill>
                </a:uFill>
                <a:latin typeface="Times New Roman" panose="02020603050405020304"/>
                <a:cs typeface="Times New Roman" panose="02020603050405020304"/>
              </a:rPr>
              <a:t> CONSTRAINTS</a:t>
            </a:r>
            <a:endParaRPr sz="1400" dirty="0">
              <a:latin typeface="Times New Roman" panose="02020603050405020304"/>
              <a:cs typeface="Times New Roman" panose="02020603050405020304"/>
            </a:endParaRPr>
          </a:p>
          <a:p>
            <a:pPr>
              <a:lnSpc>
                <a:spcPct val="100000"/>
              </a:lnSpc>
              <a:spcBef>
                <a:spcPts val="195"/>
              </a:spcBef>
            </a:pPr>
            <a:endParaRPr sz="1400" dirty="0">
              <a:latin typeface="Times New Roman" panose="02020603050405020304"/>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Assumptions</a:t>
            </a:r>
            <a:r>
              <a:rPr kumimoji="0" lang="en-US" altLang="en-US" sz="1200" b="0" i="0" u="none" strike="noStrike" cap="none" normalizeH="0" baseline="0" dirty="0">
                <a:ln>
                  <a:noFill/>
                </a:ln>
                <a:solidFill>
                  <a:schemeClr val="tx1"/>
                </a:solidFill>
                <a:effectLst/>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Users have MP3 files ready to use.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The system will run on modern web browsers.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Constraints</a:t>
            </a:r>
            <a:r>
              <a:rPr kumimoji="0" lang="en-US" altLang="en-US" sz="1200" b="0" i="0" u="none" strike="noStrike" cap="none" normalizeH="0" baseline="0" dirty="0">
                <a:ln>
                  <a:noFill/>
                </a:ln>
                <a:solidFill>
                  <a:schemeClr val="tx1"/>
                </a:solidFill>
                <a:effectLst/>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System performance may depend on the user's device.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Local storage size limits the number of songs/playlists stored</a:t>
            </a:r>
            <a:r>
              <a:rPr sz="1200" spc="-10" dirty="0">
                <a:latin typeface="Times New Roman" panose="02020603050405020304"/>
                <a:cs typeface="Times New Roman" panose="02020603050405020304"/>
              </a:rPr>
              <a:t>.</a:t>
            </a:r>
            <a:endParaRPr sz="1200" dirty="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spc="-25" dirty="0"/>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491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9315</Words>
  <Application>WPS Presentation</Application>
  <PresentationFormat>Custom</PresentationFormat>
  <Paragraphs>311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vt:lpstr>
      <vt:lpstr>Times New Roman</vt:lpstr>
      <vt:lpstr>Consolas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Sample.docx</dc:title>
  <dc:creator/>
  <cp:lastModifiedBy>Vikra</cp:lastModifiedBy>
  <cp:revision>4</cp:revision>
  <dcterms:created xsi:type="dcterms:W3CDTF">2024-11-20T06:28:00Z</dcterms:created>
  <dcterms:modified xsi:type="dcterms:W3CDTF">2025-02-10T04:39:11Z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2024-11-19T05:30:00Z</vt:filetime>
  </property>
  <property fmtid="{D5CDD505-2E9C-101B-9397-08002B2CF9AE}" pid="3" name="Creator">
    <vt:lpwstr>Microsoft® Word 2016</vt:lpwstr>
  </property>
  <property fmtid="{D5CDD505-2E9C-101B-9397-08002B2CF9AE}" pid="4" name="LastSaved">
    <vt:filetime>2024-11-20T05:30:00Z</vt:filetime>
  </property>
  <property fmtid="{D5CDD505-2E9C-101B-9397-08002B2CF9AE}" pid="5" name="Producer">
    <vt:lpwstr>www.ilovepdf.com</vt:lpwstr>
  </property>
  <property fmtid="{D5CDD505-2E9C-101B-9397-08002B2CF9AE}" pid="6" name="ICV">
    <vt:lpwstr>0F7BC9155E254AAE9080492FDCB7F8DC_13</vt:lpwstr>
  </property>
  <property fmtid="{D5CDD505-2E9C-101B-9397-08002B2CF9AE}" pid="7" name="KSOProductBuildVer">
    <vt:lpwstr>1033-12.2.0.19805</vt:lpwstr>
  </property>
</Properties>
</file>